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notesSlides/notesSlide8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notesSlides/notesSlide9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ppt/notesSlides/notesSlide10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1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8.xml" ContentType="application/vnd.openxmlformats-officedocument.themeOverride+xml"/>
  <Override PartName="/ppt/notesSlides/notesSlide12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9.xml" ContentType="application/vnd.openxmlformats-officedocument.themeOverr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10.xml" ContentType="application/vnd.openxmlformats-officedocument.themeOverr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11.xml" ContentType="application/vnd.openxmlformats-officedocument.themeOverr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  <p:sldMasterId id="2147483672" r:id="rId3"/>
  </p:sldMasterIdLst>
  <p:notesMasterIdLst>
    <p:notesMasterId r:id="rId19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orbel" panose="020B0503020204020204" pitchFamily="34" charset="0"/>
      <p:regular r:id="rId24"/>
      <p:bold r:id="rId25"/>
      <p:italic r:id="rId26"/>
      <p:boldItalic r:id="rId27"/>
    </p:embeddedFont>
    <p:embeddedFont>
      <p:font typeface="Microsoft YaHei" panose="020B0503020204020204" pitchFamily="34" charset="-122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i52CcfmTZaraTgv9vfnImNisdx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639B0A-4EE8-4783-A8B7-D1758A0E5740}">
  <a:tblStyle styleId="{CA639B0A-4EE8-4783-A8B7-D1758A0E574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tcBdr/>
        <a:fill>
          <a:solidFill>
            <a:srgbClr val="E0E0E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0E0E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3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>
      <p:cViewPr varScale="1">
        <p:scale>
          <a:sx n="107" d="100"/>
          <a:sy n="107" d="100"/>
        </p:scale>
        <p:origin x="736" y="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7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2.fntdata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6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5.fntdata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customschemas.google.com/relationships/presentationmetadata" Target="metadata"/><Relationship Id="rId8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package" Target="../embeddings/Microsoft_Excel_Worksheet8.xlsx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package" Target="../embeddings/Microsoft_Excel_Worksheet9.xlsx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1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package" Target="../embeddings/Microsoft_Excel_Worksheet10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ython_files\DSO510\Project\ppt&#22270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package" Target="../embeddings/Microsoft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8084836145071657E-2"/>
          <c:y val="3.2386948222148965E-2"/>
          <c:w val="0.86674655237307097"/>
          <c:h val="0.80159806522179611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'p5'!$A$3</c:f>
              <c:strCache>
                <c:ptCount val="1"/>
                <c:pt idx="0">
                  <c:v>Satisfied</c:v>
                </c:pt>
              </c:strCache>
            </c:strRef>
          </c:tx>
          <c:spPr>
            <a:solidFill>
              <a:srgbClr val="40B9D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'p5'!$B$1:$C$1</c:f>
              <c:strCache>
                <c:ptCount val="2"/>
                <c:pt idx="0">
                  <c:v>No Delay</c:v>
                </c:pt>
                <c:pt idx="1">
                  <c:v>Delay</c:v>
                </c:pt>
              </c:strCache>
            </c:strRef>
          </c:cat>
          <c:val>
            <c:numRef>
              <c:f>'p5'!$B$3:$C$3</c:f>
              <c:numCache>
                <c:formatCode>0.00%</c:formatCode>
                <c:ptCount val="2"/>
                <c:pt idx="0">
                  <c:v>0.45939999999999998</c:v>
                </c:pt>
                <c:pt idx="1">
                  <c:v>0.40210000000000001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7E-44BA-AF76-6B28223AC5F7}"/>
            </c:ext>
          </c:extLst>
        </c:ser>
        <c:ser>
          <c:idx val="1"/>
          <c:order val="1"/>
          <c:tx>
            <c:strRef>
              <c:f>'p5'!$A$2</c:f>
              <c:strCache>
                <c:ptCount val="1"/>
                <c:pt idx="0">
                  <c:v>Neutral or Dissatisfied</c:v>
                </c:pt>
              </c:strCache>
            </c:strRef>
          </c:tx>
          <c:spPr>
            <a:solidFill>
              <a:srgbClr val="FFFFFF">
                <a:lumMod val="8500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'p5'!$B$1:$C$1</c:f>
              <c:strCache>
                <c:ptCount val="2"/>
                <c:pt idx="0">
                  <c:v>No Delay</c:v>
                </c:pt>
                <c:pt idx="1">
                  <c:v>Delay</c:v>
                </c:pt>
              </c:strCache>
            </c:strRef>
          </c:cat>
          <c:val>
            <c:numRef>
              <c:f>'p5'!$B$2:$C$2</c:f>
              <c:numCache>
                <c:formatCode>0.00%</c:formatCode>
                <c:ptCount val="2"/>
                <c:pt idx="0">
                  <c:v>0.54059999999999997</c:v>
                </c:pt>
                <c:pt idx="1">
                  <c:v>0.59789999999999999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7E-44BA-AF76-6B28223AC5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48464607"/>
        <c:axId val="1959996495"/>
      </c:barChart>
      <c:catAx>
        <c:axId val="4484646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pPr>
            <a:endParaRPr lang="en-US"/>
          </a:p>
        </c:txPr>
        <c:crossAx val="1959996495"/>
        <c:crosses val="autoZero"/>
        <c:auto val="1"/>
        <c:lblAlgn val="ctr"/>
        <c:lblOffset val="100"/>
        <c:noMultiLvlLbl val="0"/>
      </c:catAx>
      <c:valAx>
        <c:axId val="1959996495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448464607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935158059896523E-2"/>
          <c:y val="0.93253453255456276"/>
          <c:w val="0.84129683880206951"/>
          <c:h val="6.74654674454371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200" b="0" i="0">
          <a:latin typeface="Microsoft YaHei" panose="020B0503020204020204" pitchFamily="34" charset="-122"/>
          <a:ea typeface="Microsoft YaHei" panose="020B0503020204020204" pitchFamily="34" charset="-122"/>
        </a:defRPr>
      </a:pPr>
      <a:endParaRPr lang="en-US"/>
    </a:p>
  </c:txPr>
  <c:externalData r:id="rId4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'p12'!$A$3</c:f>
              <c:strCache>
                <c:ptCount val="1"/>
                <c:pt idx="0">
                  <c:v>Short Delay</c:v>
                </c:pt>
              </c:strCache>
            </c:strRef>
          </c:tx>
          <c:spPr>
            <a:solidFill>
              <a:srgbClr val="FFFFFF">
                <a:lumMod val="8500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'p12'!$B$2:$D$2</c:f>
              <c:strCache>
                <c:ptCount val="3"/>
                <c:pt idx="0">
                  <c:v>Short Distance</c:v>
                </c:pt>
                <c:pt idx="1">
                  <c:v>Mid Distance</c:v>
                </c:pt>
                <c:pt idx="2">
                  <c:v>Long Distance</c:v>
                </c:pt>
              </c:strCache>
            </c:strRef>
          </c:cat>
          <c:val>
            <c:numRef>
              <c:f>'p12'!$B$3:$D$3</c:f>
              <c:numCache>
                <c:formatCode>0%</c:formatCode>
                <c:ptCount val="3"/>
                <c:pt idx="0">
                  <c:v>0.31040000000000001</c:v>
                </c:pt>
                <c:pt idx="1">
                  <c:v>0.32669999999999999</c:v>
                </c:pt>
                <c:pt idx="2">
                  <c:v>0.64080000000000004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D8-4244-A1CC-EB6C2C850027}"/>
            </c:ext>
          </c:extLst>
        </c:ser>
        <c:ser>
          <c:idx val="1"/>
          <c:order val="1"/>
          <c:tx>
            <c:strRef>
              <c:f>'p12'!$A$4</c:f>
              <c:strCache>
                <c:ptCount val="1"/>
                <c:pt idx="0">
                  <c:v>Medium Delay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'p12'!$B$2:$D$2</c:f>
              <c:strCache>
                <c:ptCount val="3"/>
                <c:pt idx="0">
                  <c:v>Short Distance</c:v>
                </c:pt>
                <c:pt idx="1">
                  <c:v>Mid Distance</c:v>
                </c:pt>
                <c:pt idx="2">
                  <c:v>Long Distance</c:v>
                </c:pt>
              </c:strCache>
            </c:strRef>
          </c:cat>
          <c:val>
            <c:numRef>
              <c:f>'p12'!$B$4:$D$4</c:f>
              <c:numCache>
                <c:formatCode>0%</c:formatCode>
                <c:ptCount val="3"/>
                <c:pt idx="0">
                  <c:v>0.25869999999999999</c:v>
                </c:pt>
                <c:pt idx="1">
                  <c:v>0.27600000000000002</c:v>
                </c:pt>
                <c:pt idx="2">
                  <c:v>0.60040000000000004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7D8-4244-A1CC-EB6C2C850027}"/>
            </c:ext>
          </c:extLst>
        </c:ser>
        <c:ser>
          <c:idx val="2"/>
          <c:order val="2"/>
          <c:tx>
            <c:strRef>
              <c:f>'p12'!$A$5</c:f>
              <c:strCache>
                <c:ptCount val="1"/>
                <c:pt idx="0">
                  <c:v>Long Delay</c:v>
                </c:pt>
              </c:strCache>
            </c:strRef>
          </c:tx>
          <c:spPr>
            <a:solidFill>
              <a:srgbClr val="40B9D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'p12'!$B$2:$D$2</c:f>
              <c:strCache>
                <c:ptCount val="3"/>
                <c:pt idx="0">
                  <c:v>Short Distance</c:v>
                </c:pt>
                <c:pt idx="1">
                  <c:v>Mid Distance</c:v>
                </c:pt>
                <c:pt idx="2">
                  <c:v>Long Distance</c:v>
                </c:pt>
              </c:strCache>
            </c:strRef>
          </c:cat>
          <c:val>
            <c:numRef>
              <c:f>'p12'!$B$5:$D$5</c:f>
              <c:numCache>
                <c:formatCode>0%</c:formatCode>
                <c:ptCount val="3"/>
                <c:pt idx="0">
                  <c:v>0.24210000000000001</c:v>
                </c:pt>
                <c:pt idx="1">
                  <c:v>0.2823</c:v>
                </c:pt>
                <c:pt idx="2">
                  <c:v>0.58330000000000004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7D8-4244-A1CC-EB6C2C8500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8436735"/>
        <c:axId val="448442559"/>
      </c:barChart>
      <c:catAx>
        <c:axId val="4484367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442559"/>
        <c:crosses val="autoZero"/>
        <c:auto val="1"/>
        <c:lblAlgn val="ctr"/>
        <c:lblOffset val="100"/>
        <c:noMultiLvlLbl val="0"/>
      </c:catAx>
      <c:valAx>
        <c:axId val="448442559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4367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'p12'!$B$15</c:f>
              <c:strCache>
                <c:ptCount val="1"/>
                <c:pt idx="0">
                  <c:v>Short Delay</c:v>
                </c:pt>
              </c:strCache>
            </c:strRef>
          </c:tx>
          <c:spPr>
            <a:solidFill>
              <a:srgbClr val="FFFFFF">
                <a:lumMod val="8500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'p12'!$A$16:$A$17</c:f>
              <c:strCache>
                <c:ptCount val="2"/>
                <c:pt idx="0">
                  <c:v>disloyal Customer</c:v>
                </c:pt>
                <c:pt idx="1">
                  <c:v>Loyal Customer</c:v>
                </c:pt>
              </c:strCache>
            </c:strRef>
          </c:cat>
          <c:val>
            <c:numRef>
              <c:f>'p12'!$B$16:$B$17</c:f>
              <c:numCache>
                <c:formatCode>0%</c:formatCode>
                <c:ptCount val="2"/>
                <c:pt idx="0">
                  <c:v>0.23619999999999999</c:v>
                </c:pt>
                <c:pt idx="1">
                  <c:v>0.46250000000000002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AF-4D7C-B9A0-5F6234639206}"/>
            </c:ext>
          </c:extLst>
        </c:ser>
        <c:ser>
          <c:idx val="1"/>
          <c:order val="1"/>
          <c:tx>
            <c:strRef>
              <c:f>'p12'!$C$15</c:f>
              <c:strCache>
                <c:ptCount val="1"/>
                <c:pt idx="0">
                  <c:v>Medium Delay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'p12'!$A$16:$A$17</c:f>
              <c:strCache>
                <c:ptCount val="2"/>
                <c:pt idx="0">
                  <c:v>disloyal Customer</c:v>
                </c:pt>
                <c:pt idx="1">
                  <c:v>Loyal Customer</c:v>
                </c:pt>
              </c:strCache>
            </c:strRef>
          </c:cat>
          <c:val>
            <c:numRef>
              <c:f>'p12'!$C$16:$C$17</c:f>
              <c:numCache>
                <c:formatCode>0%</c:formatCode>
                <c:ptCount val="2"/>
                <c:pt idx="0">
                  <c:v>0.18820000000000001</c:v>
                </c:pt>
                <c:pt idx="1">
                  <c:v>0.40260000000000001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AF-4D7C-B9A0-5F6234639206}"/>
            </c:ext>
          </c:extLst>
        </c:ser>
        <c:ser>
          <c:idx val="2"/>
          <c:order val="2"/>
          <c:tx>
            <c:strRef>
              <c:f>'p12'!$D$15</c:f>
              <c:strCache>
                <c:ptCount val="1"/>
                <c:pt idx="0">
                  <c:v>Long Delay</c:v>
                </c:pt>
              </c:strCache>
            </c:strRef>
          </c:tx>
          <c:spPr>
            <a:solidFill>
              <a:srgbClr val="40B9D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'p12'!$A$16:$A$17</c:f>
              <c:strCache>
                <c:ptCount val="2"/>
                <c:pt idx="0">
                  <c:v>disloyal Customer</c:v>
                </c:pt>
                <c:pt idx="1">
                  <c:v>Loyal Customer</c:v>
                </c:pt>
              </c:strCache>
            </c:strRef>
          </c:cat>
          <c:val>
            <c:numRef>
              <c:f>'p12'!$D$16:$D$17</c:f>
              <c:numCache>
                <c:formatCode>0%</c:formatCode>
                <c:ptCount val="2"/>
                <c:pt idx="0">
                  <c:v>0.19689999999999999</c:v>
                </c:pt>
                <c:pt idx="1">
                  <c:v>0.3967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DAF-4D7C-B9A0-5F623463920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59985263"/>
        <c:axId val="1959986095"/>
      </c:barChart>
      <c:catAx>
        <c:axId val="19599852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9986095"/>
        <c:crosses val="autoZero"/>
        <c:auto val="1"/>
        <c:lblAlgn val="ctr"/>
        <c:lblOffset val="100"/>
        <c:noMultiLvlLbl val="0"/>
      </c:catAx>
      <c:valAx>
        <c:axId val="1959986095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99852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'p12'!$A$35</c:f>
              <c:strCache>
                <c:ptCount val="1"/>
                <c:pt idx="0">
                  <c:v>Short Delay</c:v>
                </c:pt>
              </c:strCache>
            </c:strRef>
          </c:tx>
          <c:spPr>
            <a:solidFill>
              <a:srgbClr val="FFFFFF">
                <a:lumMod val="8500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'p12'!$B$34:$C$34</c:f>
              <c:strCache>
                <c:ptCount val="2"/>
                <c:pt idx="0">
                  <c:v>Business travel</c:v>
                </c:pt>
                <c:pt idx="1">
                  <c:v>Personal Travel</c:v>
                </c:pt>
              </c:strCache>
            </c:strRef>
          </c:cat>
          <c:val>
            <c:numRef>
              <c:f>'p12'!$B$35:$C$35</c:f>
              <c:numCache>
                <c:formatCode>0%</c:formatCode>
                <c:ptCount val="2"/>
                <c:pt idx="0">
                  <c:v>0.57050000000000001</c:v>
                </c:pt>
                <c:pt idx="1">
                  <c:v>8.8800000000000004E-2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1A-4C60-93BC-A8807D99B126}"/>
            </c:ext>
          </c:extLst>
        </c:ser>
        <c:ser>
          <c:idx val="1"/>
          <c:order val="1"/>
          <c:tx>
            <c:strRef>
              <c:f>'p12'!$A$36</c:f>
              <c:strCache>
                <c:ptCount val="1"/>
                <c:pt idx="0">
                  <c:v>Medium Delay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'p12'!$B$34:$C$34</c:f>
              <c:strCache>
                <c:ptCount val="2"/>
                <c:pt idx="0">
                  <c:v>Business travel</c:v>
                </c:pt>
                <c:pt idx="1">
                  <c:v>Personal Travel</c:v>
                </c:pt>
              </c:strCache>
            </c:strRef>
          </c:cat>
          <c:val>
            <c:numRef>
              <c:f>'p12'!$B$36:$C$36</c:f>
              <c:numCache>
                <c:formatCode>0%</c:formatCode>
                <c:ptCount val="2"/>
                <c:pt idx="0">
                  <c:v>0.50449999999999995</c:v>
                </c:pt>
                <c:pt idx="1">
                  <c:v>4.19E-2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1A-4C60-93BC-A8807D99B126}"/>
            </c:ext>
          </c:extLst>
        </c:ser>
        <c:ser>
          <c:idx val="2"/>
          <c:order val="2"/>
          <c:tx>
            <c:strRef>
              <c:f>'p12'!$A$37</c:f>
              <c:strCache>
                <c:ptCount val="1"/>
                <c:pt idx="0">
                  <c:v>Long Delay</c:v>
                </c:pt>
              </c:strCache>
            </c:strRef>
          </c:tx>
          <c:spPr>
            <a:solidFill>
              <a:srgbClr val="40B9D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'p12'!$B$34:$C$34</c:f>
              <c:strCache>
                <c:ptCount val="2"/>
                <c:pt idx="0">
                  <c:v>Business travel</c:v>
                </c:pt>
                <c:pt idx="1">
                  <c:v>Personal Travel</c:v>
                </c:pt>
              </c:strCache>
            </c:strRef>
          </c:cat>
          <c:val>
            <c:numRef>
              <c:f>'p12'!$B$37:$C$37</c:f>
              <c:numCache>
                <c:formatCode>0%</c:formatCode>
                <c:ptCount val="2"/>
                <c:pt idx="0">
                  <c:v>0.49059999999999998</c:v>
                </c:pt>
                <c:pt idx="1">
                  <c:v>4.6699999999999998E-2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C1A-4C60-93BC-A8807D99B12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18038399"/>
        <c:axId val="618041311"/>
      </c:barChart>
      <c:catAx>
        <c:axId val="618038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8041311"/>
        <c:crosses val="autoZero"/>
        <c:auto val="1"/>
        <c:lblAlgn val="ctr"/>
        <c:lblOffset val="100"/>
        <c:noMultiLvlLbl val="0"/>
      </c:catAx>
      <c:valAx>
        <c:axId val="618041311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8038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7.1556897795178237E-2"/>
          <c:y val="3.7161964450072089E-2"/>
          <c:w val="0.86506413558623529"/>
          <c:h val="0.79859950179264239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'p5'!$A$13</c:f>
              <c:strCache>
                <c:ptCount val="1"/>
                <c:pt idx="0">
                  <c:v>Satisfied</c:v>
                </c:pt>
              </c:strCache>
            </c:strRef>
          </c:tx>
          <c:spPr>
            <a:solidFill>
              <a:srgbClr val="40B9D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'p5'!$B$11:$D$11</c:f>
              <c:strCache>
                <c:ptCount val="3"/>
                <c:pt idx="0">
                  <c:v>Short Delay</c:v>
                </c:pt>
                <c:pt idx="1">
                  <c:v>Medium Delay</c:v>
                </c:pt>
                <c:pt idx="2">
                  <c:v>Long Delay</c:v>
                </c:pt>
              </c:strCache>
            </c:strRef>
          </c:cat>
          <c:val>
            <c:numRef>
              <c:f>'p5'!$B$13:$D$13</c:f>
              <c:numCache>
                <c:formatCode>0.00%</c:formatCode>
                <c:ptCount val="3"/>
                <c:pt idx="0">
                  <c:v>0.42130000000000001</c:v>
                </c:pt>
                <c:pt idx="1">
                  <c:v>0.36249999999999999</c:v>
                </c:pt>
                <c:pt idx="2">
                  <c:v>0.3584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3B-40A1-A1A6-482CEDEEFA29}"/>
            </c:ext>
          </c:extLst>
        </c:ser>
        <c:ser>
          <c:idx val="1"/>
          <c:order val="1"/>
          <c:tx>
            <c:strRef>
              <c:f>'p5'!$A$12</c:f>
              <c:strCache>
                <c:ptCount val="1"/>
                <c:pt idx="0">
                  <c:v>Neutral or Dissatisfied</c:v>
                </c:pt>
              </c:strCache>
            </c:strRef>
          </c:tx>
          <c:spPr>
            <a:solidFill>
              <a:srgbClr val="FFFFFF">
                <a:lumMod val="8500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'p5'!$B$11:$D$11</c:f>
              <c:strCache>
                <c:ptCount val="3"/>
                <c:pt idx="0">
                  <c:v>Short Delay</c:v>
                </c:pt>
                <c:pt idx="1">
                  <c:v>Medium Delay</c:v>
                </c:pt>
                <c:pt idx="2">
                  <c:v>Long Delay</c:v>
                </c:pt>
              </c:strCache>
            </c:strRef>
          </c:cat>
          <c:val>
            <c:numRef>
              <c:f>'p5'!$B$12:$D$12</c:f>
              <c:numCache>
                <c:formatCode>0.00%</c:formatCode>
                <c:ptCount val="3"/>
                <c:pt idx="0">
                  <c:v>0.57869999999999999</c:v>
                </c:pt>
                <c:pt idx="1">
                  <c:v>0.63749999999999996</c:v>
                </c:pt>
                <c:pt idx="2">
                  <c:v>0.64159999999999995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3B-40A1-A1A6-482CEDEEFA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52632271"/>
        <c:axId val="452641007"/>
      </c:barChart>
      <c:catAx>
        <c:axId val="4526322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pPr>
            <a:endParaRPr lang="en-US"/>
          </a:p>
        </c:txPr>
        <c:crossAx val="452641007"/>
        <c:crosses val="autoZero"/>
        <c:auto val="1"/>
        <c:lblAlgn val="ctr"/>
        <c:lblOffset val="100"/>
        <c:noMultiLvlLbl val="0"/>
      </c:catAx>
      <c:valAx>
        <c:axId val="452641007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452632271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200" b="0" i="0">
          <a:latin typeface="Microsoft YaHei" panose="020B0503020204020204" pitchFamily="34" charset="-122"/>
          <a:ea typeface="Microsoft YaHei" panose="020B0503020204020204" pitchFamily="34" charset="-122"/>
        </a:defRPr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2.2976025167382071E-2"/>
          <c:y val="5.289477410738333E-2"/>
          <c:w val="0.95404794966523587"/>
          <c:h val="0.766716923643640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'p6'!$A$3</c:f>
              <c:strCache>
                <c:ptCount val="1"/>
                <c:pt idx="0">
                  <c:v>No Delay</c:v>
                </c:pt>
              </c:strCache>
            </c:strRef>
          </c:tx>
          <c:spPr>
            <a:solidFill>
              <a:srgbClr val="40B9D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'p6'!$B$2:$C$2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'p6'!$B$3:$C$3</c:f>
              <c:numCache>
                <c:formatCode>0.00%</c:formatCode>
                <c:ptCount val="2"/>
                <c:pt idx="0">
                  <c:v>0.46487000000000001</c:v>
                </c:pt>
                <c:pt idx="1">
                  <c:v>0.45407999999999998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AA-41EE-951D-1319D0F63B5B}"/>
            </c:ext>
          </c:extLst>
        </c:ser>
        <c:ser>
          <c:idx val="1"/>
          <c:order val="1"/>
          <c:tx>
            <c:strRef>
              <c:f>'p6'!$A$4</c:f>
              <c:strCache>
                <c:ptCount val="1"/>
                <c:pt idx="0">
                  <c:v>Delay</c:v>
                </c:pt>
              </c:strCache>
            </c:strRef>
          </c:tx>
          <c:spPr>
            <a:solidFill>
              <a:srgbClr val="FFFFFF">
                <a:lumMod val="8500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'p6'!$B$2:$C$2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'p6'!$B$4:$C$4</c:f>
              <c:numCache>
                <c:formatCode>0.00%</c:formatCode>
                <c:ptCount val="2"/>
                <c:pt idx="0">
                  <c:v>0.40805999999999998</c:v>
                </c:pt>
                <c:pt idx="1">
                  <c:v>0.39632000000000001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AA-41EE-951D-1319D0F63B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8440479"/>
        <c:axId val="448435903"/>
      </c:barChart>
      <c:catAx>
        <c:axId val="4484404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pPr>
            <a:endParaRPr lang="en-US"/>
          </a:p>
        </c:txPr>
        <c:crossAx val="448435903"/>
        <c:crosses val="autoZero"/>
        <c:auto val="1"/>
        <c:lblAlgn val="ctr"/>
        <c:lblOffset val="100"/>
        <c:noMultiLvlLbl val="0"/>
      </c:catAx>
      <c:valAx>
        <c:axId val="448435903"/>
        <c:scaling>
          <c:orientation val="minMax"/>
          <c:min val="0"/>
        </c:scaling>
        <c:delete val="1"/>
        <c:axPos val="l"/>
        <c:numFmt formatCode="0.00%" sourceLinked="1"/>
        <c:majorTickMark val="none"/>
        <c:minorTickMark val="none"/>
        <c:tickLblPos val="nextTo"/>
        <c:crossAx val="4484404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200" b="0" i="0">
          <a:latin typeface="Microsoft YaHei" panose="020B0503020204020204" pitchFamily="34" charset="-122"/>
          <a:ea typeface="Microsoft YaHei" panose="020B0503020204020204" pitchFamily="34" charset="-122"/>
        </a:defRPr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366713587503373"/>
          <c:y val="3.9947043863010838E-2"/>
          <c:w val="0.87776390976843965"/>
          <c:h val="0.796678628250240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'p7'!$A$3</c:f>
              <c:strCache>
                <c:ptCount val="1"/>
                <c:pt idx="0">
                  <c:v>Short Delay</c:v>
                </c:pt>
              </c:strCache>
            </c:strRef>
          </c:tx>
          <c:spPr>
            <a:solidFill>
              <a:srgbClr val="FFFFFF">
                <a:lumMod val="85000"/>
              </a:srgbClr>
            </a:solidFill>
            <a:ln>
              <a:noFill/>
            </a:ln>
            <a:effectLst/>
          </c:spPr>
          <c:invertIfNegative val="0"/>
          <c:cat>
            <c:strRef>
              <c:f>'p7'!$B$2:$C$2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'p7'!$B$3:$C$3</c:f>
              <c:numCache>
                <c:formatCode>0%</c:formatCode>
                <c:ptCount val="2"/>
                <c:pt idx="0">
                  <c:v>0.42917</c:v>
                </c:pt>
                <c:pt idx="1">
                  <c:v>0.41366999999999998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13-49EB-ABF7-1BC92AC1ACC6}"/>
            </c:ext>
          </c:extLst>
        </c:ser>
        <c:ser>
          <c:idx val="1"/>
          <c:order val="1"/>
          <c:tx>
            <c:strRef>
              <c:f>'p7'!$A$4</c:f>
              <c:strCache>
                <c:ptCount val="1"/>
                <c:pt idx="0">
                  <c:v>Medium Delay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'p7'!$B$2:$C$2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'p7'!$B$4:$C$4</c:f>
              <c:numCache>
                <c:formatCode>0%</c:formatCode>
                <c:ptCount val="2"/>
                <c:pt idx="0">
                  <c:v>0.36779000000000001</c:v>
                </c:pt>
                <c:pt idx="1">
                  <c:v>0.35743999999999998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13-49EB-ABF7-1BC92AC1ACC6}"/>
            </c:ext>
          </c:extLst>
        </c:ser>
        <c:ser>
          <c:idx val="2"/>
          <c:order val="2"/>
          <c:tx>
            <c:strRef>
              <c:f>'p7'!$A$5</c:f>
              <c:strCache>
                <c:ptCount val="1"/>
                <c:pt idx="0">
                  <c:v>Long Delay</c:v>
                </c:pt>
              </c:strCache>
            </c:strRef>
          </c:tx>
          <c:spPr>
            <a:solidFill>
              <a:srgbClr val="40B9D2"/>
            </a:solidFill>
            <a:ln>
              <a:noFill/>
            </a:ln>
            <a:effectLst/>
          </c:spPr>
          <c:invertIfNegative val="0"/>
          <c:cat>
            <c:strRef>
              <c:f>'p7'!$B$2:$C$2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'p7'!$B$5:$C$5</c:f>
              <c:numCache>
                <c:formatCode>0%</c:formatCode>
                <c:ptCount val="2"/>
                <c:pt idx="0">
                  <c:v>0.35238000000000003</c:v>
                </c:pt>
                <c:pt idx="1">
                  <c:v>0.36426999999999998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13-49EB-ABF7-1BC92AC1AC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2683439"/>
        <c:axId val="452688431"/>
      </c:barChart>
      <c:catAx>
        <c:axId val="4526834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2688431"/>
        <c:crosses val="autoZero"/>
        <c:auto val="1"/>
        <c:lblAlgn val="ctr"/>
        <c:lblOffset val="100"/>
        <c:noMultiLvlLbl val="0"/>
      </c:catAx>
      <c:valAx>
        <c:axId val="452688431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26834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400"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2.1725526175383106E-4"/>
          <c:y val="0.15320352711414839"/>
          <c:w val="0.99978274473824613"/>
          <c:h val="0.61073052365079217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C000">
                  <a:lumMod val="75000"/>
                </a:srgb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'p8'!$A$4:$A$9</c:f>
              <c:strCache>
                <c:ptCount val="6"/>
                <c:pt idx="0">
                  <c:v>Under 21</c:v>
                </c:pt>
                <c:pt idx="1">
                  <c:v>21-30</c:v>
                </c:pt>
                <c:pt idx="2">
                  <c:v>31-40</c:v>
                </c:pt>
                <c:pt idx="3">
                  <c:v>41-50</c:v>
                </c:pt>
                <c:pt idx="4">
                  <c:v>51-60</c:v>
                </c:pt>
                <c:pt idx="5">
                  <c:v>Over 60</c:v>
                </c:pt>
              </c:strCache>
            </c:strRef>
          </c:cat>
          <c:val>
            <c:numRef>
              <c:f>'p8'!$D$4:$D$9</c:f>
              <c:numCache>
                <c:formatCode>0.00%</c:formatCode>
                <c:ptCount val="6"/>
                <c:pt idx="0">
                  <c:v>8.2200000000000023E-2</c:v>
                </c:pt>
                <c:pt idx="1">
                  <c:v>5.7200000000000029E-2</c:v>
                </c:pt>
                <c:pt idx="2">
                  <c:v>6.0599999999999987E-2</c:v>
                </c:pt>
                <c:pt idx="3">
                  <c:v>4.1300000000000003E-2</c:v>
                </c:pt>
                <c:pt idx="4">
                  <c:v>4.1399999999999992E-2</c:v>
                </c:pt>
                <c:pt idx="5">
                  <c:v>8.4699999999999998E-2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4AB-4EE9-8DA2-A715F2FBC32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617990559"/>
        <c:axId val="617998879"/>
      </c:lineChart>
      <c:catAx>
        <c:axId val="61799055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7998879"/>
        <c:crosses val="autoZero"/>
        <c:auto val="1"/>
        <c:lblAlgn val="ctr"/>
        <c:lblOffset val="100"/>
        <c:noMultiLvlLbl val="0"/>
      </c:catAx>
      <c:valAx>
        <c:axId val="617998879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6179905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400"/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3537270324268498E-2"/>
          <c:y val="8.754150639218429E-2"/>
          <c:w val="0.97292545935146302"/>
          <c:h val="0.711949842990517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'p8'!$B$3</c:f>
              <c:strCache>
                <c:ptCount val="1"/>
                <c:pt idx="0">
                  <c:v>No Delay</c:v>
                </c:pt>
              </c:strCache>
            </c:strRef>
          </c:tx>
          <c:spPr>
            <a:solidFill>
              <a:srgbClr val="FFFFFF">
                <a:lumMod val="8500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'p8'!$A$4:$A$9</c:f>
              <c:strCache>
                <c:ptCount val="6"/>
                <c:pt idx="0">
                  <c:v>Under 21</c:v>
                </c:pt>
                <c:pt idx="1">
                  <c:v>21-30</c:v>
                </c:pt>
                <c:pt idx="2">
                  <c:v>31-40</c:v>
                </c:pt>
                <c:pt idx="3">
                  <c:v>41-50</c:v>
                </c:pt>
                <c:pt idx="4">
                  <c:v>51-60</c:v>
                </c:pt>
                <c:pt idx="5">
                  <c:v>Over 60</c:v>
                </c:pt>
              </c:strCache>
            </c:strRef>
          </c:cat>
          <c:val>
            <c:numRef>
              <c:f>'p8'!$B$4:$B$9</c:f>
              <c:numCache>
                <c:formatCode>0.00%</c:formatCode>
                <c:ptCount val="6"/>
                <c:pt idx="0">
                  <c:v>0.23580000000000001</c:v>
                </c:pt>
                <c:pt idx="1">
                  <c:v>0.3896</c:v>
                </c:pt>
                <c:pt idx="2">
                  <c:v>0.4602</c:v>
                </c:pt>
                <c:pt idx="3">
                  <c:v>0.59719999999999995</c:v>
                </c:pt>
                <c:pt idx="4">
                  <c:v>0.59119999999999995</c:v>
                </c:pt>
                <c:pt idx="5">
                  <c:v>0.24429999999999999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77-4CCE-887D-2396819CC08D}"/>
            </c:ext>
          </c:extLst>
        </c:ser>
        <c:ser>
          <c:idx val="1"/>
          <c:order val="1"/>
          <c:tx>
            <c:strRef>
              <c:f>'p8'!$C$3</c:f>
              <c:strCache>
                <c:ptCount val="1"/>
                <c:pt idx="0">
                  <c:v>Delay</c:v>
                </c:pt>
              </c:strCache>
            </c:strRef>
          </c:tx>
          <c:spPr>
            <a:solidFill>
              <a:srgbClr val="40B9D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'p8'!$A$4:$A$9</c:f>
              <c:strCache>
                <c:ptCount val="6"/>
                <c:pt idx="0">
                  <c:v>Under 21</c:v>
                </c:pt>
                <c:pt idx="1">
                  <c:v>21-30</c:v>
                </c:pt>
                <c:pt idx="2">
                  <c:v>31-40</c:v>
                </c:pt>
                <c:pt idx="3">
                  <c:v>41-50</c:v>
                </c:pt>
                <c:pt idx="4">
                  <c:v>51-60</c:v>
                </c:pt>
                <c:pt idx="5">
                  <c:v>Over 60</c:v>
                </c:pt>
              </c:strCache>
            </c:strRef>
          </c:cat>
          <c:val>
            <c:numRef>
              <c:f>'p8'!$C$4:$C$9</c:f>
              <c:numCache>
                <c:formatCode>0.00%</c:formatCode>
                <c:ptCount val="6"/>
                <c:pt idx="0">
                  <c:v>0.15359999999999999</c:v>
                </c:pt>
                <c:pt idx="1">
                  <c:v>0.33239999999999997</c:v>
                </c:pt>
                <c:pt idx="2">
                  <c:v>0.39960000000000001</c:v>
                </c:pt>
                <c:pt idx="3">
                  <c:v>0.55589999999999995</c:v>
                </c:pt>
                <c:pt idx="4">
                  <c:v>0.54979999999999996</c:v>
                </c:pt>
                <c:pt idx="5">
                  <c:v>0.15959999999999999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877-4CCE-887D-2396819CC0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85"/>
        <c:axId val="452642255"/>
        <c:axId val="452643919"/>
      </c:barChart>
      <c:catAx>
        <c:axId val="4526422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2643919"/>
        <c:crosses val="autoZero"/>
        <c:auto val="1"/>
        <c:lblAlgn val="ctr"/>
        <c:lblOffset val="100"/>
        <c:noMultiLvlLbl val="0"/>
      </c:catAx>
      <c:valAx>
        <c:axId val="452643919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4526422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400"/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'p9'!$B$1</c:f>
              <c:strCache>
                <c:ptCount val="1"/>
                <c:pt idx="0">
                  <c:v>Short Delay</c:v>
                </c:pt>
              </c:strCache>
            </c:strRef>
          </c:tx>
          <c:spPr>
            <a:solidFill>
              <a:srgbClr val="FFFFFF">
                <a:lumMod val="85000"/>
              </a:srgb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'p9'!$A$2:$A$7</c:f>
              <c:strCache>
                <c:ptCount val="6"/>
                <c:pt idx="0">
                  <c:v>Under 21</c:v>
                </c:pt>
                <c:pt idx="1">
                  <c:v>21-30</c:v>
                </c:pt>
                <c:pt idx="2">
                  <c:v>31-40</c:v>
                </c:pt>
                <c:pt idx="3">
                  <c:v>41-50</c:v>
                </c:pt>
                <c:pt idx="4">
                  <c:v>51-60</c:v>
                </c:pt>
                <c:pt idx="5">
                  <c:v>Over 60</c:v>
                </c:pt>
              </c:strCache>
            </c:strRef>
          </c:cat>
          <c:val>
            <c:numRef>
              <c:f>'p9'!$B$2:$B$7</c:f>
              <c:numCache>
                <c:formatCode>0%</c:formatCode>
                <c:ptCount val="6"/>
                <c:pt idx="0">
                  <c:v>0.1804</c:v>
                </c:pt>
                <c:pt idx="1">
                  <c:v>0.35</c:v>
                </c:pt>
                <c:pt idx="2">
                  <c:v>0.41870000000000002</c:v>
                </c:pt>
                <c:pt idx="3">
                  <c:v>0.57199999999999995</c:v>
                </c:pt>
                <c:pt idx="4">
                  <c:v>0.56779999999999997</c:v>
                </c:pt>
                <c:pt idx="5">
                  <c:v>0.17949999999999999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81-404B-B234-2F4A11888A67}"/>
            </c:ext>
          </c:extLst>
        </c:ser>
        <c:ser>
          <c:idx val="1"/>
          <c:order val="1"/>
          <c:tx>
            <c:strRef>
              <c:f>'p9'!$C$1</c:f>
              <c:strCache>
                <c:ptCount val="1"/>
                <c:pt idx="0">
                  <c:v>Medium Delay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'p9'!$A$2:$A$7</c:f>
              <c:strCache>
                <c:ptCount val="6"/>
                <c:pt idx="0">
                  <c:v>Under 21</c:v>
                </c:pt>
                <c:pt idx="1">
                  <c:v>21-30</c:v>
                </c:pt>
                <c:pt idx="2">
                  <c:v>31-40</c:v>
                </c:pt>
                <c:pt idx="3">
                  <c:v>41-50</c:v>
                </c:pt>
                <c:pt idx="4">
                  <c:v>51-60</c:v>
                </c:pt>
                <c:pt idx="5">
                  <c:v>Over 60</c:v>
                </c:pt>
              </c:strCache>
            </c:strRef>
          </c:cat>
          <c:val>
            <c:numRef>
              <c:f>'p9'!$C$2:$C$7</c:f>
              <c:numCache>
                <c:formatCode>0%</c:formatCode>
                <c:ptCount val="6"/>
                <c:pt idx="0">
                  <c:v>9.0700000000000003E-2</c:v>
                </c:pt>
                <c:pt idx="1">
                  <c:v>0.29249999999999998</c:v>
                </c:pt>
                <c:pt idx="2">
                  <c:v>0.36270000000000002</c:v>
                </c:pt>
                <c:pt idx="3">
                  <c:v>0.52529999999999999</c:v>
                </c:pt>
                <c:pt idx="4">
                  <c:v>0.51280000000000003</c:v>
                </c:pt>
                <c:pt idx="5">
                  <c:v>0.1191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81-404B-B234-2F4A11888A67}"/>
            </c:ext>
          </c:extLst>
        </c:ser>
        <c:ser>
          <c:idx val="2"/>
          <c:order val="2"/>
          <c:tx>
            <c:strRef>
              <c:f>'p9'!$D$1</c:f>
              <c:strCache>
                <c:ptCount val="1"/>
                <c:pt idx="0">
                  <c:v>Long Delay</c:v>
                </c:pt>
              </c:strCache>
            </c:strRef>
          </c:tx>
          <c:spPr>
            <a:solidFill>
              <a:srgbClr val="40B9D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'p9'!$A$2:$A$7</c:f>
              <c:strCache>
                <c:ptCount val="6"/>
                <c:pt idx="0">
                  <c:v>Under 21</c:v>
                </c:pt>
                <c:pt idx="1">
                  <c:v>21-30</c:v>
                </c:pt>
                <c:pt idx="2">
                  <c:v>31-40</c:v>
                </c:pt>
                <c:pt idx="3">
                  <c:v>41-50</c:v>
                </c:pt>
                <c:pt idx="4">
                  <c:v>51-60</c:v>
                </c:pt>
                <c:pt idx="5">
                  <c:v>Over 60</c:v>
                </c:pt>
              </c:strCache>
            </c:strRef>
          </c:cat>
          <c:val>
            <c:numRef>
              <c:f>'p9'!$D$2:$D$7</c:f>
              <c:numCache>
                <c:formatCode>0%</c:formatCode>
                <c:ptCount val="6"/>
                <c:pt idx="0">
                  <c:v>0.1109</c:v>
                </c:pt>
                <c:pt idx="1">
                  <c:v>0.30109999999999998</c:v>
                </c:pt>
                <c:pt idx="2">
                  <c:v>0.35260000000000002</c:v>
                </c:pt>
                <c:pt idx="3">
                  <c:v>0.51300000000000001</c:v>
                </c:pt>
                <c:pt idx="4">
                  <c:v>0.50409999999999999</c:v>
                </c:pt>
                <c:pt idx="5">
                  <c:v>0.1172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C81-404B-B234-2F4A11888A6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4"/>
        <c:overlap val="-30"/>
        <c:axId val="452681775"/>
        <c:axId val="452682607"/>
      </c:barChart>
      <c:catAx>
        <c:axId val="4526817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pPr>
            <a:endParaRPr lang="en-US"/>
          </a:p>
        </c:txPr>
        <c:crossAx val="452682607"/>
        <c:crosses val="autoZero"/>
        <c:auto val="1"/>
        <c:lblAlgn val="ctr"/>
        <c:lblOffset val="100"/>
        <c:noMultiLvlLbl val="0"/>
      </c:catAx>
      <c:valAx>
        <c:axId val="452682607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pPr>
            <a:endParaRPr lang="en-US"/>
          </a:p>
        </c:txPr>
        <c:crossAx val="4526817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200" b="0" i="0">
          <a:latin typeface="Microsoft YaHei" panose="020B0503020204020204" pitchFamily="34" charset="-122"/>
          <a:ea typeface="Microsoft YaHei" panose="020B0503020204020204" pitchFamily="34" charset="-122"/>
        </a:defRPr>
      </a:pPr>
      <a:endParaRPr lang="en-U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567886277179174E-2"/>
          <c:y val="8.1922605620466757E-2"/>
          <c:w val="0.96864227445641649"/>
          <c:h val="0.7586135537019413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'p10'!$A$2</c:f>
              <c:strCache>
                <c:ptCount val="1"/>
                <c:pt idx="0">
                  <c:v>No Delay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'p10'!$B$1:$D$1</c:f>
              <c:strCache>
                <c:ptCount val="3"/>
                <c:pt idx="0">
                  <c:v>Business</c:v>
                </c:pt>
                <c:pt idx="1">
                  <c:v>Eco Plus</c:v>
                </c:pt>
                <c:pt idx="2">
                  <c:v>Eco</c:v>
                </c:pt>
              </c:strCache>
            </c:strRef>
          </c:cat>
          <c:val>
            <c:numRef>
              <c:f>'p10'!$B$2:$D$2</c:f>
              <c:numCache>
                <c:formatCode>0.00%</c:formatCode>
                <c:ptCount val="3"/>
                <c:pt idx="0">
                  <c:v>0.71479999999999999</c:v>
                </c:pt>
                <c:pt idx="1">
                  <c:v>0.29089999999999999</c:v>
                </c:pt>
                <c:pt idx="2">
                  <c:v>0.21560000000000001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B4-4BB7-80CB-5B7DF77D79D1}"/>
            </c:ext>
          </c:extLst>
        </c:ser>
        <c:ser>
          <c:idx val="1"/>
          <c:order val="1"/>
          <c:tx>
            <c:strRef>
              <c:f>'p10'!$A$3</c:f>
              <c:strCache>
                <c:ptCount val="1"/>
                <c:pt idx="0">
                  <c:v>Delay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'p10'!$B$1:$D$1</c:f>
              <c:strCache>
                <c:ptCount val="3"/>
                <c:pt idx="0">
                  <c:v>Business</c:v>
                </c:pt>
                <c:pt idx="1">
                  <c:v>Eco Plus</c:v>
                </c:pt>
                <c:pt idx="2">
                  <c:v>Eco</c:v>
                </c:pt>
              </c:strCache>
            </c:strRef>
          </c:cat>
          <c:val>
            <c:numRef>
              <c:f>'p10'!$B$3:$D$3</c:f>
              <c:numCache>
                <c:formatCode>0.00%</c:formatCode>
                <c:ptCount val="3"/>
                <c:pt idx="0">
                  <c:v>0.66810000000000003</c:v>
                </c:pt>
                <c:pt idx="1">
                  <c:v>0.19040000000000001</c:v>
                </c:pt>
                <c:pt idx="2">
                  <c:v>0.15110000000000001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EB4-4BB7-80CB-5B7DF77D79D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17995967"/>
        <c:axId val="618008447"/>
      </c:barChart>
      <c:catAx>
        <c:axId val="6179959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pPr>
            <a:endParaRPr lang="en-US"/>
          </a:p>
        </c:txPr>
        <c:crossAx val="618008447"/>
        <c:crosses val="autoZero"/>
        <c:auto val="1"/>
        <c:lblAlgn val="ctr"/>
        <c:lblOffset val="100"/>
        <c:noMultiLvlLbl val="0"/>
      </c:catAx>
      <c:valAx>
        <c:axId val="618008447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6179959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200" b="0" i="0">
          <a:latin typeface="Microsoft YaHei" panose="020B0503020204020204" pitchFamily="34" charset="-122"/>
          <a:ea typeface="Microsoft YaHei" panose="020B0503020204020204" pitchFamily="34" charset="-122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5561332410712116E-2"/>
          <c:y val="3.7110383053205576E-2"/>
          <c:w val="0.87816545839011562"/>
          <c:h val="0.7946748682504802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'p11'!$A$2</c:f>
              <c:strCache>
                <c:ptCount val="1"/>
                <c:pt idx="0">
                  <c:v>Short Delay</c:v>
                </c:pt>
              </c:strCache>
            </c:strRef>
          </c:tx>
          <c:spPr>
            <a:solidFill>
              <a:srgbClr val="FFFFFF">
                <a:lumMod val="8500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'p11'!$B$1:$D$1</c:f>
              <c:strCache>
                <c:ptCount val="3"/>
                <c:pt idx="0">
                  <c:v>Business</c:v>
                </c:pt>
                <c:pt idx="1">
                  <c:v>Eco Plus</c:v>
                </c:pt>
                <c:pt idx="2">
                  <c:v>Eco</c:v>
                </c:pt>
              </c:strCache>
            </c:strRef>
          </c:cat>
          <c:val>
            <c:numRef>
              <c:f>'p11'!$B$2:$D$2</c:f>
              <c:numCache>
                <c:formatCode>0%</c:formatCode>
                <c:ptCount val="3"/>
                <c:pt idx="0">
                  <c:v>0.68740000000000001</c:v>
                </c:pt>
                <c:pt idx="1">
                  <c:v>0.20519999999999999</c:v>
                </c:pt>
                <c:pt idx="2">
                  <c:v>0.16020000000000001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96-4577-A6FD-1AF16C4BDABB}"/>
            </c:ext>
          </c:extLst>
        </c:ser>
        <c:ser>
          <c:idx val="1"/>
          <c:order val="1"/>
          <c:tx>
            <c:strRef>
              <c:f>'p11'!$A$3</c:f>
              <c:strCache>
                <c:ptCount val="1"/>
                <c:pt idx="0">
                  <c:v>Medium Delay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'p11'!$B$1:$D$1</c:f>
              <c:strCache>
                <c:ptCount val="3"/>
                <c:pt idx="0">
                  <c:v>Business</c:v>
                </c:pt>
                <c:pt idx="1">
                  <c:v>Eco Plus</c:v>
                </c:pt>
                <c:pt idx="2">
                  <c:v>Eco</c:v>
                </c:pt>
              </c:strCache>
            </c:strRef>
          </c:cat>
          <c:val>
            <c:numRef>
              <c:f>'p11'!$B$3:$D$3</c:f>
              <c:numCache>
                <c:formatCode>0%</c:formatCode>
                <c:ptCount val="3"/>
                <c:pt idx="0">
                  <c:v>0.62719999999999998</c:v>
                </c:pt>
                <c:pt idx="1">
                  <c:v>0.1535</c:v>
                </c:pt>
                <c:pt idx="2">
                  <c:v>0.13070000000000001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F96-4577-A6FD-1AF16C4BDABB}"/>
            </c:ext>
          </c:extLst>
        </c:ser>
        <c:ser>
          <c:idx val="2"/>
          <c:order val="2"/>
          <c:tx>
            <c:strRef>
              <c:f>'p11'!$A$4</c:f>
              <c:strCache>
                <c:ptCount val="1"/>
                <c:pt idx="0">
                  <c:v>Long Delay</c:v>
                </c:pt>
              </c:strCache>
            </c:strRef>
          </c:tx>
          <c:spPr>
            <a:solidFill>
              <a:srgbClr val="40B9D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'p11'!$B$1:$D$1</c:f>
              <c:strCache>
                <c:ptCount val="3"/>
                <c:pt idx="0">
                  <c:v>Business</c:v>
                </c:pt>
                <c:pt idx="1">
                  <c:v>Eco Plus</c:v>
                </c:pt>
                <c:pt idx="2">
                  <c:v>Eco</c:v>
                </c:pt>
              </c:strCache>
            </c:strRef>
          </c:cat>
          <c:val>
            <c:numRef>
              <c:f>'p11'!$B$4:$D$4</c:f>
              <c:numCache>
                <c:formatCode>0%</c:formatCode>
                <c:ptCount val="3"/>
                <c:pt idx="0">
                  <c:v>0.6179</c:v>
                </c:pt>
                <c:pt idx="1">
                  <c:v>0.1835</c:v>
                </c:pt>
                <c:pt idx="2">
                  <c:v>0.13780000000000001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F96-4577-A6FD-1AF16C4BDAB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4"/>
        <c:overlap val="-26"/>
        <c:axId val="452676367"/>
        <c:axId val="452661807"/>
      </c:barChart>
      <c:catAx>
        <c:axId val="4526763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pPr>
            <a:endParaRPr lang="en-US"/>
          </a:p>
        </c:txPr>
        <c:crossAx val="452661807"/>
        <c:crosses val="autoZero"/>
        <c:auto val="1"/>
        <c:lblAlgn val="ctr"/>
        <c:lblOffset val="100"/>
        <c:noMultiLvlLbl val="0"/>
      </c:catAx>
      <c:valAx>
        <c:axId val="452661807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pPr>
            <a:endParaRPr lang="en-US"/>
          </a:p>
        </c:txPr>
        <c:crossAx val="4526763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200" b="0" i="0">
          <a:latin typeface="Microsoft YaHei" panose="020B0503020204020204" pitchFamily="34" charset="-122"/>
          <a:ea typeface="Microsoft YaHei" panose="020B0503020204020204" pitchFamily="34" charset="-122"/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6" name="Google Shape;2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05084e9314_6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9" name="Google Shape;419;g105084e9314_6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34" name="Google Shape;4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4" name="Google Shape;44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64" name="Google Shape;46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82" name="Google Shape;48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5" name="Google Shape;24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1" name="Google Shape;3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05084e9314_6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3" name="Google Shape;353;g105084e9314_6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9" name="Google Shape;3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05084e9314_6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1" name="Google Shape;391;g105084e9314_6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5" name="Google Shape;40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3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3"/>
          <p:cNvSpPr txBox="1"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Corbel"/>
              <a:buNone/>
              <a:defRPr sz="5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D7F0F6"/>
                </a:solidFill>
              </a:defRPr>
            </a:lvl1pPr>
            <a:lvl2pPr lvl="1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sz="32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>
            <a:spLocks noGrp="1"/>
          </p:cNvSpPr>
          <p:nvPr>
            <p:ph type="pic" idx="2"/>
          </p:nvPr>
        </p:nvSpPr>
        <p:spPr>
          <a:xfrm>
            <a:off x="3570644" y="767419"/>
            <a:ext cx="8115230" cy="5330952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68" name="Google Shape;68;p23"/>
          <p:cNvSpPr txBox="1">
            <a:spLocks noGrp="1"/>
          </p:cNvSpPr>
          <p:nvPr>
            <p:ph type="body" idx="1"/>
          </p:nvPr>
        </p:nvSpPr>
        <p:spPr>
          <a:xfrm>
            <a:off x="256032" y="3493008"/>
            <a:ext cx="2834640" cy="2322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ftr" idx="11"/>
          </p:nvPr>
        </p:nvSpPr>
        <p:spPr>
          <a:xfrm>
            <a:off x="3499101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1"/>
          </p:nvPr>
        </p:nvSpPr>
        <p:spPr>
          <a:xfrm rot="5400000">
            <a:off x="4966548" y="-233172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>
            <a:spLocks noGrp="1"/>
          </p:cNvSpPr>
          <p:nvPr>
            <p:ph type="title"/>
          </p:nvPr>
        </p:nvSpPr>
        <p:spPr>
          <a:xfrm rot="5400000">
            <a:off x="-685800" y="2057400"/>
            <a:ext cx="4953000" cy="28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body" idx="1"/>
          </p:nvPr>
        </p:nvSpPr>
        <p:spPr>
          <a:xfrm rot="5400000">
            <a:off x="4965192" y="-228600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39"/>
          <p:cNvSpPr txBox="1">
            <a:spLocks noGrp="1"/>
          </p:cNvSpPr>
          <p:nvPr>
            <p:ph type="title"/>
          </p:nvPr>
        </p:nvSpPr>
        <p:spPr>
          <a:xfrm>
            <a:off x="265815" y="276726"/>
            <a:ext cx="5830185" cy="98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6" name="Google Shape;96;p4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Google Shape;102;p4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4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4" name="Google Shape;114;p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p4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1" name="Google Shape;121;p4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4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4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4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0" name="Google Shape;130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51FF0-AFC3-9945-936E-A5B58C0DB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348384-C596-5A4C-AB5C-1A0078D2F42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CBE775-FD59-FA4C-96BA-AE65D9CC43B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2654EA-4B13-2E41-B497-009D0CCAB4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Google Shape;14;p13">
            <a:extLst>
              <a:ext uri="{FF2B5EF4-FFF2-40B4-BE49-F238E27FC236}">
                <a16:creationId xmlns:a16="http://schemas.microsoft.com/office/drawing/2014/main" id="{E3F1D8E9-73C5-4543-947F-FDB95C3FAA6A}"/>
              </a:ext>
            </a:extLst>
          </p:cNvPr>
          <p:cNvSpPr/>
          <p:nvPr userDrawn="1"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5;p13">
            <a:extLst>
              <a:ext uri="{FF2B5EF4-FFF2-40B4-BE49-F238E27FC236}">
                <a16:creationId xmlns:a16="http://schemas.microsoft.com/office/drawing/2014/main" id="{A5095A38-6F63-E041-8AEC-E70C7FC530EB}"/>
              </a:ext>
            </a:extLst>
          </p:cNvPr>
          <p:cNvSpPr/>
          <p:nvPr userDrawn="1"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15320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5" name="Google Shape;135;p4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Google Shape;136;p4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Google Shape;137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2" name="Google Shape;142;p4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4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9" name="Google Shape;149;p4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5" name="Google Shape;155;p4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Google Shape;156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16"/>
          <p:cNvSpPr txBox="1">
            <a:spLocks noGrp="1"/>
          </p:cNvSpPr>
          <p:nvPr>
            <p:ph type="title"/>
          </p:nvPr>
        </p:nvSpPr>
        <p:spPr>
          <a:xfrm>
            <a:off x="265815" y="276726"/>
            <a:ext cx="5830185" cy="98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1" name="Google Shape;171;p2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2" name="Google Shape;17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" name="Google Shape;177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8" name="Google Shape;17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3" name="Google Shape;183;p2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4" name="Google Shape;184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" name="Google Shape;189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0" name="Google Shape;190;p2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" name="Google Shape;196;p3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7" name="Google Shape;197;p3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8" name="Google Shape;198;p3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9" name="Google Shape;199;p3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0" name="Google Shape;200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0" name="Google Shape;210;p3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1" name="Google Shape;211;p3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2" name="Google Shape;212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" name="Google Shape;217;p3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18" name="Google Shape;218;p3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9" name="Google Shape;219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4" name="Google Shape;224;p3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5" name="Google Shape;225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0" name="Google Shape;230;p3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1" name="Google Shape;231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900"/>
              <a:buFont typeface="Corbel"/>
              <a:buNone/>
              <a:defRPr sz="5900" b="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1"/>
          </p:nvPr>
        </p:nvSpPr>
        <p:spPr>
          <a:xfrm>
            <a:off x="3867912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2"/>
          </p:nvPr>
        </p:nvSpPr>
        <p:spPr>
          <a:xfrm>
            <a:off x="7818120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body" idx="2"/>
          </p:nvPr>
        </p:nvSpPr>
        <p:spPr>
          <a:xfrm>
            <a:off x="3867912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3"/>
          </p:nvPr>
        </p:nvSpPr>
        <p:spPr>
          <a:xfrm>
            <a:off x="7818463" y="1023586"/>
            <a:ext cx="3474720" cy="81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body" idx="4"/>
          </p:nvPr>
        </p:nvSpPr>
        <p:spPr>
          <a:xfrm>
            <a:off x="7818463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sz="32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body" idx="1"/>
          </p:nvPr>
        </p:nvSpPr>
        <p:spPr>
          <a:xfrm>
            <a:off x="3867912" y="868680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2"/>
          </p:nvPr>
        </p:nvSpPr>
        <p:spPr>
          <a:xfrm>
            <a:off x="256032" y="3494176"/>
            <a:ext cx="2834640" cy="2321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2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  <a:defRPr sz="3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2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38"/>
          <p:cNvSpPr/>
          <p:nvPr/>
        </p:nvSpPr>
        <p:spPr>
          <a:xfrm>
            <a:off x="-144379" y="251048"/>
            <a:ext cx="288758" cy="1036332"/>
          </a:xfrm>
          <a:prstGeom prst="rect">
            <a:avLst/>
          </a:prstGeom>
          <a:solidFill>
            <a:srgbClr val="40BA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15"/>
          <p:cNvSpPr/>
          <p:nvPr/>
        </p:nvSpPr>
        <p:spPr>
          <a:xfrm>
            <a:off x="-144379" y="251048"/>
            <a:ext cx="288758" cy="1036332"/>
          </a:xfrm>
          <a:prstGeom prst="rect">
            <a:avLst/>
          </a:prstGeom>
          <a:solidFill>
            <a:srgbClr val="40BA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kaggle.com/sjleshrac/airlines-customer-satisfacti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4" Type="http://schemas.openxmlformats.org/officeDocument/2006/relationships/chart" Target="../charts/char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"/>
          <p:cNvSpPr txBox="1"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Times New Roman"/>
              <a:buNone/>
            </a:pP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5400">
                <a:latin typeface="Microsoft YaHei"/>
                <a:ea typeface="Microsoft YaHei"/>
                <a:cs typeface="Microsoft YaHei"/>
                <a:sym typeface="Microsoft YaHei"/>
              </a:rPr>
              <a:t>How </a:t>
            </a:r>
            <a:r>
              <a:rPr lang="en-US" sz="5400" i="1">
                <a:solidFill>
                  <a:srgbClr val="FFD663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Airline Delay </a:t>
            </a:r>
            <a:r>
              <a:rPr lang="en-US" sz="5400">
                <a:latin typeface="Microsoft YaHei"/>
                <a:ea typeface="Microsoft YaHei"/>
                <a:cs typeface="Microsoft YaHei"/>
                <a:sym typeface="Microsoft YaHei"/>
              </a:rPr>
              <a:t>Impacts </a:t>
            </a:r>
            <a:r>
              <a:rPr lang="en-US" sz="5400" i="1">
                <a:solidFill>
                  <a:srgbClr val="FFD663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Satisfaction</a:t>
            </a:r>
            <a:endParaRPr i="1">
              <a:solidFill>
                <a:srgbClr val="FFD663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39" name="Google Shape;239;p1"/>
          <p:cNvSpPr txBox="1"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1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Groups Member: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16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Ge Zeng, Xiaoying(Shawn) Zou, Yufeng Xie, Xinyue Yu, Zirui Zhou</a:t>
            </a:r>
            <a:endParaRPr sz="1600" i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40" name="Google Shape;240;p1"/>
          <p:cNvCxnSpPr/>
          <p:nvPr/>
        </p:nvCxnSpPr>
        <p:spPr>
          <a:xfrm>
            <a:off x="563525" y="2480799"/>
            <a:ext cx="240991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1" name="Google Shape;241;p1"/>
          <p:cNvCxnSpPr/>
          <p:nvPr/>
        </p:nvCxnSpPr>
        <p:spPr>
          <a:xfrm>
            <a:off x="1180214" y="2633200"/>
            <a:ext cx="1793227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2" name="Google Shape;242;p1"/>
          <p:cNvSpPr txBox="1"/>
          <p:nvPr/>
        </p:nvSpPr>
        <p:spPr>
          <a:xfrm>
            <a:off x="563525" y="1779490"/>
            <a:ext cx="240991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Analysis of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05084e9314_6_9"/>
          <p:cNvSpPr txBox="1">
            <a:spLocks noGrp="1"/>
          </p:cNvSpPr>
          <p:nvPr>
            <p:ph type="title"/>
          </p:nvPr>
        </p:nvSpPr>
        <p:spPr>
          <a:xfrm>
            <a:off x="277701" y="229662"/>
            <a:ext cx="8459700" cy="450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63"/>
              <a:buNone/>
            </a:pPr>
            <a:r>
              <a:rPr lang="en-US" sz="2400">
                <a:solidFill>
                  <a:srgbClr val="2790A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Subgroup: Class x Delay</a:t>
            </a:r>
            <a:endParaRPr/>
          </a:p>
        </p:txBody>
      </p:sp>
      <p:graphicFrame>
        <p:nvGraphicFramePr>
          <p:cNvPr id="422" name="Google Shape;422;g105084e9314_6_9"/>
          <p:cNvGraphicFramePr/>
          <p:nvPr>
            <p:extLst>
              <p:ext uri="{D42A27DB-BD31-4B8C-83A1-F6EECF244321}">
                <p14:modId xmlns:p14="http://schemas.microsoft.com/office/powerpoint/2010/main" val="1145576216"/>
              </p:ext>
            </p:extLst>
          </p:nvPr>
        </p:nvGraphicFramePr>
        <p:xfrm>
          <a:off x="2315713" y="1567542"/>
          <a:ext cx="7434300" cy="4610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23" name="Google Shape;423;g105084e9314_6_9"/>
          <p:cNvSpPr txBox="1"/>
          <p:nvPr/>
        </p:nvSpPr>
        <p:spPr>
          <a:xfrm>
            <a:off x="3999927" y="1600471"/>
            <a:ext cx="419213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2790A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Class</a:t>
            </a:r>
            <a:r>
              <a:rPr lang="en-US" sz="1400" b="1" i="0" u="none" strike="noStrike" cap="none" dirty="0">
                <a:solidFill>
                  <a:srgbClr val="2790A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: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Delay vs. No Delay</a:t>
            </a:r>
            <a:endParaRPr sz="1100" b="1" i="0" u="none" strike="noStrike" cap="none" dirty="0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24" name="Google Shape;424;g105084e9314_6_9"/>
          <p:cNvSpPr txBox="1"/>
          <p:nvPr/>
        </p:nvSpPr>
        <p:spPr>
          <a:xfrm>
            <a:off x="278094" y="663913"/>
            <a:ext cx="11635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>
                <a:latin typeface="Microsoft YaHei"/>
                <a:ea typeface="Microsoft YaHei"/>
                <a:cs typeface="Microsoft YaHei"/>
                <a:sym typeface="Microsoft YaHei"/>
              </a:rPr>
              <a:t>The impact of delay on satisfaction depends on class.</a:t>
            </a:r>
            <a:endParaRPr sz="1600" b="1" i="0" u="none" strike="noStrike" cap="none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25" name="Google Shape;425;g105084e9314_6_9"/>
          <p:cNvSpPr txBox="1"/>
          <p:nvPr/>
        </p:nvSpPr>
        <p:spPr>
          <a:xfrm>
            <a:off x="8502251" y="1964336"/>
            <a:ext cx="34866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C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Insight </a:t>
            </a:r>
            <a:r>
              <a:rPr lang="en-US" b="1" dirty="0">
                <a:solidFill>
                  <a:srgbClr val="C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1</a:t>
            </a:r>
            <a:r>
              <a:rPr lang="en-US" sz="1400" b="1" i="0" u="none" strike="noStrike" cap="none" dirty="0">
                <a:solidFill>
                  <a:srgbClr val="C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: </a:t>
            </a:r>
            <a:endParaRPr sz="1400" b="1" i="0" u="none" strike="noStrike" cap="none" dirty="0">
              <a:solidFill>
                <a:srgbClr val="C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1" dirty="0">
                <a:solidFill>
                  <a:schemeClr val="tx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Economy Plus passengers are more sensitive to delay compared to other classes.</a:t>
            </a:r>
            <a:endParaRPr sz="1400" b="1" i="0" u="none" strike="noStrike" cap="none" dirty="0">
              <a:solidFill>
                <a:schemeClr val="tx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26" name="Google Shape;426;g105084e9314_6_9"/>
          <p:cNvSpPr txBox="1"/>
          <p:nvPr/>
        </p:nvSpPr>
        <p:spPr>
          <a:xfrm>
            <a:off x="76875" y="3122725"/>
            <a:ext cx="266555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Insight 2: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icrosoft YaHei"/>
                <a:ea typeface="Microsoft YaHei"/>
                <a:cs typeface="Microsoft YaHei"/>
                <a:sym typeface="Microsoft YaHei"/>
              </a:rPr>
              <a:t>Business class passengers have highest satisfaction level among all passengers.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g105084e9314_6_9"/>
          <p:cNvSpPr/>
          <p:nvPr/>
        </p:nvSpPr>
        <p:spPr>
          <a:xfrm rot="5848156">
            <a:off x="3434517" y="2479694"/>
            <a:ext cx="373954" cy="444557"/>
          </a:xfrm>
          <a:custGeom>
            <a:avLst/>
            <a:gdLst/>
            <a:ahLst/>
            <a:cxnLst/>
            <a:rect l="l" t="t" r="r" b="b"/>
            <a:pathLst>
              <a:path w="1738" h="2069" extrusionOk="0">
                <a:moveTo>
                  <a:pt x="1363" y="606"/>
                </a:moveTo>
                <a:lnTo>
                  <a:pt x="1738" y="606"/>
                </a:lnTo>
                <a:lnTo>
                  <a:pt x="1133" y="0"/>
                </a:lnTo>
                <a:lnTo>
                  <a:pt x="527" y="606"/>
                </a:lnTo>
                <a:lnTo>
                  <a:pt x="907" y="606"/>
                </a:lnTo>
                <a:cubicBezTo>
                  <a:pt x="854" y="1319"/>
                  <a:pt x="482" y="1896"/>
                  <a:pt x="0" y="2036"/>
                </a:cubicBezTo>
                <a:cubicBezTo>
                  <a:pt x="74" y="2057"/>
                  <a:pt x="150" y="2069"/>
                  <a:pt x="228" y="2069"/>
                </a:cubicBezTo>
                <a:cubicBezTo>
                  <a:pt x="816" y="2069"/>
                  <a:pt x="1301" y="1428"/>
                  <a:pt x="1363" y="606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g105084e9314_6_9"/>
          <p:cNvSpPr/>
          <p:nvPr/>
        </p:nvSpPr>
        <p:spPr>
          <a:xfrm rot="5848156">
            <a:off x="5769703" y="4262582"/>
            <a:ext cx="373954" cy="444557"/>
          </a:xfrm>
          <a:custGeom>
            <a:avLst/>
            <a:gdLst/>
            <a:ahLst/>
            <a:cxnLst/>
            <a:rect l="l" t="t" r="r" b="b"/>
            <a:pathLst>
              <a:path w="1738" h="2069" extrusionOk="0">
                <a:moveTo>
                  <a:pt x="1363" y="606"/>
                </a:moveTo>
                <a:lnTo>
                  <a:pt x="1738" y="606"/>
                </a:lnTo>
                <a:lnTo>
                  <a:pt x="1133" y="0"/>
                </a:lnTo>
                <a:lnTo>
                  <a:pt x="527" y="606"/>
                </a:lnTo>
                <a:lnTo>
                  <a:pt x="907" y="606"/>
                </a:lnTo>
                <a:cubicBezTo>
                  <a:pt x="854" y="1319"/>
                  <a:pt x="482" y="1896"/>
                  <a:pt x="0" y="2036"/>
                </a:cubicBezTo>
                <a:cubicBezTo>
                  <a:pt x="74" y="2057"/>
                  <a:pt x="150" y="2069"/>
                  <a:pt x="228" y="2069"/>
                </a:cubicBezTo>
                <a:cubicBezTo>
                  <a:pt x="816" y="2069"/>
                  <a:pt x="1301" y="1428"/>
                  <a:pt x="1363" y="606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g105084e9314_6_9"/>
          <p:cNvSpPr/>
          <p:nvPr/>
        </p:nvSpPr>
        <p:spPr>
          <a:xfrm>
            <a:off x="2742425" y="2487686"/>
            <a:ext cx="4192200" cy="2514513"/>
          </a:xfrm>
          <a:prstGeom prst="rect">
            <a:avLst/>
          </a:prstGeom>
          <a:noFill/>
          <a:ln w="25400" cap="flat" cmpd="sng">
            <a:solidFill>
              <a:srgbClr val="C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g105084e9314_6_9"/>
          <p:cNvSpPr txBox="1"/>
          <p:nvPr/>
        </p:nvSpPr>
        <p:spPr>
          <a:xfrm>
            <a:off x="3376800" y="2916250"/>
            <a:ext cx="936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8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4.67%</a:t>
            </a:r>
            <a:endParaRPr sz="1300" b="1">
              <a:solidFill>
                <a:srgbClr val="98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31" name="Google Shape;431;g105084e9314_6_9"/>
          <p:cNvSpPr txBox="1"/>
          <p:nvPr/>
        </p:nvSpPr>
        <p:spPr>
          <a:xfrm>
            <a:off x="5653025" y="4622950"/>
            <a:ext cx="1281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8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10.05%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8"/>
          <p:cNvSpPr txBox="1">
            <a:spLocks noGrp="1"/>
          </p:cNvSpPr>
          <p:nvPr>
            <p:ph type="title"/>
          </p:nvPr>
        </p:nvSpPr>
        <p:spPr>
          <a:xfrm>
            <a:off x="265825" y="324295"/>
            <a:ext cx="8318400" cy="496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3106"/>
              <a:buNone/>
            </a:pPr>
            <a:r>
              <a:rPr lang="en-US" sz="2400">
                <a:solidFill>
                  <a:srgbClr val="2790A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Subgroup: Class x Delay</a:t>
            </a:r>
            <a:endParaRPr sz="2400">
              <a:solidFill>
                <a:srgbClr val="222A3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aphicFrame>
        <p:nvGraphicFramePr>
          <p:cNvPr id="437" name="Google Shape;437;p8"/>
          <p:cNvGraphicFramePr/>
          <p:nvPr>
            <p:extLst>
              <p:ext uri="{D42A27DB-BD31-4B8C-83A1-F6EECF244321}">
                <p14:modId xmlns:p14="http://schemas.microsoft.com/office/powerpoint/2010/main" val="2008507139"/>
              </p:ext>
            </p:extLst>
          </p:nvPr>
        </p:nvGraphicFramePr>
        <p:xfrm>
          <a:off x="736270" y="1840675"/>
          <a:ext cx="7847955" cy="4634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38" name="Google Shape;438;p8"/>
          <p:cNvSpPr txBox="1"/>
          <p:nvPr/>
        </p:nvSpPr>
        <p:spPr>
          <a:xfrm>
            <a:off x="2274052" y="1431372"/>
            <a:ext cx="419213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2790A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Class</a:t>
            </a:r>
            <a:r>
              <a:rPr lang="en-US" sz="1400" b="1" i="0" u="none" strike="noStrike" cap="none" dirty="0">
                <a:solidFill>
                  <a:srgbClr val="2790A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: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Short vs. Mid vs. Long Delay Time</a:t>
            </a:r>
            <a:endParaRPr sz="1100" b="1" i="0" u="none" strike="noStrike" cap="none" dirty="0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39" name="Google Shape;439;p8"/>
          <p:cNvSpPr txBox="1"/>
          <p:nvPr/>
        </p:nvSpPr>
        <p:spPr>
          <a:xfrm>
            <a:off x="8791446" y="3235425"/>
            <a:ext cx="3122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40" name="Google Shape;440;p8"/>
          <p:cNvSpPr txBox="1"/>
          <p:nvPr/>
        </p:nvSpPr>
        <p:spPr>
          <a:xfrm>
            <a:off x="265816" y="848815"/>
            <a:ext cx="11484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The impact of delay time on satisfaction is associated with </a:t>
            </a:r>
            <a:r>
              <a:rPr lang="en-US" sz="1600" b="1">
                <a:latin typeface="Microsoft YaHei"/>
                <a:ea typeface="Microsoft YaHei"/>
                <a:cs typeface="Microsoft YaHei"/>
                <a:sym typeface="Microsoft YaHei"/>
              </a:rPr>
              <a:t>class</a:t>
            </a:r>
            <a:r>
              <a:rPr lang="en-US" sz="1600" b="1" i="0" u="none" strike="noStrike" cap="non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. </a:t>
            </a:r>
            <a:endParaRPr/>
          </a:p>
        </p:txBody>
      </p:sp>
      <p:sp>
        <p:nvSpPr>
          <p:cNvPr id="441" name="Google Shape;441;p8"/>
          <p:cNvSpPr txBox="1"/>
          <p:nvPr/>
        </p:nvSpPr>
        <p:spPr>
          <a:xfrm>
            <a:off x="8584225" y="2151742"/>
            <a:ext cx="3122400" cy="2554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Insight: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icrosoft YaHei"/>
                <a:ea typeface="Microsoft YaHei"/>
                <a:cs typeface="Microsoft YaHei"/>
                <a:sym typeface="Microsoft YaHei"/>
              </a:rPr>
              <a:t>Generally, satisfaction level decreases as delay time increases.</a:t>
            </a:r>
            <a:endParaRPr dirty="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icrosoft YaHei"/>
                <a:ea typeface="Microsoft YaHei"/>
                <a:cs typeface="Microsoft YaHei"/>
                <a:sym typeface="Microsoft YaHei"/>
              </a:rPr>
              <a:t>But the satisfaction level of Economy Plus and Economy class </a:t>
            </a:r>
            <a:r>
              <a:rPr lang="en-US" b="1" dirty="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bounces up</a:t>
            </a:r>
            <a:r>
              <a:rPr lang="en-US" dirty="0">
                <a:latin typeface="Microsoft YaHei"/>
                <a:ea typeface="Microsoft YaHei"/>
                <a:cs typeface="Microsoft YaHei"/>
                <a:sym typeface="Microsoft YaHei"/>
              </a:rPr>
              <a:t>, </a:t>
            </a:r>
            <a:r>
              <a:rPr lang="en-US" b="1" dirty="0">
                <a:latin typeface="Microsoft YaHei"/>
                <a:ea typeface="Microsoft YaHei"/>
                <a:cs typeface="Microsoft YaHei"/>
                <a:sym typeface="Microsoft YaHei"/>
              </a:rPr>
              <a:t>suggesting high sensitivity to compensation.  </a:t>
            </a:r>
            <a:endParaRPr b="1" dirty="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icrosoft YaHei"/>
                <a:ea typeface="Microsoft YaHei"/>
                <a:cs typeface="Microsoft YaHei"/>
                <a:sym typeface="Microsoft YaHei"/>
              </a:rPr>
              <a:t>Business class are less sensitive to compensation. </a:t>
            </a:r>
            <a:endParaRPr dirty="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" name="Google Shape;446;p9"/>
          <p:cNvGrpSpPr/>
          <p:nvPr/>
        </p:nvGrpSpPr>
        <p:grpSpPr>
          <a:xfrm>
            <a:off x="885471" y="1553215"/>
            <a:ext cx="2626895" cy="469478"/>
            <a:chOff x="7289416" y="3879836"/>
            <a:chExt cx="3948079" cy="469478"/>
          </a:xfrm>
        </p:grpSpPr>
        <p:sp>
          <p:nvSpPr>
            <p:cNvPr id="447" name="Google Shape;447;p9"/>
            <p:cNvSpPr/>
            <p:nvPr/>
          </p:nvSpPr>
          <p:spPr>
            <a:xfrm>
              <a:off x="7289416" y="3879836"/>
              <a:ext cx="3948079" cy="469478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9"/>
            <p:cNvSpPr txBox="1"/>
            <p:nvPr/>
          </p:nvSpPr>
          <p:spPr>
            <a:xfrm>
              <a:off x="7528562" y="3933876"/>
              <a:ext cx="36312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Flight Distance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9" name="Google Shape;449;p9"/>
          <p:cNvGrpSpPr/>
          <p:nvPr/>
        </p:nvGrpSpPr>
        <p:grpSpPr>
          <a:xfrm>
            <a:off x="4647965" y="1553215"/>
            <a:ext cx="2626895" cy="469478"/>
            <a:chOff x="7289416" y="3879836"/>
            <a:chExt cx="3948079" cy="469478"/>
          </a:xfrm>
        </p:grpSpPr>
        <p:sp>
          <p:nvSpPr>
            <p:cNvPr id="450" name="Google Shape;450;p9"/>
            <p:cNvSpPr/>
            <p:nvPr/>
          </p:nvSpPr>
          <p:spPr>
            <a:xfrm>
              <a:off x="7289416" y="3879836"/>
              <a:ext cx="3948079" cy="469478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9"/>
            <p:cNvSpPr txBox="1"/>
            <p:nvPr/>
          </p:nvSpPr>
          <p:spPr>
            <a:xfrm>
              <a:off x="7528562" y="3933876"/>
              <a:ext cx="36312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Customer Type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2" name="Google Shape;452;p9"/>
          <p:cNvGrpSpPr/>
          <p:nvPr/>
        </p:nvGrpSpPr>
        <p:grpSpPr>
          <a:xfrm>
            <a:off x="8491602" y="1553215"/>
            <a:ext cx="2626895" cy="469478"/>
            <a:chOff x="7289416" y="3879836"/>
            <a:chExt cx="3948079" cy="469478"/>
          </a:xfrm>
        </p:grpSpPr>
        <p:sp>
          <p:nvSpPr>
            <p:cNvPr id="453" name="Google Shape;453;p9"/>
            <p:cNvSpPr/>
            <p:nvPr/>
          </p:nvSpPr>
          <p:spPr>
            <a:xfrm>
              <a:off x="7289416" y="3879836"/>
              <a:ext cx="3948079" cy="469478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9"/>
            <p:cNvSpPr txBox="1"/>
            <p:nvPr/>
          </p:nvSpPr>
          <p:spPr>
            <a:xfrm>
              <a:off x="7528562" y="3933876"/>
              <a:ext cx="36312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Travel Type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5" name="Google Shape;455;p9"/>
          <p:cNvSpPr/>
          <p:nvPr/>
        </p:nvSpPr>
        <p:spPr>
          <a:xfrm>
            <a:off x="919855" y="5856147"/>
            <a:ext cx="2975100" cy="41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Interpretation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9"/>
          <p:cNvSpPr/>
          <p:nvPr/>
        </p:nvSpPr>
        <p:spPr>
          <a:xfrm>
            <a:off x="4346275" y="5597250"/>
            <a:ext cx="7370700" cy="932700"/>
          </a:xfrm>
          <a:prstGeom prst="rect">
            <a:avLst/>
          </a:prstGeom>
          <a:noFill/>
          <a:ln w="1270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Among all subgroups divided by </a:t>
            </a: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Flight Distance, Customer Type and Travel Type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 satisfaction rate declines as the delay time increases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9"/>
          <p:cNvSpPr txBox="1">
            <a:spLocks noGrp="1"/>
          </p:cNvSpPr>
          <p:nvPr>
            <p:ph type="title"/>
          </p:nvPr>
        </p:nvSpPr>
        <p:spPr>
          <a:xfrm>
            <a:off x="265825" y="276725"/>
            <a:ext cx="8318400" cy="469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3106"/>
              <a:buNone/>
            </a:pPr>
            <a:r>
              <a:rPr lang="en-US" sz="2400">
                <a:solidFill>
                  <a:srgbClr val="2790A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Subgroup: Other x Delay</a:t>
            </a:r>
            <a:endParaRPr>
              <a:solidFill>
                <a:srgbClr val="222A3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aphicFrame>
        <p:nvGraphicFramePr>
          <p:cNvPr id="458" name="Google Shape;458;p9"/>
          <p:cNvGraphicFramePr/>
          <p:nvPr/>
        </p:nvGraphicFramePr>
        <p:xfrm>
          <a:off x="368135" y="2467009"/>
          <a:ext cx="3661566" cy="3009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59" name="Google Shape;459;p9"/>
          <p:cNvGraphicFramePr/>
          <p:nvPr/>
        </p:nvGraphicFramePr>
        <p:xfrm>
          <a:off x="4049486" y="2446948"/>
          <a:ext cx="3823853" cy="3029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60" name="Google Shape;460;p9"/>
          <p:cNvGraphicFramePr/>
          <p:nvPr/>
        </p:nvGraphicFramePr>
        <p:xfrm>
          <a:off x="7893124" y="2446948"/>
          <a:ext cx="3823853" cy="30299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61" name="Google Shape;461;p9"/>
          <p:cNvSpPr txBox="1"/>
          <p:nvPr/>
        </p:nvSpPr>
        <p:spPr>
          <a:xfrm>
            <a:off x="278094" y="746188"/>
            <a:ext cx="11635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>
                <a:latin typeface="Microsoft YaHei"/>
                <a:ea typeface="Microsoft YaHei"/>
                <a:cs typeface="Microsoft YaHei"/>
                <a:sym typeface="Microsoft YaHei"/>
              </a:rPr>
              <a:t>The impact of delay on satisfaction does not depend on flight distance, customer type and travel type.</a:t>
            </a:r>
            <a:endParaRPr sz="1600" b="1" i="0" u="none" strike="noStrike" cap="none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10"/>
          <p:cNvSpPr txBox="1">
            <a:spLocks noGrp="1"/>
          </p:cNvSpPr>
          <p:nvPr>
            <p:ph type="title"/>
          </p:nvPr>
        </p:nvSpPr>
        <p:spPr>
          <a:xfrm>
            <a:off x="265815" y="276726"/>
            <a:ext cx="5830185" cy="98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4400"/>
              <a:buFont typeface="Microsoft YaHei"/>
              <a:buNone/>
            </a:pPr>
            <a:r>
              <a:rPr lang="en-US" sz="4400">
                <a:solidFill>
                  <a:srgbClr val="222A3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Limitation</a:t>
            </a:r>
            <a:endParaRPr/>
          </a:p>
        </p:txBody>
      </p:sp>
      <p:sp>
        <p:nvSpPr>
          <p:cNvPr id="467" name="Google Shape;467;p10"/>
          <p:cNvSpPr/>
          <p:nvPr/>
        </p:nvSpPr>
        <p:spPr>
          <a:xfrm>
            <a:off x="1247380" y="1278466"/>
            <a:ext cx="2975098" cy="415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Ideal Dataset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10"/>
          <p:cNvSpPr/>
          <p:nvPr/>
        </p:nvSpPr>
        <p:spPr>
          <a:xfrm>
            <a:off x="7759821" y="1263316"/>
            <a:ext cx="2975098" cy="415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Our Dataset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10"/>
          <p:cNvSpPr/>
          <p:nvPr/>
        </p:nvSpPr>
        <p:spPr>
          <a:xfrm>
            <a:off x="533575" y="1906075"/>
            <a:ext cx="4714500" cy="10596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10"/>
          <p:cNvSpPr/>
          <p:nvPr/>
        </p:nvSpPr>
        <p:spPr>
          <a:xfrm>
            <a:off x="7052720" y="1906075"/>
            <a:ext cx="4389300" cy="10428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10"/>
          <p:cNvSpPr txBox="1"/>
          <p:nvPr/>
        </p:nvSpPr>
        <p:spPr>
          <a:xfrm>
            <a:off x="605288" y="2033826"/>
            <a:ext cx="5294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Abundant data &amp; various type of variables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10"/>
          <p:cNvSpPr txBox="1"/>
          <p:nvPr/>
        </p:nvSpPr>
        <p:spPr>
          <a:xfrm>
            <a:off x="7240596" y="2033838"/>
            <a:ext cx="3666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1.Most of variables are Binary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10"/>
          <p:cNvSpPr/>
          <p:nvPr/>
        </p:nvSpPr>
        <p:spPr>
          <a:xfrm>
            <a:off x="4762829" y="3400984"/>
            <a:ext cx="2975100" cy="41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Limitations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4" name="Google Shape;474;p10"/>
          <p:cNvCxnSpPr/>
          <p:nvPr/>
        </p:nvCxnSpPr>
        <p:spPr>
          <a:xfrm>
            <a:off x="6250379" y="2530824"/>
            <a:ext cx="0" cy="7380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ash"/>
            <a:miter lim="800000"/>
            <a:headEnd type="none" w="sm" len="sm"/>
            <a:tailEnd type="triangle" w="med" len="med"/>
          </a:ln>
        </p:spPr>
      </p:cxnSp>
      <p:cxnSp>
        <p:nvCxnSpPr>
          <p:cNvPr id="475" name="Google Shape;475;p10"/>
          <p:cNvCxnSpPr/>
          <p:nvPr/>
        </p:nvCxnSpPr>
        <p:spPr>
          <a:xfrm rot="10800000">
            <a:off x="5362294" y="2530825"/>
            <a:ext cx="7506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ash"/>
            <a:miter lim="800000"/>
            <a:headEnd type="none" w="sm" len="sm"/>
            <a:tailEnd type="triangle" w="med" len="med"/>
          </a:ln>
        </p:spPr>
      </p:cxnSp>
      <p:cxnSp>
        <p:nvCxnSpPr>
          <p:cNvPr id="476" name="Google Shape;476;p10"/>
          <p:cNvCxnSpPr>
            <a:cxnSpLocks/>
          </p:cNvCxnSpPr>
          <p:nvPr/>
        </p:nvCxnSpPr>
        <p:spPr>
          <a:xfrm>
            <a:off x="6096000" y="2530825"/>
            <a:ext cx="95672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ash"/>
            <a:miter lim="800000"/>
            <a:headEnd type="none" w="sm" len="sm"/>
            <a:tailEnd type="triangle" w="med" len="med"/>
          </a:ln>
        </p:spPr>
      </p:cxnSp>
      <p:sp>
        <p:nvSpPr>
          <p:cNvPr id="477" name="Google Shape;477;p10"/>
          <p:cNvSpPr/>
          <p:nvPr/>
        </p:nvSpPr>
        <p:spPr>
          <a:xfrm>
            <a:off x="533874" y="4009650"/>
            <a:ext cx="10908145" cy="22866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Dependent variable ‘Satisfaction’ is Binary: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I. Less statistical methodology to implement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II. Incapacity to research on the degree of satisfaction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III. Less interpretability on analysis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The distribution of of variable ‘Class’ suggests a suspicious pre-decided sampling: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example, m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ore than half of the sample comes from passengers on business class, suggesting data generating process may not be randomized.                                                        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10"/>
          <p:cNvSpPr txBox="1"/>
          <p:nvPr/>
        </p:nvSpPr>
        <p:spPr>
          <a:xfrm>
            <a:off x="605000" y="2468613"/>
            <a:ext cx="4346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Randomly generated sample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10"/>
          <p:cNvSpPr txBox="1"/>
          <p:nvPr/>
        </p:nvSpPr>
        <p:spPr>
          <a:xfrm>
            <a:off x="7240600" y="2468613"/>
            <a:ext cx="3665996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Uncertainty of Randomization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1"/>
          <p:cNvSpPr txBox="1"/>
          <p:nvPr/>
        </p:nvSpPr>
        <p:spPr>
          <a:xfrm>
            <a:off x="265815" y="276726"/>
            <a:ext cx="5830200" cy="9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222A3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Summary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11"/>
          <p:cNvSpPr/>
          <p:nvPr/>
        </p:nvSpPr>
        <p:spPr>
          <a:xfrm>
            <a:off x="487775" y="1296288"/>
            <a:ext cx="4909200" cy="4877100"/>
          </a:xfrm>
          <a:prstGeom prst="rect">
            <a:avLst/>
          </a:prstGeom>
          <a:noFill/>
          <a:ln w="19050" cap="flat" cmpd="sng">
            <a:solidFill>
              <a:srgbClr val="40B9D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11"/>
          <p:cNvSpPr/>
          <p:nvPr/>
        </p:nvSpPr>
        <p:spPr>
          <a:xfrm>
            <a:off x="706900" y="1895763"/>
            <a:ext cx="1279200" cy="414900"/>
          </a:xfrm>
          <a:prstGeom prst="rect">
            <a:avLst/>
          </a:prstGeom>
          <a:solidFill>
            <a:srgbClr val="40B9D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b="1">
                <a:solidFill>
                  <a:schemeClr val="lt1"/>
                </a:solidFill>
              </a:rPr>
              <a:t>Overall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487" name="Google Shape;487;p11"/>
          <p:cNvSpPr/>
          <p:nvPr/>
        </p:nvSpPr>
        <p:spPr>
          <a:xfrm>
            <a:off x="706900" y="2864539"/>
            <a:ext cx="1279200" cy="414900"/>
          </a:xfrm>
          <a:prstGeom prst="rect">
            <a:avLst/>
          </a:prstGeom>
          <a:solidFill>
            <a:srgbClr val="40B9D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</a:rPr>
              <a:t>Gender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488" name="Google Shape;488;p11"/>
          <p:cNvSpPr/>
          <p:nvPr/>
        </p:nvSpPr>
        <p:spPr>
          <a:xfrm>
            <a:off x="706900" y="4011780"/>
            <a:ext cx="1279200" cy="414900"/>
          </a:xfrm>
          <a:prstGeom prst="rect">
            <a:avLst/>
          </a:prstGeom>
          <a:solidFill>
            <a:srgbClr val="40B9D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</a:rPr>
              <a:t>Class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489" name="Google Shape;489;p11"/>
          <p:cNvSpPr/>
          <p:nvPr/>
        </p:nvSpPr>
        <p:spPr>
          <a:xfrm>
            <a:off x="706900" y="5159049"/>
            <a:ext cx="1279200" cy="414900"/>
          </a:xfrm>
          <a:prstGeom prst="rect">
            <a:avLst/>
          </a:prstGeom>
          <a:solidFill>
            <a:srgbClr val="40B9D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</a:rPr>
              <a:t>Age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490" name="Google Shape;490;p11"/>
          <p:cNvSpPr txBox="1"/>
          <p:nvPr/>
        </p:nvSpPr>
        <p:spPr>
          <a:xfrm>
            <a:off x="2103175" y="1680250"/>
            <a:ext cx="30426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Generally, delay has negative impact on passengers’  satisfaction, but different subgroups have different level of sensitivity.</a:t>
            </a:r>
            <a:endParaRPr/>
          </a:p>
        </p:txBody>
      </p:sp>
      <p:sp>
        <p:nvSpPr>
          <p:cNvPr id="491" name="Google Shape;491;p11"/>
          <p:cNvSpPr txBox="1"/>
          <p:nvPr/>
        </p:nvSpPr>
        <p:spPr>
          <a:xfrm>
            <a:off x="2103175" y="2777392"/>
            <a:ext cx="3042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Women are relatively more patient than men to endure longer delay.</a:t>
            </a:r>
            <a:endParaRPr/>
          </a:p>
        </p:txBody>
      </p:sp>
      <p:sp>
        <p:nvSpPr>
          <p:cNvPr id="492" name="Google Shape;492;p11"/>
          <p:cNvSpPr txBox="1"/>
          <p:nvPr/>
        </p:nvSpPr>
        <p:spPr>
          <a:xfrm>
            <a:off x="2103175" y="3796283"/>
            <a:ext cx="3042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Eco and Eco Plus Class are more sensitive to compensation for delay than Business class.</a:t>
            </a:r>
            <a:endParaRPr/>
          </a:p>
        </p:txBody>
      </p:sp>
      <p:sp>
        <p:nvSpPr>
          <p:cNvPr id="493" name="Google Shape;493;p11"/>
          <p:cNvSpPr/>
          <p:nvPr/>
        </p:nvSpPr>
        <p:spPr>
          <a:xfrm>
            <a:off x="6870425" y="1298950"/>
            <a:ext cx="4909200" cy="4877100"/>
          </a:xfrm>
          <a:prstGeom prst="rect">
            <a:avLst/>
          </a:prstGeom>
          <a:noFill/>
          <a:ln w="19050" cap="flat" cmpd="sng">
            <a:solidFill>
              <a:srgbClr val="40B9D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11"/>
          <p:cNvSpPr txBox="1"/>
          <p:nvPr/>
        </p:nvSpPr>
        <p:spPr>
          <a:xfrm>
            <a:off x="7103175" y="1334676"/>
            <a:ext cx="2150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Recommendation </a:t>
            </a:r>
            <a:endParaRPr sz="1800" b="1" dirty="0"/>
          </a:p>
        </p:txBody>
      </p:sp>
      <p:sp>
        <p:nvSpPr>
          <p:cNvPr id="495" name="Google Shape;495;p11"/>
          <p:cNvSpPr txBox="1"/>
          <p:nvPr/>
        </p:nvSpPr>
        <p:spPr>
          <a:xfrm>
            <a:off x="671450" y="1296288"/>
            <a:ext cx="1789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Findings</a:t>
            </a:r>
            <a:endParaRPr sz="1800" b="1" dirty="0"/>
          </a:p>
        </p:txBody>
      </p:sp>
      <p:sp>
        <p:nvSpPr>
          <p:cNvPr id="496" name="Google Shape;496;p11"/>
          <p:cNvSpPr/>
          <p:nvPr/>
        </p:nvSpPr>
        <p:spPr>
          <a:xfrm>
            <a:off x="5553050" y="3202050"/>
            <a:ext cx="1161300" cy="596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0B9D2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11"/>
          <p:cNvSpPr txBox="1"/>
          <p:nvPr/>
        </p:nvSpPr>
        <p:spPr>
          <a:xfrm>
            <a:off x="7121326" y="1895763"/>
            <a:ext cx="44145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</a:t>
            </a:r>
            <a:r>
              <a:rPr lang="en-US" b="1" dirty="0"/>
              <a:t>Eco and Eco Plus</a:t>
            </a:r>
            <a:r>
              <a:rPr lang="en-US" dirty="0"/>
              <a:t> </a:t>
            </a:r>
            <a:r>
              <a:rPr lang="en-US" b="1" dirty="0"/>
              <a:t>Class</a:t>
            </a:r>
            <a:r>
              <a:rPr lang="en-US" dirty="0"/>
              <a:t> passengers, the airline companies could pay more attention to the </a:t>
            </a:r>
            <a:r>
              <a:rPr lang="en-US" b="1" dirty="0"/>
              <a:t>compensation</a:t>
            </a:r>
            <a:r>
              <a:rPr lang="en-US" dirty="0"/>
              <a:t> for longer delay as these passengers are more sensitive for compensation for delay. </a:t>
            </a:r>
            <a:endParaRPr dirty="0"/>
          </a:p>
        </p:txBody>
      </p:sp>
      <p:sp>
        <p:nvSpPr>
          <p:cNvPr id="498" name="Google Shape;498;p11"/>
          <p:cNvSpPr txBox="1"/>
          <p:nvPr/>
        </p:nvSpPr>
        <p:spPr>
          <a:xfrm>
            <a:off x="2103175" y="4835824"/>
            <a:ext cx="30426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People under 21 and over 60 are more sensitive to delay, and people under 30  are more sensitive to compensation.</a:t>
            </a:r>
            <a:endParaRPr/>
          </a:p>
        </p:txBody>
      </p:sp>
      <p:sp>
        <p:nvSpPr>
          <p:cNvPr id="499" name="Google Shape;499;p11"/>
          <p:cNvSpPr txBox="1"/>
          <p:nvPr/>
        </p:nvSpPr>
        <p:spPr>
          <a:xfrm>
            <a:off x="7103563" y="4380000"/>
            <a:ext cx="45426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airline companies could </a:t>
            </a:r>
            <a:r>
              <a:rPr lang="en-US" b="1"/>
              <a:t>provide more customized services for young and old customers </a:t>
            </a:r>
            <a:r>
              <a:rPr lang="en-US"/>
              <a:t>such as giving out local souvenirs, providing food and snacks for children, offering convenient and fast WiFi services and updating notification in person for the elderly.</a:t>
            </a:r>
            <a:endParaRPr/>
          </a:p>
        </p:txBody>
      </p:sp>
      <p:sp>
        <p:nvSpPr>
          <p:cNvPr id="500" name="Google Shape;500;p11"/>
          <p:cNvSpPr txBox="1"/>
          <p:nvPr/>
        </p:nvSpPr>
        <p:spPr>
          <a:xfrm>
            <a:off x="7121326" y="3106450"/>
            <a:ext cx="42204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</a:t>
            </a:r>
            <a:r>
              <a:rPr lang="en-US" b="1" dirty="0"/>
              <a:t>Business class</a:t>
            </a:r>
            <a:r>
              <a:rPr lang="en-US" dirty="0"/>
              <a:t> passengers, the airline companies could focus more on </a:t>
            </a:r>
            <a:r>
              <a:rPr lang="en-US" b="1" dirty="0"/>
              <a:t>elevating service quality</a:t>
            </a:r>
            <a:r>
              <a:rPr lang="en-US" dirty="0"/>
              <a:t> for delayed flights as these passengers are less sensitive to compensation for delay. 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7ECA2-7565-2E49-A1CC-208F6FB05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7987315" cy="460118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58436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icrosoft YaHei"/>
              <a:buNone/>
            </a:pPr>
            <a:r>
              <a:rPr lang="en-US">
                <a:latin typeface="Microsoft YaHei"/>
                <a:ea typeface="Microsoft YaHei"/>
                <a:cs typeface="Microsoft YaHei"/>
                <a:sym typeface="Microsoft YaHei"/>
              </a:rPr>
              <a:t>Contents</a:t>
            </a:r>
            <a:endParaRPr/>
          </a:p>
        </p:txBody>
      </p:sp>
      <p:sp>
        <p:nvSpPr>
          <p:cNvPr id="248" name="Google Shape;248;p2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45700" rIns="91425" bIns="45700" anchor="ctr" anchorCtr="0">
            <a:normAutofit/>
          </a:bodyPr>
          <a:lstStyle/>
          <a:p>
            <a:pPr marL="182880" lvl="0" indent="-1828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urier New"/>
              <a:buChar char="o"/>
            </a:pPr>
            <a:r>
              <a:rPr lang="en-US" sz="2800">
                <a:solidFill>
                  <a:srgbClr val="1A606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Analysis Outline</a:t>
            </a:r>
            <a:endParaRPr/>
          </a:p>
          <a:p>
            <a:pPr marL="182880" lvl="0" indent="-18288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Courier New"/>
              <a:buChar char="o"/>
            </a:pPr>
            <a:r>
              <a:rPr lang="en-US" sz="2800">
                <a:solidFill>
                  <a:srgbClr val="1A606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Data Source &amp; Data Process</a:t>
            </a:r>
            <a:endParaRPr/>
          </a:p>
          <a:p>
            <a:pPr marL="182880" lvl="0" indent="-18288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Courier New"/>
              <a:buChar char="o"/>
            </a:pPr>
            <a:r>
              <a:rPr lang="en-US" sz="2800">
                <a:solidFill>
                  <a:srgbClr val="1A606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Problem Analysis</a:t>
            </a:r>
            <a:endParaRPr/>
          </a:p>
          <a:p>
            <a:pPr marL="182880" lvl="0" indent="-18288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Courier New"/>
              <a:buChar char="o"/>
            </a:pPr>
            <a:r>
              <a:rPr lang="en-US" sz="2800">
                <a:solidFill>
                  <a:srgbClr val="1A606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Limitation</a:t>
            </a:r>
            <a:endParaRPr/>
          </a:p>
          <a:p>
            <a:pPr marL="182880" lvl="0" indent="-18288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Courier New"/>
              <a:buChar char="o"/>
            </a:pPr>
            <a:r>
              <a:rPr lang="en-US" sz="2800">
                <a:solidFill>
                  <a:srgbClr val="1A606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Summary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36"/>
          <p:cNvGrpSpPr/>
          <p:nvPr/>
        </p:nvGrpSpPr>
        <p:grpSpPr>
          <a:xfrm>
            <a:off x="333549" y="1452815"/>
            <a:ext cx="2129031" cy="826666"/>
            <a:chOff x="265815" y="1452815"/>
            <a:chExt cx="2129031" cy="826666"/>
          </a:xfrm>
        </p:grpSpPr>
        <p:sp>
          <p:nvSpPr>
            <p:cNvPr id="254" name="Google Shape;254;p36"/>
            <p:cNvSpPr/>
            <p:nvPr/>
          </p:nvSpPr>
          <p:spPr>
            <a:xfrm>
              <a:off x="265815" y="1452815"/>
              <a:ext cx="2129031" cy="826666"/>
            </a:xfrm>
            <a:prstGeom prst="roundRect">
              <a:avLst>
                <a:gd name="adj" fmla="val 25758"/>
              </a:avLst>
            </a:prstGeom>
            <a:noFill/>
            <a:ln w="28575" cap="flat" cmpd="sng">
              <a:solidFill>
                <a:schemeClr val="accent1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36"/>
            <p:cNvSpPr txBox="1"/>
            <p:nvPr/>
          </p:nvSpPr>
          <p:spPr>
            <a:xfrm>
              <a:off x="587100" y="1542982"/>
              <a:ext cx="1606215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0B9D2"/>
                </a:buClr>
                <a:buSzPts val="1400"/>
                <a:buFont typeface="Arial"/>
                <a:buNone/>
              </a:pPr>
              <a:r>
                <a:rPr lang="en-US" sz="1400" b="0" i="1" u="none" strike="noStrike" cap="none">
                  <a:solidFill>
                    <a:srgbClr val="40B9D2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What is the </a:t>
              </a:r>
              <a:endParaRPr/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22A35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222A35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Question?</a:t>
              </a:r>
              <a:endParaRPr/>
            </a:p>
          </p:txBody>
        </p:sp>
      </p:grpSp>
      <p:sp>
        <p:nvSpPr>
          <p:cNvPr id="256" name="Google Shape;256;p36"/>
          <p:cNvSpPr txBox="1">
            <a:spLocks noGrp="1"/>
          </p:cNvSpPr>
          <p:nvPr>
            <p:ph type="title"/>
          </p:nvPr>
        </p:nvSpPr>
        <p:spPr>
          <a:xfrm>
            <a:off x="265815" y="276726"/>
            <a:ext cx="5830185" cy="98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2800"/>
              <a:buFont typeface="Microsoft YaHei"/>
              <a:buNone/>
            </a:pPr>
            <a:r>
              <a:rPr lang="en-US" sz="2800">
                <a:solidFill>
                  <a:srgbClr val="222A3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Analysis Outline</a:t>
            </a:r>
            <a:endParaRPr/>
          </a:p>
        </p:txBody>
      </p:sp>
      <p:grpSp>
        <p:nvGrpSpPr>
          <p:cNvPr id="257" name="Google Shape;257;p36"/>
          <p:cNvGrpSpPr/>
          <p:nvPr/>
        </p:nvGrpSpPr>
        <p:grpSpPr>
          <a:xfrm>
            <a:off x="5463127" y="1441322"/>
            <a:ext cx="2809937" cy="826666"/>
            <a:chOff x="-415091" y="1503947"/>
            <a:chExt cx="2809937" cy="826666"/>
          </a:xfrm>
        </p:grpSpPr>
        <p:sp>
          <p:nvSpPr>
            <p:cNvPr id="258" name="Google Shape;258;p36"/>
            <p:cNvSpPr/>
            <p:nvPr/>
          </p:nvSpPr>
          <p:spPr>
            <a:xfrm>
              <a:off x="265815" y="1503947"/>
              <a:ext cx="2129031" cy="826666"/>
            </a:xfrm>
            <a:prstGeom prst="roundRect">
              <a:avLst>
                <a:gd name="adj" fmla="val 15333"/>
              </a:avLst>
            </a:prstGeom>
            <a:noFill/>
            <a:ln w="28575" cap="flat" cmpd="sng">
              <a:solidFill>
                <a:schemeClr val="accent1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36"/>
            <p:cNvSpPr txBox="1"/>
            <p:nvPr/>
          </p:nvSpPr>
          <p:spPr>
            <a:xfrm>
              <a:off x="-415091" y="1594114"/>
              <a:ext cx="2610853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22A35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222A35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Why</a:t>
              </a:r>
              <a:r>
                <a:rPr lang="en-US" sz="1400" b="0" i="1" u="none" strike="noStrike" cap="none">
                  <a:solidFill>
                    <a:srgbClr val="40B9D2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 is It </a:t>
              </a:r>
              <a:endParaRPr/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22A35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222A35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Important?</a:t>
              </a:r>
              <a:endParaRPr/>
            </a:p>
          </p:txBody>
        </p:sp>
      </p:grpSp>
      <p:grpSp>
        <p:nvGrpSpPr>
          <p:cNvPr id="260" name="Google Shape;260;p36"/>
          <p:cNvGrpSpPr/>
          <p:nvPr/>
        </p:nvGrpSpPr>
        <p:grpSpPr>
          <a:xfrm>
            <a:off x="-169489" y="2647258"/>
            <a:ext cx="2812384" cy="3651942"/>
            <a:chOff x="-537293" y="1228997"/>
            <a:chExt cx="2812384" cy="2627892"/>
          </a:xfrm>
        </p:grpSpPr>
        <p:sp>
          <p:nvSpPr>
            <p:cNvPr id="261" name="Google Shape;261;p36"/>
            <p:cNvSpPr/>
            <p:nvPr/>
          </p:nvSpPr>
          <p:spPr>
            <a:xfrm>
              <a:off x="265815" y="1228997"/>
              <a:ext cx="2009276" cy="2627892"/>
            </a:xfrm>
            <a:prstGeom prst="roundRect">
              <a:avLst>
                <a:gd name="adj" fmla="val 5011"/>
              </a:avLst>
            </a:prstGeom>
            <a:noFill/>
            <a:ln w="28575" cap="flat" cmpd="sng">
              <a:solidFill>
                <a:schemeClr val="accent1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36"/>
            <p:cNvSpPr txBox="1"/>
            <p:nvPr/>
          </p:nvSpPr>
          <p:spPr>
            <a:xfrm>
              <a:off x="-537293" y="1270551"/>
              <a:ext cx="2610853" cy="5261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0B9D2"/>
                </a:buClr>
                <a:buSzPts val="1400"/>
                <a:buFont typeface="Arial"/>
                <a:buNone/>
              </a:pPr>
              <a:r>
                <a:rPr lang="en-US" sz="1400" b="0" i="1" u="none" strike="noStrike" cap="none">
                  <a:solidFill>
                    <a:srgbClr val="40B9D2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How do We </a:t>
              </a:r>
              <a:endParaRPr/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22A35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222A35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Solve </a:t>
              </a:r>
              <a:r>
                <a:rPr lang="en-US" sz="1400" b="0" i="0" u="none" strike="noStrike" cap="none">
                  <a:solidFill>
                    <a:srgbClr val="40B9D2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it</a:t>
              </a:r>
              <a:r>
                <a:rPr lang="en-US" sz="1800" b="1" i="0" u="none" strike="noStrike" cap="none">
                  <a:solidFill>
                    <a:srgbClr val="222A35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?</a:t>
              </a:r>
              <a:endParaRPr sz="1400" b="1" i="0" u="none" strike="noStrike" cap="none">
                <a:solidFill>
                  <a:srgbClr val="222A35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sp>
        <p:nvSpPr>
          <p:cNvPr id="263" name="Google Shape;263;p36"/>
          <p:cNvSpPr/>
          <p:nvPr/>
        </p:nvSpPr>
        <p:spPr>
          <a:xfrm>
            <a:off x="67734" y="1396670"/>
            <a:ext cx="589547" cy="5461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6"/>
          <p:cNvSpPr/>
          <p:nvPr/>
        </p:nvSpPr>
        <p:spPr>
          <a:xfrm>
            <a:off x="2976669" y="1443649"/>
            <a:ext cx="2610853" cy="8266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222A3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How </a:t>
            </a:r>
            <a:r>
              <a:rPr lang="en-US" sz="1600" b="0" i="1" u="none" strike="noStrike" cap="none">
                <a:solidFill>
                  <a:srgbClr val="40B9D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Airline Delay </a:t>
            </a:r>
            <a:r>
              <a:rPr lang="en-US" sz="1600" b="0" i="0" u="none" strike="noStrike" cap="none">
                <a:solidFill>
                  <a:srgbClr val="222A3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Impacts </a:t>
            </a:r>
            <a:r>
              <a:rPr lang="en-US" sz="1600" b="0" i="1" u="none" strike="noStrike" cap="none">
                <a:solidFill>
                  <a:srgbClr val="40B9D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Satisfaction</a:t>
            </a:r>
            <a:endParaRPr sz="1600" b="0" i="0" u="none" strike="noStrike" cap="none">
              <a:solidFill>
                <a:srgbClr val="40B9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36"/>
          <p:cNvSpPr/>
          <p:nvPr/>
        </p:nvSpPr>
        <p:spPr>
          <a:xfrm>
            <a:off x="8827560" y="1417147"/>
            <a:ext cx="2709606" cy="850841"/>
          </a:xfrm>
          <a:prstGeom prst="rect">
            <a:avLst/>
          </a:prstGeom>
          <a:noFill/>
          <a:ln w="1270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36"/>
          <p:cNvSpPr/>
          <p:nvPr/>
        </p:nvSpPr>
        <p:spPr>
          <a:xfrm>
            <a:off x="2939912" y="2647258"/>
            <a:ext cx="2626895" cy="527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Dependent Variable: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Delay</a:t>
            </a:r>
            <a:endParaRPr/>
          </a:p>
        </p:txBody>
      </p:sp>
      <p:sp>
        <p:nvSpPr>
          <p:cNvPr id="267" name="Google Shape;267;p36"/>
          <p:cNvSpPr/>
          <p:nvPr/>
        </p:nvSpPr>
        <p:spPr>
          <a:xfrm>
            <a:off x="7791221" y="2647258"/>
            <a:ext cx="2626895" cy="527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Independent Variable: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Satisfaction</a:t>
            </a:r>
            <a:endParaRPr/>
          </a:p>
        </p:txBody>
      </p:sp>
      <p:grpSp>
        <p:nvGrpSpPr>
          <p:cNvPr id="268" name="Google Shape;268;p36"/>
          <p:cNvGrpSpPr/>
          <p:nvPr/>
        </p:nvGrpSpPr>
        <p:grpSpPr>
          <a:xfrm>
            <a:off x="7184926" y="3383866"/>
            <a:ext cx="3948079" cy="469478"/>
            <a:chOff x="7289416" y="3879836"/>
            <a:chExt cx="3948079" cy="469478"/>
          </a:xfrm>
        </p:grpSpPr>
        <p:sp>
          <p:nvSpPr>
            <p:cNvPr id="269" name="Google Shape;269;p36"/>
            <p:cNvSpPr/>
            <p:nvPr/>
          </p:nvSpPr>
          <p:spPr>
            <a:xfrm>
              <a:off x="7289416" y="3879836"/>
              <a:ext cx="3948079" cy="469478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u="none" strike="noStrike" cap="none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Calibri"/>
              </a:endParaRPr>
            </a:p>
          </p:txBody>
        </p:sp>
        <p:sp>
          <p:nvSpPr>
            <p:cNvPr id="270" name="Google Shape;270;p36"/>
            <p:cNvSpPr txBox="1"/>
            <p:nvPr/>
          </p:nvSpPr>
          <p:spPr>
            <a:xfrm>
              <a:off x="8225303" y="3933876"/>
              <a:ext cx="2048567" cy="338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600" u="none" strike="noStrike" cap="none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alibri"/>
                  <a:sym typeface="Calibri"/>
                </a:rPr>
                <a:t>All Observations</a:t>
              </a:r>
              <a:endParaRPr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71" name="Google Shape;271;p36"/>
          <p:cNvSpPr/>
          <p:nvPr/>
        </p:nvSpPr>
        <p:spPr>
          <a:xfrm>
            <a:off x="6853931" y="4366950"/>
            <a:ext cx="4683223" cy="1932245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u="none" strike="noStrike" cap="none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/>
              <a:sym typeface="Calibri"/>
            </a:endParaRPr>
          </a:p>
        </p:txBody>
      </p:sp>
      <p:cxnSp>
        <p:nvCxnSpPr>
          <p:cNvPr id="272" name="Google Shape;272;p36"/>
          <p:cNvCxnSpPr>
            <a:stCxn id="269" idx="2"/>
          </p:cNvCxnSpPr>
          <p:nvPr/>
        </p:nvCxnSpPr>
        <p:spPr>
          <a:xfrm>
            <a:off x="9158965" y="3853344"/>
            <a:ext cx="0" cy="374100"/>
          </a:xfrm>
          <a:prstGeom prst="straightConnector1">
            <a:avLst/>
          </a:prstGeom>
          <a:noFill/>
          <a:ln w="28575" cap="flat" cmpd="sng">
            <a:solidFill>
              <a:srgbClr val="222A3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273" name="Google Shape;273;p36"/>
          <p:cNvGrpSpPr/>
          <p:nvPr/>
        </p:nvGrpSpPr>
        <p:grpSpPr>
          <a:xfrm>
            <a:off x="7051482" y="4583358"/>
            <a:ext cx="1709379" cy="369332"/>
            <a:chOff x="7199698" y="3824250"/>
            <a:chExt cx="1709379" cy="369332"/>
          </a:xfrm>
        </p:grpSpPr>
        <p:sp>
          <p:nvSpPr>
            <p:cNvPr id="274" name="Google Shape;274;p36"/>
            <p:cNvSpPr/>
            <p:nvPr/>
          </p:nvSpPr>
          <p:spPr>
            <a:xfrm>
              <a:off x="7199698" y="3824250"/>
              <a:ext cx="1709379" cy="369332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u="none" strike="noStrike" cap="none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Calibri"/>
              </a:endParaRPr>
            </a:p>
          </p:txBody>
        </p:sp>
        <p:sp>
          <p:nvSpPr>
            <p:cNvPr id="275" name="Google Shape;275;p36"/>
            <p:cNvSpPr txBox="1"/>
            <p:nvPr/>
          </p:nvSpPr>
          <p:spPr>
            <a:xfrm>
              <a:off x="7611797" y="3848000"/>
              <a:ext cx="885179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u="none" strike="noStrike" cap="none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alibri"/>
                  <a:sym typeface="Calibri"/>
                </a:rPr>
                <a:t>Gender</a:t>
              </a:r>
              <a:endParaRPr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276" name="Google Shape;276;p36"/>
          <p:cNvGrpSpPr/>
          <p:nvPr/>
        </p:nvGrpSpPr>
        <p:grpSpPr>
          <a:xfrm>
            <a:off x="7051482" y="5146934"/>
            <a:ext cx="1709379" cy="369332"/>
            <a:chOff x="7199698" y="3824250"/>
            <a:chExt cx="1709379" cy="369332"/>
          </a:xfrm>
        </p:grpSpPr>
        <p:sp>
          <p:nvSpPr>
            <p:cNvPr id="277" name="Google Shape;277;p36"/>
            <p:cNvSpPr/>
            <p:nvPr/>
          </p:nvSpPr>
          <p:spPr>
            <a:xfrm>
              <a:off x="7199698" y="3824250"/>
              <a:ext cx="1709379" cy="369332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u="none" strike="noStrike" cap="none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Calibri"/>
              </a:endParaRPr>
            </a:p>
          </p:txBody>
        </p:sp>
        <p:sp>
          <p:nvSpPr>
            <p:cNvPr id="278" name="Google Shape;278;p36"/>
            <p:cNvSpPr txBox="1"/>
            <p:nvPr/>
          </p:nvSpPr>
          <p:spPr>
            <a:xfrm>
              <a:off x="7752567" y="3859875"/>
              <a:ext cx="540212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u="none" strike="noStrike" cap="none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alibri"/>
                  <a:sym typeface="Calibri"/>
                </a:rPr>
                <a:t>Age</a:t>
              </a:r>
              <a:endParaRPr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279" name="Google Shape;279;p36"/>
          <p:cNvGrpSpPr/>
          <p:nvPr/>
        </p:nvGrpSpPr>
        <p:grpSpPr>
          <a:xfrm>
            <a:off x="7051482" y="5710510"/>
            <a:ext cx="1709381" cy="369332"/>
            <a:chOff x="7199696" y="3824250"/>
            <a:chExt cx="1709381" cy="369332"/>
          </a:xfrm>
        </p:grpSpPr>
        <p:sp>
          <p:nvSpPr>
            <p:cNvPr id="280" name="Google Shape;280;p36"/>
            <p:cNvSpPr/>
            <p:nvPr/>
          </p:nvSpPr>
          <p:spPr>
            <a:xfrm>
              <a:off x="7199698" y="3824250"/>
              <a:ext cx="1709379" cy="369332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u="none" strike="noStrike" cap="none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Calibri"/>
              </a:endParaRPr>
            </a:p>
          </p:txBody>
        </p:sp>
        <p:sp>
          <p:nvSpPr>
            <p:cNvPr id="281" name="Google Shape;281;p36"/>
            <p:cNvSpPr txBox="1"/>
            <p:nvPr/>
          </p:nvSpPr>
          <p:spPr>
            <a:xfrm>
              <a:off x="7199696" y="3859689"/>
              <a:ext cx="1675459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u="none" strike="noStrike" cap="none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alibri"/>
                  <a:sym typeface="Calibri"/>
                </a:rPr>
                <a:t>Customers Type</a:t>
              </a:r>
              <a:endParaRPr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82" name="Google Shape;282;p36"/>
          <p:cNvSpPr txBox="1"/>
          <p:nvPr/>
        </p:nvSpPr>
        <p:spPr>
          <a:xfrm>
            <a:off x="9195533" y="3902314"/>
            <a:ext cx="140857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lang="en-US" u="none" strike="noStrike" cap="none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Calibri"/>
              </a:rPr>
              <a:t>Subgrouping</a:t>
            </a:r>
            <a:endParaRPr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83" name="Google Shape;283;p36"/>
          <p:cNvGrpSpPr/>
          <p:nvPr/>
        </p:nvGrpSpPr>
        <p:grpSpPr>
          <a:xfrm>
            <a:off x="9640281" y="4580657"/>
            <a:ext cx="1709379" cy="369332"/>
            <a:chOff x="7199698" y="3824250"/>
            <a:chExt cx="1709379" cy="369332"/>
          </a:xfrm>
        </p:grpSpPr>
        <p:sp>
          <p:nvSpPr>
            <p:cNvPr id="284" name="Google Shape;284;p36"/>
            <p:cNvSpPr/>
            <p:nvPr/>
          </p:nvSpPr>
          <p:spPr>
            <a:xfrm>
              <a:off x="7199698" y="3824250"/>
              <a:ext cx="1709379" cy="369332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u="none" strike="noStrike" cap="none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Calibri"/>
              </a:endParaRPr>
            </a:p>
          </p:txBody>
        </p:sp>
        <p:sp>
          <p:nvSpPr>
            <p:cNvPr id="285" name="Google Shape;285;p36"/>
            <p:cNvSpPr txBox="1"/>
            <p:nvPr/>
          </p:nvSpPr>
          <p:spPr>
            <a:xfrm>
              <a:off x="7728815" y="3859875"/>
              <a:ext cx="651140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u="none" strike="noStrike" cap="none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alibri"/>
                  <a:sym typeface="Calibri"/>
                </a:rPr>
                <a:t>Class</a:t>
              </a:r>
              <a:endParaRPr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286" name="Google Shape;286;p36"/>
          <p:cNvGrpSpPr/>
          <p:nvPr/>
        </p:nvGrpSpPr>
        <p:grpSpPr>
          <a:xfrm>
            <a:off x="9640281" y="5137964"/>
            <a:ext cx="1709379" cy="369332"/>
            <a:chOff x="7199698" y="3824250"/>
            <a:chExt cx="1709379" cy="369332"/>
          </a:xfrm>
        </p:grpSpPr>
        <p:sp>
          <p:nvSpPr>
            <p:cNvPr id="287" name="Google Shape;287;p36"/>
            <p:cNvSpPr/>
            <p:nvPr/>
          </p:nvSpPr>
          <p:spPr>
            <a:xfrm>
              <a:off x="7199698" y="3824250"/>
              <a:ext cx="1709379" cy="369332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u="none" strike="noStrike" cap="none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Calibri"/>
              </a:endParaRPr>
            </a:p>
          </p:txBody>
        </p:sp>
        <p:sp>
          <p:nvSpPr>
            <p:cNvPr id="288" name="Google Shape;288;p36"/>
            <p:cNvSpPr txBox="1"/>
            <p:nvPr/>
          </p:nvSpPr>
          <p:spPr>
            <a:xfrm>
              <a:off x="7326723" y="3859968"/>
              <a:ext cx="1557349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u="none" strike="noStrike" cap="none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alibri"/>
                  <a:sym typeface="Calibri"/>
                </a:rPr>
                <a:t>Flight Distance</a:t>
              </a:r>
              <a:endParaRPr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289" name="Google Shape;289;p36"/>
          <p:cNvGrpSpPr/>
          <p:nvPr/>
        </p:nvGrpSpPr>
        <p:grpSpPr>
          <a:xfrm>
            <a:off x="9640281" y="5710510"/>
            <a:ext cx="1709379" cy="369332"/>
            <a:chOff x="7199698" y="3824250"/>
            <a:chExt cx="1709379" cy="369332"/>
          </a:xfrm>
        </p:grpSpPr>
        <p:sp>
          <p:nvSpPr>
            <p:cNvPr id="290" name="Google Shape;290;p36"/>
            <p:cNvSpPr/>
            <p:nvPr/>
          </p:nvSpPr>
          <p:spPr>
            <a:xfrm>
              <a:off x="7199698" y="3824250"/>
              <a:ext cx="1709379" cy="369332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u="none" strike="noStrike" cap="none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/>
                <a:sym typeface="Calibri"/>
              </a:endParaRPr>
            </a:p>
          </p:txBody>
        </p:sp>
        <p:sp>
          <p:nvSpPr>
            <p:cNvPr id="291" name="Google Shape;291;p36"/>
            <p:cNvSpPr txBox="1"/>
            <p:nvPr/>
          </p:nvSpPr>
          <p:spPr>
            <a:xfrm>
              <a:off x="7489840" y="3848000"/>
              <a:ext cx="1231106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u="none" strike="noStrike" cap="none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alibri"/>
                  <a:sym typeface="Calibri"/>
                </a:rPr>
                <a:t>Travel Type</a:t>
              </a:r>
              <a:endParaRPr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292" name="Google Shape;292;p36"/>
          <p:cNvGrpSpPr/>
          <p:nvPr/>
        </p:nvGrpSpPr>
        <p:grpSpPr>
          <a:xfrm>
            <a:off x="2939912" y="3389374"/>
            <a:ext cx="2626895" cy="469478"/>
            <a:chOff x="7289416" y="3879836"/>
            <a:chExt cx="3948079" cy="469478"/>
          </a:xfrm>
        </p:grpSpPr>
        <p:sp>
          <p:nvSpPr>
            <p:cNvPr id="293" name="Google Shape;293;p36"/>
            <p:cNvSpPr/>
            <p:nvPr/>
          </p:nvSpPr>
          <p:spPr>
            <a:xfrm>
              <a:off x="7289416" y="3879836"/>
              <a:ext cx="3948079" cy="469478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36"/>
            <p:cNvSpPr txBox="1"/>
            <p:nvPr/>
          </p:nvSpPr>
          <p:spPr>
            <a:xfrm>
              <a:off x="7528562" y="3933876"/>
              <a:ext cx="36312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Delay</a:t>
              </a: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vs.  </a:t>
              </a:r>
              <a:r>
                <a:rPr lang="en-US"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No Delay</a:t>
              </a:r>
              <a:endParaRPr/>
            </a:p>
          </p:txBody>
        </p:sp>
      </p:grpSp>
      <p:sp>
        <p:nvSpPr>
          <p:cNvPr id="295" name="Google Shape;295;p36"/>
          <p:cNvSpPr/>
          <p:nvPr/>
        </p:nvSpPr>
        <p:spPr>
          <a:xfrm>
            <a:off x="3234781" y="3287973"/>
            <a:ext cx="741968" cy="691493"/>
          </a:xfrm>
          <a:prstGeom prst="rect">
            <a:avLst/>
          </a:prstGeom>
          <a:noFill/>
          <a:ln w="19050" cap="flat" cmpd="sng">
            <a:solidFill>
              <a:srgbClr val="222A35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6" name="Google Shape;296;p36"/>
          <p:cNvGrpSpPr/>
          <p:nvPr/>
        </p:nvGrpSpPr>
        <p:grpSpPr>
          <a:xfrm>
            <a:off x="2906377" y="4392150"/>
            <a:ext cx="2626895" cy="1907051"/>
            <a:chOff x="7289416" y="3879836"/>
            <a:chExt cx="3948079" cy="718375"/>
          </a:xfrm>
        </p:grpSpPr>
        <p:sp>
          <p:nvSpPr>
            <p:cNvPr id="297" name="Google Shape;297;p36"/>
            <p:cNvSpPr/>
            <p:nvPr/>
          </p:nvSpPr>
          <p:spPr>
            <a:xfrm>
              <a:off x="7289416" y="3879836"/>
              <a:ext cx="3948079" cy="718375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36"/>
            <p:cNvSpPr txBox="1"/>
            <p:nvPr/>
          </p:nvSpPr>
          <p:spPr>
            <a:xfrm>
              <a:off x="7428895" y="3959079"/>
              <a:ext cx="3631212" cy="5565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Short</a:t>
              </a: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800" b="0" i="0" u="none" strike="noStrike" cap="none">
                  <a:solidFill>
                    <a:srgbClr val="A5A5A5"/>
                  </a:solidFill>
                  <a:latin typeface="Calibri"/>
                  <a:ea typeface="Calibri"/>
                  <a:cs typeface="Calibri"/>
                  <a:sym typeface="Calibri"/>
                </a:rPr>
                <a:t>Period Delay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vs. 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Mid </a:t>
              </a:r>
              <a:r>
                <a:rPr lang="en-US" sz="1800" b="0" i="0" u="none" strike="noStrike" cap="none">
                  <a:solidFill>
                    <a:srgbClr val="BFBFBF"/>
                  </a:solidFill>
                  <a:latin typeface="Calibri"/>
                  <a:ea typeface="Calibri"/>
                  <a:cs typeface="Calibri"/>
                  <a:sym typeface="Calibri"/>
                </a:rPr>
                <a:t>Period Delay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vs.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Long</a:t>
              </a: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800" b="0" i="0" u="none" strike="noStrike" cap="none">
                  <a:solidFill>
                    <a:srgbClr val="BFBFBF"/>
                  </a:solidFill>
                  <a:latin typeface="Calibri"/>
                  <a:ea typeface="Calibri"/>
                  <a:cs typeface="Calibri"/>
                  <a:sym typeface="Calibri"/>
                </a:rPr>
                <a:t>Period Delay </a:t>
              </a:r>
              <a:endParaRPr/>
            </a:p>
          </p:txBody>
        </p:sp>
      </p:grpSp>
      <p:cxnSp>
        <p:nvCxnSpPr>
          <p:cNvPr id="299" name="Google Shape;299;p36"/>
          <p:cNvCxnSpPr/>
          <p:nvPr/>
        </p:nvCxnSpPr>
        <p:spPr>
          <a:xfrm>
            <a:off x="5891409" y="2899532"/>
            <a:ext cx="1293517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ash"/>
            <a:miter lim="800000"/>
            <a:headEnd type="none" w="sm" len="sm"/>
            <a:tailEnd type="triangle" w="med" len="med"/>
          </a:ln>
        </p:spPr>
      </p:cxnSp>
      <p:cxnSp>
        <p:nvCxnSpPr>
          <p:cNvPr id="300" name="Google Shape;300;p36"/>
          <p:cNvCxnSpPr/>
          <p:nvPr/>
        </p:nvCxnSpPr>
        <p:spPr>
          <a:xfrm>
            <a:off x="3605765" y="3792439"/>
            <a:ext cx="7184" cy="481066"/>
          </a:xfrm>
          <a:prstGeom prst="straightConnector1">
            <a:avLst/>
          </a:prstGeom>
          <a:noFill/>
          <a:ln w="28575" cap="flat" cmpd="sng">
            <a:solidFill>
              <a:srgbClr val="222A3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01" name="Google Shape;301;p36"/>
          <p:cNvSpPr/>
          <p:nvPr/>
        </p:nvSpPr>
        <p:spPr>
          <a:xfrm>
            <a:off x="6031209" y="1362650"/>
            <a:ext cx="589547" cy="10069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6"/>
          <p:cNvSpPr txBox="1"/>
          <p:nvPr/>
        </p:nvSpPr>
        <p:spPr>
          <a:xfrm>
            <a:off x="-156798" y="3240118"/>
            <a:ext cx="2626895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Step 1: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all observations,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Whether delay impacts satisfaction &amp; 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Whether different delay periods have different impacts</a:t>
            </a:r>
            <a:endParaRPr/>
          </a:p>
        </p:txBody>
      </p:sp>
      <p:sp>
        <p:nvSpPr>
          <p:cNvPr id="303" name="Google Shape;303;p36"/>
          <p:cNvSpPr txBox="1"/>
          <p:nvPr/>
        </p:nvSpPr>
        <p:spPr>
          <a:xfrm>
            <a:off x="-164474" y="4744574"/>
            <a:ext cx="262755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Step 2:</a:t>
            </a:r>
            <a:endParaRPr dirty="0"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subgroups,</a:t>
            </a:r>
            <a:endParaRPr dirty="0"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Whether delay impacts satisfaction &amp; </a:t>
            </a:r>
            <a:endParaRPr dirty="0"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Whether different delay time have different impacts</a:t>
            </a:r>
            <a:endParaRPr dirty="0"/>
          </a:p>
        </p:txBody>
      </p:sp>
      <p:sp>
        <p:nvSpPr>
          <p:cNvPr id="304" name="Google Shape;304;p36"/>
          <p:cNvSpPr txBox="1"/>
          <p:nvPr/>
        </p:nvSpPr>
        <p:spPr>
          <a:xfrm>
            <a:off x="8827560" y="1512234"/>
            <a:ext cx="2709594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icrosoft YaHei"/>
                <a:ea typeface="Microsoft YaHei"/>
                <a:cs typeface="Microsoft YaHei"/>
                <a:sym typeface="Microsoft YaHei"/>
              </a:rPr>
              <a:t>How to improve satisfaction rate for delay flight?</a:t>
            </a:r>
            <a:endParaRPr dirty="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7"/>
          <p:cNvSpPr/>
          <p:nvPr/>
        </p:nvSpPr>
        <p:spPr>
          <a:xfrm>
            <a:off x="1113731" y="1286465"/>
            <a:ext cx="4360794" cy="415013"/>
          </a:xfrm>
          <a:prstGeom prst="rect">
            <a:avLst/>
          </a:prstGeom>
          <a:noFill/>
          <a:ln w="19050" cap="flat" cmpd="sng">
            <a:solidFill>
              <a:srgbClr val="BFBFB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10" name="Google Shape;310;p37"/>
          <p:cNvSpPr txBox="1">
            <a:spLocks noGrp="1"/>
          </p:cNvSpPr>
          <p:nvPr>
            <p:ph type="title"/>
          </p:nvPr>
        </p:nvSpPr>
        <p:spPr>
          <a:xfrm>
            <a:off x="265815" y="276726"/>
            <a:ext cx="5830185" cy="98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2800"/>
              <a:buFont typeface="Microsoft YaHei"/>
              <a:buNone/>
            </a:pPr>
            <a:r>
              <a:rPr lang="en-US" sz="2800">
                <a:solidFill>
                  <a:srgbClr val="222A3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Data Source &amp; Data Process</a:t>
            </a:r>
            <a:endParaRPr sz="2800">
              <a:solidFill>
                <a:srgbClr val="222A3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11" name="Google Shape;311;p37"/>
          <p:cNvSpPr/>
          <p:nvPr/>
        </p:nvSpPr>
        <p:spPr>
          <a:xfrm>
            <a:off x="407541" y="1286465"/>
            <a:ext cx="1470387" cy="415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Data Source</a:t>
            </a:r>
            <a:endParaRPr/>
          </a:p>
        </p:txBody>
      </p:sp>
      <p:sp>
        <p:nvSpPr>
          <p:cNvPr id="312" name="Google Shape;312;p37"/>
          <p:cNvSpPr/>
          <p:nvPr/>
        </p:nvSpPr>
        <p:spPr>
          <a:xfrm>
            <a:off x="407541" y="1866790"/>
            <a:ext cx="2975098" cy="415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Important Variables Meaning</a:t>
            </a:r>
            <a:endParaRPr/>
          </a:p>
        </p:txBody>
      </p:sp>
      <p:sp>
        <p:nvSpPr>
          <p:cNvPr id="313" name="Google Shape;313;p37"/>
          <p:cNvSpPr/>
          <p:nvPr/>
        </p:nvSpPr>
        <p:spPr>
          <a:xfrm>
            <a:off x="6114889" y="245167"/>
            <a:ext cx="2975098" cy="4150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B9D2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40B9D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Delay Periods</a:t>
            </a:r>
            <a:endParaRPr/>
          </a:p>
        </p:txBody>
      </p:sp>
      <p:sp>
        <p:nvSpPr>
          <p:cNvPr id="314" name="Google Shape;314;p37"/>
          <p:cNvSpPr/>
          <p:nvPr/>
        </p:nvSpPr>
        <p:spPr>
          <a:xfrm>
            <a:off x="6096001" y="1274766"/>
            <a:ext cx="2975098" cy="4150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B9D2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40B9D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Subgrouping</a:t>
            </a:r>
            <a:endParaRPr/>
          </a:p>
        </p:txBody>
      </p:sp>
      <p:grpSp>
        <p:nvGrpSpPr>
          <p:cNvPr id="315" name="Google Shape;315;p37"/>
          <p:cNvGrpSpPr/>
          <p:nvPr/>
        </p:nvGrpSpPr>
        <p:grpSpPr>
          <a:xfrm>
            <a:off x="6096001" y="779784"/>
            <a:ext cx="1876785" cy="273465"/>
            <a:chOff x="6096000" y="2355697"/>
            <a:chExt cx="2473878" cy="370391"/>
          </a:xfrm>
        </p:grpSpPr>
        <p:sp>
          <p:nvSpPr>
            <p:cNvPr id="316" name="Google Shape;316;p37"/>
            <p:cNvSpPr/>
            <p:nvPr/>
          </p:nvSpPr>
          <p:spPr>
            <a:xfrm>
              <a:off x="6457146" y="2355697"/>
              <a:ext cx="2112732" cy="37039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&lt;= 30 minutes</a:t>
              </a:r>
              <a:endParaRPr/>
            </a:p>
          </p:txBody>
        </p:sp>
        <p:sp>
          <p:nvSpPr>
            <p:cNvPr id="317" name="Google Shape;317;p37"/>
            <p:cNvSpPr/>
            <p:nvPr/>
          </p:nvSpPr>
          <p:spPr>
            <a:xfrm>
              <a:off x="6096000" y="2355697"/>
              <a:ext cx="892429" cy="370390"/>
            </a:xfrm>
            <a:prstGeom prst="homePlat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Short</a:t>
              </a:r>
              <a:endParaRPr/>
            </a:p>
          </p:txBody>
        </p:sp>
      </p:grpSp>
      <p:grpSp>
        <p:nvGrpSpPr>
          <p:cNvPr id="318" name="Google Shape;318;p37"/>
          <p:cNvGrpSpPr/>
          <p:nvPr/>
        </p:nvGrpSpPr>
        <p:grpSpPr>
          <a:xfrm>
            <a:off x="7982239" y="779785"/>
            <a:ext cx="2004572" cy="273464"/>
            <a:chOff x="6096000" y="2355697"/>
            <a:chExt cx="2691865" cy="370391"/>
          </a:xfrm>
        </p:grpSpPr>
        <p:sp>
          <p:nvSpPr>
            <p:cNvPr id="319" name="Google Shape;319;p37"/>
            <p:cNvSpPr/>
            <p:nvPr/>
          </p:nvSpPr>
          <p:spPr>
            <a:xfrm>
              <a:off x="6457146" y="2355697"/>
              <a:ext cx="2330719" cy="37039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30-90 minutes</a:t>
              </a:r>
              <a:endParaRPr/>
            </a:p>
          </p:txBody>
        </p:sp>
        <p:sp>
          <p:nvSpPr>
            <p:cNvPr id="320" name="Google Shape;320;p37"/>
            <p:cNvSpPr/>
            <p:nvPr/>
          </p:nvSpPr>
          <p:spPr>
            <a:xfrm>
              <a:off x="6096000" y="2355697"/>
              <a:ext cx="999137" cy="370390"/>
            </a:xfrm>
            <a:prstGeom prst="homePlat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Mid</a:t>
              </a:r>
              <a:endParaRPr/>
            </a:p>
          </p:txBody>
        </p:sp>
      </p:grpSp>
      <p:grpSp>
        <p:nvGrpSpPr>
          <p:cNvPr id="321" name="Google Shape;321;p37"/>
          <p:cNvGrpSpPr/>
          <p:nvPr/>
        </p:nvGrpSpPr>
        <p:grpSpPr>
          <a:xfrm>
            <a:off x="9986811" y="779785"/>
            <a:ext cx="1886238" cy="273463"/>
            <a:chOff x="6096001" y="2355697"/>
            <a:chExt cx="2691864" cy="370391"/>
          </a:xfrm>
        </p:grpSpPr>
        <p:sp>
          <p:nvSpPr>
            <p:cNvPr id="322" name="Google Shape;322;p37"/>
            <p:cNvSpPr/>
            <p:nvPr/>
          </p:nvSpPr>
          <p:spPr>
            <a:xfrm>
              <a:off x="6457146" y="2355697"/>
              <a:ext cx="2330719" cy="37039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&gt; 90 minutes</a:t>
              </a:r>
              <a:endParaRPr/>
            </a:p>
          </p:txBody>
        </p:sp>
        <p:sp>
          <p:nvSpPr>
            <p:cNvPr id="323" name="Google Shape;323;p37"/>
            <p:cNvSpPr/>
            <p:nvPr/>
          </p:nvSpPr>
          <p:spPr>
            <a:xfrm>
              <a:off x="6096001" y="2355697"/>
              <a:ext cx="966200" cy="370390"/>
            </a:xfrm>
            <a:prstGeom prst="homePlat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Long</a:t>
              </a:r>
              <a:endParaRPr/>
            </a:p>
          </p:txBody>
        </p:sp>
      </p:grpSp>
      <p:pic>
        <p:nvPicPr>
          <p:cNvPr id="324" name="Google Shape;324;p37" descr="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5526" t="11894" r="14147" b="28310"/>
          <a:stretch/>
        </p:blipFill>
        <p:spPr>
          <a:xfrm>
            <a:off x="6093978" y="2449724"/>
            <a:ext cx="2994316" cy="388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7"/>
          <p:cNvSpPr txBox="1"/>
          <p:nvPr/>
        </p:nvSpPr>
        <p:spPr>
          <a:xfrm>
            <a:off x="6096000" y="1766520"/>
            <a:ext cx="549362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Method: </a:t>
            </a:r>
            <a:r>
              <a:rPr lang="en-US" sz="1400" b="1" i="0" u="none" strike="noStrike" cap="none">
                <a:solidFill>
                  <a:srgbClr val="C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Logit Regression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– Find the most related variables</a:t>
            </a:r>
            <a:endParaRPr/>
          </a:p>
        </p:txBody>
      </p:sp>
      <p:sp>
        <p:nvSpPr>
          <p:cNvPr id="326" name="Google Shape;326;p37"/>
          <p:cNvSpPr txBox="1"/>
          <p:nvPr/>
        </p:nvSpPr>
        <p:spPr>
          <a:xfrm>
            <a:off x="9557088" y="4217717"/>
            <a:ext cx="14309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Most Related:</a:t>
            </a:r>
            <a:endParaRPr/>
          </a:p>
        </p:txBody>
      </p:sp>
      <p:sp>
        <p:nvSpPr>
          <p:cNvPr id="327" name="Google Shape;327;p37"/>
          <p:cNvSpPr txBox="1"/>
          <p:nvPr/>
        </p:nvSpPr>
        <p:spPr>
          <a:xfrm>
            <a:off x="9557088" y="5531448"/>
            <a:ext cx="17147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Other interested:</a:t>
            </a:r>
            <a:endParaRPr/>
          </a:p>
        </p:txBody>
      </p:sp>
      <p:sp>
        <p:nvSpPr>
          <p:cNvPr id="328" name="Google Shape;328;p37"/>
          <p:cNvSpPr txBox="1"/>
          <p:nvPr/>
        </p:nvSpPr>
        <p:spPr>
          <a:xfrm>
            <a:off x="9557088" y="4541266"/>
            <a:ext cx="1540806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90A6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2790A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Gender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90A6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2790A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Customer Type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90A6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2790A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Type of Travel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90A6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2790A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Class</a:t>
            </a:r>
            <a:endParaRPr/>
          </a:p>
        </p:txBody>
      </p:sp>
      <p:sp>
        <p:nvSpPr>
          <p:cNvPr id="329" name="Google Shape;329;p37"/>
          <p:cNvSpPr txBox="1"/>
          <p:nvPr/>
        </p:nvSpPr>
        <p:spPr>
          <a:xfrm>
            <a:off x="9557088" y="5822463"/>
            <a:ext cx="152798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90A6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2790A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Age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90A6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2790A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Flight Distance</a:t>
            </a:r>
            <a:endParaRPr/>
          </a:p>
        </p:txBody>
      </p:sp>
      <p:sp>
        <p:nvSpPr>
          <p:cNvPr id="330" name="Google Shape;330;p37"/>
          <p:cNvSpPr txBox="1"/>
          <p:nvPr/>
        </p:nvSpPr>
        <p:spPr>
          <a:xfrm>
            <a:off x="6093978" y="2108122"/>
            <a:ext cx="269388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Regression Coefficient:</a:t>
            </a:r>
            <a:endParaRPr/>
          </a:p>
        </p:txBody>
      </p:sp>
      <p:graphicFrame>
        <p:nvGraphicFramePr>
          <p:cNvPr id="331" name="Google Shape;331;p37"/>
          <p:cNvGraphicFramePr/>
          <p:nvPr>
            <p:extLst>
              <p:ext uri="{D42A27DB-BD31-4B8C-83A1-F6EECF244321}">
                <p14:modId xmlns:p14="http://schemas.microsoft.com/office/powerpoint/2010/main" val="1868650807"/>
              </p:ext>
            </p:extLst>
          </p:nvPr>
        </p:nvGraphicFramePr>
        <p:xfrm>
          <a:off x="407541" y="2410766"/>
          <a:ext cx="5066984" cy="4060682"/>
        </p:xfrm>
        <a:graphic>
          <a:graphicData uri="http://schemas.openxmlformats.org/drawingml/2006/table">
            <a:tbl>
              <a:tblPr firstRow="1" bandRow="1">
                <a:noFill/>
                <a:tableStyleId>{CA639B0A-4EE8-4783-A8B7-D1758A0E5740}</a:tableStyleId>
              </a:tblPr>
              <a:tblGrid>
                <a:gridCol w="1192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4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05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Variables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Meaning</a:t>
                      </a:r>
                      <a:endParaRPr/>
                    </a:p>
                  </a:txBody>
                  <a:tcPr marL="91450" marR="91450" marT="45725" marB="45725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7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222A35"/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Satisfaction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Whether a customer is satisfied with the flight experience. 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i="0" u="none" strike="noStrike" cap="none" dirty="0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Value: </a:t>
                      </a:r>
                      <a:r>
                        <a:rPr lang="en-US" sz="1050" b="0" i="0" u="none" strike="noStrike" cap="none" dirty="0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Satisfied &amp; Not satisfied</a:t>
                      </a:r>
                      <a:endParaRPr dirty="0"/>
                    </a:p>
                  </a:txBody>
                  <a:tcPr marL="91450" marR="91450" marT="45725" marB="45725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05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222A35"/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Delay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Whether the flight is delay.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i="0" u="none" strike="noStrike" cap="none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Value: </a:t>
                      </a:r>
                      <a:r>
                        <a:rPr lang="en-US" sz="1050" b="0" i="0" u="none" strike="noStrike" cap="none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delay time, by minutes.</a:t>
                      </a:r>
                      <a:endParaRPr/>
                    </a:p>
                  </a:txBody>
                  <a:tcPr marL="91450" marR="91450" marT="45725" marB="45725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05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222A35"/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Gender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i="0" u="none" strike="noStrike" cap="none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Value: </a:t>
                      </a:r>
                      <a:r>
                        <a:rPr lang="en-US" sz="1050" b="0" i="0" u="none" strike="noStrike" cap="none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Female &amp; male</a:t>
                      </a:r>
                      <a:endParaRPr/>
                    </a:p>
                  </a:txBody>
                  <a:tcPr marL="91450" marR="91450" marT="45725" marB="45725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222A35"/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Customer type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Whether a customer is loyal customer.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i="0" u="none" strike="noStrike" cap="none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Value: </a:t>
                      </a:r>
                      <a:r>
                        <a:rPr lang="en-US" sz="1050" b="0" i="0" u="none" strike="noStrike" cap="none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Loyal &amp; Disloyal</a:t>
                      </a:r>
                      <a:endParaRPr/>
                    </a:p>
                  </a:txBody>
                  <a:tcPr marL="91450" marR="91450" marT="45725" marB="45725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05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222A35"/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Type of travel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For customers, the purpose of this flight.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i="0" u="none" strike="noStrike" cap="none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Value: </a:t>
                      </a:r>
                      <a:r>
                        <a:rPr lang="en-US" sz="1050" b="0" i="0" u="none" strike="noStrike" cap="none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Business &amp; Personal</a:t>
                      </a:r>
                      <a:endParaRPr/>
                    </a:p>
                  </a:txBody>
                  <a:tcPr marL="91450" marR="91450" marT="45725" marB="45725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05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222A35"/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Class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For customers, the class of this fight.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i="0" u="none" strike="noStrike" cap="none" dirty="0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Value: </a:t>
                      </a:r>
                      <a:r>
                        <a:rPr lang="en-US" sz="1050" b="0" i="0" u="none" strike="noStrike" cap="none" dirty="0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Business &amp; Eco</a:t>
                      </a:r>
                      <a:endParaRPr dirty="0"/>
                    </a:p>
                  </a:txBody>
                  <a:tcPr marL="91450" marR="91450" marT="45725" marB="45725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05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222A35"/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Age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i="0" u="none" strike="noStrike" cap="none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Integer Value. </a:t>
                      </a:r>
                      <a:endParaRPr/>
                    </a:p>
                  </a:txBody>
                  <a:tcPr marL="91450" marR="91450" marT="45725" marB="45725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1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A35"/>
                        </a:buClr>
                        <a:buSzPts val="1200"/>
                        <a:buFont typeface="Microsoft YaHei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222A35"/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Flight Distance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The flight distance of each flight.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i="0" u="none" strike="noStrike" cap="none" dirty="0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Value: </a:t>
                      </a:r>
                      <a:r>
                        <a:rPr lang="en-US" sz="1050" b="0" i="0" u="none" strike="noStrike" cap="none" dirty="0"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distance, by kilometers.</a:t>
                      </a:r>
                      <a:endParaRPr dirty="0"/>
                    </a:p>
                  </a:txBody>
                  <a:tcPr marL="91450" marR="91450" marT="45725" marB="45725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32" name="Google Shape;332;p37"/>
          <p:cNvSpPr txBox="1"/>
          <p:nvPr/>
        </p:nvSpPr>
        <p:spPr>
          <a:xfrm>
            <a:off x="1877928" y="1322530"/>
            <a:ext cx="359659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0" i="0" u="sng" strike="noStrike" cap="none" dirty="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Airlines Customer satisfaction | Kaggle</a:t>
            </a:r>
            <a:endParaRPr b="0" i="0" u="none" strike="noStrike" cap="none" dirty="0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333" name="Google Shape;333;p37" descr="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5526" t="71528" r="18753" b="2571"/>
          <a:stretch/>
        </p:blipFill>
        <p:spPr>
          <a:xfrm>
            <a:off x="8930493" y="2458559"/>
            <a:ext cx="2825913" cy="1683272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7"/>
          <p:cNvSpPr/>
          <p:nvPr/>
        </p:nvSpPr>
        <p:spPr>
          <a:xfrm>
            <a:off x="6114889" y="2615878"/>
            <a:ext cx="2815604" cy="289368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7"/>
          <p:cNvSpPr/>
          <p:nvPr/>
        </p:nvSpPr>
        <p:spPr>
          <a:xfrm>
            <a:off x="8964180" y="3463913"/>
            <a:ext cx="2815604" cy="677917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37"/>
          <p:cNvSpPr/>
          <p:nvPr/>
        </p:nvSpPr>
        <p:spPr>
          <a:xfrm>
            <a:off x="6098023" y="2426200"/>
            <a:ext cx="5664940" cy="4045246"/>
          </a:xfrm>
          <a:prstGeom prst="rect">
            <a:avLst/>
          </a:prstGeom>
          <a:noFill/>
          <a:ln w="28575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37" name="Google Shape;337;p37"/>
          <p:cNvSpPr/>
          <p:nvPr/>
        </p:nvSpPr>
        <p:spPr>
          <a:xfrm>
            <a:off x="6114888" y="3847578"/>
            <a:ext cx="2849291" cy="255378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7"/>
          <p:cNvSpPr/>
          <p:nvPr/>
        </p:nvSpPr>
        <p:spPr>
          <a:xfrm>
            <a:off x="6114889" y="4102956"/>
            <a:ext cx="2849290" cy="265844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"/>
          <p:cNvSpPr txBox="1">
            <a:spLocks noGrp="1"/>
          </p:cNvSpPr>
          <p:nvPr>
            <p:ph type="title"/>
          </p:nvPr>
        </p:nvSpPr>
        <p:spPr>
          <a:xfrm>
            <a:off x="222963" y="276727"/>
            <a:ext cx="10389900" cy="458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3960"/>
              <a:buFont typeface="Microsoft YaHei"/>
              <a:buNone/>
            </a:pPr>
            <a:r>
              <a:rPr lang="en-US" sz="2400">
                <a:solidFill>
                  <a:srgbClr val="2790A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Whether Delay has an impact on satisfaction for all passengers?</a:t>
            </a:r>
            <a:endParaRPr sz="2400">
              <a:solidFill>
                <a:srgbClr val="2790A6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44" name="Google Shape;344;p5"/>
          <p:cNvSpPr txBox="1"/>
          <p:nvPr/>
        </p:nvSpPr>
        <p:spPr>
          <a:xfrm>
            <a:off x="1256029" y="1576574"/>
            <a:ext cx="24162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Delay vs. No Delay</a:t>
            </a:r>
            <a:endParaRPr sz="1100" b="1" i="0" u="none" strike="noStrike" cap="none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45" name="Google Shape;345;p5"/>
          <p:cNvSpPr txBox="1"/>
          <p:nvPr/>
        </p:nvSpPr>
        <p:spPr>
          <a:xfrm>
            <a:off x="278175" y="812675"/>
            <a:ext cx="11913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Generally, no delay group generates higher satisfaction rate. The Longer the delay, </a:t>
            </a:r>
            <a:r>
              <a:rPr lang="en-US" sz="1600" b="1">
                <a:latin typeface="Microsoft YaHei"/>
                <a:ea typeface="Microsoft YaHei"/>
                <a:cs typeface="Microsoft YaHei"/>
                <a:sym typeface="Microsoft YaHei"/>
              </a:rPr>
              <a:t>t</a:t>
            </a:r>
            <a:r>
              <a:rPr lang="en-US" sz="1600" b="1" i="0" u="none" strike="noStrike" cap="non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he </a:t>
            </a:r>
            <a:r>
              <a:rPr lang="en-US" sz="1600" b="1">
                <a:latin typeface="Microsoft YaHei"/>
                <a:ea typeface="Microsoft YaHei"/>
                <a:cs typeface="Microsoft YaHei"/>
                <a:sym typeface="Microsoft YaHei"/>
              </a:rPr>
              <a:t>lower the</a:t>
            </a:r>
            <a:r>
              <a:rPr lang="en-US" sz="1600" b="1" i="0" u="none" strike="noStrike" cap="non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satisfaction rate.</a:t>
            </a:r>
            <a:endParaRPr sz="1600" b="1" i="0" u="none" strike="noStrike" cap="none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aphicFrame>
        <p:nvGraphicFramePr>
          <p:cNvPr id="346" name="Google Shape;346;p5"/>
          <p:cNvGraphicFramePr/>
          <p:nvPr>
            <p:extLst>
              <p:ext uri="{D42A27DB-BD31-4B8C-83A1-F6EECF244321}">
                <p14:modId xmlns:p14="http://schemas.microsoft.com/office/powerpoint/2010/main" val="2983853461"/>
              </p:ext>
            </p:extLst>
          </p:nvPr>
        </p:nvGraphicFramePr>
        <p:xfrm>
          <a:off x="605641" y="2034882"/>
          <a:ext cx="3716977" cy="43134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47" name="Google Shape;347;p5"/>
          <p:cNvGraphicFramePr/>
          <p:nvPr>
            <p:extLst>
              <p:ext uri="{D42A27DB-BD31-4B8C-83A1-F6EECF244321}">
                <p14:modId xmlns:p14="http://schemas.microsoft.com/office/powerpoint/2010/main" val="3654271596"/>
              </p:ext>
            </p:extLst>
          </p:nvPr>
        </p:nvGraphicFramePr>
        <p:xfrm>
          <a:off x="5152847" y="2034882"/>
          <a:ext cx="6211840" cy="43134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48" name="Google Shape;348;p5"/>
          <p:cNvSpPr txBox="1"/>
          <p:nvPr/>
        </p:nvSpPr>
        <p:spPr>
          <a:xfrm>
            <a:off x="6473420" y="1576574"/>
            <a:ext cx="357069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Short vs. Mid vs. Long Delay Time</a:t>
            </a:r>
            <a:endParaRPr sz="1400" b="1" i="0" u="none" strike="noStrike" cap="none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49" name="Google Shape;349;p5"/>
          <p:cNvSpPr/>
          <p:nvPr/>
        </p:nvSpPr>
        <p:spPr>
          <a:xfrm>
            <a:off x="2614613" y="2004100"/>
            <a:ext cx="1257300" cy="4025228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0" name="Google Shape;350;p5"/>
          <p:cNvCxnSpPr/>
          <p:nvPr/>
        </p:nvCxnSpPr>
        <p:spPr>
          <a:xfrm>
            <a:off x="3871913" y="2928941"/>
            <a:ext cx="1280934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ash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05084e9314_6_1"/>
          <p:cNvSpPr txBox="1">
            <a:spLocks noGrp="1"/>
          </p:cNvSpPr>
          <p:nvPr>
            <p:ph type="title"/>
          </p:nvPr>
        </p:nvSpPr>
        <p:spPr>
          <a:xfrm>
            <a:off x="265824" y="296884"/>
            <a:ext cx="11926175" cy="458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3106"/>
              <a:buFont typeface="Microsoft YaHei"/>
              <a:buNone/>
            </a:pPr>
            <a:r>
              <a:rPr lang="en-US" sz="2400">
                <a:solidFill>
                  <a:srgbClr val="2790A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Subgroup: Gender x Delay</a:t>
            </a:r>
            <a:endParaRPr sz="2400">
              <a:solidFill>
                <a:srgbClr val="2790A6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56" name="Google Shape;356;g105084e9314_6_1"/>
          <p:cNvSpPr txBox="1"/>
          <p:nvPr/>
        </p:nvSpPr>
        <p:spPr>
          <a:xfrm>
            <a:off x="8742041" y="1999852"/>
            <a:ext cx="3486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Insight 2: </a:t>
            </a:r>
            <a:endParaRPr sz="1400" b="1" i="0" u="none" strike="noStrike" cap="none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Male tend to be more satisfied with the flight than female</a:t>
            </a:r>
            <a:endParaRPr sz="1400" b="0" i="0" u="none" strike="noStrike" cap="none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aphicFrame>
        <p:nvGraphicFramePr>
          <p:cNvPr id="357" name="Google Shape;357;g105084e9314_6_1"/>
          <p:cNvGraphicFramePr/>
          <p:nvPr/>
        </p:nvGraphicFramePr>
        <p:xfrm>
          <a:off x="2507175" y="1892576"/>
          <a:ext cx="7177650" cy="4321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58" name="Google Shape;358;g105084e9314_6_1"/>
          <p:cNvSpPr txBox="1"/>
          <p:nvPr/>
        </p:nvSpPr>
        <p:spPr>
          <a:xfrm>
            <a:off x="265824" y="835399"/>
            <a:ext cx="673934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The impact of delay on satisfaction does not depend on gender.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g105084e9314_6_1"/>
          <p:cNvSpPr/>
          <p:nvPr/>
        </p:nvSpPr>
        <p:spPr>
          <a:xfrm rot="5848169">
            <a:off x="4165791" y="2590522"/>
            <a:ext cx="373956" cy="444555"/>
          </a:xfrm>
          <a:custGeom>
            <a:avLst/>
            <a:gdLst/>
            <a:ahLst/>
            <a:cxnLst/>
            <a:rect l="l" t="t" r="r" b="b"/>
            <a:pathLst>
              <a:path w="1738" h="2069" extrusionOk="0">
                <a:moveTo>
                  <a:pt x="1363" y="606"/>
                </a:moveTo>
                <a:lnTo>
                  <a:pt x="1738" y="606"/>
                </a:lnTo>
                <a:lnTo>
                  <a:pt x="1133" y="0"/>
                </a:lnTo>
                <a:lnTo>
                  <a:pt x="527" y="606"/>
                </a:lnTo>
                <a:lnTo>
                  <a:pt x="907" y="606"/>
                </a:lnTo>
                <a:cubicBezTo>
                  <a:pt x="854" y="1319"/>
                  <a:pt x="482" y="1896"/>
                  <a:pt x="0" y="2036"/>
                </a:cubicBezTo>
                <a:cubicBezTo>
                  <a:pt x="74" y="2057"/>
                  <a:pt x="150" y="2069"/>
                  <a:pt x="228" y="2069"/>
                </a:cubicBezTo>
                <a:cubicBezTo>
                  <a:pt x="816" y="2069"/>
                  <a:pt x="1301" y="1428"/>
                  <a:pt x="1363" y="606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g105084e9314_6_1"/>
          <p:cNvSpPr/>
          <p:nvPr/>
        </p:nvSpPr>
        <p:spPr>
          <a:xfrm rot="5848169">
            <a:off x="7652252" y="2804810"/>
            <a:ext cx="373956" cy="444555"/>
          </a:xfrm>
          <a:custGeom>
            <a:avLst/>
            <a:gdLst/>
            <a:ahLst/>
            <a:cxnLst/>
            <a:rect l="l" t="t" r="r" b="b"/>
            <a:pathLst>
              <a:path w="1738" h="2069" extrusionOk="0">
                <a:moveTo>
                  <a:pt x="1363" y="606"/>
                </a:moveTo>
                <a:lnTo>
                  <a:pt x="1738" y="606"/>
                </a:lnTo>
                <a:lnTo>
                  <a:pt x="1133" y="0"/>
                </a:lnTo>
                <a:lnTo>
                  <a:pt x="527" y="606"/>
                </a:lnTo>
                <a:lnTo>
                  <a:pt x="907" y="606"/>
                </a:lnTo>
                <a:cubicBezTo>
                  <a:pt x="854" y="1319"/>
                  <a:pt x="482" y="1896"/>
                  <a:pt x="0" y="2036"/>
                </a:cubicBezTo>
                <a:cubicBezTo>
                  <a:pt x="74" y="2057"/>
                  <a:pt x="150" y="2069"/>
                  <a:pt x="228" y="2069"/>
                </a:cubicBezTo>
                <a:cubicBezTo>
                  <a:pt x="816" y="2069"/>
                  <a:pt x="1301" y="1428"/>
                  <a:pt x="1363" y="606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g105084e9314_6_1"/>
          <p:cNvSpPr txBox="1"/>
          <p:nvPr/>
        </p:nvSpPr>
        <p:spPr>
          <a:xfrm>
            <a:off x="76877" y="3122723"/>
            <a:ext cx="2850078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C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Insight 1: </a:t>
            </a:r>
            <a:endParaRPr b="1" dirty="0">
              <a:solidFill>
                <a:srgbClr val="C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The impact of delay on satisfaction does not depend on gender.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g105084e9314_6_1"/>
          <p:cNvSpPr txBox="1"/>
          <p:nvPr/>
        </p:nvSpPr>
        <p:spPr>
          <a:xfrm>
            <a:off x="4025596" y="3259736"/>
            <a:ext cx="7216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C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-5.68%</a:t>
            </a:r>
            <a:endParaRPr/>
          </a:p>
        </p:txBody>
      </p:sp>
      <p:sp>
        <p:nvSpPr>
          <p:cNvPr id="363" name="Google Shape;363;g105084e9314_6_1"/>
          <p:cNvSpPr txBox="1"/>
          <p:nvPr/>
        </p:nvSpPr>
        <p:spPr>
          <a:xfrm>
            <a:off x="7560622" y="3259737"/>
            <a:ext cx="7216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C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-5.78%</a:t>
            </a:r>
            <a:endParaRPr/>
          </a:p>
        </p:txBody>
      </p:sp>
      <p:sp>
        <p:nvSpPr>
          <p:cNvPr id="364" name="Google Shape;364;g105084e9314_6_1"/>
          <p:cNvSpPr/>
          <p:nvPr/>
        </p:nvSpPr>
        <p:spPr>
          <a:xfrm>
            <a:off x="3102812" y="3150542"/>
            <a:ext cx="5973288" cy="495386"/>
          </a:xfrm>
          <a:prstGeom prst="rect">
            <a:avLst/>
          </a:prstGeom>
          <a:noFill/>
          <a:ln w="25400" cap="flat" cmpd="sng">
            <a:solidFill>
              <a:srgbClr val="C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5" name="Google Shape;365;g105084e9314_6_1"/>
          <p:cNvCxnSpPr>
            <a:stCxn id="364" idx="1"/>
          </p:cNvCxnSpPr>
          <p:nvPr/>
        </p:nvCxnSpPr>
        <p:spPr>
          <a:xfrm rot="10800000">
            <a:off x="2507312" y="3398235"/>
            <a:ext cx="595500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66" name="Google Shape;366;g105084e9314_6_1"/>
          <p:cNvSpPr txBox="1"/>
          <p:nvPr/>
        </p:nvSpPr>
        <p:spPr>
          <a:xfrm>
            <a:off x="3993389" y="1584840"/>
            <a:ext cx="419213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2790A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Gender: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Delay vs. No Delay</a:t>
            </a:r>
            <a:endParaRPr sz="1100" b="1" i="0" u="none" strike="noStrike" cap="none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1" name="Google Shape;371;p6"/>
          <p:cNvGraphicFramePr/>
          <p:nvPr/>
        </p:nvGraphicFramePr>
        <p:xfrm>
          <a:off x="860670" y="1896495"/>
          <a:ext cx="7523310" cy="42496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72" name="Google Shape;372;p6"/>
          <p:cNvSpPr txBox="1">
            <a:spLocks noGrp="1"/>
          </p:cNvSpPr>
          <p:nvPr>
            <p:ph type="title"/>
          </p:nvPr>
        </p:nvSpPr>
        <p:spPr>
          <a:xfrm>
            <a:off x="265825" y="301088"/>
            <a:ext cx="8977500" cy="423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3106"/>
              <a:buNone/>
            </a:pPr>
            <a:r>
              <a:rPr lang="en-US" sz="2400">
                <a:solidFill>
                  <a:srgbClr val="2790A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Subgroup: Gender x Delay</a:t>
            </a:r>
            <a:endParaRPr sz="2400">
              <a:solidFill>
                <a:srgbClr val="222A3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373" name="Google Shape;373;p6"/>
          <p:cNvCxnSpPr/>
          <p:nvPr/>
        </p:nvCxnSpPr>
        <p:spPr>
          <a:xfrm>
            <a:off x="2538350" y="2320303"/>
            <a:ext cx="1506834" cy="49750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74" name="Google Shape;374;p6"/>
          <p:cNvCxnSpPr/>
          <p:nvPr/>
        </p:nvCxnSpPr>
        <p:spPr>
          <a:xfrm>
            <a:off x="5722864" y="2286114"/>
            <a:ext cx="934500" cy="537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75" name="Google Shape;375;p6"/>
          <p:cNvCxnSpPr/>
          <p:nvPr/>
        </p:nvCxnSpPr>
        <p:spPr>
          <a:xfrm rot="10800000" flipH="1">
            <a:off x="6657364" y="2678514"/>
            <a:ext cx="753300" cy="1446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76" name="Google Shape;376;p6"/>
          <p:cNvSpPr txBox="1"/>
          <p:nvPr/>
        </p:nvSpPr>
        <p:spPr>
          <a:xfrm rot="1093097">
            <a:off x="2993531" y="2248676"/>
            <a:ext cx="753275" cy="369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Decline</a:t>
            </a:r>
            <a:endParaRPr sz="1200" b="0" i="0" u="none" strike="noStrike" cap="non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77" name="Google Shape;377;p6"/>
          <p:cNvSpPr txBox="1"/>
          <p:nvPr/>
        </p:nvSpPr>
        <p:spPr>
          <a:xfrm rot="1850077">
            <a:off x="5956479" y="2204532"/>
            <a:ext cx="753275" cy="369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Decline</a:t>
            </a:r>
            <a:endParaRPr sz="1200" b="0" i="0" u="none" strike="noStrike" cap="non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78" name="Google Shape;378;p6"/>
          <p:cNvSpPr txBox="1"/>
          <p:nvPr/>
        </p:nvSpPr>
        <p:spPr>
          <a:xfrm rot="-808614">
            <a:off x="6710103" y="2260665"/>
            <a:ext cx="99548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C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Increase</a:t>
            </a:r>
            <a:endParaRPr sz="1200" b="0" i="0" u="none" strike="noStrike" cap="none">
              <a:solidFill>
                <a:srgbClr val="C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79" name="Google Shape;379;p6"/>
          <p:cNvSpPr txBox="1"/>
          <p:nvPr/>
        </p:nvSpPr>
        <p:spPr>
          <a:xfrm>
            <a:off x="8914530" y="2073467"/>
            <a:ext cx="24168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Delay Time Increase</a:t>
            </a:r>
            <a:endParaRPr sz="1400" b="1" i="0" u="none" strike="noStrike" cap="none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80" name="Google Shape;380;p6"/>
          <p:cNvSpPr txBox="1"/>
          <p:nvPr/>
        </p:nvSpPr>
        <p:spPr>
          <a:xfrm>
            <a:off x="8664142" y="2977215"/>
            <a:ext cx="2937164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Satisfaction rate Decrease</a:t>
            </a:r>
            <a:endParaRPr sz="1400" b="1" i="0" u="none" strike="noStrike" cap="none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81" name="Google Shape;381;p6"/>
          <p:cNvSpPr txBox="1"/>
          <p:nvPr/>
        </p:nvSpPr>
        <p:spPr>
          <a:xfrm>
            <a:off x="8618027" y="5077316"/>
            <a:ext cx="3150419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Satisfaction rate Decrease</a:t>
            </a:r>
            <a:endParaRPr sz="1400" b="1" i="0" u="none" strike="noStrike" cap="none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and then </a:t>
            </a:r>
            <a:r>
              <a:rPr lang="en-US" sz="1400" b="1" i="0" u="none" strike="noStrike" cap="non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bounce up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when delay exceeds 90 minutes</a:t>
            </a:r>
            <a:endParaRPr sz="1400" b="1" i="0" u="none" strike="noStrike" cap="none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82" name="Google Shape;382;p6"/>
          <p:cNvSpPr/>
          <p:nvPr/>
        </p:nvSpPr>
        <p:spPr>
          <a:xfrm>
            <a:off x="9318938" y="1505880"/>
            <a:ext cx="1540500" cy="386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Male</a:t>
            </a:r>
            <a:endParaRPr/>
          </a:p>
        </p:txBody>
      </p:sp>
      <p:sp>
        <p:nvSpPr>
          <p:cNvPr id="383" name="Google Shape;383;p6"/>
          <p:cNvSpPr/>
          <p:nvPr/>
        </p:nvSpPr>
        <p:spPr>
          <a:xfrm>
            <a:off x="9318942" y="3620280"/>
            <a:ext cx="1540500" cy="386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Female</a:t>
            </a:r>
            <a:endParaRPr/>
          </a:p>
        </p:txBody>
      </p:sp>
      <p:sp>
        <p:nvSpPr>
          <p:cNvPr id="384" name="Google Shape;384;p6"/>
          <p:cNvSpPr txBox="1"/>
          <p:nvPr/>
        </p:nvSpPr>
        <p:spPr>
          <a:xfrm>
            <a:off x="8914530" y="4249948"/>
            <a:ext cx="24168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Delay Time Increase</a:t>
            </a:r>
            <a:endParaRPr sz="1400" b="1" i="0" u="none" strike="noStrike" cap="none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85" name="Google Shape;385;p6"/>
          <p:cNvSpPr/>
          <p:nvPr/>
        </p:nvSpPr>
        <p:spPr>
          <a:xfrm>
            <a:off x="9985088" y="2557388"/>
            <a:ext cx="208200" cy="336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6"/>
          <p:cNvSpPr/>
          <p:nvPr/>
        </p:nvSpPr>
        <p:spPr>
          <a:xfrm>
            <a:off x="9985138" y="4695621"/>
            <a:ext cx="208098" cy="3361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6"/>
          <p:cNvSpPr txBox="1"/>
          <p:nvPr/>
        </p:nvSpPr>
        <p:spPr>
          <a:xfrm>
            <a:off x="2526258" y="1538471"/>
            <a:ext cx="419213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2790A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Gender: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Short vs. Mid vs. Long Delay Time </a:t>
            </a:r>
            <a:endParaRPr sz="1100" b="1" i="0" u="none" strike="noStrike" cap="none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88" name="Google Shape;388;p6"/>
          <p:cNvSpPr txBox="1"/>
          <p:nvPr/>
        </p:nvSpPr>
        <p:spPr>
          <a:xfrm>
            <a:off x="284516" y="740215"/>
            <a:ext cx="1148393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The impact of delay time on satisfaction is associated with gender.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Women would have higher tolerance for longer delay time.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05084e9314_6_5"/>
          <p:cNvSpPr txBox="1"/>
          <p:nvPr/>
        </p:nvSpPr>
        <p:spPr>
          <a:xfrm>
            <a:off x="190500" y="1648000"/>
            <a:ext cx="21129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 dirty="0">
                <a:solidFill>
                  <a:srgbClr val="000000"/>
                </a:solidFill>
              </a:rPr>
              <a:t>The age group </a:t>
            </a:r>
            <a:r>
              <a:rPr lang="en-US" sz="1400" b="1" i="0" u="none" strike="noStrike" cap="none" dirty="0">
                <a:solidFill>
                  <a:srgbClr val="000000"/>
                </a:solidFill>
              </a:rPr>
              <a:t>under 21 and over 60</a:t>
            </a:r>
            <a:r>
              <a:rPr lang="en-US" sz="1400" i="0" u="none" strike="noStrike" cap="none" dirty="0">
                <a:solidFill>
                  <a:srgbClr val="000000"/>
                </a:solidFill>
              </a:rPr>
              <a:t> would have a</a:t>
            </a:r>
            <a:r>
              <a:rPr lang="en-US" sz="1400" b="1" i="0" u="none" strike="noStrike" cap="none" dirty="0">
                <a:solidFill>
                  <a:srgbClr val="000000"/>
                </a:solidFill>
              </a:rPr>
              <a:t> </a:t>
            </a:r>
            <a:r>
              <a:rPr lang="en-US" sz="1400" b="1" i="0" u="none" strike="noStrike" cap="none" dirty="0">
                <a:solidFill>
                  <a:srgbClr val="C00000"/>
                </a:solidFill>
              </a:rPr>
              <a:t>sharper drop </a:t>
            </a:r>
            <a:r>
              <a:rPr lang="en-US" sz="1400" b="1" i="0" u="none" strike="noStrike" cap="none" dirty="0">
                <a:solidFill>
                  <a:srgbClr val="000000"/>
                </a:solidFill>
              </a:rPr>
              <a:t>in satisfaction level</a:t>
            </a:r>
            <a:r>
              <a:rPr lang="en-US" sz="1400" i="0" u="none" strike="noStrike" cap="none" dirty="0">
                <a:solidFill>
                  <a:srgbClr val="000000"/>
                </a:solidFill>
              </a:rPr>
              <a:t> for delayed flight</a:t>
            </a:r>
            <a:r>
              <a:rPr lang="en-US" dirty="0"/>
              <a:t>, </a:t>
            </a:r>
            <a:r>
              <a:rPr lang="en-US" b="1" dirty="0"/>
              <a:t>s</a:t>
            </a:r>
            <a:r>
              <a:rPr lang="en-US" b="1" dirty="0">
                <a:solidFill>
                  <a:schemeClr val="dk1"/>
                </a:solidFill>
              </a:rPr>
              <a:t>uggesting more sensitivity to delay.</a:t>
            </a:r>
            <a:endParaRPr sz="1400" b="1" i="0" u="none" strike="noStrike" cap="none" dirty="0">
              <a:solidFill>
                <a:srgbClr val="000000"/>
              </a:solidFill>
            </a:endParaRPr>
          </a:p>
        </p:txBody>
      </p:sp>
      <p:graphicFrame>
        <p:nvGraphicFramePr>
          <p:cNvPr id="394" name="Google Shape;394;g105084e9314_6_5"/>
          <p:cNvGraphicFramePr/>
          <p:nvPr/>
        </p:nvGraphicFramePr>
        <p:xfrm>
          <a:off x="2543975" y="1452092"/>
          <a:ext cx="7245900" cy="162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95" name="Google Shape;395;g105084e9314_6_5"/>
          <p:cNvGraphicFramePr/>
          <p:nvPr/>
        </p:nvGraphicFramePr>
        <p:xfrm>
          <a:off x="2543975" y="3078689"/>
          <a:ext cx="7245900" cy="33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96" name="Google Shape;396;g105084e9314_6_5"/>
          <p:cNvSpPr txBox="1">
            <a:spLocks noGrp="1"/>
          </p:cNvSpPr>
          <p:nvPr>
            <p:ph type="title"/>
          </p:nvPr>
        </p:nvSpPr>
        <p:spPr>
          <a:xfrm>
            <a:off x="265815" y="276726"/>
            <a:ext cx="5830185" cy="463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2400">
                <a:solidFill>
                  <a:srgbClr val="2790A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Subgroup: Age x Delay</a:t>
            </a:r>
            <a:endParaRPr sz="2400"/>
          </a:p>
        </p:txBody>
      </p:sp>
      <p:sp>
        <p:nvSpPr>
          <p:cNvPr id="397" name="Google Shape;397;g105084e9314_6_5"/>
          <p:cNvSpPr txBox="1"/>
          <p:nvPr/>
        </p:nvSpPr>
        <p:spPr>
          <a:xfrm>
            <a:off x="284516" y="827881"/>
            <a:ext cx="11484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impact of delay on satisfaction depends on age.</a:t>
            </a:r>
            <a:endParaRPr/>
          </a:p>
        </p:txBody>
      </p:sp>
      <p:sp>
        <p:nvSpPr>
          <p:cNvPr id="398" name="Google Shape;398;g105084e9314_6_5"/>
          <p:cNvSpPr txBox="1"/>
          <p:nvPr/>
        </p:nvSpPr>
        <p:spPr>
          <a:xfrm>
            <a:off x="4702129" y="3145801"/>
            <a:ext cx="2943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2790A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Age: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Delay vs. No Delay</a:t>
            </a:r>
            <a:endParaRPr sz="1100" b="1" i="0" u="none" strike="noStrike" cap="none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99" name="Google Shape;399;g105084e9314_6_5"/>
          <p:cNvSpPr txBox="1"/>
          <p:nvPr/>
        </p:nvSpPr>
        <p:spPr>
          <a:xfrm>
            <a:off x="4260316" y="1254225"/>
            <a:ext cx="3827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2790A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Age: </a:t>
            </a:r>
            <a:r>
              <a:rPr lang="en-US" sz="1400" b="1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Difference of satisfaction for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Delay and No Delay</a:t>
            </a:r>
            <a:endParaRPr sz="1100" b="1" i="0" u="none" strike="noStrike" cap="none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00" name="Google Shape;400;g105084e9314_6_5"/>
          <p:cNvSpPr/>
          <p:nvPr/>
        </p:nvSpPr>
        <p:spPr>
          <a:xfrm rot="3809348">
            <a:off x="9315960" y="1818838"/>
            <a:ext cx="373956" cy="454773"/>
          </a:xfrm>
          <a:custGeom>
            <a:avLst/>
            <a:gdLst/>
            <a:ahLst/>
            <a:cxnLst/>
            <a:rect l="l" t="t" r="r" b="b"/>
            <a:pathLst>
              <a:path w="1738" h="2069" extrusionOk="0">
                <a:moveTo>
                  <a:pt x="1363" y="606"/>
                </a:moveTo>
                <a:lnTo>
                  <a:pt x="1738" y="606"/>
                </a:lnTo>
                <a:lnTo>
                  <a:pt x="1133" y="0"/>
                </a:lnTo>
                <a:lnTo>
                  <a:pt x="527" y="606"/>
                </a:lnTo>
                <a:lnTo>
                  <a:pt x="907" y="606"/>
                </a:lnTo>
                <a:cubicBezTo>
                  <a:pt x="854" y="1319"/>
                  <a:pt x="482" y="1896"/>
                  <a:pt x="0" y="2036"/>
                </a:cubicBezTo>
                <a:cubicBezTo>
                  <a:pt x="74" y="2057"/>
                  <a:pt x="150" y="2069"/>
                  <a:pt x="228" y="2069"/>
                </a:cubicBezTo>
                <a:cubicBezTo>
                  <a:pt x="816" y="2069"/>
                  <a:pt x="1301" y="1428"/>
                  <a:pt x="1363" y="606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g105084e9314_6_5"/>
          <p:cNvSpPr txBox="1"/>
          <p:nvPr/>
        </p:nvSpPr>
        <p:spPr>
          <a:xfrm>
            <a:off x="10030450" y="1648000"/>
            <a:ext cx="19872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i="0" u="none" strike="noStrike" cap="none" dirty="0">
                <a:solidFill>
                  <a:schemeClr val="dk1"/>
                </a:solidFill>
              </a:rPr>
              <a:t>The </a:t>
            </a:r>
            <a:r>
              <a:rPr lang="en-US" sz="1400" b="1" i="0" u="none" strike="noStrike" cap="none" dirty="0">
                <a:solidFill>
                  <a:schemeClr val="dk1"/>
                </a:solidFill>
              </a:rPr>
              <a:t>41-60</a:t>
            </a:r>
            <a:r>
              <a:rPr lang="en-US" sz="1400" i="0" u="none" strike="noStrike" cap="none" dirty="0">
                <a:solidFill>
                  <a:schemeClr val="dk1"/>
                </a:solidFill>
              </a:rPr>
              <a:t> age bracket have </a:t>
            </a:r>
            <a:r>
              <a:rPr lang="en-US" sz="1400" b="1" i="0" u="none" strike="noStrike" cap="none" dirty="0">
                <a:solidFill>
                  <a:schemeClr val="dk1"/>
                </a:solidFill>
              </a:rPr>
              <a:t>a </a:t>
            </a:r>
            <a:r>
              <a:rPr lang="en-US" sz="1400" b="1" i="0" u="none" strike="noStrike" cap="none" dirty="0">
                <a:solidFill>
                  <a:srgbClr val="C00000"/>
                </a:solidFill>
              </a:rPr>
              <a:t>lower drop </a:t>
            </a:r>
            <a:r>
              <a:rPr lang="en-US" sz="1400" b="1" i="0" u="none" strike="noStrike" cap="none" dirty="0">
                <a:solidFill>
                  <a:schemeClr val="dk1"/>
                </a:solidFill>
              </a:rPr>
              <a:t>in satisfaction level</a:t>
            </a:r>
            <a:r>
              <a:rPr lang="en-US" sz="1400" i="0" u="none" strike="noStrike" cap="none" dirty="0">
                <a:solidFill>
                  <a:schemeClr val="dk1"/>
                </a:solidFill>
              </a:rPr>
              <a:t> for delayed flight</a:t>
            </a:r>
            <a:r>
              <a:rPr lang="en-US" dirty="0">
                <a:solidFill>
                  <a:schemeClr val="dk1"/>
                </a:solidFill>
              </a:rPr>
              <a:t>, </a:t>
            </a:r>
            <a:r>
              <a:rPr lang="en-US" b="1" dirty="0">
                <a:solidFill>
                  <a:schemeClr val="dk1"/>
                </a:solidFill>
              </a:rPr>
              <a:t>suggesting less sensitivity to delay. 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2" name="Google Shape;402;g105084e9314_6_5"/>
          <p:cNvSpPr/>
          <p:nvPr/>
        </p:nvSpPr>
        <p:spPr>
          <a:xfrm rot="-6390500">
            <a:off x="2623241" y="1747053"/>
            <a:ext cx="373956" cy="444560"/>
          </a:xfrm>
          <a:custGeom>
            <a:avLst/>
            <a:gdLst/>
            <a:ahLst/>
            <a:cxnLst/>
            <a:rect l="l" t="t" r="r" b="b"/>
            <a:pathLst>
              <a:path w="1738" h="2069" extrusionOk="0">
                <a:moveTo>
                  <a:pt x="1363" y="606"/>
                </a:moveTo>
                <a:lnTo>
                  <a:pt x="1738" y="606"/>
                </a:lnTo>
                <a:lnTo>
                  <a:pt x="1133" y="0"/>
                </a:lnTo>
                <a:lnTo>
                  <a:pt x="527" y="606"/>
                </a:lnTo>
                <a:lnTo>
                  <a:pt x="907" y="606"/>
                </a:lnTo>
                <a:cubicBezTo>
                  <a:pt x="854" y="1319"/>
                  <a:pt x="482" y="1896"/>
                  <a:pt x="0" y="2036"/>
                </a:cubicBezTo>
                <a:cubicBezTo>
                  <a:pt x="74" y="2057"/>
                  <a:pt x="150" y="2069"/>
                  <a:pt x="228" y="2069"/>
                </a:cubicBezTo>
                <a:cubicBezTo>
                  <a:pt x="816" y="2069"/>
                  <a:pt x="1301" y="1428"/>
                  <a:pt x="1363" y="606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7"/>
          <p:cNvSpPr txBox="1">
            <a:spLocks noGrp="1"/>
          </p:cNvSpPr>
          <p:nvPr>
            <p:ph type="title"/>
          </p:nvPr>
        </p:nvSpPr>
        <p:spPr>
          <a:xfrm>
            <a:off x="265828" y="276725"/>
            <a:ext cx="910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3106"/>
              <a:buNone/>
            </a:pPr>
            <a:r>
              <a:rPr lang="en-US" sz="2400">
                <a:solidFill>
                  <a:srgbClr val="2790A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Subgroup: Age x Delay</a:t>
            </a:r>
            <a:endParaRPr sz="2400">
              <a:solidFill>
                <a:srgbClr val="222A3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09" name="Google Shape;409;p7"/>
          <p:cNvSpPr txBox="1"/>
          <p:nvPr/>
        </p:nvSpPr>
        <p:spPr>
          <a:xfrm>
            <a:off x="284516" y="827881"/>
            <a:ext cx="1148393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impact of delay time on satisfaction is associated with age. </a:t>
            </a:r>
            <a:endParaRPr/>
          </a:p>
        </p:txBody>
      </p:sp>
      <p:graphicFrame>
        <p:nvGraphicFramePr>
          <p:cNvPr id="413" name="Google Shape;413;p7"/>
          <p:cNvGraphicFramePr/>
          <p:nvPr/>
        </p:nvGraphicFramePr>
        <p:xfrm>
          <a:off x="593765" y="1835779"/>
          <a:ext cx="7968300" cy="4434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14" name="Google Shape;414;p7"/>
          <p:cNvSpPr txBox="1"/>
          <p:nvPr/>
        </p:nvSpPr>
        <p:spPr>
          <a:xfrm>
            <a:off x="2722879" y="1528043"/>
            <a:ext cx="419213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2790A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Age: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Short vs. Mid vs. Long Delay Time</a:t>
            </a:r>
            <a:endParaRPr sz="1100" b="1" i="0" u="none" strike="noStrike" cap="none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15" name="Google Shape;415;p7"/>
          <p:cNvSpPr txBox="1"/>
          <p:nvPr/>
        </p:nvSpPr>
        <p:spPr>
          <a:xfrm>
            <a:off x="8803900" y="1720500"/>
            <a:ext cx="2964546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Insight: </a:t>
            </a:r>
            <a:endParaRPr b="1" dirty="0">
              <a:solidFill>
                <a:schemeClr val="accen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icrosoft YaHei"/>
                <a:ea typeface="Microsoft YaHei"/>
                <a:cs typeface="Microsoft YaHei"/>
                <a:sym typeface="Microsoft YaHei"/>
              </a:rPr>
              <a:t>Generally, people are less satisfied for longer delay. </a:t>
            </a:r>
            <a:endParaRPr dirty="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icrosoft YaHei"/>
                <a:ea typeface="Microsoft YaHei"/>
                <a:cs typeface="Microsoft YaHei"/>
                <a:sym typeface="Microsoft YaHei"/>
              </a:rPr>
              <a:t>But the satisfaction level of </a:t>
            </a:r>
            <a:r>
              <a:rPr lang="en-US" b="1" dirty="0">
                <a:latin typeface="Microsoft YaHei"/>
                <a:ea typeface="Microsoft YaHei"/>
                <a:cs typeface="Microsoft YaHei"/>
                <a:sym typeface="Microsoft YaHei"/>
              </a:rPr>
              <a:t>young people under 30 </a:t>
            </a:r>
            <a:r>
              <a:rPr lang="en-US" b="1" dirty="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bounces up </a:t>
            </a:r>
            <a:r>
              <a:rPr lang="en-US" b="1" dirty="0">
                <a:latin typeface="Microsoft YaHei"/>
                <a:ea typeface="Microsoft YaHei"/>
                <a:cs typeface="Microsoft YaHei"/>
                <a:sym typeface="Microsoft YaHei"/>
              </a:rPr>
              <a:t>for longer delay time</a:t>
            </a:r>
            <a:r>
              <a:rPr lang="en-US" dirty="0">
                <a:latin typeface="Microsoft YaHei"/>
                <a:ea typeface="Microsoft YaHei"/>
                <a:cs typeface="Microsoft YaHei"/>
                <a:sym typeface="Microsoft YaHei"/>
              </a:rPr>
              <a:t>. </a:t>
            </a:r>
            <a:endParaRPr dirty="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icrosoft YaHei"/>
                <a:ea typeface="Microsoft YaHei"/>
                <a:cs typeface="Microsoft YaHei"/>
                <a:sym typeface="Microsoft YaHei"/>
              </a:rPr>
              <a:t>One potential justification is that airlines would compensate passengers for long-delayed flights, and </a:t>
            </a:r>
            <a:r>
              <a:rPr lang="en-US" b="1" dirty="0">
                <a:latin typeface="Microsoft YaHei"/>
                <a:ea typeface="Microsoft YaHei"/>
                <a:cs typeface="Microsoft YaHei"/>
                <a:sym typeface="Microsoft YaHei"/>
              </a:rPr>
              <a:t>young people are more receptive to these compensation</a:t>
            </a:r>
            <a:r>
              <a:rPr lang="en-US" dirty="0">
                <a:latin typeface="Microsoft YaHei"/>
                <a:ea typeface="Microsoft YaHei"/>
                <a:cs typeface="Microsoft YaHei"/>
                <a:sym typeface="Microsoft YaHei"/>
              </a:rPr>
              <a:t>.</a:t>
            </a:r>
            <a:endParaRPr dirty="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16" name="Google Shape;416;p7"/>
          <p:cNvSpPr/>
          <p:nvPr/>
        </p:nvSpPr>
        <p:spPr>
          <a:xfrm>
            <a:off x="1094575" y="3550723"/>
            <a:ext cx="2416800" cy="1971304"/>
          </a:xfrm>
          <a:prstGeom prst="rect">
            <a:avLst/>
          </a:prstGeom>
          <a:noFill/>
          <a:ln w="25400" cap="flat" cmpd="sng">
            <a:solidFill>
              <a:srgbClr val="C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0B9D2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8A5F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0B9D2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8A5F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1118</Words>
  <Application>Microsoft Macintosh PowerPoint</Application>
  <PresentationFormat>Widescreen</PresentationFormat>
  <Paragraphs>188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Noto Sans Symbols</vt:lpstr>
      <vt:lpstr>Arial</vt:lpstr>
      <vt:lpstr>Courier New</vt:lpstr>
      <vt:lpstr>Times New Roman</vt:lpstr>
      <vt:lpstr>Microsoft YaHei</vt:lpstr>
      <vt:lpstr>Calibri</vt:lpstr>
      <vt:lpstr>Corbel</vt:lpstr>
      <vt:lpstr>Frame</vt:lpstr>
      <vt:lpstr>1_Custom Design</vt:lpstr>
      <vt:lpstr>Custom Design</vt:lpstr>
      <vt:lpstr> How Airline Delay Impacts Satisfaction</vt:lpstr>
      <vt:lpstr>Contents</vt:lpstr>
      <vt:lpstr>Analysis Outline</vt:lpstr>
      <vt:lpstr>Data Source &amp; Data Process</vt:lpstr>
      <vt:lpstr>Whether Delay has an impact on satisfaction for all passengers?</vt:lpstr>
      <vt:lpstr>Subgroup: Gender x Delay</vt:lpstr>
      <vt:lpstr>Subgroup: Gender x Delay</vt:lpstr>
      <vt:lpstr>Subgroup: Age x Delay</vt:lpstr>
      <vt:lpstr>Subgroup: Age x Delay</vt:lpstr>
      <vt:lpstr>Subgroup: Class x Delay</vt:lpstr>
      <vt:lpstr>Subgroup: Class x Delay</vt:lpstr>
      <vt:lpstr>Subgroup: Other x Delay</vt:lpstr>
      <vt:lpstr>Limitation</vt:lpstr>
      <vt:lpstr>PowerPoint Presentation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How Airline Delay Impacts Satisfaction</dc:title>
  <dc:creator>Xiaoying Zou</dc:creator>
  <cp:lastModifiedBy>Xiaoying Zou</cp:lastModifiedBy>
  <cp:revision>7</cp:revision>
  <dcterms:created xsi:type="dcterms:W3CDTF">2021-11-22T03:51:01Z</dcterms:created>
  <dcterms:modified xsi:type="dcterms:W3CDTF">2021-12-02T01:30:45Z</dcterms:modified>
</cp:coreProperties>
</file>