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300" r:id="rId4"/>
    <p:sldId id="265" r:id="rId5"/>
    <p:sldId id="310" r:id="rId6"/>
    <p:sldId id="311" r:id="rId7"/>
    <p:sldId id="299" r:id="rId8"/>
    <p:sldId id="314" r:id="rId9"/>
    <p:sldId id="315" r:id="rId10"/>
    <p:sldId id="316" r:id="rId11"/>
    <p:sldId id="298" r:id="rId12"/>
    <p:sldId id="286" r:id="rId13"/>
    <p:sldId id="317" r:id="rId14"/>
    <p:sldId id="318" r:id="rId15"/>
    <p:sldId id="297" r:id="rId16"/>
    <p:sldId id="306" r:id="rId17"/>
    <p:sldId id="309" r:id="rId18"/>
    <p:sldId id="307" r:id="rId19"/>
    <p:sldId id="308" r:id="rId20"/>
    <p:sldId id="321" r:id="rId21"/>
    <p:sldId id="312" r:id="rId22"/>
    <p:sldId id="296" r:id="rId23"/>
    <p:sldId id="303" r:id="rId24"/>
    <p:sldId id="302" r:id="rId25"/>
    <p:sldId id="305" r:id="rId26"/>
    <p:sldId id="304" r:id="rId27"/>
    <p:sldId id="295" r:id="rId28"/>
    <p:sldId id="319" r:id="rId29"/>
    <p:sldId id="320" r:id="rId30"/>
    <p:sldId id="322" r:id="rId31"/>
    <p:sldId id="294" r:id="rId32"/>
    <p:sldId id="323" r:id="rId33"/>
    <p:sldId id="324" r:id="rId34"/>
    <p:sldId id="31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5F3"/>
    <a:srgbClr val="C7A57F"/>
    <a:srgbClr val="272727"/>
    <a:srgbClr val="DCD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60" d="100"/>
          <a:sy n="6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Logit Targeting</c:v>
                </c:pt>
              </c:strCache>
            </c:strRef>
          </c:tx>
          <c:spPr>
            <a:ln w="57150" cap="rnd">
              <a:solidFill>
                <a:srgbClr val="C7A57F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Sheet1!$B$2:$B$12</c:f>
              <c:numCache>
                <c:formatCode>0.00%</c:formatCode>
                <c:ptCount val="11"/>
                <c:pt idx="0">
                  <c:v>0</c:v>
                </c:pt>
                <c:pt idx="1">
                  <c:v>9.6199999999999994E-2</c:v>
                </c:pt>
                <c:pt idx="2">
                  <c:v>0.23080000000000001</c:v>
                </c:pt>
                <c:pt idx="3">
                  <c:v>0.3654</c:v>
                </c:pt>
                <c:pt idx="4">
                  <c:v>0.5</c:v>
                </c:pt>
                <c:pt idx="5">
                  <c:v>0.63460000000000005</c:v>
                </c:pt>
                <c:pt idx="6">
                  <c:v>0.75</c:v>
                </c:pt>
                <c:pt idx="7">
                  <c:v>0.80769999999999997</c:v>
                </c:pt>
                <c:pt idx="8">
                  <c:v>0.90380000000000005</c:v>
                </c:pt>
                <c:pt idx="9">
                  <c:v>0.96150000000000002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04-B84F-B8FA-5FAD87EFE3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 Targeting</c:v>
                </c:pt>
              </c:strCache>
            </c:strRef>
          </c:tx>
          <c:spPr>
            <a:ln w="57150" cap="rnd">
              <a:solidFill>
                <a:schemeClr val="bg2">
                  <a:lumMod val="1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Sheet1!$C$2:$C$12</c:f>
              <c:numCache>
                <c:formatCode>0.00%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04-B84F-B8FA-5FAD87EFE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3699279"/>
        <c:axId val="1297629983"/>
      </c:lineChart>
      <c:catAx>
        <c:axId val="116369927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n-US"/>
          </a:p>
        </c:txPr>
        <c:crossAx val="1297629983"/>
        <c:crosses val="autoZero"/>
        <c:auto val="1"/>
        <c:lblAlgn val="ctr"/>
        <c:lblOffset val="100"/>
        <c:noMultiLvlLbl val="0"/>
      </c:catAx>
      <c:valAx>
        <c:axId val="129762998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n-US"/>
          </a:p>
        </c:txPr>
        <c:crossAx val="1163699279"/>
        <c:crosses val="autoZero"/>
        <c:crossBetween val="between"/>
        <c:majorUnit val="0.1"/>
        <c:min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26220377562206"/>
          <c:y val="0.95511377332834135"/>
          <c:w val="0.62885513064223586"/>
          <c:h val="4.4886226671658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bg2">
              <a:lumMod val="10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2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7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3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4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Subtitle (light) no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0">
            <a:extLst>
              <a:ext uri="{FF2B5EF4-FFF2-40B4-BE49-F238E27FC236}">
                <a16:creationId xmlns:a16="http://schemas.microsoft.com/office/drawing/2014/main" id="{3F344E24-BBED-9402-3B87-4D1E3AF9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366" y="2279414"/>
            <a:ext cx="16482720" cy="217683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3" name="Shape 41">
            <a:extLst>
              <a:ext uri="{FF2B5EF4-FFF2-40B4-BE49-F238E27FC236}">
                <a16:creationId xmlns:a16="http://schemas.microsoft.com/office/drawing/2014/main" id="{6F835B20-EB48-5F14-27DF-3E120DF9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0366" y="4652346"/>
            <a:ext cx="20476357" cy="7019293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0">
            <a:extLst>
              <a:ext uri="{FF2B5EF4-FFF2-40B4-BE49-F238E27FC236}">
                <a16:creationId xmlns:a16="http://schemas.microsoft.com/office/drawing/2014/main" id="{A84B4BB0-3F0B-F423-C9A3-8731ECC8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366" y="2279414"/>
            <a:ext cx="16482720" cy="217683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5" name="Shape 41">
            <a:extLst>
              <a:ext uri="{FF2B5EF4-FFF2-40B4-BE49-F238E27FC236}">
                <a16:creationId xmlns:a16="http://schemas.microsoft.com/office/drawing/2014/main" id="{55EEF4AB-A10E-6D69-65EA-622E94E2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0366" y="4652346"/>
            <a:ext cx="20476357" cy="7019293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67102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Shap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41058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Shape Photo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2923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dark bg"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with photo"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64475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Subtitle (dark) no number"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0">
            <a:extLst>
              <a:ext uri="{FF2B5EF4-FFF2-40B4-BE49-F238E27FC236}">
                <a16:creationId xmlns:a16="http://schemas.microsoft.com/office/drawing/2014/main" id="{C0797796-CA9D-14BE-2437-B51B631C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366" y="2279414"/>
            <a:ext cx="16482720" cy="217683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5" name="Shape 41">
            <a:extLst>
              <a:ext uri="{FF2B5EF4-FFF2-40B4-BE49-F238E27FC236}">
                <a16:creationId xmlns:a16="http://schemas.microsoft.com/office/drawing/2014/main" id="{A6A9E4DA-BBBD-4C7E-0315-9D5C46148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0366" y="4652346"/>
            <a:ext cx="20476357" cy="7019293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with photo_no number"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92055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40">
            <a:extLst>
              <a:ext uri="{FF2B5EF4-FFF2-40B4-BE49-F238E27FC236}">
                <a16:creationId xmlns:a16="http://schemas.microsoft.com/office/drawing/2014/main" id="{C02DF581-2E77-34B8-9249-E9FA28F4C869}"/>
              </a:ext>
            </a:extLst>
          </p:cNvPr>
          <p:cNvSpPr txBox="1">
            <a:spLocks/>
          </p:cNvSpPr>
          <p:nvPr userDrawn="1"/>
        </p:nvSpPr>
        <p:spPr>
          <a:xfrm>
            <a:off x="2530366" y="2279414"/>
            <a:ext cx="16482720" cy="2176835"/>
          </a:xfrm>
          <a:prstGeom prst="rect">
            <a:avLst/>
          </a:prstGeom>
        </p:spPr>
        <p:txBody>
          <a:bodyPr/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1" i="0" u="none" strike="noStrike" cap="none" spc="0" baseline="0">
                <a:ln>
                  <a:noFill/>
                </a:ln>
                <a:solidFill>
                  <a:srgbClr val="F4F5F7"/>
                </a:solidFill>
                <a:uFillTx/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  <a:lvl2pPr marL="0" marR="0" indent="228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3A3B39"/>
                </a:solidFill>
                <a:uFillTx/>
                <a:latin typeface="Bebas"/>
                <a:ea typeface="Bebas"/>
                <a:cs typeface="Bebas"/>
                <a:sym typeface="Bebas"/>
              </a:defRPr>
            </a:lvl2pPr>
            <a:lvl3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3A3B39"/>
                </a:solidFill>
                <a:uFillTx/>
                <a:latin typeface="Bebas"/>
                <a:ea typeface="Bebas"/>
                <a:cs typeface="Bebas"/>
                <a:sym typeface="Bebas"/>
              </a:defRPr>
            </a:lvl3pPr>
            <a:lvl4pPr marL="0" marR="0" indent="685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3A3B39"/>
                </a:solidFill>
                <a:uFillTx/>
                <a:latin typeface="Bebas"/>
                <a:ea typeface="Bebas"/>
                <a:cs typeface="Bebas"/>
                <a:sym typeface="Bebas"/>
              </a:defRPr>
            </a:lvl4pPr>
            <a:lvl5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3A3B39"/>
                </a:solidFill>
                <a:uFillTx/>
                <a:latin typeface="Bebas"/>
                <a:ea typeface="Bebas"/>
                <a:cs typeface="Bebas"/>
                <a:sym typeface="Bebas"/>
              </a:defRPr>
            </a:lvl5pPr>
            <a:lvl6pPr marL="0" marR="0" indent="1143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3A3B39"/>
                </a:solidFill>
                <a:uFillTx/>
                <a:latin typeface="Bebas"/>
                <a:ea typeface="Bebas"/>
                <a:cs typeface="Bebas"/>
                <a:sym typeface="Bebas"/>
              </a:defRPr>
            </a:lvl6pPr>
            <a:lvl7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3A3B39"/>
                </a:solidFill>
                <a:uFillTx/>
                <a:latin typeface="Bebas"/>
                <a:ea typeface="Bebas"/>
                <a:cs typeface="Bebas"/>
                <a:sym typeface="Bebas"/>
              </a:defRPr>
            </a:lvl7pPr>
            <a:lvl8pPr marL="0" marR="0" indent="1600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3A3B39"/>
                </a:solidFill>
                <a:uFillTx/>
                <a:latin typeface="Bebas"/>
                <a:ea typeface="Bebas"/>
                <a:cs typeface="Bebas"/>
                <a:sym typeface="Bebas"/>
              </a:defRPr>
            </a:lvl8pPr>
            <a:lvl9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3A3B39"/>
                </a:solidFill>
                <a:uFillTx/>
                <a:latin typeface="Bebas"/>
                <a:ea typeface="Bebas"/>
                <a:cs typeface="Bebas"/>
                <a:sym typeface="Bebas"/>
              </a:defRPr>
            </a:lvl9pPr>
          </a:lstStyle>
          <a:p>
            <a:pPr hangingPunct="1"/>
            <a:r>
              <a:rPr lang="en-US"/>
              <a:t>Title Text</a:t>
            </a:r>
          </a:p>
        </p:txBody>
      </p:sp>
      <p:sp>
        <p:nvSpPr>
          <p:cNvPr id="13" name="Shape 40">
            <a:extLst>
              <a:ext uri="{FF2B5EF4-FFF2-40B4-BE49-F238E27FC236}">
                <a16:creationId xmlns:a16="http://schemas.microsoft.com/office/drawing/2014/main" id="{AF17F7F7-4D67-99F2-C76A-A0A7822C5D32}"/>
              </a:ext>
            </a:extLst>
          </p:cNvPr>
          <p:cNvSpPr txBox="1">
            <a:spLocks/>
          </p:cNvSpPr>
          <p:nvPr userDrawn="1"/>
        </p:nvSpPr>
        <p:spPr>
          <a:xfrm>
            <a:off x="2530366" y="2279414"/>
            <a:ext cx="16482720" cy="2176835"/>
          </a:xfrm>
          <a:prstGeom prst="rect">
            <a:avLst/>
          </a:prstGeom>
        </p:spPr>
        <p:txBody>
          <a:bodyPr/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1" i="0" u="none" strike="noStrike" cap="none" spc="0" baseline="0">
                <a:ln>
                  <a:noFill/>
                </a:ln>
                <a:solidFill>
                  <a:srgbClr val="F4F5F7"/>
                </a:solidFill>
                <a:uFillTx/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  <a:lvl2pPr marL="0" marR="0" indent="228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3A3B39"/>
                </a:solidFill>
                <a:uFillTx/>
                <a:latin typeface="Bebas"/>
                <a:ea typeface="Bebas"/>
                <a:cs typeface="Bebas"/>
                <a:sym typeface="Bebas"/>
              </a:defRPr>
            </a:lvl2pPr>
            <a:lvl3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3A3B39"/>
                </a:solidFill>
                <a:uFillTx/>
                <a:latin typeface="Bebas"/>
                <a:ea typeface="Bebas"/>
                <a:cs typeface="Bebas"/>
                <a:sym typeface="Bebas"/>
              </a:defRPr>
            </a:lvl3pPr>
            <a:lvl4pPr marL="0" marR="0" indent="685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3A3B39"/>
                </a:solidFill>
                <a:uFillTx/>
                <a:latin typeface="Bebas"/>
                <a:ea typeface="Bebas"/>
                <a:cs typeface="Bebas"/>
                <a:sym typeface="Bebas"/>
              </a:defRPr>
            </a:lvl4pPr>
            <a:lvl5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3A3B39"/>
                </a:solidFill>
                <a:uFillTx/>
                <a:latin typeface="Bebas"/>
                <a:ea typeface="Bebas"/>
                <a:cs typeface="Bebas"/>
                <a:sym typeface="Bebas"/>
              </a:defRPr>
            </a:lvl5pPr>
            <a:lvl6pPr marL="0" marR="0" indent="1143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3A3B39"/>
                </a:solidFill>
                <a:uFillTx/>
                <a:latin typeface="Bebas"/>
                <a:ea typeface="Bebas"/>
                <a:cs typeface="Bebas"/>
                <a:sym typeface="Bebas"/>
              </a:defRPr>
            </a:lvl6pPr>
            <a:lvl7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3A3B39"/>
                </a:solidFill>
                <a:uFillTx/>
                <a:latin typeface="Bebas"/>
                <a:ea typeface="Bebas"/>
                <a:cs typeface="Bebas"/>
                <a:sym typeface="Bebas"/>
              </a:defRPr>
            </a:lvl7pPr>
            <a:lvl8pPr marL="0" marR="0" indent="1600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3A3B39"/>
                </a:solidFill>
                <a:uFillTx/>
                <a:latin typeface="Bebas"/>
                <a:ea typeface="Bebas"/>
                <a:cs typeface="Bebas"/>
                <a:sym typeface="Bebas"/>
              </a:defRPr>
            </a:lvl8pPr>
            <a:lvl9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3A3B39"/>
                </a:solidFill>
                <a:uFillTx/>
                <a:latin typeface="Bebas"/>
                <a:ea typeface="Bebas"/>
                <a:cs typeface="Bebas"/>
                <a:sym typeface="Bebas"/>
              </a:defRPr>
            </a:lvl9pPr>
          </a:lstStyle>
          <a:p>
            <a:pPr hangingPunct="1"/>
            <a:r>
              <a:rPr lang="en-US"/>
              <a:t>Title Text</a:t>
            </a:r>
          </a:p>
        </p:txBody>
      </p:sp>
      <p:sp>
        <p:nvSpPr>
          <p:cNvPr id="14" name="Shape 41">
            <a:extLst>
              <a:ext uri="{FF2B5EF4-FFF2-40B4-BE49-F238E27FC236}">
                <a16:creationId xmlns:a16="http://schemas.microsoft.com/office/drawing/2014/main" id="{7036D279-784B-3377-5D69-406DEBE3103B}"/>
              </a:ext>
            </a:extLst>
          </p:cNvPr>
          <p:cNvSpPr txBox="1">
            <a:spLocks/>
          </p:cNvSpPr>
          <p:nvPr userDrawn="1"/>
        </p:nvSpPr>
        <p:spPr>
          <a:xfrm>
            <a:off x="2530366" y="4652346"/>
            <a:ext cx="20476357" cy="7019293"/>
          </a:xfrm>
          <a:prstGeom prst="rect">
            <a:avLst/>
          </a:prstGeom>
        </p:spPr>
        <p:txBody>
          <a:bodyPr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rgbClr val="717175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rgbClr val="717175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rgbClr val="717175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rgbClr val="717175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rgbClr val="717175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rgbClr val="717175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rgbClr val="717175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rgbClr val="717175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rgbClr val="717175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hangingPunct="1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8" r:id="rId4"/>
    <p:sldLayoutId id="2147483660" r:id="rId5"/>
    <p:sldLayoutId id="2147483651" r:id="rId6"/>
    <p:sldLayoutId id="2147483656" r:id="rId7"/>
    <p:sldLayoutId id="2147483653" r:id="rId8"/>
    <p:sldLayoutId id="2147483657" r:id="rId9"/>
    <p:sldLayoutId id="2147483654" r:id="rId10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1pPr>
      <a:lvl2pPr marL="0" marR="0" indent="228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2pPr>
      <a:lvl3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3pPr>
      <a:lvl4pPr marL="0" marR="0" indent="685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4pPr>
      <a:lvl5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5pPr>
      <a:lvl6pPr marL="0" marR="0" indent="1143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6pPr>
      <a:lvl7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7pPr>
      <a:lvl8pPr marL="0" marR="0" indent="1600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8pPr>
      <a:lvl9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CF4C9C-6BF5-A75B-455C-BB2DA130EC89}"/>
              </a:ext>
            </a:extLst>
          </p:cNvPr>
          <p:cNvSpPr/>
          <p:nvPr/>
        </p:nvSpPr>
        <p:spPr>
          <a:xfrm>
            <a:off x="1766951" y="0"/>
            <a:ext cx="22617049" cy="11582400"/>
          </a:xfrm>
          <a:prstGeom prst="rect">
            <a:avLst/>
          </a:prstGeom>
          <a:solidFill>
            <a:srgbClr val="DCDEE1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493724" y="0"/>
            <a:ext cx="22890276" cy="11788799"/>
          </a:xfrm>
          <a:prstGeom prst="rect">
            <a:avLst/>
          </a:prstGeom>
          <a:solidFill>
            <a:srgbClr val="272727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27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438979" y="4820330"/>
            <a:ext cx="18663121" cy="7197525"/>
          </a:xfrm>
          <a:prstGeom prst="rect">
            <a:avLst/>
          </a:prstGeom>
          <a:solidFill>
            <a:srgbClr val="272727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890357" y="7084492"/>
            <a:ext cx="15760363" cy="35172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>
              <a:lnSpc>
                <a:spcPct val="80000"/>
              </a:lnSpc>
              <a:defRPr sz="18500">
                <a:solidFill>
                  <a:srgbClr val="F6F5F3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13800" dirty="0"/>
              <a:t>Sephora Research Analytics</a:t>
            </a:r>
            <a:r>
              <a:rPr sz="13800" dirty="0"/>
              <a:t> </a:t>
            </a:r>
            <a:r>
              <a:rPr sz="13800" dirty="0">
                <a:solidFill>
                  <a:srgbClr val="C7A57F"/>
                </a:solidFill>
              </a:rPr>
              <a:t>Report</a:t>
            </a:r>
          </a:p>
        </p:txBody>
      </p:sp>
      <p:sp>
        <p:nvSpPr>
          <p:cNvPr id="91" name="Shape 91"/>
          <p:cNvSpPr/>
          <p:nvPr/>
        </p:nvSpPr>
        <p:spPr>
          <a:xfrm>
            <a:off x="22317171" y="7731518"/>
            <a:ext cx="183739" cy="183740"/>
          </a:xfrm>
          <a:prstGeom prst="ellipse">
            <a:avLst/>
          </a:prstGeom>
          <a:solidFill>
            <a:srgbClr val="272727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2317171" y="8343299"/>
            <a:ext cx="183739" cy="183740"/>
          </a:xfrm>
          <a:prstGeom prst="ellipse">
            <a:avLst/>
          </a:prstGeom>
          <a:solidFill>
            <a:srgbClr val="272727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22317171" y="8955081"/>
            <a:ext cx="183739" cy="183739"/>
          </a:xfrm>
          <a:prstGeom prst="ellipse">
            <a:avLst/>
          </a:prstGeom>
          <a:solidFill>
            <a:srgbClr val="272727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F6628-72AF-B2BD-92C2-E3F187DCC264}"/>
              </a:ext>
            </a:extLst>
          </p:cNvPr>
          <p:cNvGrpSpPr/>
          <p:nvPr/>
        </p:nvGrpSpPr>
        <p:grpSpPr>
          <a:xfrm>
            <a:off x="22242285" y="6969966"/>
            <a:ext cx="333510" cy="333511"/>
            <a:chOff x="22283539" y="7552705"/>
            <a:chExt cx="333510" cy="333511"/>
          </a:xfrm>
        </p:grpSpPr>
        <p:sp>
          <p:nvSpPr>
            <p:cNvPr id="92" name="Shape 92"/>
            <p:cNvSpPr/>
            <p:nvPr/>
          </p:nvSpPr>
          <p:spPr>
            <a:xfrm>
              <a:off x="22358424" y="7627591"/>
              <a:ext cx="183739" cy="183739"/>
            </a:xfrm>
            <a:prstGeom prst="ellipse">
              <a:avLst/>
            </a:prstGeom>
            <a:solidFill>
              <a:srgbClr val="C7A57F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22283539" y="7552705"/>
              <a:ext cx="333510" cy="333511"/>
            </a:xfrm>
            <a:prstGeom prst="ellipse">
              <a:avLst/>
            </a:prstGeom>
            <a:ln w="25400">
              <a:solidFill>
                <a:srgbClr val="C7A57F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8">
            <a:extLst>
              <a:ext uri="{FF2B5EF4-FFF2-40B4-BE49-F238E27FC236}">
                <a16:creationId xmlns:a16="http://schemas.microsoft.com/office/drawing/2014/main" id="{FF63D18A-52A0-F53D-1B8E-1D3386CCFBBD}"/>
              </a:ext>
            </a:extLst>
          </p:cNvPr>
          <p:cNvSpPr/>
          <p:nvPr/>
        </p:nvSpPr>
        <p:spPr>
          <a:xfrm>
            <a:off x="923497" y="1182326"/>
            <a:ext cx="11137124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</a:rPr>
              <a:t>Twitter Reviews Analysis</a:t>
            </a:r>
          </a:p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en-US" altLang="zh-CN" sz="72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sz="7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Graphic 7" descr="User outline">
            <a:extLst>
              <a:ext uri="{FF2B5EF4-FFF2-40B4-BE49-F238E27FC236}">
                <a16:creationId xmlns:a16="http://schemas.microsoft.com/office/drawing/2014/main" id="{CAE8A80E-9C29-F738-F24A-4AF7DFE84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50616" y="9388171"/>
            <a:ext cx="1765300" cy="1765300"/>
          </a:xfrm>
          <a:prstGeom prst="rect">
            <a:avLst/>
          </a:prstGeom>
        </p:spPr>
      </p:pic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0BE02717-9E32-4679-2A98-D3AAB04F9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323" y="9400738"/>
            <a:ext cx="1765300" cy="1765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D14CC9-643B-AB72-4458-DA82A4D9DB0E}"/>
              </a:ext>
            </a:extLst>
          </p:cNvPr>
          <p:cNvSpPr txBox="1"/>
          <p:nvPr/>
        </p:nvSpPr>
        <p:spPr>
          <a:xfrm>
            <a:off x="10394682" y="11164068"/>
            <a:ext cx="7040176" cy="93871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altLang="zh-CN" dirty="0"/>
              <a:t>About 70% posts are </a:t>
            </a:r>
            <a:r>
              <a:rPr lang="en-US" altLang="zh-CN" b="1" dirty="0"/>
              <a:t>Positive</a:t>
            </a:r>
          </a:p>
          <a:p>
            <a:r>
              <a:rPr lang="en-US" altLang="zh-CN" dirty="0"/>
              <a:t>People show </a:t>
            </a:r>
            <a:r>
              <a:rPr lang="en-US" altLang="zh-CN" b="1" dirty="0"/>
              <a:t>enthusiasm to shopping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78DA8-0DAD-8485-072D-0340A8F09B4E}"/>
              </a:ext>
            </a:extLst>
          </p:cNvPr>
          <p:cNvSpPr txBox="1"/>
          <p:nvPr/>
        </p:nvSpPr>
        <p:spPr>
          <a:xfrm>
            <a:off x="10394682" y="8808187"/>
            <a:ext cx="6277169" cy="569387"/>
          </a:xfrm>
          <a:prstGeom prst="rect">
            <a:avLst/>
          </a:prstGeom>
          <a:solidFill>
            <a:srgbClr val="272727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3200" b="1">
                <a:solidFill>
                  <a:srgbClr val="F7F5F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Good Reputation on Media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D7CD8E-4C96-593C-0224-70E0DFFE6288}"/>
              </a:ext>
            </a:extLst>
          </p:cNvPr>
          <p:cNvSpPr txBox="1"/>
          <p:nvPr/>
        </p:nvSpPr>
        <p:spPr>
          <a:xfrm>
            <a:off x="17520805" y="11164068"/>
            <a:ext cx="6515877" cy="13696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altLang="zh-CN" b="1" dirty="0"/>
              <a:t>Black Friday </a:t>
            </a:r>
            <a:r>
              <a:rPr lang="en-US" altLang="zh-CN" dirty="0"/>
              <a:t>attracts lots of customers</a:t>
            </a:r>
          </a:p>
          <a:p>
            <a:r>
              <a:rPr lang="en-US" altLang="zh-CN" b="1" dirty="0"/>
              <a:t>Promotion</a:t>
            </a:r>
            <a:r>
              <a:rPr lang="en-US" altLang="zh-CN" dirty="0"/>
              <a:t> is one of the most important things on the social media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9FAD4F-64F2-28F8-7F6D-D3196C3FEB00}"/>
              </a:ext>
            </a:extLst>
          </p:cNvPr>
          <p:cNvSpPr txBox="1"/>
          <p:nvPr/>
        </p:nvSpPr>
        <p:spPr>
          <a:xfrm>
            <a:off x="17759513" y="8808186"/>
            <a:ext cx="6277169" cy="569387"/>
          </a:xfrm>
          <a:prstGeom prst="rect">
            <a:avLst/>
          </a:prstGeom>
          <a:solidFill>
            <a:srgbClr val="272727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3200" b="1">
                <a:solidFill>
                  <a:srgbClr val="F7F5F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Promotion is the Key</a:t>
            </a:r>
          </a:p>
        </p:txBody>
      </p:sp>
      <p:pic>
        <p:nvPicPr>
          <p:cNvPr id="11" name="图片 10" descr="Word cloud without stemming">
            <a:extLst>
              <a:ext uri="{FF2B5EF4-FFF2-40B4-BE49-F238E27FC236}">
                <a16:creationId xmlns:a16="http://schemas.microsoft.com/office/drawing/2014/main" id="{A6BB284F-2102-5DFC-C032-664F22FAC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420" y="2593886"/>
            <a:ext cx="8261252" cy="59010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A965C2BE-027F-578E-C849-1C58148CA0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279" r="2050" b="2879"/>
          <a:stretch/>
        </p:blipFill>
        <p:spPr bwMode="auto">
          <a:xfrm>
            <a:off x="923497" y="2614452"/>
            <a:ext cx="8784975" cy="9556558"/>
          </a:xfrm>
          <a:prstGeom prst="rect">
            <a:avLst/>
          </a:prstGeom>
          <a:noFill/>
          <a:ln w="38100">
            <a:solidFill>
              <a:srgbClr val="272727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CECAD7-4837-464F-1FCF-6F85DDA6B801}"/>
              </a:ext>
            </a:extLst>
          </p:cNvPr>
          <p:cNvSpPr/>
          <p:nvPr/>
        </p:nvSpPr>
        <p:spPr>
          <a:xfrm>
            <a:off x="7475635" y="9857938"/>
            <a:ext cx="2232837" cy="548640"/>
          </a:xfrm>
          <a:prstGeom prst="rect">
            <a:avLst/>
          </a:prstGeom>
          <a:noFill/>
          <a:ln w="38100" cap="flat">
            <a:solidFill>
              <a:schemeClr val="bg2">
                <a:lumMod val="10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922FA-70B7-2F66-2E9A-2A6D1AE829CB}"/>
              </a:ext>
            </a:extLst>
          </p:cNvPr>
          <p:cNvSpPr/>
          <p:nvPr/>
        </p:nvSpPr>
        <p:spPr>
          <a:xfrm>
            <a:off x="5822576" y="5596115"/>
            <a:ext cx="1801906" cy="640080"/>
          </a:xfrm>
          <a:prstGeom prst="rect">
            <a:avLst/>
          </a:prstGeom>
          <a:noFill/>
          <a:ln w="38100" cap="flat">
            <a:solidFill>
              <a:schemeClr val="bg2">
                <a:lumMod val="10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C0DDCF-F9A2-F405-1A8B-4A122E0E9CA7}"/>
              </a:ext>
            </a:extLst>
          </p:cNvPr>
          <p:cNvSpPr/>
          <p:nvPr/>
        </p:nvSpPr>
        <p:spPr>
          <a:xfrm>
            <a:off x="5822576" y="3785244"/>
            <a:ext cx="1801906" cy="1188720"/>
          </a:xfrm>
          <a:prstGeom prst="rect">
            <a:avLst/>
          </a:prstGeom>
          <a:noFill/>
          <a:ln w="38100" cap="flat">
            <a:solidFill>
              <a:schemeClr val="bg2">
                <a:lumMod val="10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6D396A-3D9A-5250-4511-E52818DFFE3B}"/>
              </a:ext>
            </a:extLst>
          </p:cNvPr>
          <p:cNvSpPr/>
          <p:nvPr/>
        </p:nvSpPr>
        <p:spPr>
          <a:xfrm>
            <a:off x="16015446" y="6400800"/>
            <a:ext cx="1419412" cy="548640"/>
          </a:xfrm>
          <a:prstGeom prst="rect">
            <a:avLst/>
          </a:prstGeom>
          <a:noFill/>
          <a:ln w="38100" cap="flat">
            <a:solidFill>
              <a:schemeClr val="bg2">
                <a:lumMod val="10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E28548-10E6-C76E-CABF-522D82101DA9}"/>
              </a:ext>
            </a:extLst>
          </p:cNvPr>
          <p:cNvSpPr/>
          <p:nvPr/>
        </p:nvSpPr>
        <p:spPr>
          <a:xfrm>
            <a:off x="17049807" y="4065665"/>
            <a:ext cx="1419412" cy="548640"/>
          </a:xfrm>
          <a:prstGeom prst="rect">
            <a:avLst/>
          </a:prstGeom>
          <a:noFill/>
          <a:ln w="38100" cap="flat">
            <a:solidFill>
              <a:schemeClr val="bg2">
                <a:lumMod val="10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143121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3F445B-4B0E-9808-F2F0-3CCD1A47D3BB}"/>
              </a:ext>
            </a:extLst>
          </p:cNvPr>
          <p:cNvSpPr/>
          <p:nvPr/>
        </p:nvSpPr>
        <p:spPr>
          <a:xfrm>
            <a:off x="1905000" y="0"/>
            <a:ext cx="10287000" cy="13716000"/>
          </a:xfrm>
          <a:prstGeom prst="rect">
            <a:avLst/>
          </a:prstGeom>
          <a:solidFill>
            <a:srgbClr val="DCDEE1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1640958" y="0"/>
            <a:ext cx="10881242" cy="13716000"/>
          </a:xfrm>
          <a:prstGeom prst="rect">
            <a:avLst/>
          </a:prstGeom>
          <a:solidFill>
            <a:srgbClr val="272727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976577" y="3328223"/>
            <a:ext cx="16225283" cy="6862999"/>
          </a:xfrm>
          <a:prstGeom prst="rect">
            <a:avLst/>
          </a:prstGeom>
          <a:solidFill>
            <a:srgbClr val="272727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2" name="Shape 384">
            <a:extLst>
              <a:ext uri="{FF2B5EF4-FFF2-40B4-BE49-F238E27FC236}">
                <a16:creationId xmlns:a16="http://schemas.microsoft.com/office/drawing/2014/main" id="{CDCA7338-7CEE-901D-DFD2-81293733A1A2}"/>
              </a:ext>
            </a:extLst>
          </p:cNvPr>
          <p:cNvSpPr/>
          <p:nvPr/>
        </p:nvSpPr>
        <p:spPr>
          <a:xfrm>
            <a:off x="5969000" y="5566292"/>
            <a:ext cx="12446000" cy="23868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Positioning</a:t>
            </a: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rgbClr val="C7A57F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 Analysis</a:t>
            </a:r>
            <a:endParaRPr lang="en-US" sz="9600" b="1" dirty="0">
              <a:solidFill>
                <a:srgbClr val="C7A57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C54D28-F280-66A8-2FD0-54BA3FAAE681}"/>
              </a:ext>
            </a:extLst>
          </p:cNvPr>
          <p:cNvGrpSpPr/>
          <p:nvPr/>
        </p:nvGrpSpPr>
        <p:grpSpPr>
          <a:xfrm>
            <a:off x="11145143" y="10919263"/>
            <a:ext cx="333510" cy="2068696"/>
            <a:chOff x="11145143" y="10919263"/>
            <a:chExt cx="333510" cy="2068696"/>
          </a:xfrm>
        </p:grpSpPr>
        <p:sp>
          <p:nvSpPr>
            <p:cNvPr id="13" name="Shape 91">
              <a:extLst>
                <a:ext uri="{FF2B5EF4-FFF2-40B4-BE49-F238E27FC236}">
                  <a16:creationId xmlns:a16="http://schemas.microsoft.com/office/drawing/2014/main" id="{F85CF71A-2DD9-BFE6-4EEF-95B29A21B134}"/>
                </a:ext>
              </a:extLst>
            </p:cNvPr>
            <p:cNvSpPr/>
            <p:nvPr/>
          </p:nvSpPr>
          <p:spPr>
            <a:xfrm>
              <a:off x="11220029" y="10919263"/>
              <a:ext cx="183739" cy="183740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93">
              <a:extLst>
                <a:ext uri="{FF2B5EF4-FFF2-40B4-BE49-F238E27FC236}">
                  <a16:creationId xmlns:a16="http://schemas.microsoft.com/office/drawing/2014/main" id="{2188D875-E40F-2233-94FA-D8EE3B9A2DC1}"/>
                </a:ext>
              </a:extLst>
            </p:cNvPr>
            <p:cNvSpPr/>
            <p:nvPr/>
          </p:nvSpPr>
          <p:spPr>
            <a:xfrm>
              <a:off x="11220029" y="11497658"/>
              <a:ext cx="183739" cy="183740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94">
              <a:extLst>
                <a:ext uri="{FF2B5EF4-FFF2-40B4-BE49-F238E27FC236}">
                  <a16:creationId xmlns:a16="http://schemas.microsoft.com/office/drawing/2014/main" id="{A80A0907-AC32-BC7F-CC9D-BFB5EA19A570}"/>
                </a:ext>
              </a:extLst>
            </p:cNvPr>
            <p:cNvSpPr/>
            <p:nvPr/>
          </p:nvSpPr>
          <p:spPr>
            <a:xfrm>
              <a:off x="11220029" y="12804220"/>
              <a:ext cx="183739" cy="183739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DAFDDC-3743-D826-F88D-7C0D91AB5799}"/>
                </a:ext>
              </a:extLst>
            </p:cNvPr>
            <p:cNvGrpSpPr/>
            <p:nvPr/>
          </p:nvGrpSpPr>
          <p:grpSpPr>
            <a:xfrm>
              <a:off x="11145143" y="12076053"/>
              <a:ext cx="333510" cy="333511"/>
              <a:chOff x="22290519" y="8172775"/>
              <a:chExt cx="333510" cy="333511"/>
            </a:xfrm>
          </p:grpSpPr>
          <p:sp>
            <p:nvSpPr>
              <p:cNvPr id="17" name="Shape 92">
                <a:extLst>
                  <a:ext uri="{FF2B5EF4-FFF2-40B4-BE49-F238E27FC236}">
                    <a16:creationId xmlns:a16="http://schemas.microsoft.com/office/drawing/2014/main" id="{28EC0AAD-7E3C-4072-1D90-228241ACF498}"/>
                  </a:ext>
                </a:extLst>
              </p:cNvPr>
              <p:cNvSpPr/>
              <p:nvPr/>
            </p:nvSpPr>
            <p:spPr>
              <a:xfrm>
                <a:off x="22365404" y="8247661"/>
                <a:ext cx="183739" cy="183739"/>
              </a:xfrm>
              <a:prstGeom prst="ellipse">
                <a:avLst/>
              </a:prstGeom>
              <a:solidFill>
                <a:srgbClr val="C7A57F"/>
              </a:solidFill>
              <a:ln w="3175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8" name="Shape 95">
                <a:extLst>
                  <a:ext uri="{FF2B5EF4-FFF2-40B4-BE49-F238E27FC236}">
                    <a16:creationId xmlns:a16="http://schemas.microsoft.com/office/drawing/2014/main" id="{ECB5EB50-59F7-201E-C524-968A01DB3918}"/>
                  </a:ext>
                </a:extLst>
              </p:cNvPr>
              <p:cNvSpPr/>
              <p:nvPr/>
            </p:nvSpPr>
            <p:spPr>
              <a:xfrm>
                <a:off x="22290519" y="8172775"/>
                <a:ext cx="333510" cy="333511"/>
              </a:xfrm>
              <a:prstGeom prst="ellipse">
                <a:avLst/>
              </a:prstGeom>
              <a:ln w="25400">
                <a:solidFill>
                  <a:srgbClr val="C7A57F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069702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1609296" y="1182325"/>
            <a:ext cx="8064364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fontScale="92500"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7200" dirty="0">
                <a:solidFill>
                  <a:srgbClr val="F6F5F3"/>
                </a:solidFill>
              </a:rPr>
              <a:t>Positioning Statement​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E23AE1-FA91-A9EC-C31A-2C4B4D5A9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7"/>
          <a:stretch/>
        </p:blipFill>
        <p:spPr bwMode="auto">
          <a:xfrm>
            <a:off x="12192000" y="0"/>
            <a:ext cx="12191999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C1D955-B0B2-71B2-57A5-ED26DE5F0176}"/>
              </a:ext>
            </a:extLst>
          </p:cNvPr>
          <p:cNvSpPr/>
          <p:nvPr/>
        </p:nvSpPr>
        <p:spPr>
          <a:xfrm>
            <a:off x="12192001" y="0"/>
            <a:ext cx="12191999" cy="13716000"/>
          </a:xfrm>
          <a:prstGeom prst="rect">
            <a:avLst/>
          </a:prstGeom>
          <a:gradFill flip="none" rotWithShape="1">
            <a:gsLst>
              <a:gs pos="0">
                <a:srgbClr val="272727">
                  <a:alpha val="10922"/>
                </a:srgbClr>
              </a:gs>
              <a:gs pos="45000">
                <a:srgbClr val="272727">
                  <a:alpha val="66000"/>
                </a:srgbClr>
              </a:gs>
              <a:gs pos="74000">
                <a:srgbClr val="272727">
                  <a:alpha val="94239"/>
                </a:srgbClr>
              </a:gs>
              <a:gs pos="100000">
                <a:srgbClr val="272727"/>
              </a:gs>
            </a:gsLst>
            <a:lin ang="10800000" scaled="1"/>
            <a:tileRect/>
          </a:gra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CAFDE-E7C0-BA59-4E46-A3EDE26B6E55}"/>
              </a:ext>
            </a:extLst>
          </p:cNvPr>
          <p:cNvSpPr txBox="1"/>
          <p:nvPr/>
        </p:nvSpPr>
        <p:spPr>
          <a:xfrm>
            <a:off x="1609296" y="2598821"/>
            <a:ext cx="17544978" cy="915641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Wingdings" pitchFamily="2" charset="2"/>
              <a:buChar char="q"/>
            </a:pPr>
            <a:r>
              <a:rPr lang="en-US" altLang="zh-CN" sz="36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  </a:t>
            </a:r>
            <a:r>
              <a:rPr lang="en-US" altLang="zh-CN" sz="3600" dirty="0">
                <a:solidFill>
                  <a:srgbClr val="C7A57F"/>
                </a:solidFill>
                <a:latin typeface="+mj-lt"/>
                <a:ea typeface="Microsoft YaHei" panose="020B0503020204020204" pitchFamily="34" charset="-122"/>
              </a:rPr>
              <a:t>F</a:t>
            </a:r>
            <a:r>
              <a:rPr lang="en-US" sz="3600" dirty="0">
                <a:solidFill>
                  <a:srgbClr val="C7A57F"/>
                </a:solidFill>
                <a:latin typeface="+mj-lt"/>
                <a:ea typeface="Microsoft YaHei" panose="020B0503020204020204" pitchFamily="34" charset="-122"/>
              </a:rPr>
              <a:t>or</a:t>
            </a:r>
            <a:r>
              <a:rPr lang="en-US" sz="28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 cosmetic customers ​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  </a:t>
            </a:r>
            <a:r>
              <a:rPr lang="en-US" sz="3600" dirty="0">
                <a:solidFill>
                  <a:srgbClr val="C7A57F"/>
                </a:solidFill>
                <a:latin typeface="+mj-lt"/>
                <a:ea typeface="Microsoft YaHei" panose="020B0503020204020204" pitchFamily="34" charset="-122"/>
              </a:rPr>
              <a:t>Who</a:t>
            </a:r>
            <a:r>
              <a:rPr lang="en-US" sz="36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 </a:t>
            </a:r>
            <a:r>
              <a:rPr lang="en-US" sz="28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have the pursuit of beauty and want quality and extreme purchase experience. ​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  </a:t>
            </a:r>
            <a:r>
              <a:rPr lang="en-US" sz="3600" b="1" dirty="0">
                <a:solidFill>
                  <a:srgbClr val="C7A57F"/>
                </a:solidFill>
                <a:latin typeface="+mj-lt"/>
                <a:ea typeface="Microsoft YaHei" panose="020B0503020204020204" pitchFamily="34" charset="-122"/>
              </a:rPr>
              <a:t>Sephora</a:t>
            </a:r>
            <a:r>
              <a:rPr lang="en-US" sz="28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 is a leading cosmetic </a:t>
            </a:r>
            <a:r>
              <a:rPr lang="en-US" altLang="zh-CN" sz="28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product</a:t>
            </a:r>
            <a:r>
              <a:rPr lang="en-US" sz="28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 collection store​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  </a:t>
            </a:r>
            <a:r>
              <a:rPr lang="en-US" sz="3600" dirty="0">
                <a:solidFill>
                  <a:srgbClr val="C7A57F"/>
                </a:solidFill>
                <a:latin typeface="+mj-lt"/>
                <a:ea typeface="Microsoft YaHei" panose="020B0503020204020204" pitchFamily="34" charset="-122"/>
              </a:rPr>
              <a:t>That</a:t>
            </a:r>
            <a:r>
              <a:rPr lang="en-US" sz="40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 </a:t>
            </a:r>
            <a:r>
              <a:rPr lang="en-US" sz="28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offers</a:t>
            </a:r>
            <a:r>
              <a:rPr lang="en-US" sz="40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 </a:t>
            </a:r>
            <a:r>
              <a:rPr lang="en-US" sz="28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prestige products in every category, unbiased service from beauty experts and </a:t>
            </a:r>
            <a:r>
              <a:rPr lang="en-US" altLang="zh-CN" sz="28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an </a:t>
            </a:r>
            <a:r>
              <a:rPr lang="en-US" sz="28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interactive shopping environment​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 </a:t>
            </a:r>
            <a:r>
              <a:rPr lang="en-US" sz="28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 </a:t>
            </a:r>
            <a:r>
              <a:rPr lang="en-US" sz="3600" dirty="0">
                <a:solidFill>
                  <a:srgbClr val="C7A57F"/>
                </a:solidFill>
                <a:latin typeface="+mj-lt"/>
                <a:ea typeface="Microsoft YaHei" panose="020B0503020204020204" pitchFamily="34" charset="-122"/>
              </a:rPr>
              <a:t>Because</a:t>
            </a:r>
            <a:r>
              <a:rPr lang="en-US" sz="2800" dirty="0">
                <a:solidFill>
                  <a:srgbClr val="F7F5F3"/>
                </a:solidFill>
                <a:latin typeface="+mj-lt"/>
                <a:ea typeface="Microsoft YaHei" panose="020B0503020204020204" pitchFamily="34" charset="-122"/>
              </a:rPr>
              <a:t> Sephora is providing increasing assortment of products from carefully curated brands, featuring emerging favorites, trusted classics, and Sephora’s own line, Sephora Collection​</a:t>
            </a:r>
          </a:p>
        </p:txBody>
      </p:sp>
    </p:spTree>
    <p:extLst>
      <p:ext uri="{BB962C8B-B14F-4D97-AF65-F5344CB8AC3E}">
        <p14:creationId xmlns:p14="http://schemas.microsoft.com/office/powerpoint/2010/main" val="395565909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635A370D-F58B-AEB3-A89F-3CDBB4786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17" t="5800" b="64206"/>
          <a:stretch/>
        </p:blipFill>
        <p:spPr bwMode="auto">
          <a:xfrm>
            <a:off x="14638149" y="2701522"/>
            <a:ext cx="4545715" cy="32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5E7A2FD-647D-7F95-2B9F-2918ADF44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0" r="26371" b="11795"/>
          <a:stretch/>
        </p:blipFill>
        <p:spPr bwMode="auto">
          <a:xfrm>
            <a:off x="1320482" y="2701522"/>
            <a:ext cx="13317667" cy="10174218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228">
            <a:extLst>
              <a:ext uri="{FF2B5EF4-FFF2-40B4-BE49-F238E27FC236}">
                <a16:creationId xmlns:a16="http://schemas.microsoft.com/office/drawing/2014/main" id="{EE78F136-9D38-C1CB-616D-E7A9A91B4AFA}"/>
              </a:ext>
            </a:extLst>
          </p:cNvPr>
          <p:cNvSpPr/>
          <p:nvPr/>
        </p:nvSpPr>
        <p:spPr>
          <a:xfrm>
            <a:off x="1609295" y="1182325"/>
            <a:ext cx="9808348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7200" dirty="0">
                <a:solidFill>
                  <a:srgbClr val="272727"/>
                </a:solidFill>
              </a:rPr>
              <a:t>Advantages of Sephora​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A2599-B954-4FF6-0403-98FB8906BB32}"/>
              </a:ext>
            </a:extLst>
          </p:cNvPr>
          <p:cNvSpPr txBox="1"/>
          <p:nvPr/>
        </p:nvSpPr>
        <p:spPr>
          <a:xfrm>
            <a:off x="16515351" y="6643263"/>
            <a:ext cx="7527702" cy="62324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32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   Availability of Samples and Try-on​</a:t>
            </a:r>
          </a:p>
          <a:p>
            <a:pPr marL="342900" marR="0" indent="-342900" algn="l" defTabSz="8255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32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   Convenience ​</a:t>
            </a:r>
          </a:p>
          <a:p>
            <a:pPr marL="342900" marR="0" indent="-342900" algn="l" defTabSz="8255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32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   Quality of Products​</a:t>
            </a:r>
          </a:p>
          <a:p>
            <a:pPr marL="342900" marR="0" indent="-342900" algn="l" defTabSz="8255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32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   Return Policies​</a:t>
            </a:r>
          </a:p>
          <a:p>
            <a:pPr marL="342900" marR="0" indent="-342900" algn="l" defTabSz="8255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32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   Variety of Products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DF96848-0604-11EE-849E-DD03C7B20F37}"/>
              </a:ext>
            </a:extLst>
          </p:cNvPr>
          <p:cNvSpPr/>
          <p:nvPr/>
        </p:nvSpPr>
        <p:spPr>
          <a:xfrm rot="5400000">
            <a:off x="14794697" y="9542933"/>
            <a:ext cx="1564105" cy="433137"/>
          </a:xfrm>
          <a:prstGeom prst="triangle">
            <a:avLst/>
          </a:prstGeom>
          <a:solidFill>
            <a:srgbClr val="C7A57F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3660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7CFBB-ABC3-0DFF-1F62-BCC615C32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17" t="5800" b="64206"/>
          <a:stretch/>
        </p:blipFill>
        <p:spPr bwMode="auto">
          <a:xfrm>
            <a:off x="14638149" y="2701522"/>
            <a:ext cx="4545715" cy="32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1BCE5F2-3A9C-F759-F966-A3389F690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0" r="26371" b="11795"/>
          <a:stretch/>
        </p:blipFill>
        <p:spPr bwMode="auto">
          <a:xfrm>
            <a:off x="1320482" y="2701522"/>
            <a:ext cx="13317667" cy="10174218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228">
            <a:extLst>
              <a:ext uri="{FF2B5EF4-FFF2-40B4-BE49-F238E27FC236}">
                <a16:creationId xmlns:a16="http://schemas.microsoft.com/office/drawing/2014/main" id="{48223479-030A-5D65-C474-458DF9A58B17}"/>
              </a:ext>
            </a:extLst>
          </p:cNvPr>
          <p:cNvSpPr/>
          <p:nvPr/>
        </p:nvSpPr>
        <p:spPr>
          <a:xfrm>
            <a:off x="1609295" y="1182325"/>
            <a:ext cx="11933710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7200" dirty="0">
                <a:solidFill>
                  <a:srgbClr val="F7F5F3"/>
                </a:solidFill>
              </a:rPr>
              <a:t>Disadvantages of Sephora​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AF831-E972-C98C-BA04-8ABDD5D027DB}"/>
              </a:ext>
            </a:extLst>
          </p:cNvPr>
          <p:cNvSpPr txBox="1"/>
          <p:nvPr/>
        </p:nvSpPr>
        <p:spPr>
          <a:xfrm>
            <a:off x="16515351" y="6643262"/>
            <a:ext cx="7555611" cy="62324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3200" u="none" strike="noStrike" cap="none" spc="0" normalizeH="0" baseline="0" dirty="0">
                <a:ln>
                  <a:noFill/>
                </a:ln>
                <a:solidFill>
                  <a:srgbClr val="F7F5F3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    Price​</a:t>
            </a:r>
          </a:p>
          <a:p>
            <a:pPr marL="342900" marR="0" indent="-342900" algn="l" defTabSz="8255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3200" u="none" strike="noStrike" cap="none" spc="0" normalizeH="0" baseline="0" dirty="0">
                <a:ln>
                  <a:noFill/>
                </a:ln>
                <a:solidFill>
                  <a:srgbClr val="F7F5F3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   Availability of </a:t>
            </a:r>
            <a:r>
              <a:rPr kumimoji="0" lang="en-US" sz="3200" u="none" strike="noStrike" cap="none" spc="0" normalizeH="0" baseline="0">
                <a:ln>
                  <a:noFill/>
                </a:ln>
                <a:solidFill>
                  <a:srgbClr val="F7F5F3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products compared to </a:t>
            </a:r>
            <a:r>
              <a:rPr kumimoji="0" lang="en-US" sz="3200" u="none" strike="noStrike" cap="none" spc="0" normalizeH="0" baseline="0" dirty="0">
                <a:ln>
                  <a:noFill/>
                </a:ln>
                <a:solidFill>
                  <a:srgbClr val="F7F5F3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company’s official website​</a:t>
            </a:r>
          </a:p>
          <a:p>
            <a:pPr marL="342900" marR="0" indent="-342900" algn="l" defTabSz="8255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3200" u="none" strike="noStrike" cap="none" spc="0" normalizeH="0" baseline="0" dirty="0">
                <a:ln>
                  <a:noFill/>
                </a:ln>
                <a:solidFill>
                  <a:srgbClr val="F7F5F3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   Speed of purchase compared to general e-commerce channel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CF4781CB-2AFB-CBCB-31E4-CFF20129045B}"/>
              </a:ext>
            </a:extLst>
          </p:cNvPr>
          <p:cNvSpPr/>
          <p:nvPr/>
        </p:nvSpPr>
        <p:spPr>
          <a:xfrm rot="5400000">
            <a:off x="14794697" y="9542930"/>
            <a:ext cx="1564105" cy="433137"/>
          </a:xfrm>
          <a:prstGeom prst="triangle">
            <a:avLst/>
          </a:prstGeom>
          <a:solidFill>
            <a:srgbClr val="C7A57F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084809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3F445B-4B0E-9808-F2F0-3CCD1A47D3BB}"/>
              </a:ext>
            </a:extLst>
          </p:cNvPr>
          <p:cNvSpPr/>
          <p:nvPr/>
        </p:nvSpPr>
        <p:spPr>
          <a:xfrm>
            <a:off x="1905000" y="0"/>
            <a:ext cx="10287000" cy="13716000"/>
          </a:xfrm>
          <a:prstGeom prst="rect">
            <a:avLst/>
          </a:prstGeom>
          <a:solidFill>
            <a:srgbClr val="DCDEE1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1640958" y="0"/>
            <a:ext cx="10881242" cy="13716000"/>
          </a:xfrm>
          <a:prstGeom prst="rect">
            <a:avLst/>
          </a:prstGeom>
          <a:solidFill>
            <a:srgbClr val="272727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976577" y="3328223"/>
            <a:ext cx="16225283" cy="6862999"/>
          </a:xfrm>
          <a:prstGeom prst="rect">
            <a:avLst/>
          </a:prstGeom>
          <a:solidFill>
            <a:srgbClr val="272727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" name="Shape 384">
            <a:extLst>
              <a:ext uri="{FF2B5EF4-FFF2-40B4-BE49-F238E27FC236}">
                <a16:creationId xmlns:a16="http://schemas.microsoft.com/office/drawing/2014/main" id="{9554D63D-538E-EDAD-DDD4-E6C19A3A1972}"/>
              </a:ext>
            </a:extLst>
          </p:cNvPr>
          <p:cNvSpPr/>
          <p:nvPr/>
        </p:nvSpPr>
        <p:spPr>
          <a:xfrm>
            <a:off x="4826000" y="5566292"/>
            <a:ext cx="14732000" cy="23868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Segmentation</a:t>
            </a: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rgbClr val="C7A57F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 Analysis</a:t>
            </a:r>
            <a:endParaRPr lang="en-US" sz="9600" b="1" dirty="0">
              <a:solidFill>
                <a:srgbClr val="C7A57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F0D92A-9EF6-E8D1-63C1-5C4B4D6E1A2B}"/>
              </a:ext>
            </a:extLst>
          </p:cNvPr>
          <p:cNvGrpSpPr/>
          <p:nvPr/>
        </p:nvGrpSpPr>
        <p:grpSpPr>
          <a:xfrm>
            <a:off x="11145143" y="10919263"/>
            <a:ext cx="333510" cy="2068696"/>
            <a:chOff x="11145143" y="10919263"/>
            <a:chExt cx="333510" cy="2068696"/>
          </a:xfrm>
        </p:grpSpPr>
        <p:sp>
          <p:nvSpPr>
            <p:cNvPr id="13" name="Shape 91">
              <a:extLst>
                <a:ext uri="{FF2B5EF4-FFF2-40B4-BE49-F238E27FC236}">
                  <a16:creationId xmlns:a16="http://schemas.microsoft.com/office/drawing/2014/main" id="{49396C65-59F8-1987-9FF4-AE5F8F841817}"/>
                </a:ext>
              </a:extLst>
            </p:cNvPr>
            <p:cNvSpPr/>
            <p:nvPr/>
          </p:nvSpPr>
          <p:spPr>
            <a:xfrm>
              <a:off x="11220029" y="10919263"/>
              <a:ext cx="183739" cy="183740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93">
              <a:extLst>
                <a:ext uri="{FF2B5EF4-FFF2-40B4-BE49-F238E27FC236}">
                  <a16:creationId xmlns:a16="http://schemas.microsoft.com/office/drawing/2014/main" id="{916676B4-70BD-B46D-A64E-04E14963ACE2}"/>
                </a:ext>
              </a:extLst>
            </p:cNvPr>
            <p:cNvSpPr/>
            <p:nvPr/>
          </p:nvSpPr>
          <p:spPr>
            <a:xfrm>
              <a:off x="11220029" y="11497658"/>
              <a:ext cx="183739" cy="183740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94">
              <a:extLst>
                <a:ext uri="{FF2B5EF4-FFF2-40B4-BE49-F238E27FC236}">
                  <a16:creationId xmlns:a16="http://schemas.microsoft.com/office/drawing/2014/main" id="{2B032721-8799-3A7D-4697-9EC7333049C3}"/>
                </a:ext>
              </a:extLst>
            </p:cNvPr>
            <p:cNvSpPr/>
            <p:nvPr/>
          </p:nvSpPr>
          <p:spPr>
            <a:xfrm>
              <a:off x="11220029" y="12804220"/>
              <a:ext cx="183739" cy="183739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2E41BC-D7AF-0F1C-EE02-C224E1875237}"/>
                </a:ext>
              </a:extLst>
            </p:cNvPr>
            <p:cNvGrpSpPr/>
            <p:nvPr/>
          </p:nvGrpSpPr>
          <p:grpSpPr>
            <a:xfrm>
              <a:off x="11145143" y="12076053"/>
              <a:ext cx="333510" cy="333511"/>
              <a:chOff x="22290519" y="8172775"/>
              <a:chExt cx="333510" cy="333511"/>
            </a:xfrm>
          </p:grpSpPr>
          <p:sp>
            <p:nvSpPr>
              <p:cNvPr id="17" name="Shape 92">
                <a:extLst>
                  <a:ext uri="{FF2B5EF4-FFF2-40B4-BE49-F238E27FC236}">
                    <a16:creationId xmlns:a16="http://schemas.microsoft.com/office/drawing/2014/main" id="{81437A4A-9CCB-79AA-BC3D-B03C309D6A99}"/>
                  </a:ext>
                </a:extLst>
              </p:cNvPr>
              <p:cNvSpPr/>
              <p:nvPr/>
            </p:nvSpPr>
            <p:spPr>
              <a:xfrm>
                <a:off x="22365404" y="8247661"/>
                <a:ext cx="183739" cy="183739"/>
              </a:xfrm>
              <a:prstGeom prst="ellipse">
                <a:avLst/>
              </a:prstGeom>
              <a:solidFill>
                <a:srgbClr val="C7A57F"/>
              </a:solidFill>
              <a:ln w="3175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8" name="Shape 95">
                <a:extLst>
                  <a:ext uri="{FF2B5EF4-FFF2-40B4-BE49-F238E27FC236}">
                    <a16:creationId xmlns:a16="http://schemas.microsoft.com/office/drawing/2014/main" id="{264A4722-18C0-5FA7-6062-20A66E054561}"/>
                  </a:ext>
                </a:extLst>
              </p:cNvPr>
              <p:cNvSpPr/>
              <p:nvPr/>
            </p:nvSpPr>
            <p:spPr>
              <a:xfrm>
                <a:off x="22290519" y="8172775"/>
                <a:ext cx="333510" cy="333511"/>
              </a:xfrm>
              <a:prstGeom prst="ellipse">
                <a:avLst/>
              </a:prstGeom>
              <a:ln w="25400">
                <a:solidFill>
                  <a:srgbClr val="C7A57F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09634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8">
            <a:extLst>
              <a:ext uri="{FF2B5EF4-FFF2-40B4-BE49-F238E27FC236}">
                <a16:creationId xmlns:a16="http://schemas.microsoft.com/office/drawing/2014/main" id="{FF63D18A-52A0-F53D-1B8E-1D3386CCFBBD}"/>
              </a:ext>
            </a:extLst>
          </p:cNvPr>
          <p:cNvSpPr/>
          <p:nvPr/>
        </p:nvSpPr>
        <p:spPr>
          <a:xfrm>
            <a:off x="923497" y="1182326"/>
            <a:ext cx="11137124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7200" dirty="0">
                <a:solidFill>
                  <a:schemeClr val="bg2">
                    <a:lumMod val="10000"/>
                  </a:schemeClr>
                </a:solidFill>
              </a:rPr>
              <a:t>Variables</a:t>
            </a:r>
            <a:endParaRPr sz="7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AE9D6-61C8-C1E3-B463-5721056CF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26" r="896" b="884"/>
          <a:stretch/>
        </p:blipFill>
        <p:spPr>
          <a:xfrm>
            <a:off x="6418494" y="4472516"/>
            <a:ext cx="17280955" cy="7939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BE57D2-78E3-B67A-2A55-074AC5319139}"/>
              </a:ext>
            </a:extLst>
          </p:cNvPr>
          <p:cNvSpPr txBox="1"/>
          <p:nvPr/>
        </p:nvSpPr>
        <p:spPr>
          <a:xfrm>
            <a:off x="1539495" y="2767565"/>
            <a:ext cx="4970913" cy="63094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Segmentation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E0823-14D9-17D0-A951-C31582E089AC}"/>
              </a:ext>
            </a:extLst>
          </p:cNvPr>
          <p:cNvSpPr txBox="1"/>
          <p:nvPr/>
        </p:nvSpPr>
        <p:spPr>
          <a:xfrm>
            <a:off x="13155840" y="2768809"/>
            <a:ext cx="4440318" cy="63094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Description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A7F82B-D142-C198-A567-0E2F65BA0610}"/>
              </a:ext>
            </a:extLst>
          </p:cNvPr>
          <p:cNvGrpSpPr/>
          <p:nvPr/>
        </p:nvGrpSpPr>
        <p:grpSpPr>
          <a:xfrm>
            <a:off x="2155493" y="4472516"/>
            <a:ext cx="3184278" cy="3995928"/>
            <a:chOff x="1532466" y="5077326"/>
            <a:chExt cx="3184278" cy="39959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179B3FD-1D2C-2613-4244-86270A92F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82" r="82612" b="70003"/>
            <a:stretch/>
          </p:blipFill>
          <p:spPr>
            <a:xfrm>
              <a:off x="1532466" y="5077326"/>
              <a:ext cx="3184278" cy="390462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413E3A-0E92-27F4-403A-5E8E3401C58A}"/>
                </a:ext>
              </a:extLst>
            </p:cNvPr>
            <p:cNvSpPr/>
            <p:nvPr/>
          </p:nvSpPr>
          <p:spPr>
            <a:xfrm>
              <a:off x="1532466" y="5077326"/>
              <a:ext cx="3184278" cy="3995928"/>
            </a:xfrm>
            <a:prstGeom prst="rect">
              <a:avLst/>
            </a:prstGeom>
            <a:noFill/>
            <a:ln w="38100" cap="flat">
              <a:solidFill>
                <a:schemeClr val="bg2">
                  <a:lumMod val="10000"/>
                </a:schemeClr>
              </a:solidFill>
              <a:miter lim="400000"/>
            </a:ln>
            <a:effectLst>
              <a:outerShdw blurRad="127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E8085B8-119D-4ECF-4B52-42BCCC5F1696}"/>
              </a:ext>
            </a:extLst>
          </p:cNvPr>
          <p:cNvSpPr/>
          <p:nvPr/>
        </p:nvSpPr>
        <p:spPr>
          <a:xfrm>
            <a:off x="6418493" y="4493057"/>
            <a:ext cx="17280955" cy="7955280"/>
          </a:xfrm>
          <a:prstGeom prst="rect">
            <a:avLst/>
          </a:prstGeom>
          <a:noFill/>
          <a:ln w="38100" cap="flat">
            <a:solidFill>
              <a:schemeClr val="bg2">
                <a:lumMod val="10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416514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8">
            <a:extLst>
              <a:ext uri="{FF2B5EF4-FFF2-40B4-BE49-F238E27FC236}">
                <a16:creationId xmlns:a16="http://schemas.microsoft.com/office/drawing/2014/main" id="{FF63D18A-52A0-F53D-1B8E-1D3386CCFBBD}"/>
              </a:ext>
            </a:extLst>
          </p:cNvPr>
          <p:cNvSpPr/>
          <p:nvPr/>
        </p:nvSpPr>
        <p:spPr>
          <a:xfrm>
            <a:off x="923497" y="1182326"/>
            <a:ext cx="11137124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</a:rPr>
              <a:t>Clustering Comparison</a:t>
            </a:r>
            <a:endParaRPr sz="7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2BD36-DD8F-D90C-D872-F3E8B78B0F3E}"/>
              </a:ext>
            </a:extLst>
          </p:cNvPr>
          <p:cNvSpPr txBox="1"/>
          <p:nvPr/>
        </p:nvSpPr>
        <p:spPr>
          <a:xfrm>
            <a:off x="996468" y="2598822"/>
            <a:ext cx="22653825" cy="5693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We decided to go with the </a:t>
            </a:r>
            <a:r>
              <a:rPr kumimoji="0" lang="en-US" sz="320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K-means Clustering </a:t>
            </a:r>
            <a:r>
              <a:rPr kumimoji="0" lang="en-US" sz="320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for better statistical significance and managerial usefulness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B77720-2F7E-B3E9-C255-0B129EF9EB9D}"/>
              </a:ext>
            </a:extLst>
          </p:cNvPr>
          <p:cNvGrpSpPr/>
          <p:nvPr/>
        </p:nvGrpSpPr>
        <p:grpSpPr>
          <a:xfrm>
            <a:off x="6141734" y="3792897"/>
            <a:ext cx="11837773" cy="9020433"/>
            <a:chOff x="6032221" y="4386998"/>
            <a:chExt cx="10945964" cy="78638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E13194-CEBB-E475-A324-6E028D5F1E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16" b="1129"/>
            <a:stretch/>
          </p:blipFill>
          <p:spPr>
            <a:xfrm>
              <a:off x="6032221" y="4386998"/>
              <a:ext cx="10945964" cy="7772052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724D7A-1803-B850-010B-9B2BA5BAE72E}"/>
                </a:ext>
              </a:extLst>
            </p:cNvPr>
            <p:cNvSpPr/>
            <p:nvPr/>
          </p:nvSpPr>
          <p:spPr>
            <a:xfrm>
              <a:off x="6032221" y="4386998"/>
              <a:ext cx="10945964" cy="7863840"/>
            </a:xfrm>
            <a:prstGeom prst="rect">
              <a:avLst/>
            </a:prstGeom>
            <a:noFill/>
            <a:ln w="38100" cap="flat">
              <a:solidFill>
                <a:schemeClr val="bg2">
                  <a:lumMod val="10000"/>
                </a:schemeClr>
              </a:solidFill>
              <a:miter lim="400000"/>
            </a:ln>
            <a:effectLst>
              <a:outerShdw blurRad="127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27894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746EB2E-6711-47F6-DF16-E20914CE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71" y="4980722"/>
            <a:ext cx="16687457" cy="7379208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4BD6A-ACB4-0CF2-AF03-86A06DA16CD2}"/>
              </a:ext>
            </a:extLst>
          </p:cNvPr>
          <p:cNvSpPr txBox="1"/>
          <p:nvPr/>
        </p:nvSpPr>
        <p:spPr>
          <a:xfrm>
            <a:off x="2100649" y="2327833"/>
            <a:ext cx="9218140" cy="173893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Segment 1: </a:t>
            </a:r>
            <a:r>
              <a:rPr lang="en-US" sz="3600" b="1" i="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Convenience seekers</a:t>
            </a: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Segment 3: </a:t>
            </a:r>
            <a:r>
              <a:rPr lang="en-US" sz="3600" b="1" i="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Value for Quality Seekers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Avenir Book"/>
            </a:endParaRPr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8EE8B415-6404-E4CC-D3E3-A5F2D2F1A177}"/>
              </a:ext>
            </a:extLst>
          </p:cNvPr>
          <p:cNvSpPr/>
          <p:nvPr/>
        </p:nvSpPr>
        <p:spPr>
          <a:xfrm>
            <a:off x="923497" y="1182326"/>
            <a:ext cx="11137124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</a:rPr>
              <a:t>Segmentation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E3068-2B02-3766-44F7-316200F023C6}"/>
              </a:ext>
            </a:extLst>
          </p:cNvPr>
          <p:cNvSpPr txBox="1"/>
          <p:nvPr/>
        </p:nvSpPr>
        <p:spPr>
          <a:xfrm>
            <a:off x="13065210" y="2327833"/>
            <a:ext cx="9218141" cy="173893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Segment 2: </a:t>
            </a:r>
            <a:r>
              <a:rPr lang="en-US" sz="3600" b="1" i="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Value for Service Seekers</a:t>
            </a: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Segment 4: </a:t>
            </a:r>
            <a:r>
              <a:rPr lang="en-US" sz="3600" b="1" i="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Seekers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Avenir Book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9FDAB2-9671-0A7E-8D09-AD590918CE50}"/>
              </a:ext>
            </a:extLst>
          </p:cNvPr>
          <p:cNvSpPr/>
          <p:nvPr/>
        </p:nvSpPr>
        <p:spPr>
          <a:xfrm>
            <a:off x="3848271" y="4980722"/>
            <a:ext cx="16687457" cy="7379208"/>
          </a:xfrm>
          <a:prstGeom prst="rect">
            <a:avLst/>
          </a:prstGeom>
          <a:noFill/>
          <a:ln w="3175" cap="flat">
            <a:solidFill>
              <a:schemeClr val="bg2">
                <a:lumMod val="10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227955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8">
            <a:extLst>
              <a:ext uri="{FF2B5EF4-FFF2-40B4-BE49-F238E27FC236}">
                <a16:creationId xmlns:a16="http://schemas.microsoft.com/office/drawing/2014/main" id="{FF63D18A-52A0-F53D-1B8E-1D3386CCFBBD}"/>
              </a:ext>
            </a:extLst>
          </p:cNvPr>
          <p:cNvSpPr/>
          <p:nvPr/>
        </p:nvSpPr>
        <p:spPr>
          <a:xfrm>
            <a:off x="923497" y="1182326"/>
            <a:ext cx="11137124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</a:rPr>
              <a:t>Segmentation Descriptors</a:t>
            </a:r>
          </a:p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en-US" altLang="zh-CN" sz="72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sz="7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Graphic 6" descr="User outline">
            <a:extLst>
              <a:ext uri="{FF2B5EF4-FFF2-40B4-BE49-F238E27FC236}">
                <a16:creationId xmlns:a16="http://schemas.microsoft.com/office/drawing/2014/main" id="{F4148C90-6A14-93D6-20F6-BB0EECDF8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86523" y="3354259"/>
            <a:ext cx="1765300" cy="1765300"/>
          </a:xfrm>
          <a:prstGeom prst="rect">
            <a:avLst/>
          </a:prstGeom>
        </p:spPr>
      </p:pic>
      <p:pic>
        <p:nvPicPr>
          <p:cNvPr id="8" name="Graphic 7" descr="User outline">
            <a:extLst>
              <a:ext uri="{FF2B5EF4-FFF2-40B4-BE49-F238E27FC236}">
                <a16:creationId xmlns:a16="http://schemas.microsoft.com/office/drawing/2014/main" id="{CAE8A80E-9C29-F738-F24A-4AF7DFE84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9307" y="3354259"/>
            <a:ext cx="1765300" cy="1765300"/>
          </a:xfrm>
          <a:prstGeom prst="rect">
            <a:avLst/>
          </a:prstGeom>
        </p:spPr>
      </p:pic>
      <p:pic>
        <p:nvPicPr>
          <p:cNvPr id="9" name="Graphic 8" descr="User outline">
            <a:extLst>
              <a:ext uri="{FF2B5EF4-FFF2-40B4-BE49-F238E27FC236}">
                <a16:creationId xmlns:a16="http://schemas.microsoft.com/office/drawing/2014/main" id="{536AF29E-32B6-7F3D-5AB9-60C7BA1ED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86523" y="8695443"/>
            <a:ext cx="1765300" cy="1765300"/>
          </a:xfrm>
          <a:prstGeom prst="rect">
            <a:avLst/>
          </a:prstGeom>
        </p:spPr>
      </p:pic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0BE02717-9E32-4679-2A98-D3AAB04F9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9307" y="8804773"/>
            <a:ext cx="1765300" cy="176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282E8E-FDFB-87B0-E74E-382C9FE5B519}"/>
              </a:ext>
            </a:extLst>
          </p:cNvPr>
          <p:cNvSpPr txBox="1"/>
          <p:nvPr/>
        </p:nvSpPr>
        <p:spPr>
          <a:xfrm>
            <a:off x="12192000" y="2598821"/>
            <a:ext cx="5518591" cy="569387"/>
          </a:xfrm>
          <a:prstGeom prst="rect">
            <a:avLst/>
          </a:prstGeom>
          <a:solidFill>
            <a:schemeClr val="bg2">
              <a:lumMod val="1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i="0" u="none" strike="noStrike" dirty="0">
                <a:solidFill>
                  <a:srgbClr val="DCDEE1"/>
                </a:solidFill>
                <a:effectLst/>
                <a:latin typeface="Times New Roman" panose="02020603050405020304" pitchFamily="18" charset="0"/>
              </a:rPr>
              <a:t>Convenience seekers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DCDEE1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9E5F6E-C31A-5292-1116-19F944AA39AB}"/>
              </a:ext>
            </a:extLst>
          </p:cNvPr>
          <p:cNvSpPr txBox="1"/>
          <p:nvPr/>
        </p:nvSpPr>
        <p:spPr>
          <a:xfrm>
            <a:off x="12274121" y="5050310"/>
            <a:ext cx="5354347" cy="13696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Love fast and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e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asy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hopping</a:t>
            </a: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</a:rPr>
              <a:t>Single item &gt; Set or combo</a:t>
            </a: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No interest in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D14CC9-643B-AB72-4458-DA82A4D9DB0E}"/>
              </a:ext>
            </a:extLst>
          </p:cNvPr>
          <p:cNvSpPr txBox="1"/>
          <p:nvPr/>
        </p:nvSpPr>
        <p:spPr>
          <a:xfrm>
            <a:off x="18582661" y="5004144"/>
            <a:ext cx="5354347" cy="13696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800" dirty="0">
                <a:solidFill>
                  <a:srgbClr val="272727"/>
                </a:solidFill>
              </a:rPr>
              <a:t>Rely on other’s advice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72727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800" dirty="0">
                <a:solidFill>
                  <a:srgbClr val="272727"/>
                </a:solidFill>
              </a:rPr>
              <a:t>Not big fan of product quality</a:t>
            </a: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Price and promotion driving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78DA8-0DAD-8485-072D-0340A8F09B4E}"/>
              </a:ext>
            </a:extLst>
          </p:cNvPr>
          <p:cNvSpPr txBox="1"/>
          <p:nvPr/>
        </p:nvSpPr>
        <p:spPr>
          <a:xfrm>
            <a:off x="18582662" y="2598822"/>
            <a:ext cx="5518591" cy="569387"/>
          </a:xfrm>
          <a:prstGeom prst="rect">
            <a:avLst/>
          </a:prstGeom>
          <a:solidFill>
            <a:schemeClr val="bg2">
              <a:lumMod val="1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i="0" u="none" strike="noStrike" dirty="0">
                <a:solidFill>
                  <a:srgbClr val="DCDEE1"/>
                </a:solidFill>
                <a:effectLst/>
                <a:latin typeface="Times New Roman" panose="02020603050405020304" pitchFamily="18" charset="0"/>
              </a:rPr>
              <a:t>Value for Service Seekers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DCDEE1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A5445-6F79-59BE-757E-28C5EF9A0CEA}"/>
              </a:ext>
            </a:extLst>
          </p:cNvPr>
          <p:cNvSpPr txBox="1"/>
          <p:nvPr/>
        </p:nvSpPr>
        <p:spPr>
          <a:xfrm>
            <a:off x="12192000" y="8126056"/>
            <a:ext cx="5474786" cy="569387"/>
          </a:xfrm>
          <a:prstGeom prst="rect">
            <a:avLst/>
          </a:prstGeom>
          <a:solidFill>
            <a:schemeClr val="bg2">
              <a:lumMod val="1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i="0" u="none" strike="noStrike" dirty="0">
                <a:solidFill>
                  <a:srgbClr val="DCDEE1"/>
                </a:solidFill>
                <a:effectLst/>
                <a:latin typeface="Times New Roman" panose="02020603050405020304" pitchFamily="18" charset="0"/>
              </a:rPr>
              <a:t>Value for Quality Seekers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DCDEE1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E33FAE-07F2-2766-8278-A644F17700FE}"/>
              </a:ext>
            </a:extLst>
          </p:cNvPr>
          <p:cNvSpPr txBox="1"/>
          <p:nvPr/>
        </p:nvSpPr>
        <p:spPr>
          <a:xfrm>
            <a:off x="12191999" y="10477027"/>
            <a:ext cx="5354347" cy="180049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Q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uality goods with lower price</a:t>
            </a: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</a:rPr>
              <a:t>Lower Education level</a:t>
            </a: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Rely on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</a:rPr>
              <a:t>brand image</a:t>
            </a: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Patient to get good deals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D7CD8E-4C96-593C-0224-70E0DFFE6288}"/>
              </a:ext>
            </a:extLst>
          </p:cNvPr>
          <p:cNvSpPr txBox="1"/>
          <p:nvPr/>
        </p:nvSpPr>
        <p:spPr>
          <a:xfrm>
            <a:off x="18582660" y="10500109"/>
            <a:ext cx="5801340" cy="13696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Seek good services &amp; experience</a:t>
            </a: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Open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</a:rPr>
              <a:t>-minded about brand</a:t>
            </a: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</a:rPr>
              <a:t>Understand what they need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9FAD4F-64F2-28F8-7F6D-D3196C3FEB00}"/>
              </a:ext>
            </a:extLst>
          </p:cNvPr>
          <p:cNvSpPr txBox="1"/>
          <p:nvPr/>
        </p:nvSpPr>
        <p:spPr>
          <a:xfrm>
            <a:off x="18582661" y="8080508"/>
            <a:ext cx="5474786" cy="569387"/>
          </a:xfrm>
          <a:prstGeom prst="rect">
            <a:avLst/>
          </a:prstGeom>
          <a:solidFill>
            <a:schemeClr val="bg2">
              <a:lumMod val="1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i="0" u="none" strike="noStrike" dirty="0">
                <a:solidFill>
                  <a:srgbClr val="DCDEE1"/>
                </a:solidFill>
                <a:effectLst/>
                <a:latin typeface="Times New Roman" panose="02020603050405020304" pitchFamily="18" charset="0"/>
              </a:rPr>
              <a:t>Service Seekers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DCDEE1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1C928D-4D0C-524C-84FA-3B0B2715279D}"/>
              </a:ext>
            </a:extLst>
          </p:cNvPr>
          <p:cNvGrpSpPr/>
          <p:nvPr/>
        </p:nvGrpSpPr>
        <p:grpSpPr>
          <a:xfrm>
            <a:off x="766978" y="2598821"/>
            <a:ext cx="10486697" cy="9787584"/>
            <a:chOff x="282747" y="2598822"/>
            <a:chExt cx="10486697" cy="9787584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378582DD-C79D-44D0-9E90-D6FA590B9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747" y="2598822"/>
              <a:ext cx="10486697" cy="978758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B8B1DE-7FB9-83DA-B4A6-F0B51C1960AF}"/>
                </a:ext>
              </a:extLst>
            </p:cNvPr>
            <p:cNvSpPr/>
            <p:nvPr/>
          </p:nvSpPr>
          <p:spPr>
            <a:xfrm>
              <a:off x="282747" y="2598822"/>
              <a:ext cx="10481988" cy="9784080"/>
            </a:xfrm>
            <a:prstGeom prst="rect">
              <a:avLst/>
            </a:prstGeom>
            <a:noFill/>
            <a:ln w="38100" cap="flat">
              <a:solidFill>
                <a:schemeClr val="bg2">
                  <a:lumMod val="10000"/>
                </a:schemeClr>
              </a:solidFill>
              <a:miter lim="400000"/>
            </a:ln>
            <a:effectLst>
              <a:outerShdw blurRad="127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379F6834-23DE-CB62-18D2-CE7DD2D2910D}"/>
              </a:ext>
            </a:extLst>
          </p:cNvPr>
          <p:cNvSpPr/>
          <p:nvPr/>
        </p:nvSpPr>
        <p:spPr>
          <a:xfrm rot="5400000">
            <a:off x="10981845" y="6641431"/>
            <a:ext cx="1564105" cy="433137"/>
          </a:xfrm>
          <a:prstGeom prst="triangle">
            <a:avLst/>
          </a:prstGeom>
          <a:solidFill>
            <a:srgbClr val="C7A57F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115474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56D36C-7868-62BC-1B7C-BFBCE7B40C7F}"/>
              </a:ext>
            </a:extLst>
          </p:cNvPr>
          <p:cNvSpPr/>
          <p:nvPr/>
        </p:nvSpPr>
        <p:spPr>
          <a:xfrm>
            <a:off x="15179040" y="0"/>
            <a:ext cx="9204960" cy="13716000"/>
          </a:xfrm>
          <a:prstGeom prst="rect">
            <a:avLst/>
          </a:prstGeom>
          <a:solidFill>
            <a:srgbClr val="DCDEE1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955387" y="2151389"/>
            <a:ext cx="7589003" cy="17641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dirty="0">
                <a:solidFill>
                  <a:srgbClr val="C7A57F"/>
                </a:solidFill>
              </a:rPr>
              <a:t>Content</a:t>
            </a:r>
            <a:endParaRPr dirty="0">
              <a:solidFill>
                <a:srgbClr val="C7A57F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5179040" y="0"/>
            <a:ext cx="9204960" cy="13716000"/>
          </a:xfrm>
          <a:prstGeom prst="rect">
            <a:avLst/>
          </a:prstGeom>
          <a:solidFill>
            <a:srgbClr val="272727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B1C9B-CF9B-C3BB-CCB1-0F723138468D}"/>
              </a:ext>
            </a:extLst>
          </p:cNvPr>
          <p:cNvSpPr txBox="1"/>
          <p:nvPr/>
        </p:nvSpPr>
        <p:spPr>
          <a:xfrm>
            <a:off x="5034162" y="4187662"/>
            <a:ext cx="9570720" cy="783291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Research Topic</a:t>
            </a:r>
            <a:endParaRPr lang="en-US" sz="4800" dirty="0">
              <a:solidFill>
                <a:schemeClr val="bg2"/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chemeClr val="bg2"/>
                </a:solidFill>
              </a:rPr>
              <a:t>Sentiment Analysis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chemeClr val="bg2"/>
                </a:solidFill>
              </a:rPr>
              <a:t>Positioning Analysis</a:t>
            </a: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Segmentation Analysis</a:t>
            </a: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chemeClr val="bg2"/>
                </a:solidFill>
              </a:rPr>
              <a:t>Predictive Analysis</a:t>
            </a: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Recommendation</a:t>
            </a: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chemeClr val="bg2"/>
                </a:solidFill>
              </a:rPr>
              <a:t>Limitation &amp; Improvements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A167A-7964-0FA4-C41C-03D4AD554C86}"/>
              </a:ext>
            </a:extLst>
          </p:cNvPr>
          <p:cNvSpPr txBox="1"/>
          <p:nvPr/>
        </p:nvSpPr>
        <p:spPr>
          <a:xfrm>
            <a:off x="3375564" y="4187662"/>
            <a:ext cx="766235" cy="783291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i="0" u="none" strike="noStrike" cap="none" spc="0" normalizeH="0" baseline="0" dirty="0">
                <a:ln>
                  <a:noFill/>
                </a:ln>
                <a:solidFill>
                  <a:srgbClr val="C7A57F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 </a:t>
            </a:r>
          </a:p>
          <a:p>
            <a:pPr marL="342900" marR="0" indent="-3429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i="0" u="none" strike="noStrike" cap="none" spc="0" normalizeH="0" baseline="0" dirty="0">
                <a:ln>
                  <a:noFill/>
                </a:ln>
                <a:solidFill>
                  <a:srgbClr val="C7A57F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 </a:t>
            </a:r>
          </a:p>
          <a:p>
            <a:pPr marL="342900" marR="0" indent="-3429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800" dirty="0">
                <a:solidFill>
                  <a:srgbClr val="C7A57F"/>
                </a:solidFill>
              </a:rPr>
              <a:t> </a:t>
            </a:r>
          </a:p>
          <a:p>
            <a:pPr marL="342900" marR="0" indent="-3429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i="0" u="none" strike="noStrike" cap="none" spc="0" normalizeH="0" baseline="0" dirty="0">
                <a:ln>
                  <a:noFill/>
                </a:ln>
                <a:solidFill>
                  <a:srgbClr val="C7A57F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 </a:t>
            </a:r>
          </a:p>
          <a:p>
            <a:pPr marL="342900" marR="0" indent="-3429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800" dirty="0">
                <a:solidFill>
                  <a:srgbClr val="C7A57F"/>
                </a:solidFill>
              </a:rPr>
              <a:t> </a:t>
            </a:r>
          </a:p>
          <a:p>
            <a:pPr marL="342900" marR="0" indent="-3429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i="0" u="none" strike="noStrike" cap="none" spc="0" normalizeH="0" baseline="0" dirty="0">
                <a:ln>
                  <a:noFill/>
                </a:ln>
                <a:solidFill>
                  <a:srgbClr val="C7A57F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 </a:t>
            </a:r>
          </a:p>
          <a:p>
            <a:pPr marL="342900" marR="0" indent="-3429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800" dirty="0">
                <a:solidFill>
                  <a:srgbClr val="C7A57F"/>
                </a:solidFill>
              </a:rPr>
              <a:t> </a:t>
            </a:r>
            <a:r>
              <a:rPr kumimoji="0" lang="en-US" sz="4800" i="0" u="none" strike="noStrike" cap="none" spc="0" normalizeH="0" baseline="0" dirty="0">
                <a:ln>
                  <a:noFill/>
                </a:ln>
                <a:solidFill>
                  <a:srgbClr val="C7A57F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352430-A945-4ABF-7124-F86DD6D56AB2}"/>
              </a:ext>
            </a:extLst>
          </p:cNvPr>
          <p:cNvGrpSpPr/>
          <p:nvPr/>
        </p:nvGrpSpPr>
        <p:grpSpPr>
          <a:xfrm>
            <a:off x="16415644" y="9807118"/>
            <a:ext cx="333510" cy="2168854"/>
            <a:chOff x="22242285" y="6969966"/>
            <a:chExt cx="333510" cy="2168854"/>
          </a:xfrm>
        </p:grpSpPr>
        <p:sp>
          <p:nvSpPr>
            <p:cNvPr id="7" name="Shape 91">
              <a:extLst>
                <a:ext uri="{FF2B5EF4-FFF2-40B4-BE49-F238E27FC236}">
                  <a16:creationId xmlns:a16="http://schemas.microsoft.com/office/drawing/2014/main" id="{320CE004-3D04-FA68-3246-D3F0C8A4FB8D}"/>
                </a:ext>
              </a:extLst>
            </p:cNvPr>
            <p:cNvSpPr/>
            <p:nvPr/>
          </p:nvSpPr>
          <p:spPr>
            <a:xfrm>
              <a:off x="22317171" y="7731518"/>
              <a:ext cx="183739" cy="183740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" name="Shape 93">
              <a:extLst>
                <a:ext uri="{FF2B5EF4-FFF2-40B4-BE49-F238E27FC236}">
                  <a16:creationId xmlns:a16="http://schemas.microsoft.com/office/drawing/2014/main" id="{69EFA2FB-9EFC-5083-D5BC-12CFC4235243}"/>
                </a:ext>
              </a:extLst>
            </p:cNvPr>
            <p:cNvSpPr/>
            <p:nvPr/>
          </p:nvSpPr>
          <p:spPr>
            <a:xfrm>
              <a:off x="22317171" y="8343299"/>
              <a:ext cx="183739" cy="183740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" name="Shape 94">
              <a:extLst>
                <a:ext uri="{FF2B5EF4-FFF2-40B4-BE49-F238E27FC236}">
                  <a16:creationId xmlns:a16="http://schemas.microsoft.com/office/drawing/2014/main" id="{C45591C1-742F-4F68-316E-AFBB8A1A9D63}"/>
                </a:ext>
              </a:extLst>
            </p:cNvPr>
            <p:cNvSpPr/>
            <p:nvPr/>
          </p:nvSpPr>
          <p:spPr>
            <a:xfrm>
              <a:off x="22317171" y="8955081"/>
              <a:ext cx="183739" cy="183739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F3B4F3F-1609-366E-1BF1-30A9FA11F0FF}"/>
                </a:ext>
              </a:extLst>
            </p:cNvPr>
            <p:cNvGrpSpPr/>
            <p:nvPr/>
          </p:nvGrpSpPr>
          <p:grpSpPr>
            <a:xfrm>
              <a:off x="22242285" y="6969966"/>
              <a:ext cx="333510" cy="333511"/>
              <a:chOff x="22283539" y="7552705"/>
              <a:chExt cx="333510" cy="333511"/>
            </a:xfrm>
          </p:grpSpPr>
          <p:sp>
            <p:nvSpPr>
              <p:cNvPr id="11" name="Shape 92">
                <a:extLst>
                  <a:ext uri="{FF2B5EF4-FFF2-40B4-BE49-F238E27FC236}">
                    <a16:creationId xmlns:a16="http://schemas.microsoft.com/office/drawing/2014/main" id="{9F9B47D1-A3F1-83F6-6691-9D8622223D89}"/>
                  </a:ext>
                </a:extLst>
              </p:cNvPr>
              <p:cNvSpPr/>
              <p:nvPr/>
            </p:nvSpPr>
            <p:spPr>
              <a:xfrm>
                <a:off x="22358424" y="7627591"/>
                <a:ext cx="183739" cy="183739"/>
              </a:xfrm>
              <a:prstGeom prst="ellipse">
                <a:avLst/>
              </a:prstGeom>
              <a:solidFill>
                <a:srgbClr val="C7A57F"/>
              </a:solidFill>
              <a:ln w="3175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2" name="Shape 95">
                <a:extLst>
                  <a:ext uri="{FF2B5EF4-FFF2-40B4-BE49-F238E27FC236}">
                    <a16:creationId xmlns:a16="http://schemas.microsoft.com/office/drawing/2014/main" id="{25A8BA12-9323-207B-F1E0-F04A6502BC4D}"/>
                  </a:ext>
                </a:extLst>
              </p:cNvPr>
              <p:cNvSpPr/>
              <p:nvPr/>
            </p:nvSpPr>
            <p:spPr>
              <a:xfrm>
                <a:off x="22283539" y="7552705"/>
                <a:ext cx="333510" cy="333511"/>
              </a:xfrm>
              <a:prstGeom prst="ellipse">
                <a:avLst/>
              </a:prstGeom>
              <a:ln w="25400">
                <a:solidFill>
                  <a:srgbClr val="C7A57F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8">
            <a:extLst>
              <a:ext uri="{FF2B5EF4-FFF2-40B4-BE49-F238E27FC236}">
                <a16:creationId xmlns:a16="http://schemas.microsoft.com/office/drawing/2014/main" id="{FF63D18A-52A0-F53D-1B8E-1D3386CCFBBD}"/>
              </a:ext>
            </a:extLst>
          </p:cNvPr>
          <p:cNvSpPr/>
          <p:nvPr/>
        </p:nvSpPr>
        <p:spPr>
          <a:xfrm>
            <a:off x="923497" y="1182326"/>
            <a:ext cx="11137124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</a:rPr>
              <a:t>Segmentation Descriptors</a:t>
            </a:r>
          </a:p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en-US" altLang="zh-CN" sz="72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sz="7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1C928D-4D0C-524C-84FA-3B0B2715279D}"/>
              </a:ext>
            </a:extLst>
          </p:cNvPr>
          <p:cNvGrpSpPr/>
          <p:nvPr/>
        </p:nvGrpSpPr>
        <p:grpSpPr>
          <a:xfrm>
            <a:off x="6623438" y="2598822"/>
            <a:ext cx="11137124" cy="10500353"/>
            <a:chOff x="282747" y="2598822"/>
            <a:chExt cx="10486697" cy="9787584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378582DD-C79D-44D0-9E90-D6FA590B9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747" y="2598822"/>
              <a:ext cx="10486697" cy="978758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B8B1DE-7FB9-83DA-B4A6-F0B51C1960AF}"/>
                </a:ext>
              </a:extLst>
            </p:cNvPr>
            <p:cNvSpPr/>
            <p:nvPr/>
          </p:nvSpPr>
          <p:spPr>
            <a:xfrm>
              <a:off x="282747" y="2598822"/>
              <a:ext cx="10481988" cy="9784080"/>
            </a:xfrm>
            <a:prstGeom prst="rect">
              <a:avLst/>
            </a:prstGeom>
            <a:noFill/>
            <a:ln w="38100" cap="flat">
              <a:solidFill>
                <a:schemeClr val="bg2">
                  <a:lumMod val="10000"/>
                </a:schemeClr>
              </a:solidFill>
              <a:miter lim="400000"/>
            </a:ln>
            <a:effectLst>
              <a:outerShdw blurRad="127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56964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1609296" y="1182325"/>
            <a:ext cx="8064364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7200" dirty="0">
                <a:solidFill>
                  <a:srgbClr val="F6F5F3"/>
                </a:solidFill>
              </a:rPr>
              <a:t>Persona</a:t>
            </a:r>
            <a:endParaRPr sz="7200" dirty="0">
              <a:solidFill>
                <a:srgbClr val="C7A57F"/>
              </a:solidFill>
            </a:endParaRPr>
          </a:p>
        </p:txBody>
      </p:sp>
      <p:pic>
        <p:nvPicPr>
          <p:cNvPr id="2" name="Graphic 1" descr="User outline">
            <a:extLst>
              <a:ext uri="{FF2B5EF4-FFF2-40B4-BE49-F238E27FC236}">
                <a16:creationId xmlns:a16="http://schemas.microsoft.com/office/drawing/2014/main" id="{52144F5E-561A-8CFF-3CAA-E45E1068B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5149" y="3335035"/>
            <a:ext cx="2495458" cy="2495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A5E42-1987-6A15-38DD-A26AE4E742D1}"/>
              </a:ext>
            </a:extLst>
          </p:cNvPr>
          <p:cNvSpPr txBox="1"/>
          <p:nvPr/>
        </p:nvSpPr>
        <p:spPr>
          <a:xfrm>
            <a:off x="5009998" y="3243427"/>
            <a:ext cx="7382048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i="0" u="none" strike="noStrike" dirty="0">
                <a:solidFill>
                  <a:srgbClr val="C7A57F"/>
                </a:solidFill>
                <a:effectLst/>
                <a:latin typeface="Times New Roman" panose="02020603050405020304" pitchFamily="18" charset="0"/>
              </a:rPr>
              <a:t>Convenience Seekers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C7A57F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91042-9402-50E0-1F84-1B33CF7CAAAE}"/>
              </a:ext>
            </a:extLst>
          </p:cNvPr>
          <p:cNvSpPr txBox="1"/>
          <p:nvPr/>
        </p:nvSpPr>
        <p:spPr>
          <a:xfrm>
            <a:off x="5009997" y="4387709"/>
            <a:ext cx="6218109" cy="15542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DCDEE1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Love fast and </a:t>
            </a:r>
            <a:r>
              <a:rPr lang="en-US" sz="3200" b="1" dirty="0">
                <a:solidFill>
                  <a:srgbClr val="DCDEE1"/>
                </a:solidFill>
              </a:rPr>
              <a:t>e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DCDEE1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asy </a:t>
            </a:r>
            <a:r>
              <a:rPr lang="en-US" altLang="zh-CN" sz="3200" b="1" dirty="0">
                <a:solidFill>
                  <a:srgbClr val="DCDEE1"/>
                </a:solidFill>
              </a:rPr>
              <a:t>s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DCDEE1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hopping</a:t>
            </a:r>
          </a:p>
          <a:p>
            <a:pPr marL="342900" marR="0" indent="-342900" algn="l" defTabSz="8255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3200" b="1" dirty="0">
                <a:solidFill>
                  <a:srgbClr val="DCDEE1"/>
                </a:solidFill>
              </a:rPr>
              <a:t>Single item &gt; Set or combo</a:t>
            </a:r>
          </a:p>
          <a:p>
            <a:pPr marL="342900" marR="0" indent="-342900" algn="l" defTabSz="8255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DCDEE1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No interest in </a:t>
            </a:r>
            <a:r>
              <a:rPr lang="en-US" altLang="zh-CN" sz="3200" b="1" dirty="0">
                <a:solidFill>
                  <a:srgbClr val="DCDEE1"/>
                </a:solidFill>
              </a:rPr>
              <a:t>s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DCDEE1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ervices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06198-3CD7-1624-401B-71B1209FA439}"/>
              </a:ext>
            </a:extLst>
          </p:cNvPr>
          <p:cNvSpPr txBox="1"/>
          <p:nvPr/>
        </p:nvSpPr>
        <p:spPr>
          <a:xfrm>
            <a:off x="16042556" y="4269407"/>
            <a:ext cx="6407498" cy="15542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3200" b="1">
                <a:solidFill>
                  <a:srgbClr val="DCDEE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Rely on other’s advice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Not big fan of product quality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Price and promotion driving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86C21-3A3E-2E5C-05CB-C8F542CB7DDB}"/>
              </a:ext>
            </a:extLst>
          </p:cNvPr>
          <p:cNvSpPr txBox="1"/>
          <p:nvPr/>
        </p:nvSpPr>
        <p:spPr>
          <a:xfrm>
            <a:off x="16042556" y="3243427"/>
            <a:ext cx="6920848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4400" b="1">
                <a:solidFill>
                  <a:srgbClr val="C7A57F"/>
                </a:solidFill>
                <a:latin typeface="Times New Roman" panose="02020603050405020304" pitchFamily="18" charset="0"/>
              </a:defRPr>
            </a:lvl1pPr>
          </a:lstStyle>
          <a:p>
            <a:pPr algn="l"/>
            <a:r>
              <a:rPr lang="en-US" sz="4000" dirty="0"/>
              <a:t>Value for Service Seekers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1C23E-2A52-4D87-7750-D3503E452669}"/>
              </a:ext>
            </a:extLst>
          </p:cNvPr>
          <p:cNvSpPr txBox="1"/>
          <p:nvPr/>
        </p:nvSpPr>
        <p:spPr>
          <a:xfrm>
            <a:off x="5009997" y="8744019"/>
            <a:ext cx="6476898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4400" b="1">
                <a:solidFill>
                  <a:srgbClr val="C7A57F"/>
                </a:solidFill>
                <a:latin typeface="Times New Roman" panose="02020603050405020304" pitchFamily="18" charset="0"/>
              </a:defRPr>
            </a:lvl1pPr>
          </a:lstStyle>
          <a:p>
            <a:pPr algn="l"/>
            <a:r>
              <a:rPr lang="en-US" sz="4000" dirty="0"/>
              <a:t>Value for Quality Seekers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B57B4-6CAB-F004-A791-BCFD6BF132E6}"/>
              </a:ext>
            </a:extLst>
          </p:cNvPr>
          <p:cNvSpPr txBox="1"/>
          <p:nvPr/>
        </p:nvSpPr>
        <p:spPr>
          <a:xfrm>
            <a:off x="5009998" y="9698483"/>
            <a:ext cx="7382048" cy="204671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3200" b="1">
                <a:solidFill>
                  <a:srgbClr val="DCDEE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Quality goods with lower price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Lower Education level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Rely on brand image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Patient to get good deals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380C5-70CB-8C81-51AE-F8FB9EB1FE8F}"/>
              </a:ext>
            </a:extLst>
          </p:cNvPr>
          <p:cNvSpPr txBox="1"/>
          <p:nvPr/>
        </p:nvSpPr>
        <p:spPr>
          <a:xfrm>
            <a:off x="16105591" y="9698483"/>
            <a:ext cx="7198408" cy="15542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3200" b="1">
                <a:solidFill>
                  <a:srgbClr val="DCDEE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Seek good services &amp; experience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Open-minded about brand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Understand what they need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EF52B-B5ED-2DAA-526E-DA442D104041}"/>
              </a:ext>
            </a:extLst>
          </p:cNvPr>
          <p:cNvSpPr txBox="1"/>
          <p:nvPr/>
        </p:nvSpPr>
        <p:spPr>
          <a:xfrm>
            <a:off x="16105591" y="8744019"/>
            <a:ext cx="5474786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4400" b="1">
                <a:solidFill>
                  <a:srgbClr val="C7A57F"/>
                </a:solidFill>
                <a:latin typeface="Times New Roman" panose="02020603050405020304" pitchFamily="18" charset="0"/>
              </a:defRPr>
            </a:lvl1pPr>
          </a:lstStyle>
          <a:p>
            <a:pPr algn="l"/>
            <a:r>
              <a:rPr lang="en-US" sz="4000" dirty="0"/>
              <a:t>Service Seekers</a:t>
            </a:r>
          </a:p>
        </p:txBody>
      </p:sp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5F67A3DA-1079-FCC4-0746-826F91D30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55895" y="3328221"/>
            <a:ext cx="2495458" cy="2495458"/>
          </a:xfrm>
          <a:prstGeom prst="rect">
            <a:avLst/>
          </a:prstGeom>
        </p:spPr>
      </p:pic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69A0604A-88B5-C297-45A6-731CAF5EC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5149" y="8744019"/>
            <a:ext cx="2495458" cy="2495458"/>
          </a:xfrm>
          <a:prstGeom prst="rect">
            <a:avLst/>
          </a:prstGeom>
        </p:spPr>
      </p:pic>
      <p:pic>
        <p:nvPicPr>
          <p:cNvPr id="16" name="Graphic 15" descr="User outline">
            <a:extLst>
              <a:ext uri="{FF2B5EF4-FFF2-40B4-BE49-F238E27FC236}">
                <a16:creationId xmlns:a16="http://schemas.microsoft.com/office/drawing/2014/main" id="{D0A4EC86-03EF-A977-8EDC-F2DF61840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8930" y="8738771"/>
            <a:ext cx="2495458" cy="249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5331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3F445B-4B0E-9808-F2F0-3CCD1A47D3BB}"/>
              </a:ext>
            </a:extLst>
          </p:cNvPr>
          <p:cNvSpPr/>
          <p:nvPr/>
        </p:nvSpPr>
        <p:spPr>
          <a:xfrm>
            <a:off x="1905000" y="0"/>
            <a:ext cx="10287000" cy="13716000"/>
          </a:xfrm>
          <a:prstGeom prst="rect">
            <a:avLst/>
          </a:prstGeom>
          <a:solidFill>
            <a:srgbClr val="DCDEE1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1640958" y="0"/>
            <a:ext cx="10881242" cy="13716000"/>
          </a:xfrm>
          <a:prstGeom prst="rect">
            <a:avLst/>
          </a:prstGeom>
          <a:solidFill>
            <a:srgbClr val="272727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976577" y="3328223"/>
            <a:ext cx="16225283" cy="6862999"/>
          </a:xfrm>
          <a:prstGeom prst="rect">
            <a:avLst/>
          </a:prstGeom>
          <a:solidFill>
            <a:srgbClr val="272727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2" name="Shape 384">
            <a:extLst>
              <a:ext uri="{FF2B5EF4-FFF2-40B4-BE49-F238E27FC236}">
                <a16:creationId xmlns:a16="http://schemas.microsoft.com/office/drawing/2014/main" id="{4D6FB42C-349C-167A-88B2-E2E2621D43BE}"/>
              </a:ext>
            </a:extLst>
          </p:cNvPr>
          <p:cNvSpPr/>
          <p:nvPr/>
        </p:nvSpPr>
        <p:spPr>
          <a:xfrm>
            <a:off x="5969000" y="5566292"/>
            <a:ext cx="12446000" cy="23868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Predictiv</a:t>
            </a:r>
            <a:r>
              <a:rPr lang="en-US" sz="9600" b="1" dirty="0">
                <a:solidFill>
                  <a:schemeClr val="bg2"/>
                </a:solidFill>
              </a:rPr>
              <a:t>e</a:t>
            </a:r>
            <a:r>
              <a:rPr lang="en-US" sz="9600" b="1" dirty="0">
                <a:solidFill>
                  <a:srgbClr val="C7A57F"/>
                </a:solidFill>
              </a:rPr>
              <a:t> </a:t>
            </a: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rgbClr val="C7A57F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Analysis</a:t>
            </a:r>
            <a:endParaRPr lang="en-US" sz="9600" b="1" dirty="0">
              <a:solidFill>
                <a:srgbClr val="C7A57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D2FF4E-8B1E-61C3-EC05-BA10F9A321C3}"/>
              </a:ext>
            </a:extLst>
          </p:cNvPr>
          <p:cNvGrpSpPr/>
          <p:nvPr/>
        </p:nvGrpSpPr>
        <p:grpSpPr>
          <a:xfrm>
            <a:off x="11145143" y="10919263"/>
            <a:ext cx="333510" cy="2068696"/>
            <a:chOff x="11145143" y="10919263"/>
            <a:chExt cx="333510" cy="2068696"/>
          </a:xfrm>
        </p:grpSpPr>
        <p:sp>
          <p:nvSpPr>
            <p:cNvPr id="13" name="Shape 91">
              <a:extLst>
                <a:ext uri="{FF2B5EF4-FFF2-40B4-BE49-F238E27FC236}">
                  <a16:creationId xmlns:a16="http://schemas.microsoft.com/office/drawing/2014/main" id="{71FAA2C7-070D-8F4F-6AC1-F411185BD458}"/>
                </a:ext>
              </a:extLst>
            </p:cNvPr>
            <p:cNvSpPr/>
            <p:nvPr/>
          </p:nvSpPr>
          <p:spPr>
            <a:xfrm>
              <a:off x="11220029" y="10919263"/>
              <a:ext cx="183739" cy="183740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93">
              <a:extLst>
                <a:ext uri="{FF2B5EF4-FFF2-40B4-BE49-F238E27FC236}">
                  <a16:creationId xmlns:a16="http://schemas.microsoft.com/office/drawing/2014/main" id="{9502FC34-9FCB-70A6-0D6D-CAF066DED437}"/>
                </a:ext>
              </a:extLst>
            </p:cNvPr>
            <p:cNvSpPr/>
            <p:nvPr/>
          </p:nvSpPr>
          <p:spPr>
            <a:xfrm>
              <a:off x="11220029" y="11497658"/>
              <a:ext cx="183739" cy="183740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94">
              <a:extLst>
                <a:ext uri="{FF2B5EF4-FFF2-40B4-BE49-F238E27FC236}">
                  <a16:creationId xmlns:a16="http://schemas.microsoft.com/office/drawing/2014/main" id="{14D19ACC-49D1-A006-272B-05A719D672CB}"/>
                </a:ext>
              </a:extLst>
            </p:cNvPr>
            <p:cNvSpPr/>
            <p:nvPr/>
          </p:nvSpPr>
          <p:spPr>
            <a:xfrm>
              <a:off x="11220029" y="12804220"/>
              <a:ext cx="183739" cy="183739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B85977-C987-09DE-FB6F-76E240E23A72}"/>
                </a:ext>
              </a:extLst>
            </p:cNvPr>
            <p:cNvGrpSpPr/>
            <p:nvPr/>
          </p:nvGrpSpPr>
          <p:grpSpPr>
            <a:xfrm>
              <a:off x="11145143" y="12076053"/>
              <a:ext cx="333510" cy="333511"/>
              <a:chOff x="22290519" y="8172775"/>
              <a:chExt cx="333510" cy="333511"/>
            </a:xfrm>
          </p:grpSpPr>
          <p:sp>
            <p:nvSpPr>
              <p:cNvPr id="17" name="Shape 92">
                <a:extLst>
                  <a:ext uri="{FF2B5EF4-FFF2-40B4-BE49-F238E27FC236}">
                    <a16:creationId xmlns:a16="http://schemas.microsoft.com/office/drawing/2014/main" id="{2EA9B51E-5187-A593-B0A1-141293555C85}"/>
                  </a:ext>
                </a:extLst>
              </p:cNvPr>
              <p:cNvSpPr/>
              <p:nvPr/>
            </p:nvSpPr>
            <p:spPr>
              <a:xfrm>
                <a:off x="22365404" y="8247661"/>
                <a:ext cx="183739" cy="183739"/>
              </a:xfrm>
              <a:prstGeom prst="ellipse">
                <a:avLst/>
              </a:prstGeom>
              <a:solidFill>
                <a:srgbClr val="C7A57F"/>
              </a:solidFill>
              <a:ln w="3175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8" name="Shape 95">
                <a:extLst>
                  <a:ext uri="{FF2B5EF4-FFF2-40B4-BE49-F238E27FC236}">
                    <a16:creationId xmlns:a16="http://schemas.microsoft.com/office/drawing/2014/main" id="{3477142A-7CAE-2254-95AD-7B804D7FB219}"/>
                  </a:ext>
                </a:extLst>
              </p:cNvPr>
              <p:cNvSpPr/>
              <p:nvPr/>
            </p:nvSpPr>
            <p:spPr>
              <a:xfrm>
                <a:off x="22290519" y="8172775"/>
                <a:ext cx="333510" cy="333511"/>
              </a:xfrm>
              <a:prstGeom prst="ellipse">
                <a:avLst/>
              </a:prstGeom>
              <a:ln w="25400">
                <a:solidFill>
                  <a:srgbClr val="C7A57F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540492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8">
            <a:extLst>
              <a:ext uri="{FF2B5EF4-FFF2-40B4-BE49-F238E27FC236}">
                <a16:creationId xmlns:a16="http://schemas.microsoft.com/office/drawing/2014/main" id="{FF63D18A-52A0-F53D-1B8E-1D3386CCFBBD}"/>
              </a:ext>
            </a:extLst>
          </p:cNvPr>
          <p:cNvSpPr/>
          <p:nvPr/>
        </p:nvSpPr>
        <p:spPr>
          <a:xfrm>
            <a:off x="1609295" y="1182325"/>
            <a:ext cx="20071609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7200" dirty="0">
                <a:solidFill>
                  <a:schemeClr val="bg2">
                    <a:lumMod val="10000"/>
                  </a:schemeClr>
                </a:solidFill>
              </a:rPr>
              <a:t>Predictive Results – </a:t>
            </a:r>
            <a:r>
              <a:rPr lang="en-US" sz="7200" dirty="0">
                <a:solidFill>
                  <a:srgbClr val="C7A57F"/>
                </a:solidFill>
              </a:rPr>
              <a:t>Prediction Models</a:t>
            </a:r>
            <a:endParaRPr lang="en-US" sz="20000" dirty="0">
              <a:solidFill>
                <a:srgbClr val="C7A57F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DBBA5F6-EF8F-9671-D577-02F17F705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95734"/>
              </p:ext>
            </p:extLst>
          </p:nvPr>
        </p:nvGraphicFramePr>
        <p:xfrm>
          <a:off x="1227220" y="3612995"/>
          <a:ext cx="21969663" cy="8787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1">
                  <a:extLst>
                    <a:ext uri="{9D8B030D-6E8A-4147-A177-3AD203B41FA5}">
                      <a16:colId xmlns:a16="http://schemas.microsoft.com/office/drawing/2014/main" val="3071086901"/>
                    </a:ext>
                  </a:extLst>
                </a:gridCol>
                <a:gridCol w="7336916">
                  <a:extLst>
                    <a:ext uri="{9D8B030D-6E8A-4147-A177-3AD203B41FA5}">
                      <a16:colId xmlns:a16="http://schemas.microsoft.com/office/drawing/2014/main" val="3648594144"/>
                    </a:ext>
                  </a:extLst>
                </a:gridCol>
                <a:gridCol w="10060746">
                  <a:extLst>
                    <a:ext uri="{9D8B030D-6E8A-4147-A177-3AD203B41FA5}">
                      <a16:colId xmlns:a16="http://schemas.microsoft.com/office/drawing/2014/main" val="1038489344"/>
                    </a:ext>
                  </a:extLst>
                </a:gridCol>
              </a:tblGrid>
              <a:tr h="1858023">
                <a:tc>
                  <a:txBody>
                    <a:bodyPr/>
                    <a:lstStyle/>
                    <a:p>
                      <a:r>
                        <a:rPr lang="en-US" sz="2400" b="1" cap="none" dirty="0">
                          <a:solidFill>
                            <a:srgbClr val="DCDEE1"/>
                          </a:solidFill>
                          <a:latin typeface="+mn-lt"/>
                          <a:ea typeface="+mj-ea"/>
                          <a:cs typeface="+mn-cs"/>
                        </a:rPr>
                        <a:t>INDEPENDENT VARIABLES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DCDEE1"/>
                          </a:solidFill>
                          <a:latin typeface="+mn-lt"/>
                          <a:ea typeface="+mj-ea"/>
                          <a:cs typeface="+mn-cs"/>
                        </a:rPr>
                        <a:t>Equation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DCDEE1"/>
                          </a:solidFill>
                          <a:latin typeface="+mn-lt"/>
                          <a:ea typeface="+mj-ea"/>
                          <a:cs typeface="+mn-cs"/>
                        </a:rPr>
                        <a:t>interpretation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38532"/>
                  </a:ext>
                </a:extLst>
              </a:tr>
              <a:tr h="2309713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Purchase</a:t>
                      </a:r>
                    </a:p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7A57F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(21.53%, 0.0086)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Ln(odds) = 0.9815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- 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0.4213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*Monthly Expense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+ 1.4786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*Gender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- 0.8654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*Age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+ 0.4342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*try By Myself </a:t>
                      </a:r>
                    </a:p>
                    <a:p>
                      <a:pPr marL="342900" marR="0" lvl="0" indent="-34290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0.4043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*Cosmetic Set </a:t>
                      </a:r>
                    </a:p>
                    <a:p>
                      <a:pPr marL="342900" marR="0" lvl="0" indent="-34290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+ 0.5068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*Emotional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cap="none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A younger female who is more emotional, </a:t>
                      </a:r>
                    </a:p>
                    <a:p>
                      <a:pPr algn="l"/>
                      <a:r>
                        <a:rPr lang="en-US" sz="2000" b="0" i="0" cap="none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has fewer monthly expenses, </a:t>
                      </a:r>
                    </a:p>
                    <a:p>
                      <a:pPr algn="l"/>
                      <a:r>
                        <a:rPr lang="en-US" sz="2000" b="0" i="0" cap="none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prefers to try the product by herself, </a:t>
                      </a:r>
                    </a:p>
                    <a:p>
                      <a:pPr algn="l"/>
                      <a:r>
                        <a:rPr lang="en-US" sz="2000" b="0" i="0" cap="none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and less likes cosmetic sets </a:t>
                      </a:r>
                    </a:p>
                    <a:p>
                      <a:pPr algn="l"/>
                      <a:r>
                        <a:rPr lang="en-US" sz="2000" b="0" i="0" cap="none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is more likely to purchase in Sephora.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910024"/>
                  </a:ext>
                </a:extLst>
              </a:tr>
              <a:tr h="2309713">
                <a:tc>
                  <a:txBody>
                    <a:bodyPr/>
                    <a:lstStyle/>
                    <a:p>
                      <a:r>
                        <a:rPr lang="en-US" sz="2400" b="1" i="0" u="none" strike="noStrike" cap="all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Bebas"/>
                        </a:rPr>
                        <a:t>Satisfaction</a:t>
                      </a:r>
                    </a:p>
                    <a:p>
                      <a:r>
                        <a:rPr lang="en-US" sz="2400" b="1" i="0" u="none" strike="noStrike" cap="all" spc="500" baseline="0" dirty="0">
                          <a:ln>
                            <a:noFill/>
                          </a:ln>
                          <a:solidFill>
                            <a:srgbClr val="C7A57F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Bebas"/>
                        </a:rPr>
                        <a:t>(23.34%, 0.0522)</a:t>
                      </a:r>
                      <a:endParaRPr lang="en-US" sz="2400" b="1" dirty="0">
                        <a:solidFill>
                          <a:srgbClr val="C7A57F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Satisfaction = 5.6636 </a:t>
                      </a:r>
                    </a:p>
                    <a:p>
                      <a:pPr algn="l"/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- 0.1337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*Ingredients </a:t>
                      </a:r>
                    </a:p>
                    <a:p>
                      <a:pPr algn="l"/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- 0.2232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*Service </a:t>
                      </a:r>
                    </a:p>
                    <a:p>
                      <a:pPr algn="l"/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+ 0.1637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*Same Brand </a:t>
                      </a:r>
                    </a:p>
                    <a:p>
                      <a:pPr algn="l"/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+ 0.1791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*Try by Myself </a:t>
                      </a:r>
                    </a:p>
                    <a:p>
                      <a:pPr algn="l"/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- 0.2335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*Monthly Expenses </a:t>
                      </a:r>
                    </a:p>
                    <a:p>
                      <a:pPr algn="l"/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- 0.2829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*Education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A customer who pays less attention to ingredients,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pays less attention to the service,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prefers to buy products from the same brand,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prefers to try by themselves,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has fewer monthly expenses,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and has a lower education level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tends to have a higher satisfaction level.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155291"/>
                  </a:ext>
                </a:extLst>
              </a:tr>
              <a:tr h="230971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all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Bebas"/>
                        </a:rPr>
                        <a:t>Recommendation</a:t>
                      </a:r>
                    </a:p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all" spc="500" baseline="0" dirty="0">
                          <a:ln>
                            <a:noFill/>
                          </a:ln>
                          <a:solidFill>
                            <a:srgbClr val="C7A57F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Bebas"/>
                        </a:rPr>
                        <a:t>(49.56%, 0.0001</a:t>
                      </a:r>
                      <a:r>
                        <a:rPr lang="en-US" sz="2400" b="1" i="0" u="none" strike="noStrike" cap="all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Beba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Recommendation = -1.1393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+ 0.8822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*Appearance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+ 0.4719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*Price Conscious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+ 0.337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6*Same Brand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+ 1.0783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*In Store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+ 0.6055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A customer who is more mature,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pays more attention to appearance,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is more price sensitive,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prefers to buy products from the same brand,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and prefers to buy products in-store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tends to recommend Sephora to others.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64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31294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8">
            <a:extLst>
              <a:ext uri="{FF2B5EF4-FFF2-40B4-BE49-F238E27FC236}">
                <a16:creationId xmlns:a16="http://schemas.microsoft.com/office/drawing/2014/main" id="{FF63D18A-52A0-F53D-1B8E-1D3386CCFBBD}"/>
              </a:ext>
            </a:extLst>
          </p:cNvPr>
          <p:cNvSpPr/>
          <p:nvPr/>
        </p:nvSpPr>
        <p:spPr>
          <a:xfrm>
            <a:off x="1609295" y="1182325"/>
            <a:ext cx="20071609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7200" dirty="0">
                <a:solidFill>
                  <a:schemeClr val="bg2">
                    <a:lumMod val="10000"/>
                  </a:schemeClr>
                </a:solidFill>
              </a:rPr>
              <a:t>Predictive Results – </a:t>
            </a:r>
            <a:r>
              <a:rPr lang="en-US" sz="7200" dirty="0">
                <a:solidFill>
                  <a:srgbClr val="C7A57F"/>
                </a:solidFill>
              </a:rPr>
              <a:t>Prediction Models</a:t>
            </a:r>
            <a:endParaRPr lang="en-US" sz="20000" dirty="0">
              <a:solidFill>
                <a:srgbClr val="C7A57F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DBBA5F6-EF8F-9671-D577-02F17F705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88065"/>
              </p:ext>
            </p:extLst>
          </p:nvPr>
        </p:nvGraphicFramePr>
        <p:xfrm>
          <a:off x="1249523" y="3665229"/>
          <a:ext cx="22212642" cy="7684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2566">
                  <a:extLst>
                    <a:ext uri="{9D8B030D-6E8A-4147-A177-3AD203B41FA5}">
                      <a16:colId xmlns:a16="http://schemas.microsoft.com/office/drawing/2014/main" val="3071086901"/>
                    </a:ext>
                  </a:extLst>
                </a:gridCol>
                <a:gridCol w="7372962">
                  <a:extLst>
                    <a:ext uri="{9D8B030D-6E8A-4147-A177-3AD203B41FA5}">
                      <a16:colId xmlns:a16="http://schemas.microsoft.com/office/drawing/2014/main" val="3648594144"/>
                    </a:ext>
                  </a:extLst>
                </a:gridCol>
                <a:gridCol w="10217114">
                  <a:extLst>
                    <a:ext uri="{9D8B030D-6E8A-4147-A177-3AD203B41FA5}">
                      <a16:colId xmlns:a16="http://schemas.microsoft.com/office/drawing/2014/main" val="1038489344"/>
                    </a:ext>
                  </a:extLst>
                </a:gridCol>
              </a:tblGrid>
              <a:tr h="1888078">
                <a:tc>
                  <a:txBody>
                    <a:bodyPr/>
                    <a:lstStyle/>
                    <a:p>
                      <a:r>
                        <a:rPr lang="en-US" sz="2400" b="1" cap="none" dirty="0">
                          <a:solidFill>
                            <a:srgbClr val="DCDEE1"/>
                          </a:solidFill>
                          <a:latin typeface="+mn-lt"/>
                          <a:ea typeface="+mj-ea"/>
                          <a:cs typeface="+mn-cs"/>
                        </a:rPr>
                        <a:t>INDEPENDENT VARIABLES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DCDEE1"/>
                          </a:solidFill>
                          <a:latin typeface="+mn-lt"/>
                          <a:ea typeface="+mj-ea"/>
                          <a:cs typeface="+mn-cs"/>
                        </a:rPr>
                        <a:t>Equation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DCDEE1"/>
                          </a:solidFill>
                          <a:latin typeface="+mn-lt"/>
                          <a:ea typeface="+mj-ea"/>
                          <a:cs typeface="+mn-cs"/>
                        </a:rPr>
                        <a:t>interpretation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38532"/>
                  </a:ext>
                </a:extLst>
              </a:tr>
              <a:tr h="2898374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all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Bebas"/>
                        </a:rPr>
                        <a:t>Click Rate</a:t>
                      </a:r>
                    </a:p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all" spc="500" baseline="0" dirty="0">
                          <a:ln>
                            <a:noFill/>
                          </a:ln>
                          <a:solidFill>
                            <a:srgbClr val="C7A57F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Bebas"/>
                        </a:rPr>
                        <a:t>(39.2%, 0.0009)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Click Rate = 5.0069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- 0.1726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*Ingredients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+ 0.2622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 Purchase Convenience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- 0.2890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*Service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- 0.4200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*For Myself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- 0.3459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*Emotional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+ 1.0161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*Gender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- 0.7968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*Education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Bebas"/>
                        </a:rPr>
                        <a:t>A female who is less emotional, </a:t>
                      </a:r>
                    </a:p>
                    <a:p>
                      <a:pPr algn="l"/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Bebas"/>
                        </a:rPr>
                        <a:t>pays less attention to ingredients, </a:t>
                      </a:r>
                    </a:p>
                    <a:p>
                      <a:pPr algn="l"/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Bebas"/>
                        </a:rPr>
                        <a:t>pays more attention to purchase convenience, </a:t>
                      </a:r>
                    </a:p>
                    <a:p>
                      <a:pPr algn="l"/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Bebas"/>
                        </a:rPr>
                        <a:t>pays less attention to service, </a:t>
                      </a:r>
                    </a:p>
                    <a:p>
                      <a:pPr algn="l"/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Bebas"/>
                        </a:rPr>
                        <a:t>prefers to buy for herself, </a:t>
                      </a:r>
                    </a:p>
                    <a:p>
                      <a:pPr algn="l"/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Bebas"/>
                        </a:rPr>
                        <a:t>and has a lower education level </a:t>
                      </a:r>
                    </a:p>
                    <a:p>
                      <a:pPr algn="l"/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Bebas"/>
                        </a:rPr>
                        <a:t>tends to show higher click rate when she is exposed to advertising.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5451512"/>
                  </a:ext>
                </a:extLst>
              </a:tr>
              <a:tr h="2898374">
                <a:tc>
                  <a:txBody>
                    <a:bodyPr/>
                    <a:lstStyle/>
                    <a:p>
                      <a:r>
                        <a:rPr lang="en-US" sz="2400" b="1" i="0" u="none" strike="noStrike" cap="all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Bebas"/>
                        </a:rPr>
                        <a:t>Transaction rate</a:t>
                      </a:r>
                    </a:p>
                    <a:p>
                      <a:r>
                        <a:rPr lang="en-US" sz="2400" b="1" i="0" u="none" strike="noStrike" cap="all" spc="500" baseline="0" dirty="0">
                          <a:ln>
                            <a:noFill/>
                          </a:ln>
                          <a:solidFill>
                            <a:srgbClr val="C7A57F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Bebas"/>
                        </a:rPr>
                        <a:t>(53.67%, 0.0001)</a:t>
                      </a:r>
                      <a:endParaRPr lang="en-US" sz="2400" b="1" dirty="0">
                        <a:solidFill>
                          <a:srgbClr val="C7A57F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Transaction Rate = 0.6341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- 0.2362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*Click Rate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- 0.2917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*In-Store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+ 0.1145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*Mature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+ 0.0785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*Brands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- 0.0816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*Indecisive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+ 0.1424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*Friends’ Opinion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- 0.0828</a:t>
                      </a: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Bebas"/>
                        </a:rPr>
                        <a:t>*Cosmetic Set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Bebas"/>
                        </a:rPr>
                        <a:t>A person who is more decisive in purchasing,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Bebas"/>
                        </a:rPr>
                        <a:t>has a lower CTR,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Bebas"/>
                        </a:rPr>
                        <a:t>prefers to purchase the products online,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Bebas"/>
                        </a:rPr>
                        <a:t>pays more attention to the brands,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Bebas"/>
                        </a:rPr>
                        <a:t>pays more attention to friends' opinions,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Bebas"/>
                        </a:rPr>
                        <a:t>and less likes cosmetic sets </a:t>
                      </a:r>
                    </a:p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spc="50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Bebas"/>
                        </a:rPr>
                        <a:t>tends to show a higher transaction rate.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3764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58983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8">
            <a:extLst>
              <a:ext uri="{FF2B5EF4-FFF2-40B4-BE49-F238E27FC236}">
                <a16:creationId xmlns:a16="http://schemas.microsoft.com/office/drawing/2014/main" id="{FF63D18A-52A0-F53D-1B8E-1D3386CCFBBD}"/>
              </a:ext>
            </a:extLst>
          </p:cNvPr>
          <p:cNvSpPr/>
          <p:nvPr/>
        </p:nvSpPr>
        <p:spPr>
          <a:xfrm>
            <a:off x="1609295" y="1182325"/>
            <a:ext cx="20071609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7200" dirty="0">
                <a:solidFill>
                  <a:schemeClr val="bg2">
                    <a:lumMod val="10000"/>
                  </a:schemeClr>
                </a:solidFill>
              </a:rPr>
              <a:t>Predictive Results – </a:t>
            </a:r>
            <a:r>
              <a:rPr lang="en-US" sz="7200" dirty="0">
                <a:solidFill>
                  <a:srgbClr val="C7A57F"/>
                </a:solidFill>
              </a:rPr>
              <a:t>Logit Targeting</a:t>
            </a:r>
            <a:endParaRPr lang="en-US" sz="20000" dirty="0">
              <a:solidFill>
                <a:srgbClr val="C7A57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5581A-6E8F-0428-6ADE-718E68E9E491}"/>
              </a:ext>
            </a:extLst>
          </p:cNvPr>
          <p:cNvSpPr txBox="1"/>
          <p:nvPr/>
        </p:nvSpPr>
        <p:spPr>
          <a:xfrm>
            <a:off x="1609295" y="2598821"/>
            <a:ext cx="20071609" cy="52322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biggest lift, which is 15%, happens when 60% of the market is advertised</a:t>
            </a:r>
            <a:endParaRPr lang="en-US" sz="32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F09DC0-4EB7-A0D0-5FB5-5A65D913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05766"/>
              </p:ext>
            </p:extLst>
          </p:nvPr>
        </p:nvGraphicFramePr>
        <p:xfrm>
          <a:off x="2117557" y="4168861"/>
          <a:ext cx="9216188" cy="81514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04047">
                  <a:extLst>
                    <a:ext uri="{9D8B030D-6E8A-4147-A177-3AD203B41FA5}">
                      <a16:colId xmlns:a16="http://schemas.microsoft.com/office/drawing/2014/main" val="3463265790"/>
                    </a:ext>
                  </a:extLst>
                </a:gridCol>
                <a:gridCol w="2304047">
                  <a:extLst>
                    <a:ext uri="{9D8B030D-6E8A-4147-A177-3AD203B41FA5}">
                      <a16:colId xmlns:a16="http://schemas.microsoft.com/office/drawing/2014/main" val="37328074"/>
                    </a:ext>
                  </a:extLst>
                </a:gridCol>
                <a:gridCol w="2304047">
                  <a:extLst>
                    <a:ext uri="{9D8B030D-6E8A-4147-A177-3AD203B41FA5}">
                      <a16:colId xmlns:a16="http://schemas.microsoft.com/office/drawing/2014/main" val="3199185448"/>
                    </a:ext>
                  </a:extLst>
                </a:gridCol>
                <a:gridCol w="2304047">
                  <a:extLst>
                    <a:ext uri="{9D8B030D-6E8A-4147-A177-3AD203B41FA5}">
                      <a16:colId xmlns:a16="http://schemas.microsoft.com/office/drawing/2014/main" val="2192967430"/>
                    </a:ext>
                  </a:extLst>
                </a:gridCol>
              </a:tblGrid>
              <a:tr h="1132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DCDEE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 of Market Contacted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DCDEE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Logit Targeting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DCDEE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Random Targeting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DCDEE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Lift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65877"/>
                  </a:ext>
                </a:extLst>
              </a:tr>
              <a:tr h="6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9581138"/>
                  </a:ext>
                </a:extLst>
              </a:tr>
              <a:tr h="6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9.62%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-0.38%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115752"/>
                  </a:ext>
                </a:extLst>
              </a:tr>
              <a:tr h="6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23.08%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3.08%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8090874"/>
                  </a:ext>
                </a:extLst>
              </a:tr>
              <a:tr h="6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36.54%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6.54%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31519240"/>
                  </a:ext>
                </a:extLst>
              </a:tr>
              <a:tr h="6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1727653"/>
                  </a:ext>
                </a:extLst>
              </a:tr>
              <a:tr h="6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63.46%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13.46%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9103200"/>
                  </a:ext>
                </a:extLst>
              </a:tr>
              <a:tr h="6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75.00%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7A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34724"/>
                  </a:ext>
                </a:extLst>
              </a:tr>
              <a:tr h="6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80.77%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10.77%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76292239"/>
                  </a:ext>
                </a:extLst>
              </a:tr>
              <a:tr h="6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90.38%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10.38%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591207"/>
                  </a:ext>
                </a:extLst>
              </a:tr>
              <a:tr h="6038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96.15%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6.15%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6252405"/>
                  </a:ext>
                </a:extLst>
              </a:tr>
              <a:tr h="6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53293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876D760-A61F-6515-CCC5-EC48F74377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520651"/>
              </p:ext>
            </p:extLst>
          </p:nvPr>
        </p:nvGraphicFramePr>
        <p:xfrm>
          <a:off x="14004758" y="4432077"/>
          <a:ext cx="8261685" cy="7844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4F5C07-851F-CB51-3DC9-031E18E2D874}"/>
              </a:ext>
            </a:extLst>
          </p:cNvPr>
          <p:cNvCxnSpPr>
            <a:cxnSpLocks/>
          </p:cNvCxnSpPr>
          <p:nvPr/>
        </p:nvCxnSpPr>
        <p:spPr>
          <a:xfrm>
            <a:off x="19130211" y="6364158"/>
            <a:ext cx="0" cy="1010797"/>
          </a:xfrm>
          <a:prstGeom prst="line">
            <a:avLst/>
          </a:prstGeom>
          <a:noFill/>
          <a:ln w="57150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4346B3-610D-D7F8-5265-B1C1FF94944F}"/>
              </a:ext>
            </a:extLst>
          </p:cNvPr>
          <p:cNvSpPr txBox="1"/>
          <p:nvPr/>
        </p:nvSpPr>
        <p:spPr>
          <a:xfrm>
            <a:off x="18773542" y="5786274"/>
            <a:ext cx="713337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15%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15496-248C-E309-1C56-2BA548FCFEDD}"/>
              </a:ext>
            </a:extLst>
          </p:cNvPr>
          <p:cNvSpPr txBox="1"/>
          <p:nvPr/>
        </p:nvSpPr>
        <p:spPr>
          <a:xfrm>
            <a:off x="17656376" y="3722585"/>
            <a:ext cx="1857881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Percent Lift</a:t>
            </a:r>
          </a:p>
        </p:txBody>
      </p:sp>
    </p:spTree>
    <p:extLst>
      <p:ext uri="{BB962C8B-B14F-4D97-AF65-F5344CB8AC3E}">
        <p14:creationId xmlns:p14="http://schemas.microsoft.com/office/powerpoint/2010/main" val="74437050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8">
            <a:extLst>
              <a:ext uri="{FF2B5EF4-FFF2-40B4-BE49-F238E27FC236}">
                <a16:creationId xmlns:a16="http://schemas.microsoft.com/office/drawing/2014/main" id="{FF63D18A-52A0-F53D-1B8E-1D3386CCFBBD}"/>
              </a:ext>
            </a:extLst>
          </p:cNvPr>
          <p:cNvSpPr/>
          <p:nvPr/>
        </p:nvSpPr>
        <p:spPr>
          <a:xfrm>
            <a:off x="1609295" y="1182325"/>
            <a:ext cx="20071609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7200" dirty="0">
                <a:solidFill>
                  <a:schemeClr val="bg2">
                    <a:lumMod val="10000"/>
                  </a:schemeClr>
                </a:solidFill>
              </a:rPr>
              <a:t>Predictive Results – </a:t>
            </a:r>
            <a:r>
              <a:rPr lang="en-US" sz="7200" dirty="0">
                <a:solidFill>
                  <a:srgbClr val="C7A57F"/>
                </a:solidFill>
              </a:rPr>
              <a:t>Segments Performance</a:t>
            </a:r>
            <a:endParaRPr lang="en-US" sz="20000" dirty="0">
              <a:solidFill>
                <a:srgbClr val="C7A57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709D68-5C7B-A5C5-8533-D37261965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47447"/>
              </p:ext>
            </p:extLst>
          </p:nvPr>
        </p:nvGraphicFramePr>
        <p:xfrm>
          <a:off x="1609295" y="4928839"/>
          <a:ext cx="20071610" cy="6556917"/>
        </p:xfrm>
        <a:graphic>
          <a:graphicData uri="http://schemas.openxmlformats.org/drawingml/2006/table">
            <a:tbl>
              <a:tblPr/>
              <a:tblGrid>
                <a:gridCol w="3099454">
                  <a:extLst>
                    <a:ext uri="{9D8B030D-6E8A-4147-A177-3AD203B41FA5}">
                      <a16:colId xmlns:a16="http://schemas.microsoft.com/office/drawing/2014/main" val="3968174192"/>
                    </a:ext>
                  </a:extLst>
                </a:gridCol>
                <a:gridCol w="4243039">
                  <a:extLst>
                    <a:ext uri="{9D8B030D-6E8A-4147-A177-3AD203B41FA5}">
                      <a16:colId xmlns:a16="http://schemas.microsoft.com/office/drawing/2014/main" val="4294646412"/>
                    </a:ext>
                  </a:extLst>
                </a:gridCol>
                <a:gridCol w="4243039">
                  <a:extLst>
                    <a:ext uri="{9D8B030D-6E8A-4147-A177-3AD203B41FA5}">
                      <a16:colId xmlns:a16="http://schemas.microsoft.com/office/drawing/2014/main" val="3644348783"/>
                    </a:ext>
                  </a:extLst>
                </a:gridCol>
                <a:gridCol w="4243039">
                  <a:extLst>
                    <a:ext uri="{9D8B030D-6E8A-4147-A177-3AD203B41FA5}">
                      <a16:colId xmlns:a16="http://schemas.microsoft.com/office/drawing/2014/main" val="241290794"/>
                    </a:ext>
                  </a:extLst>
                </a:gridCol>
                <a:gridCol w="4243039">
                  <a:extLst>
                    <a:ext uri="{9D8B030D-6E8A-4147-A177-3AD203B41FA5}">
                      <a16:colId xmlns:a16="http://schemas.microsoft.com/office/drawing/2014/main" val="2839031637"/>
                    </a:ext>
                  </a:extLst>
                </a:gridCol>
              </a:tblGrid>
              <a:tr h="189816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DCDEE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Average</a:t>
                      </a:r>
                      <a:endParaRPr lang="en-US" sz="2400" b="1" i="0" dirty="0">
                        <a:solidFill>
                          <a:srgbClr val="DCDEE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>
                      <a:noFill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DCDEE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Satisfaction</a:t>
                      </a:r>
                      <a:endParaRPr lang="en-US" sz="2400" b="1" i="0" dirty="0">
                        <a:solidFill>
                          <a:srgbClr val="DCDEE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DCDEE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Recommendation</a:t>
                      </a:r>
                      <a:endParaRPr lang="en-US" sz="2400" b="1" i="0" dirty="0">
                        <a:solidFill>
                          <a:srgbClr val="DCDEE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DCDEE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CR</a:t>
                      </a:r>
                      <a:endParaRPr lang="en-US" sz="2400" b="1" i="0" dirty="0">
                        <a:solidFill>
                          <a:srgbClr val="DCDEE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DCDEE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</a:t>
                      </a:r>
                      <a:endParaRPr lang="en-US" sz="2400" b="1" i="0" dirty="0">
                        <a:solidFill>
                          <a:srgbClr val="DCDEE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344601"/>
                  </a:ext>
                </a:extLst>
              </a:tr>
              <a:tr h="116468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Segment 1</a:t>
                      </a:r>
                      <a:endParaRPr lang="en-US" sz="2400" b="1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>
                      <a:noFill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3.0357</a:t>
                      </a:r>
                      <a:endParaRPr lang="en-US" sz="2400" b="0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5.9286</a:t>
                      </a:r>
                      <a:endParaRPr lang="en-US" sz="2400" b="0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106.31%</a:t>
                      </a:r>
                      <a:endParaRPr lang="en-US" sz="2400" b="0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59.79%</a:t>
                      </a:r>
                      <a:endParaRPr lang="en-US" sz="2400" b="0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162088"/>
                  </a:ext>
                </a:extLst>
              </a:tr>
              <a:tr h="116468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Segment 2</a:t>
                      </a:r>
                      <a:endParaRPr lang="en-US" sz="2400" b="1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>
                      <a:noFill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4.5000</a:t>
                      </a:r>
                      <a:endParaRPr lang="en-US" sz="2400" b="1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A5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7.8333</a:t>
                      </a:r>
                      <a:endParaRPr lang="en-US" sz="2400" b="1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A5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132.80%</a:t>
                      </a:r>
                      <a:endParaRPr lang="en-US" sz="2400" b="0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78.96%</a:t>
                      </a:r>
                      <a:endParaRPr lang="en-US" sz="2400" b="1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A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022019"/>
                  </a:ext>
                </a:extLst>
              </a:tr>
              <a:tr h="116468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Segment 3</a:t>
                      </a:r>
                      <a:endParaRPr lang="en-US" sz="2400" b="1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>
                      <a:noFill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2.4583</a:t>
                      </a:r>
                      <a:endParaRPr lang="en-US" sz="2400" b="0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4.7500</a:t>
                      </a:r>
                      <a:endParaRPr lang="en-US" sz="2400" b="0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143.74%</a:t>
                      </a:r>
                      <a:endParaRPr lang="en-US" sz="2400" b="0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52.94%</a:t>
                      </a:r>
                      <a:endParaRPr lang="en-US" sz="2400" b="0" i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570169"/>
                  </a:ext>
                </a:extLst>
              </a:tr>
              <a:tr h="116468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Segment 4</a:t>
                      </a:r>
                      <a:endParaRPr lang="en-US" sz="2400" b="1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>
                      <a:noFill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3.5833</a:t>
                      </a:r>
                      <a:endParaRPr lang="en-US" sz="2400" b="0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5.8333</a:t>
                      </a:r>
                      <a:endParaRPr lang="en-US" sz="2400" b="0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179.60%</a:t>
                      </a:r>
                      <a:endParaRPr lang="en-US" sz="2400" b="1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5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51.36%</a:t>
                      </a:r>
                      <a:endParaRPr lang="en-US" sz="2400" b="0" i="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700" marR="12700" marT="12700" marB="63500"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0610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2B35BCA-BEF9-7478-9DA8-7F494A4E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3613" y="6805613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5581A-6E8F-0428-6ADE-718E68E9E491}"/>
              </a:ext>
            </a:extLst>
          </p:cNvPr>
          <p:cNvSpPr txBox="1"/>
          <p:nvPr/>
        </p:nvSpPr>
        <p:spPr>
          <a:xfrm>
            <a:off x="1609295" y="2270472"/>
            <a:ext cx="20697252" cy="130882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Segment 2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the most valuable segment with the highest satisfaction, recommendation tendency, and transaction rate 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Segment 4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has the highest click rate</a:t>
            </a:r>
          </a:p>
        </p:txBody>
      </p:sp>
    </p:spTree>
    <p:extLst>
      <p:ext uri="{BB962C8B-B14F-4D97-AF65-F5344CB8AC3E}">
        <p14:creationId xmlns:p14="http://schemas.microsoft.com/office/powerpoint/2010/main" val="1933281782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3F445B-4B0E-9808-F2F0-3CCD1A47D3BB}"/>
              </a:ext>
            </a:extLst>
          </p:cNvPr>
          <p:cNvSpPr/>
          <p:nvPr/>
        </p:nvSpPr>
        <p:spPr>
          <a:xfrm>
            <a:off x="1905000" y="0"/>
            <a:ext cx="10287000" cy="13716000"/>
          </a:xfrm>
          <a:prstGeom prst="rect">
            <a:avLst/>
          </a:prstGeom>
          <a:solidFill>
            <a:srgbClr val="DCDEE1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1607879" y="0"/>
            <a:ext cx="10881242" cy="13716000"/>
          </a:xfrm>
          <a:prstGeom prst="rect">
            <a:avLst/>
          </a:prstGeom>
          <a:solidFill>
            <a:srgbClr val="272727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976577" y="3328223"/>
            <a:ext cx="16225283" cy="6862999"/>
          </a:xfrm>
          <a:prstGeom prst="rect">
            <a:avLst/>
          </a:prstGeom>
          <a:solidFill>
            <a:srgbClr val="272727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" name="Shape 384">
            <a:extLst>
              <a:ext uri="{FF2B5EF4-FFF2-40B4-BE49-F238E27FC236}">
                <a16:creationId xmlns:a16="http://schemas.microsoft.com/office/drawing/2014/main" id="{1BD4F32F-88D4-BE07-4F9B-40E5E7FF6430}"/>
              </a:ext>
            </a:extLst>
          </p:cNvPr>
          <p:cNvSpPr/>
          <p:nvPr/>
        </p:nvSpPr>
        <p:spPr>
          <a:xfrm>
            <a:off x="5969000" y="5566292"/>
            <a:ext cx="12446000" cy="23868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Recommendation</a:t>
            </a:r>
            <a:endParaRPr lang="en-US" sz="9600" b="1" dirty="0">
              <a:solidFill>
                <a:srgbClr val="C7A57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29846C-B51F-6B60-E478-3FEC2DB9100C}"/>
              </a:ext>
            </a:extLst>
          </p:cNvPr>
          <p:cNvGrpSpPr/>
          <p:nvPr/>
        </p:nvGrpSpPr>
        <p:grpSpPr>
          <a:xfrm>
            <a:off x="11145143" y="10919263"/>
            <a:ext cx="333510" cy="2068632"/>
            <a:chOff x="11145143" y="10919263"/>
            <a:chExt cx="333510" cy="2068632"/>
          </a:xfrm>
        </p:grpSpPr>
        <p:sp>
          <p:nvSpPr>
            <p:cNvPr id="6" name="Shape 91">
              <a:extLst>
                <a:ext uri="{FF2B5EF4-FFF2-40B4-BE49-F238E27FC236}">
                  <a16:creationId xmlns:a16="http://schemas.microsoft.com/office/drawing/2014/main" id="{F3CC3425-3EB7-CDFE-39BF-911A9D32E231}"/>
                </a:ext>
              </a:extLst>
            </p:cNvPr>
            <p:cNvSpPr/>
            <p:nvPr/>
          </p:nvSpPr>
          <p:spPr>
            <a:xfrm>
              <a:off x="11220029" y="10919263"/>
              <a:ext cx="183739" cy="183740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" name="Shape 93">
              <a:extLst>
                <a:ext uri="{FF2B5EF4-FFF2-40B4-BE49-F238E27FC236}">
                  <a16:creationId xmlns:a16="http://schemas.microsoft.com/office/drawing/2014/main" id="{EA919341-979D-3676-9DC6-AB8921913E54}"/>
                </a:ext>
              </a:extLst>
            </p:cNvPr>
            <p:cNvSpPr/>
            <p:nvPr/>
          </p:nvSpPr>
          <p:spPr>
            <a:xfrm>
              <a:off x="11220029" y="11497658"/>
              <a:ext cx="183739" cy="183740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" name="Shape 94">
              <a:extLst>
                <a:ext uri="{FF2B5EF4-FFF2-40B4-BE49-F238E27FC236}">
                  <a16:creationId xmlns:a16="http://schemas.microsoft.com/office/drawing/2014/main" id="{A1CB54AF-7C27-A443-EF04-567D4307DDD0}"/>
                </a:ext>
              </a:extLst>
            </p:cNvPr>
            <p:cNvSpPr/>
            <p:nvPr/>
          </p:nvSpPr>
          <p:spPr>
            <a:xfrm>
              <a:off x="11220029" y="12076053"/>
              <a:ext cx="183739" cy="183739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FE9C8DF-88B0-46EC-E686-7E67B199689E}"/>
                </a:ext>
              </a:extLst>
            </p:cNvPr>
            <p:cNvGrpSpPr/>
            <p:nvPr/>
          </p:nvGrpSpPr>
          <p:grpSpPr>
            <a:xfrm>
              <a:off x="11145143" y="12654384"/>
              <a:ext cx="333510" cy="333511"/>
              <a:chOff x="22290519" y="8172775"/>
              <a:chExt cx="333510" cy="333511"/>
            </a:xfrm>
          </p:grpSpPr>
          <p:sp>
            <p:nvSpPr>
              <p:cNvPr id="10" name="Shape 92">
                <a:extLst>
                  <a:ext uri="{FF2B5EF4-FFF2-40B4-BE49-F238E27FC236}">
                    <a16:creationId xmlns:a16="http://schemas.microsoft.com/office/drawing/2014/main" id="{13AFD6D1-BCBF-4A70-AF19-6BE5F511A19B}"/>
                  </a:ext>
                </a:extLst>
              </p:cNvPr>
              <p:cNvSpPr/>
              <p:nvPr/>
            </p:nvSpPr>
            <p:spPr>
              <a:xfrm>
                <a:off x="22365404" y="8247661"/>
                <a:ext cx="183739" cy="183739"/>
              </a:xfrm>
              <a:prstGeom prst="ellipse">
                <a:avLst/>
              </a:prstGeom>
              <a:solidFill>
                <a:srgbClr val="C7A57F"/>
              </a:solidFill>
              <a:ln w="3175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1" name="Shape 95">
                <a:extLst>
                  <a:ext uri="{FF2B5EF4-FFF2-40B4-BE49-F238E27FC236}">
                    <a16:creationId xmlns:a16="http://schemas.microsoft.com/office/drawing/2014/main" id="{D0B0A590-F426-F7B6-EAD2-BB869CBF386E}"/>
                  </a:ext>
                </a:extLst>
              </p:cNvPr>
              <p:cNvSpPr/>
              <p:nvPr/>
            </p:nvSpPr>
            <p:spPr>
              <a:xfrm>
                <a:off x="22290519" y="8172775"/>
                <a:ext cx="333510" cy="333511"/>
              </a:xfrm>
              <a:prstGeom prst="ellipse">
                <a:avLst/>
              </a:prstGeom>
              <a:ln w="25400">
                <a:solidFill>
                  <a:srgbClr val="C7A57F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94040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82">
            <a:extLst>
              <a:ext uri="{FF2B5EF4-FFF2-40B4-BE49-F238E27FC236}">
                <a16:creationId xmlns:a16="http://schemas.microsoft.com/office/drawing/2014/main" id="{0EBABA08-CD29-E206-E2F2-E3FDBFB88F66}"/>
              </a:ext>
            </a:extLst>
          </p:cNvPr>
          <p:cNvGrpSpPr/>
          <p:nvPr/>
        </p:nvGrpSpPr>
        <p:grpSpPr>
          <a:xfrm>
            <a:off x="3012422" y="7872903"/>
            <a:ext cx="1163431" cy="1163431"/>
            <a:chOff x="0" y="0"/>
            <a:chExt cx="1163430" cy="1163430"/>
          </a:xfrm>
        </p:grpSpPr>
        <p:sp>
          <p:nvSpPr>
            <p:cNvPr id="28" name="Shape 180">
              <a:extLst>
                <a:ext uri="{FF2B5EF4-FFF2-40B4-BE49-F238E27FC236}">
                  <a16:creationId xmlns:a16="http://schemas.microsoft.com/office/drawing/2014/main" id="{C6B6F92F-6C11-6566-94FA-76C61A07087E}"/>
                </a:ext>
              </a:extLst>
            </p:cNvPr>
            <p:cNvSpPr/>
            <p:nvPr/>
          </p:nvSpPr>
          <p:spPr>
            <a:xfrm>
              <a:off x="0" y="0"/>
              <a:ext cx="1163430" cy="1163430"/>
            </a:xfrm>
            <a:prstGeom prst="rect">
              <a:avLst/>
            </a:prstGeom>
            <a:noFill/>
            <a:ln w="88900" cap="flat">
              <a:solidFill>
                <a:srgbClr val="C7A57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9" name="Shape 181">
              <a:extLst>
                <a:ext uri="{FF2B5EF4-FFF2-40B4-BE49-F238E27FC236}">
                  <a16:creationId xmlns:a16="http://schemas.microsoft.com/office/drawing/2014/main" id="{3A91F950-CCC5-14D4-858D-850AB6094668}"/>
                </a:ext>
              </a:extLst>
            </p:cNvPr>
            <p:cNvSpPr/>
            <p:nvPr/>
          </p:nvSpPr>
          <p:spPr>
            <a:xfrm>
              <a:off x="258032" y="194677"/>
              <a:ext cx="621964" cy="72327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defRPr sz="4200">
                  <a:solidFill>
                    <a:srgbClr val="F6F5F3"/>
                  </a:solidFill>
                  <a:latin typeface="Bebas"/>
                  <a:ea typeface="Bebas"/>
                  <a:cs typeface="Bebas"/>
                  <a:sym typeface="Bebas"/>
                </a:defRPr>
              </a:lvl1pPr>
            </a:lstStyle>
            <a:p>
              <a:r>
                <a:rPr dirty="0"/>
                <a:t>0</a:t>
              </a:r>
              <a:r>
                <a:rPr lang="en-US" dirty="0"/>
                <a:t>3</a:t>
              </a:r>
              <a:endParaRPr dirty="0"/>
            </a:p>
          </p:txBody>
        </p:sp>
      </p:grpSp>
      <p:grpSp>
        <p:nvGrpSpPr>
          <p:cNvPr id="33" name="Group 188">
            <a:extLst>
              <a:ext uri="{FF2B5EF4-FFF2-40B4-BE49-F238E27FC236}">
                <a16:creationId xmlns:a16="http://schemas.microsoft.com/office/drawing/2014/main" id="{6A852239-9F04-FF35-9649-FE41395ECF97}"/>
              </a:ext>
            </a:extLst>
          </p:cNvPr>
          <p:cNvGrpSpPr/>
          <p:nvPr/>
        </p:nvGrpSpPr>
        <p:grpSpPr>
          <a:xfrm>
            <a:off x="3035399" y="3261000"/>
            <a:ext cx="1163430" cy="1163430"/>
            <a:chOff x="0" y="0"/>
            <a:chExt cx="1163429" cy="1163429"/>
          </a:xfrm>
        </p:grpSpPr>
        <p:sp>
          <p:nvSpPr>
            <p:cNvPr id="34" name="Shape 186">
              <a:extLst>
                <a:ext uri="{FF2B5EF4-FFF2-40B4-BE49-F238E27FC236}">
                  <a16:creationId xmlns:a16="http://schemas.microsoft.com/office/drawing/2014/main" id="{37E4B57F-46FE-1C04-2F25-9A62A66F2EC3}"/>
                </a:ext>
              </a:extLst>
            </p:cNvPr>
            <p:cNvSpPr/>
            <p:nvPr/>
          </p:nvSpPr>
          <p:spPr>
            <a:xfrm>
              <a:off x="0" y="0"/>
              <a:ext cx="1163430" cy="1163430"/>
            </a:xfrm>
            <a:prstGeom prst="rect">
              <a:avLst/>
            </a:prstGeom>
            <a:noFill/>
            <a:ln w="88900" cap="flat">
              <a:solidFill>
                <a:srgbClr val="C7A57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5" name="Shape 187">
              <a:extLst>
                <a:ext uri="{FF2B5EF4-FFF2-40B4-BE49-F238E27FC236}">
                  <a16:creationId xmlns:a16="http://schemas.microsoft.com/office/drawing/2014/main" id="{B3DCA533-2DF4-6FFE-A727-EB78E84B6694}"/>
                </a:ext>
              </a:extLst>
            </p:cNvPr>
            <p:cNvSpPr/>
            <p:nvPr/>
          </p:nvSpPr>
          <p:spPr>
            <a:xfrm>
              <a:off x="291201" y="168964"/>
              <a:ext cx="555626" cy="7747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defRPr sz="4200">
                  <a:solidFill>
                    <a:srgbClr val="F6F5F3"/>
                  </a:solidFill>
                  <a:latin typeface="Bebas"/>
                  <a:ea typeface="Bebas"/>
                  <a:cs typeface="Bebas"/>
                  <a:sym typeface="Bebas"/>
                </a:defRPr>
              </a:lvl1pPr>
            </a:lstStyle>
            <a:p>
              <a:r>
                <a:rPr dirty="0"/>
                <a:t>01</a:t>
              </a:r>
            </a:p>
          </p:txBody>
        </p:sp>
      </p:grpSp>
      <p:grpSp>
        <p:nvGrpSpPr>
          <p:cNvPr id="36" name="Group 191">
            <a:extLst>
              <a:ext uri="{FF2B5EF4-FFF2-40B4-BE49-F238E27FC236}">
                <a16:creationId xmlns:a16="http://schemas.microsoft.com/office/drawing/2014/main" id="{37F2A409-6CE6-14D9-9FAD-8EBF0CA000A6}"/>
              </a:ext>
            </a:extLst>
          </p:cNvPr>
          <p:cNvGrpSpPr/>
          <p:nvPr/>
        </p:nvGrpSpPr>
        <p:grpSpPr>
          <a:xfrm>
            <a:off x="13168965" y="3261001"/>
            <a:ext cx="1163431" cy="1163431"/>
            <a:chOff x="0" y="0"/>
            <a:chExt cx="1163430" cy="1163430"/>
          </a:xfrm>
        </p:grpSpPr>
        <p:sp>
          <p:nvSpPr>
            <p:cNvPr id="37" name="Shape 189">
              <a:extLst>
                <a:ext uri="{FF2B5EF4-FFF2-40B4-BE49-F238E27FC236}">
                  <a16:creationId xmlns:a16="http://schemas.microsoft.com/office/drawing/2014/main" id="{E927584D-A409-AAE6-570E-CCD169078193}"/>
                </a:ext>
              </a:extLst>
            </p:cNvPr>
            <p:cNvSpPr/>
            <p:nvPr/>
          </p:nvSpPr>
          <p:spPr>
            <a:xfrm>
              <a:off x="0" y="0"/>
              <a:ext cx="1163430" cy="1163430"/>
            </a:xfrm>
            <a:prstGeom prst="rect">
              <a:avLst/>
            </a:prstGeom>
            <a:noFill/>
            <a:ln w="88900" cap="flat">
              <a:solidFill>
                <a:srgbClr val="C7A57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8" name="Shape 190">
              <a:extLst>
                <a:ext uri="{FF2B5EF4-FFF2-40B4-BE49-F238E27FC236}">
                  <a16:creationId xmlns:a16="http://schemas.microsoft.com/office/drawing/2014/main" id="{314FE572-64B5-7910-C9D9-D0E539A77B72}"/>
                </a:ext>
              </a:extLst>
            </p:cNvPr>
            <p:cNvSpPr/>
            <p:nvPr/>
          </p:nvSpPr>
          <p:spPr>
            <a:xfrm>
              <a:off x="258032" y="194677"/>
              <a:ext cx="621964" cy="72327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defRPr sz="4200">
                  <a:solidFill>
                    <a:srgbClr val="F6F5F3"/>
                  </a:solidFill>
                  <a:latin typeface="Bebas"/>
                  <a:ea typeface="Bebas"/>
                  <a:cs typeface="Bebas"/>
                  <a:sym typeface="Bebas"/>
                </a:defRPr>
              </a:lvl1pPr>
            </a:lstStyle>
            <a:p>
              <a:r>
                <a:rPr dirty="0"/>
                <a:t>0</a:t>
              </a:r>
              <a:r>
                <a:rPr lang="en-US" dirty="0"/>
                <a:t>2</a:t>
              </a:r>
              <a:endParaRPr dirty="0"/>
            </a:p>
          </p:txBody>
        </p:sp>
      </p:grpSp>
      <p:sp>
        <p:nvSpPr>
          <p:cNvPr id="39" name="Shape 228">
            <a:extLst>
              <a:ext uri="{FF2B5EF4-FFF2-40B4-BE49-F238E27FC236}">
                <a16:creationId xmlns:a16="http://schemas.microsoft.com/office/drawing/2014/main" id="{08E8D811-65B9-3C0C-87BC-9D77A5134F01}"/>
              </a:ext>
            </a:extLst>
          </p:cNvPr>
          <p:cNvSpPr/>
          <p:nvPr/>
        </p:nvSpPr>
        <p:spPr>
          <a:xfrm>
            <a:off x="1609296" y="1182325"/>
            <a:ext cx="8064364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7200" dirty="0">
                <a:solidFill>
                  <a:srgbClr val="F6F5F3"/>
                </a:solidFill>
              </a:rPr>
              <a:t>Positioning</a:t>
            </a:r>
            <a:endParaRPr sz="7200" dirty="0">
              <a:solidFill>
                <a:srgbClr val="C7A57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D247B-56FE-4D36-DC00-D5D713C87A30}"/>
              </a:ext>
            </a:extLst>
          </p:cNvPr>
          <p:cNvSpPr txBox="1"/>
          <p:nvPr/>
        </p:nvSpPr>
        <p:spPr>
          <a:xfrm>
            <a:off x="4887527" y="3496466"/>
            <a:ext cx="6371937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i="0" u="none" strike="noStrike" dirty="0">
                <a:solidFill>
                  <a:srgbClr val="C7A57F"/>
                </a:solidFill>
                <a:effectLst/>
                <a:latin typeface="Times New Roman" panose="02020603050405020304" pitchFamily="18" charset="0"/>
              </a:rPr>
              <a:t>Provide Extreme Experience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C7A57F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A2EA65-B780-71A7-CF65-2DFDBDF1F728}"/>
              </a:ext>
            </a:extLst>
          </p:cNvPr>
          <p:cNvSpPr txBox="1"/>
          <p:nvPr/>
        </p:nvSpPr>
        <p:spPr>
          <a:xfrm>
            <a:off x="14896201" y="3496466"/>
            <a:ext cx="7532511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i="0" u="none" strike="noStrike" dirty="0">
                <a:solidFill>
                  <a:srgbClr val="C7A57F"/>
                </a:solidFill>
                <a:effectLst/>
                <a:latin typeface="Times New Roman" panose="02020603050405020304" pitchFamily="18" charset="0"/>
              </a:rPr>
              <a:t>Optimize </a:t>
            </a:r>
            <a:r>
              <a:rPr lang="en-US" sz="4000" b="1" dirty="0">
                <a:solidFill>
                  <a:srgbClr val="C7A57F"/>
                </a:solidFill>
                <a:latin typeface="Times New Roman" panose="02020603050405020304" pitchFamily="18" charset="0"/>
              </a:rPr>
              <a:t>I</a:t>
            </a:r>
            <a:r>
              <a:rPr lang="en-US" sz="4000" b="1" i="0" u="none" strike="noStrike" dirty="0">
                <a:solidFill>
                  <a:srgbClr val="C7A57F"/>
                </a:solidFill>
                <a:effectLst/>
                <a:latin typeface="Times New Roman" panose="02020603050405020304" pitchFamily="18" charset="0"/>
              </a:rPr>
              <a:t>nventory </a:t>
            </a:r>
            <a:r>
              <a:rPr lang="en-US" sz="4000" b="1" dirty="0">
                <a:solidFill>
                  <a:srgbClr val="C7A57F"/>
                </a:solidFill>
                <a:latin typeface="Times New Roman" panose="02020603050405020304" pitchFamily="18" charset="0"/>
              </a:rPr>
              <a:t>M</a:t>
            </a:r>
            <a:r>
              <a:rPr lang="en-US" sz="4000" b="1" i="0" u="none" strike="noStrike" dirty="0">
                <a:solidFill>
                  <a:srgbClr val="C7A57F"/>
                </a:solidFill>
                <a:effectLst/>
                <a:latin typeface="Times New Roman" panose="02020603050405020304" pitchFamily="18" charset="0"/>
              </a:rPr>
              <a:t>anagement 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C7A57F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66E1B3-646A-3313-6BD0-311A93FFD423}"/>
              </a:ext>
            </a:extLst>
          </p:cNvPr>
          <p:cNvSpPr txBox="1"/>
          <p:nvPr/>
        </p:nvSpPr>
        <p:spPr>
          <a:xfrm>
            <a:off x="4864548" y="8082968"/>
            <a:ext cx="9184413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cap="none" spc="0" normalizeH="0" baseline="0" dirty="0">
                <a:ln>
                  <a:noFill/>
                </a:ln>
                <a:solidFill>
                  <a:srgbClr val="C7A57F"/>
                </a:solidFill>
                <a:uFillTx/>
                <a:latin typeface="Times New Roman" panose="02020603050405020304" pitchFamily="18" charset="0"/>
                <a:ea typeface="Avenir Book"/>
                <a:cs typeface="Avenir Book"/>
                <a:sym typeface="Avenir Book"/>
              </a:rPr>
              <a:t>Improve shopping </a:t>
            </a:r>
            <a:r>
              <a:rPr lang="en-US" sz="4000" b="1" dirty="0">
                <a:solidFill>
                  <a:srgbClr val="C7A57F"/>
                </a:solidFill>
                <a:latin typeface="Times New Roman" panose="02020603050405020304" pitchFamily="18" charset="0"/>
              </a:rPr>
              <a:t>efficiency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C7A57F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B8B514-2E19-E2CD-8C53-6C0FFBE57A0F}"/>
              </a:ext>
            </a:extLst>
          </p:cNvPr>
          <p:cNvSpPr txBox="1"/>
          <p:nvPr/>
        </p:nvSpPr>
        <p:spPr>
          <a:xfrm>
            <a:off x="3035399" y="5022965"/>
            <a:ext cx="9156601" cy="204671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3200" dirty="0">
                <a:solidFill>
                  <a:srgbClr val="F7F5F3"/>
                </a:solidFill>
                <a:latin typeface="Times New Roman" panose="02020603050405020304" pitchFamily="18" charset="0"/>
              </a:rPr>
              <a:t>P</a:t>
            </a:r>
            <a:r>
              <a:rPr lang="en-US" sz="3200" b="0" i="0" u="none" strike="noStrike" dirty="0">
                <a:solidFill>
                  <a:srgbClr val="F7F5F3"/>
                </a:solidFill>
                <a:effectLst/>
                <a:latin typeface="Times New Roman" panose="02020603050405020304" pitchFamily="18" charset="0"/>
              </a:rPr>
              <a:t>rovide skin type test both online and offline </a:t>
            </a:r>
          </a:p>
          <a:p>
            <a:pPr marL="457200" marR="0" indent="-45720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3200" dirty="0">
                <a:solidFill>
                  <a:srgbClr val="F7F5F3"/>
                </a:solidFill>
                <a:latin typeface="Times New Roman" panose="02020603050405020304" pitchFamily="18" charset="0"/>
              </a:rPr>
              <a:t>P</a:t>
            </a:r>
            <a:r>
              <a:rPr lang="en-US" sz="3200" b="0" i="0" u="none" strike="noStrike" dirty="0">
                <a:solidFill>
                  <a:srgbClr val="F7F5F3"/>
                </a:solidFill>
                <a:effectLst/>
                <a:latin typeface="Times New Roman" panose="02020603050405020304" pitchFamily="18" charset="0"/>
              </a:rPr>
              <a:t>rovide skin and lips color test and shape test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7F5F3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CB97B3-9201-848B-97A8-209A91E30195}"/>
              </a:ext>
            </a:extLst>
          </p:cNvPr>
          <p:cNvSpPr txBox="1"/>
          <p:nvPr/>
        </p:nvSpPr>
        <p:spPr>
          <a:xfrm>
            <a:off x="13168965" y="5022965"/>
            <a:ext cx="10852570" cy="204671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  <a:defRPr sz="3600">
                <a:solidFill>
                  <a:srgbClr val="F7F5F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sz="3200" dirty="0"/>
              <a:t>Arrange inventory leveraging prediction models</a:t>
            </a:r>
          </a:p>
          <a:p>
            <a:r>
              <a:rPr lang="en-US" sz="3200" dirty="0"/>
              <a:t>Improve inventory</a:t>
            </a:r>
            <a:r>
              <a:rPr lang="zh-CN" altLang="en-US" sz="3200" dirty="0"/>
              <a:t> </a:t>
            </a:r>
            <a:r>
              <a:rPr lang="en-US" sz="3200" dirty="0"/>
              <a:t>distribution strategy and turnover efficiency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D07214-20C9-FACB-1A07-EBF82F80312A}"/>
              </a:ext>
            </a:extLst>
          </p:cNvPr>
          <p:cNvSpPr txBox="1"/>
          <p:nvPr/>
        </p:nvSpPr>
        <p:spPr>
          <a:xfrm>
            <a:off x="3035399" y="9494794"/>
            <a:ext cx="13769791" cy="204671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  <a:defRPr sz="3200">
                <a:solidFill>
                  <a:srgbClr val="F7F5F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For offline stores, install iPads in every store for quick searches on product information including price, trend, reviews, colors and etc.</a:t>
            </a:r>
          </a:p>
        </p:txBody>
      </p:sp>
    </p:spTree>
    <p:extLst>
      <p:ext uri="{BB962C8B-B14F-4D97-AF65-F5344CB8AC3E}">
        <p14:creationId xmlns:p14="http://schemas.microsoft.com/office/powerpoint/2010/main" val="1410453703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82">
            <a:extLst>
              <a:ext uri="{FF2B5EF4-FFF2-40B4-BE49-F238E27FC236}">
                <a16:creationId xmlns:a16="http://schemas.microsoft.com/office/drawing/2014/main" id="{0EBABA08-CD29-E206-E2F2-E3FDBFB88F66}"/>
              </a:ext>
            </a:extLst>
          </p:cNvPr>
          <p:cNvGrpSpPr/>
          <p:nvPr/>
        </p:nvGrpSpPr>
        <p:grpSpPr>
          <a:xfrm>
            <a:off x="3012422" y="7872903"/>
            <a:ext cx="1163431" cy="1163431"/>
            <a:chOff x="0" y="0"/>
            <a:chExt cx="1163430" cy="1163430"/>
          </a:xfrm>
        </p:grpSpPr>
        <p:sp>
          <p:nvSpPr>
            <p:cNvPr id="28" name="Shape 180">
              <a:extLst>
                <a:ext uri="{FF2B5EF4-FFF2-40B4-BE49-F238E27FC236}">
                  <a16:creationId xmlns:a16="http://schemas.microsoft.com/office/drawing/2014/main" id="{C6B6F92F-6C11-6566-94FA-76C61A07087E}"/>
                </a:ext>
              </a:extLst>
            </p:cNvPr>
            <p:cNvSpPr/>
            <p:nvPr/>
          </p:nvSpPr>
          <p:spPr>
            <a:xfrm>
              <a:off x="0" y="0"/>
              <a:ext cx="1163430" cy="1163430"/>
            </a:xfrm>
            <a:prstGeom prst="rect">
              <a:avLst/>
            </a:prstGeom>
            <a:noFill/>
            <a:ln w="88900" cap="flat">
              <a:solidFill>
                <a:srgbClr val="C7A57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9" name="Shape 181">
              <a:extLst>
                <a:ext uri="{FF2B5EF4-FFF2-40B4-BE49-F238E27FC236}">
                  <a16:creationId xmlns:a16="http://schemas.microsoft.com/office/drawing/2014/main" id="{3A91F950-CCC5-14D4-858D-850AB6094668}"/>
                </a:ext>
              </a:extLst>
            </p:cNvPr>
            <p:cNvSpPr/>
            <p:nvPr/>
          </p:nvSpPr>
          <p:spPr>
            <a:xfrm>
              <a:off x="258032" y="194677"/>
              <a:ext cx="621964" cy="72327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defRPr sz="4200">
                  <a:solidFill>
                    <a:srgbClr val="F6F5F3"/>
                  </a:solidFill>
                  <a:latin typeface="Bebas"/>
                  <a:ea typeface="Bebas"/>
                  <a:cs typeface="Bebas"/>
                  <a:sym typeface="Bebas"/>
                </a:defRPr>
              </a:lvl1pPr>
            </a:lstStyle>
            <a:p>
              <a:r>
                <a:rPr dirty="0"/>
                <a:t>0</a:t>
              </a:r>
              <a:r>
                <a:rPr lang="en-US" dirty="0"/>
                <a:t>3</a:t>
              </a:r>
              <a:endParaRPr dirty="0"/>
            </a:p>
          </p:txBody>
        </p:sp>
      </p:grpSp>
      <p:grpSp>
        <p:nvGrpSpPr>
          <p:cNvPr id="33" name="Group 188">
            <a:extLst>
              <a:ext uri="{FF2B5EF4-FFF2-40B4-BE49-F238E27FC236}">
                <a16:creationId xmlns:a16="http://schemas.microsoft.com/office/drawing/2014/main" id="{6A852239-9F04-FF35-9649-FE41395ECF97}"/>
              </a:ext>
            </a:extLst>
          </p:cNvPr>
          <p:cNvGrpSpPr/>
          <p:nvPr/>
        </p:nvGrpSpPr>
        <p:grpSpPr>
          <a:xfrm>
            <a:off x="3035399" y="3261000"/>
            <a:ext cx="1163430" cy="1163430"/>
            <a:chOff x="0" y="0"/>
            <a:chExt cx="1163429" cy="1163429"/>
          </a:xfrm>
        </p:grpSpPr>
        <p:sp>
          <p:nvSpPr>
            <p:cNvPr id="34" name="Shape 186">
              <a:extLst>
                <a:ext uri="{FF2B5EF4-FFF2-40B4-BE49-F238E27FC236}">
                  <a16:creationId xmlns:a16="http://schemas.microsoft.com/office/drawing/2014/main" id="{37E4B57F-46FE-1C04-2F25-9A62A66F2EC3}"/>
                </a:ext>
              </a:extLst>
            </p:cNvPr>
            <p:cNvSpPr/>
            <p:nvPr/>
          </p:nvSpPr>
          <p:spPr>
            <a:xfrm>
              <a:off x="0" y="0"/>
              <a:ext cx="1163430" cy="1163430"/>
            </a:xfrm>
            <a:prstGeom prst="rect">
              <a:avLst/>
            </a:prstGeom>
            <a:noFill/>
            <a:ln w="88900" cap="flat">
              <a:solidFill>
                <a:srgbClr val="C7A57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5" name="Shape 187">
              <a:extLst>
                <a:ext uri="{FF2B5EF4-FFF2-40B4-BE49-F238E27FC236}">
                  <a16:creationId xmlns:a16="http://schemas.microsoft.com/office/drawing/2014/main" id="{B3DCA533-2DF4-6FFE-A727-EB78E84B6694}"/>
                </a:ext>
              </a:extLst>
            </p:cNvPr>
            <p:cNvSpPr/>
            <p:nvPr/>
          </p:nvSpPr>
          <p:spPr>
            <a:xfrm>
              <a:off x="291201" y="168964"/>
              <a:ext cx="555626" cy="7747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defRPr sz="4200">
                  <a:solidFill>
                    <a:srgbClr val="F6F5F3"/>
                  </a:solidFill>
                  <a:latin typeface="Bebas"/>
                  <a:ea typeface="Bebas"/>
                  <a:cs typeface="Bebas"/>
                  <a:sym typeface="Bebas"/>
                </a:defRPr>
              </a:lvl1pPr>
            </a:lstStyle>
            <a:p>
              <a:r>
                <a:rPr dirty="0"/>
                <a:t>01</a:t>
              </a:r>
            </a:p>
          </p:txBody>
        </p:sp>
      </p:grpSp>
      <p:grpSp>
        <p:nvGrpSpPr>
          <p:cNvPr id="36" name="Group 191">
            <a:extLst>
              <a:ext uri="{FF2B5EF4-FFF2-40B4-BE49-F238E27FC236}">
                <a16:creationId xmlns:a16="http://schemas.microsoft.com/office/drawing/2014/main" id="{37F2A409-6CE6-14D9-9FAD-8EBF0CA000A6}"/>
              </a:ext>
            </a:extLst>
          </p:cNvPr>
          <p:cNvGrpSpPr/>
          <p:nvPr/>
        </p:nvGrpSpPr>
        <p:grpSpPr>
          <a:xfrm>
            <a:off x="13168965" y="3261001"/>
            <a:ext cx="1163431" cy="1163431"/>
            <a:chOff x="0" y="0"/>
            <a:chExt cx="1163430" cy="1163430"/>
          </a:xfrm>
        </p:grpSpPr>
        <p:sp>
          <p:nvSpPr>
            <p:cNvPr id="37" name="Shape 189">
              <a:extLst>
                <a:ext uri="{FF2B5EF4-FFF2-40B4-BE49-F238E27FC236}">
                  <a16:creationId xmlns:a16="http://schemas.microsoft.com/office/drawing/2014/main" id="{E927584D-A409-AAE6-570E-CCD169078193}"/>
                </a:ext>
              </a:extLst>
            </p:cNvPr>
            <p:cNvSpPr/>
            <p:nvPr/>
          </p:nvSpPr>
          <p:spPr>
            <a:xfrm>
              <a:off x="0" y="0"/>
              <a:ext cx="1163430" cy="1163430"/>
            </a:xfrm>
            <a:prstGeom prst="rect">
              <a:avLst/>
            </a:prstGeom>
            <a:noFill/>
            <a:ln w="88900" cap="flat">
              <a:solidFill>
                <a:srgbClr val="C7A57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8" name="Shape 190">
              <a:extLst>
                <a:ext uri="{FF2B5EF4-FFF2-40B4-BE49-F238E27FC236}">
                  <a16:creationId xmlns:a16="http://schemas.microsoft.com/office/drawing/2014/main" id="{314FE572-64B5-7910-C9D9-D0E539A77B72}"/>
                </a:ext>
              </a:extLst>
            </p:cNvPr>
            <p:cNvSpPr/>
            <p:nvPr/>
          </p:nvSpPr>
          <p:spPr>
            <a:xfrm>
              <a:off x="258032" y="194677"/>
              <a:ext cx="621964" cy="72327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defRPr sz="4200">
                  <a:solidFill>
                    <a:srgbClr val="F6F5F3"/>
                  </a:solidFill>
                  <a:latin typeface="Bebas"/>
                  <a:ea typeface="Bebas"/>
                  <a:cs typeface="Bebas"/>
                  <a:sym typeface="Bebas"/>
                </a:defRPr>
              </a:lvl1pPr>
            </a:lstStyle>
            <a:p>
              <a:r>
                <a:rPr dirty="0"/>
                <a:t>0</a:t>
              </a:r>
              <a:r>
                <a:rPr lang="en-US" dirty="0"/>
                <a:t>2</a:t>
              </a:r>
              <a:endParaRPr dirty="0"/>
            </a:p>
          </p:txBody>
        </p:sp>
      </p:grpSp>
      <p:sp>
        <p:nvSpPr>
          <p:cNvPr id="39" name="Shape 228">
            <a:extLst>
              <a:ext uri="{FF2B5EF4-FFF2-40B4-BE49-F238E27FC236}">
                <a16:creationId xmlns:a16="http://schemas.microsoft.com/office/drawing/2014/main" id="{08E8D811-65B9-3C0C-87BC-9D77A5134F01}"/>
              </a:ext>
            </a:extLst>
          </p:cNvPr>
          <p:cNvSpPr/>
          <p:nvPr/>
        </p:nvSpPr>
        <p:spPr>
          <a:xfrm>
            <a:off x="1609296" y="1182325"/>
            <a:ext cx="8064364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7200" dirty="0">
                <a:solidFill>
                  <a:srgbClr val="F6F5F3"/>
                </a:solidFill>
              </a:rPr>
              <a:t>Segmentation</a:t>
            </a:r>
            <a:endParaRPr sz="7200" dirty="0">
              <a:solidFill>
                <a:srgbClr val="C7A57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D247B-56FE-4D36-DC00-D5D713C87A30}"/>
              </a:ext>
            </a:extLst>
          </p:cNvPr>
          <p:cNvSpPr txBox="1"/>
          <p:nvPr/>
        </p:nvSpPr>
        <p:spPr>
          <a:xfrm>
            <a:off x="4887527" y="3496466"/>
            <a:ext cx="4679166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i="0" u="none" strike="noStrike" dirty="0">
                <a:solidFill>
                  <a:srgbClr val="C7A57F"/>
                </a:solidFill>
                <a:effectLst/>
                <a:latin typeface="Times New Roman" panose="02020603050405020304" pitchFamily="18" charset="0"/>
              </a:rPr>
              <a:t>Convenience Seekers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C7A57F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A2EA65-B780-71A7-CF65-2DFDBDF1F728}"/>
              </a:ext>
            </a:extLst>
          </p:cNvPr>
          <p:cNvSpPr txBox="1"/>
          <p:nvPr/>
        </p:nvSpPr>
        <p:spPr>
          <a:xfrm>
            <a:off x="14896201" y="3465688"/>
            <a:ext cx="6405600" cy="7540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000" b="1">
                <a:solidFill>
                  <a:srgbClr val="C7A57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Value for Service Seekers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66E1B3-646A-3313-6BD0-311A93FFD423}"/>
              </a:ext>
            </a:extLst>
          </p:cNvPr>
          <p:cNvSpPr txBox="1"/>
          <p:nvPr/>
        </p:nvSpPr>
        <p:spPr>
          <a:xfrm>
            <a:off x="4864548" y="8052190"/>
            <a:ext cx="9184413" cy="7540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000" b="1">
                <a:solidFill>
                  <a:srgbClr val="C7A57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Value for Quality Seekers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B8B514-2E19-E2CD-8C53-6C0FFBE57A0F}"/>
              </a:ext>
            </a:extLst>
          </p:cNvPr>
          <p:cNvSpPr txBox="1"/>
          <p:nvPr/>
        </p:nvSpPr>
        <p:spPr>
          <a:xfrm>
            <a:off x="3012422" y="4811286"/>
            <a:ext cx="9494352" cy="204671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3200" dirty="0">
                <a:solidFill>
                  <a:srgbClr val="F7F5F3"/>
                </a:solidFill>
                <a:latin typeface="Times New Roman" panose="02020603050405020304" pitchFamily="18" charset="0"/>
              </a:rPr>
              <a:t>Provide subscription plans for essential products</a:t>
            </a:r>
          </a:p>
          <a:p>
            <a:pPr marL="457200" marR="0" indent="-45720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3200" dirty="0">
                <a:solidFill>
                  <a:srgbClr val="F7F5F3"/>
                </a:solidFill>
                <a:latin typeface="Times New Roman" panose="02020603050405020304" pitchFamily="18" charset="0"/>
              </a:rPr>
              <a:t>Emphasize shipping speed and shopping convenience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CB97B3-9201-848B-97A8-209A91E30195}"/>
              </a:ext>
            </a:extLst>
          </p:cNvPr>
          <p:cNvSpPr txBox="1"/>
          <p:nvPr/>
        </p:nvSpPr>
        <p:spPr>
          <a:xfrm>
            <a:off x="13168965" y="4811286"/>
            <a:ext cx="10086451" cy="204671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  <a:defRPr sz="3600">
                <a:solidFill>
                  <a:srgbClr val="F7F5F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sz="3200" dirty="0"/>
              <a:t>Send out more coupons and promotional information</a:t>
            </a:r>
          </a:p>
          <a:p>
            <a:r>
              <a:rPr lang="en-US" sz="3200" dirty="0"/>
              <a:t>Emphasize Sephora’s beauty consulting services</a:t>
            </a:r>
          </a:p>
        </p:txBody>
      </p:sp>
      <p:grpSp>
        <p:nvGrpSpPr>
          <p:cNvPr id="2" name="Group 182">
            <a:extLst>
              <a:ext uri="{FF2B5EF4-FFF2-40B4-BE49-F238E27FC236}">
                <a16:creationId xmlns:a16="http://schemas.microsoft.com/office/drawing/2014/main" id="{FE7FDC0E-5388-C039-9F0F-53AD25C5BEFA}"/>
              </a:ext>
            </a:extLst>
          </p:cNvPr>
          <p:cNvGrpSpPr/>
          <p:nvPr/>
        </p:nvGrpSpPr>
        <p:grpSpPr>
          <a:xfrm>
            <a:off x="13168965" y="7668212"/>
            <a:ext cx="1163431" cy="1163431"/>
            <a:chOff x="0" y="0"/>
            <a:chExt cx="1163430" cy="1163430"/>
          </a:xfrm>
        </p:grpSpPr>
        <p:sp>
          <p:nvSpPr>
            <p:cNvPr id="3" name="Shape 180">
              <a:extLst>
                <a:ext uri="{FF2B5EF4-FFF2-40B4-BE49-F238E27FC236}">
                  <a16:creationId xmlns:a16="http://schemas.microsoft.com/office/drawing/2014/main" id="{33209357-D133-4450-0C85-E05BD8D4290F}"/>
                </a:ext>
              </a:extLst>
            </p:cNvPr>
            <p:cNvSpPr/>
            <p:nvPr/>
          </p:nvSpPr>
          <p:spPr>
            <a:xfrm>
              <a:off x="0" y="0"/>
              <a:ext cx="1163430" cy="1163430"/>
            </a:xfrm>
            <a:prstGeom prst="rect">
              <a:avLst/>
            </a:prstGeom>
            <a:noFill/>
            <a:ln w="88900" cap="flat">
              <a:solidFill>
                <a:srgbClr val="C7A57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" name="Shape 181">
              <a:extLst>
                <a:ext uri="{FF2B5EF4-FFF2-40B4-BE49-F238E27FC236}">
                  <a16:creationId xmlns:a16="http://schemas.microsoft.com/office/drawing/2014/main" id="{F370A9E3-D462-79E3-555B-285BAFE9DEE5}"/>
                </a:ext>
              </a:extLst>
            </p:cNvPr>
            <p:cNvSpPr/>
            <p:nvPr/>
          </p:nvSpPr>
          <p:spPr>
            <a:xfrm>
              <a:off x="258032" y="194677"/>
              <a:ext cx="621964" cy="72327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defRPr sz="4200">
                  <a:solidFill>
                    <a:srgbClr val="F6F5F3"/>
                  </a:solidFill>
                  <a:latin typeface="Bebas"/>
                  <a:ea typeface="Bebas"/>
                  <a:cs typeface="Bebas"/>
                  <a:sym typeface="Bebas"/>
                </a:defRPr>
              </a:lvl1pPr>
            </a:lstStyle>
            <a:p>
              <a:r>
                <a:rPr dirty="0"/>
                <a:t>0</a:t>
              </a:r>
              <a:r>
                <a:rPr lang="en-US" dirty="0"/>
                <a:t>4</a:t>
              </a:r>
              <a:endParaRPr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3DC087-8E4E-1ABC-079D-B5F7C4C4714A}"/>
              </a:ext>
            </a:extLst>
          </p:cNvPr>
          <p:cNvSpPr txBox="1"/>
          <p:nvPr/>
        </p:nvSpPr>
        <p:spPr>
          <a:xfrm>
            <a:off x="15021091" y="7878277"/>
            <a:ext cx="3481722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000" b="1">
                <a:solidFill>
                  <a:srgbClr val="C7A57F"/>
                </a:solidFill>
                <a:latin typeface="Times New Roman" panose="02020603050405020304" pitchFamily="18" charset="0"/>
              </a:defRPr>
            </a:lvl1pPr>
          </a:lstStyle>
          <a:p>
            <a:pPr algn="l"/>
            <a:r>
              <a:rPr lang="en-US" sz="4000" dirty="0"/>
              <a:t>Service Seekers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01D16-2D6B-A7A2-C30E-0F5CB9C2AFAD}"/>
              </a:ext>
            </a:extLst>
          </p:cNvPr>
          <p:cNvSpPr txBox="1"/>
          <p:nvPr/>
        </p:nvSpPr>
        <p:spPr>
          <a:xfrm>
            <a:off x="3007697" y="9659254"/>
            <a:ext cx="9494353" cy="204671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  <a:defRPr sz="3600">
                <a:solidFill>
                  <a:srgbClr val="F7F5F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sz="3200" dirty="0"/>
              <a:t>Send out more coupons and promotional information</a:t>
            </a:r>
          </a:p>
          <a:p>
            <a:r>
              <a:rPr lang="en-US" sz="3200" dirty="0"/>
              <a:t>Emphasize products’ quality and function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362D-6D17-C094-EAD4-4F56EBFF832D}"/>
              </a:ext>
            </a:extLst>
          </p:cNvPr>
          <p:cNvSpPr txBox="1"/>
          <p:nvPr/>
        </p:nvSpPr>
        <p:spPr>
          <a:xfrm>
            <a:off x="13168965" y="9659254"/>
            <a:ext cx="9494353" cy="204671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  <a:defRPr sz="3600">
                <a:solidFill>
                  <a:srgbClr val="F7F5F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sz="3200" dirty="0"/>
              <a:t>Develop them in membership and rewards program</a:t>
            </a:r>
          </a:p>
          <a:p>
            <a:r>
              <a:rPr lang="en-US" sz="3200" dirty="0"/>
              <a:t>Engage them with product and service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5533859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3F445B-4B0E-9808-F2F0-3CCD1A47D3BB}"/>
              </a:ext>
            </a:extLst>
          </p:cNvPr>
          <p:cNvSpPr/>
          <p:nvPr/>
        </p:nvSpPr>
        <p:spPr>
          <a:xfrm>
            <a:off x="1905000" y="0"/>
            <a:ext cx="10287000" cy="13716000"/>
          </a:xfrm>
          <a:prstGeom prst="rect">
            <a:avLst/>
          </a:prstGeom>
          <a:solidFill>
            <a:srgbClr val="DCDEE1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1640958" y="0"/>
            <a:ext cx="10881242" cy="13716000"/>
          </a:xfrm>
          <a:prstGeom prst="rect">
            <a:avLst/>
          </a:prstGeom>
          <a:solidFill>
            <a:srgbClr val="272727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976577" y="3328223"/>
            <a:ext cx="16225283" cy="6862999"/>
          </a:xfrm>
          <a:prstGeom prst="rect">
            <a:avLst/>
          </a:prstGeom>
          <a:solidFill>
            <a:srgbClr val="272727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2" name="Shape 384">
            <a:extLst>
              <a:ext uri="{FF2B5EF4-FFF2-40B4-BE49-F238E27FC236}">
                <a16:creationId xmlns:a16="http://schemas.microsoft.com/office/drawing/2014/main" id="{3F4E7679-025D-AFCA-CCB7-AEE34165A1EB}"/>
              </a:ext>
            </a:extLst>
          </p:cNvPr>
          <p:cNvSpPr/>
          <p:nvPr/>
        </p:nvSpPr>
        <p:spPr>
          <a:xfrm>
            <a:off x="8159817" y="5566292"/>
            <a:ext cx="8064365" cy="23868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fontScale="92500"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Research</a:t>
            </a: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rgbClr val="C7A57F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 Topic</a:t>
            </a:r>
            <a:endParaRPr lang="en-US" sz="9600" b="1" dirty="0">
              <a:solidFill>
                <a:srgbClr val="C7A57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C26F09-822F-D405-22B9-CFB210AB3B5E}"/>
              </a:ext>
            </a:extLst>
          </p:cNvPr>
          <p:cNvGrpSpPr/>
          <p:nvPr/>
        </p:nvGrpSpPr>
        <p:grpSpPr>
          <a:xfrm>
            <a:off x="11152124" y="10919263"/>
            <a:ext cx="333510" cy="2068696"/>
            <a:chOff x="11152124" y="10919263"/>
            <a:chExt cx="333510" cy="2068696"/>
          </a:xfrm>
        </p:grpSpPr>
        <p:sp>
          <p:nvSpPr>
            <p:cNvPr id="13" name="Shape 91">
              <a:extLst>
                <a:ext uri="{FF2B5EF4-FFF2-40B4-BE49-F238E27FC236}">
                  <a16:creationId xmlns:a16="http://schemas.microsoft.com/office/drawing/2014/main" id="{E3BFC3CD-9050-DB72-777E-E0776D5476E6}"/>
                </a:ext>
              </a:extLst>
            </p:cNvPr>
            <p:cNvSpPr/>
            <p:nvPr/>
          </p:nvSpPr>
          <p:spPr>
            <a:xfrm>
              <a:off x="11220029" y="10919263"/>
              <a:ext cx="183739" cy="183740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93">
              <a:extLst>
                <a:ext uri="{FF2B5EF4-FFF2-40B4-BE49-F238E27FC236}">
                  <a16:creationId xmlns:a16="http://schemas.microsoft.com/office/drawing/2014/main" id="{733F3AE0-D834-833D-C870-A7AFBB531DEE}"/>
                </a:ext>
              </a:extLst>
            </p:cNvPr>
            <p:cNvSpPr/>
            <p:nvPr/>
          </p:nvSpPr>
          <p:spPr>
            <a:xfrm>
              <a:off x="11220030" y="12225824"/>
              <a:ext cx="183739" cy="183740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94">
              <a:extLst>
                <a:ext uri="{FF2B5EF4-FFF2-40B4-BE49-F238E27FC236}">
                  <a16:creationId xmlns:a16="http://schemas.microsoft.com/office/drawing/2014/main" id="{533973A3-F041-E666-EEFE-5AC4ED08FC2C}"/>
                </a:ext>
              </a:extLst>
            </p:cNvPr>
            <p:cNvSpPr/>
            <p:nvPr/>
          </p:nvSpPr>
          <p:spPr>
            <a:xfrm>
              <a:off x="11220030" y="12804220"/>
              <a:ext cx="183739" cy="183739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14F34C-40A7-F3DF-B450-70E3A69B3128}"/>
                </a:ext>
              </a:extLst>
            </p:cNvPr>
            <p:cNvGrpSpPr/>
            <p:nvPr/>
          </p:nvGrpSpPr>
          <p:grpSpPr>
            <a:xfrm>
              <a:off x="11152124" y="11497658"/>
              <a:ext cx="333510" cy="333511"/>
              <a:chOff x="22290519" y="8172775"/>
              <a:chExt cx="333510" cy="333511"/>
            </a:xfrm>
          </p:grpSpPr>
          <p:sp>
            <p:nvSpPr>
              <p:cNvPr id="17" name="Shape 92">
                <a:extLst>
                  <a:ext uri="{FF2B5EF4-FFF2-40B4-BE49-F238E27FC236}">
                    <a16:creationId xmlns:a16="http://schemas.microsoft.com/office/drawing/2014/main" id="{6BE27931-94A6-4978-C7BD-E9A8402FF166}"/>
                  </a:ext>
                </a:extLst>
              </p:cNvPr>
              <p:cNvSpPr/>
              <p:nvPr/>
            </p:nvSpPr>
            <p:spPr>
              <a:xfrm>
                <a:off x="22365404" y="8247661"/>
                <a:ext cx="183739" cy="183739"/>
              </a:xfrm>
              <a:prstGeom prst="ellipse">
                <a:avLst/>
              </a:prstGeom>
              <a:solidFill>
                <a:srgbClr val="C7A57F"/>
              </a:solidFill>
              <a:ln w="3175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8" name="Shape 95">
                <a:extLst>
                  <a:ext uri="{FF2B5EF4-FFF2-40B4-BE49-F238E27FC236}">
                    <a16:creationId xmlns:a16="http://schemas.microsoft.com/office/drawing/2014/main" id="{77FB8B35-3B14-06A6-9E58-A155847A3361}"/>
                  </a:ext>
                </a:extLst>
              </p:cNvPr>
              <p:cNvSpPr/>
              <p:nvPr/>
            </p:nvSpPr>
            <p:spPr>
              <a:xfrm>
                <a:off x="22290519" y="8172775"/>
                <a:ext cx="333510" cy="333511"/>
              </a:xfrm>
              <a:prstGeom prst="ellipse">
                <a:avLst/>
              </a:prstGeom>
              <a:ln w="25400">
                <a:solidFill>
                  <a:srgbClr val="C7A57F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40061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82">
            <a:extLst>
              <a:ext uri="{FF2B5EF4-FFF2-40B4-BE49-F238E27FC236}">
                <a16:creationId xmlns:a16="http://schemas.microsoft.com/office/drawing/2014/main" id="{0EBABA08-CD29-E206-E2F2-E3FDBFB88F66}"/>
              </a:ext>
            </a:extLst>
          </p:cNvPr>
          <p:cNvGrpSpPr/>
          <p:nvPr/>
        </p:nvGrpSpPr>
        <p:grpSpPr>
          <a:xfrm>
            <a:off x="3012422" y="7872903"/>
            <a:ext cx="1163431" cy="1163431"/>
            <a:chOff x="0" y="0"/>
            <a:chExt cx="1163430" cy="1163430"/>
          </a:xfrm>
        </p:grpSpPr>
        <p:sp>
          <p:nvSpPr>
            <p:cNvPr id="28" name="Shape 180">
              <a:extLst>
                <a:ext uri="{FF2B5EF4-FFF2-40B4-BE49-F238E27FC236}">
                  <a16:creationId xmlns:a16="http://schemas.microsoft.com/office/drawing/2014/main" id="{C6B6F92F-6C11-6566-94FA-76C61A07087E}"/>
                </a:ext>
              </a:extLst>
            </p:cNvPr>
            <p:cNvSpPr/>
            <p:nvPr/>
          </p:nvSpPr>
          <p:spPr>
            <a:xfrm>
              <a:off x="0" y="0"/>
              <a:ext cx="1163430" cy="1163430"/>
            </a:xfrm>
            <a:prstGeom prst="rect">
              <a:avLst/>
            </a:prstGeom>
            <a:noFill/>
            <a:ln w="88900" cap="flat">
              <a:solidFill>
                <a:srgbClr val="C7A57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9" name="Shape 181">
              <a:extLst>
                <a:ext uri="{FF2B5EF4-FFF2-40B4-BE49-F238E27FC236}">
                  <a16:creationId xmlns:a16="http://schemas.microsoft.com/office/drawing/2014/main" id="{3A91F950-CCC5-14D4-858D-850AB6094668}"/>
                </a:ext>
              </a:extLst>
            </p:cNvPr>
            <p:cNvSpPr/>
            <p:nvPr/>
          </p:nvSpPr>
          <p:spPr>
            <a:xfrm>
              <a:off x="258032" y="194677"/>
              <a:ext cx="621964" cy="72327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defRPr sz="4200">
                  <a:solidFill>
                    <a:srgbClr val="F6F5F3"/>
                  </a:solidFill>
                  <a:latin typeface="Bebas"/>
                  <a:ea typeface="Bebas"/>
                  <a:cs typeface="Bebas"/>
                  <a:sym typeface="Bebas"/>
                </a:defRPr>
              </a:lvl1pPr>
            </a:lstStyle>
            <a:p>
              <a:r>
                <a:rPr dirty="0"/>
                <a:t>0</a:t>
              </a:r>
              <a:r>
                <a:rPr lang="en-US" dirty="0"/>
                <a:t>2</a:t>
              </a:r>
              <a:endParaRPr dirty="0"/>
            </a:p>
          </p:txBody>
        </p:sp>
      </p:grpSp>
      <p:grpSp>
        <p:nvGrpSpPr>
          <p:cNvPr id="33" name="Group 188">
            <a:extLst>
              <a:ext uri="{FF2B5EF4-FFF2-40B4-BE49-F238E27FC236}">
                <a16:creationId xmlns:a16="http://schemas.microsoft.com/office/drawing/2014/main" id="{6A852239-9F04-FF35-9649-FE41395ECF97}"/>
              </a:ext>
            </a:extLst>
          </p:cNvPr>
          <p:cNvGrpSpPr/>
          <p:nvPr/>
        </p:nvGrpSpPr>
        <p:grpSpPr>
          <a:xfrm>
            <a:off x="3035399" y="3261000"/>
            <a:ext cx="1163430" cy="1163430"/>
            <a:chOff x="0" y="0"/>
            <a:chExt cx="1163429" cy="1163429"/>
          </a:xfrm>
        </p:grpSpPr>
        <p:sp>
          <p:nvSpPr>
            <p:cNvPr id="34" name="Shape 186">
              <a:extLst>
                <a:ext uri="{FF2B5EF4-FFF2-40B4-BE49-F238E27FC236}">
                  <a16:creationId xmlns:a16="http://schemas.microsoft.com/office/drawing/2014/main" id="{37E4B57F-46FE-1C04-2F25-9A62A66F2EC3}"/>
                </a:ext>
              </a:extLst>
            </p:cNvPr>
            <p:cNvSpPr/>
            <p:nvPr/>
          </p:nvSpPr>
          <p:spPr>
            <a:xfrm>
              <a:off x="0" y="0"/>
              <a:ext cx="1163430" cy="1163430"/>
            </a:xfrm>
            <a:prstGeom prst="rect">
              <a:avLst/>
            </a:prstGeom>
            <a:noFill/>
            <a:ln w="88900" cap="flat">
              <a:solidFill>
                <a:srgbClr val="C7A57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5" name="Shape 187">
              <a:extLst>
                <a:ext uri="{FF2B5EF4-FFF2-40B4-BE49-F238E27FC236}">
                  <a16:creationId xmlns:a16="http://schemas.microsoft.com/office/drawing/2014/main" id="{B3DCA533-2DF4-6FFE-A727-EB78E84B6694}"/>
                </a:ext>
              </a:extLst>
            </p:cNvPr>
            <p:cNvSpPr/>
            <p:nvPr/>
          </p:nvSpPr>
          <p:spPr>
            <a:xfrm>
              <a:off x="291201" y="168964"/>
              <a:ext cx="555626" cy="7747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defRPr sz="4200">
                  <a:solidFill>
                    <a:srgbClr val="F6F5F3"/>
                  </a:solidFill>
                  <a:latin typeface="Bebas"/>
                  <a:ea typeface="Bebas"/>
                  <a:cs typeface="Bebas"/>
                  <a:sym typeface="Bebas"/>
                </a:defRPr>
              </a:lvl1pPr>
            </a:lstStyle>
            <a:p>
              <a:r>
                <a:rPr dirty="0"/>
                <a:t>01</a:t>
              </a:r>
            </a:p>
          </p:txBody>
        </p:sp>
      </p:grpSp>
      <p:sp>
        <p:nvSpPr>
          <p:cNvPr id="39" name="Shape 228">
            <a:extLst>
              <a:ext uri="{FF2B5EF4-FFF2-40B4-BE49-F238E27FC236}">
                <a16:creationId xmlns:a16="http://schemas.microsoft.com/office/drawing/2014/main" id="{08E8D811-65B9-3C0C-87BC-9D77A5134F01}"/>
              </a:ext>
            </a:extLst>
          </p:cNvPr>
          <p:cNvSpPr/>
          <p:nvPr/>
        </p:nvSpPr>
        <p:spPr>
          <a:xfrm>
            <a:off x="1609296" y="1182325"/>
            <a:ext cx="8064364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7200" dirty="0">
                <a:solidFill>
                  <a:srgbClr val="F6F5F3"/>
                </a:solidFill>
              </a:rPr>
              <a:t>Positioning</a:t>
            </a:r>
            <a:endParaRPr sz="7200" dirty="0">
              <a:solidFill>
                <a:srgbClr val="C7A57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D247B-56FE-4D36-DC00-D5D713C87A30}"/>
              </a:ext>
            </a:extLst>
          </p:cNvPr>
          <p:cNvSpPr txBox="1"/>
          <p:nvPr/>
        </p:nvSpPr>
        <p:spPr>
          <a:xfrm>
            <a:off x="4887527" y="3496466"/>
            <a:ext cx="3167534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i="0" u="none" strike="noStrike" dirty="0">
                <a:solidFill>
                  <a:srgbClr val="C7A57F"/>
                </a:solidFill>
                <a:effectLst/>
                <a:latin typeface="Times New Roman" panose="02020603050405020304" pitchFamily="18" charset="0"/>
              </a:rPr>
              <a:t>For Targeting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C7A57F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66E1B3-646A-3313-6BD0-311A93FFD423}"/>
              </a:ext>
            </a:extLst>
          </p:cNvPr>
          <p:cNvSpPr txBox="1"/>
          <p:nvPr/>
        </p:nvSpPr>
        <p:spPr>
          <a:xfrm>
            <a:off x="4864548" y="8082968"/>
            <a:ext cx="3311804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000" b="1">
                <a:solidFill>
                  <a:srgbClr val="C7A57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For promotion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B8B514-2E19-E2CD-8C53-6C0FFBE57A0F}"/>
              </a:ext>
            </a:extLst>
          </p:cNvPr>
          <p:cNvSpPr txBox="1"/>
          <p:nvPr/>
        </p:nvSpPr>
        <p:spPr>
          <a:xfrm>
            <a:off x="3035398" y="4530521"/>
            <a:ext cx="20541293" cy="30315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  <a:defRPr sz="3200">
                <a:solidFill>
                  <a:srgbClr val="F7F5F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Young females, more emotional, fewer monthly expenses, prefer to try the product by themselves, less like cosmetic set</a:t>
            </a:r>
          </a:p>
          <a:p>
            <a:r>
              <a:rPr lang="en-US" b="1" dirty="0">
                <a:solidFill>
                  <a:srgbClr val="C7A57F"/>
                </a:solidFill>
              </a:rPr>
              <a:t>Segment 2: </a:t>
            </a:r>
            <a:r>
              <a:rPr lang="en-US" dirty="0"/>
              <a:t>higher satisfaction, higher recommendations rate, higher transaction rate.  </a:t>
            </a:r>
            <a:r>
              <a:rPr lang="en-US" b="1" dirty="0">
                <a:solidFill>
                  <a:srgbClr val="C7A57F"/>
                </a:solidFill>
              </a:rPr>
              <a:t>Segment 4:</a:t>
            </a:r>
            <a:r>
              <a:rPr lang="en-US" dirty="0">
                <a:solidFill>
                  <a:srgbClr val="C7A57F"/>
                </a:solidFill>
              </a:rPr>
              <a:t> </a:t>
            </a:r>
            <a:r>
              <a:rPr lang="en-US" dirty="0"/>
              <a:t>higher click rate.</a:t>
            </a:r>
          </a:p>
          <a:p>
            <a:r>
              <a:rPr lang="en-US" b="1" dirty="0">
                <a:solidFill>
                  <a:srgbClr val="C7A57F"/>
                </a:solidFill>
              </a:rPr>
              <a:t>Logit Targeting: </a:t>
            </a:r>
            <a:r>
              <a:rPr lang="en-US" dirty="0"/>
              <a:t>maximum 15% lift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D07214-20C9-FACB-1A07-EBF82F80312A}"/>
              </a:ext>
            </a:extLst>
          </p:cNvPr>
          <p:cNvSpPr txBox="1"/>
          <p:nvPr/>
        </p:nvSpPr>
        <p:spPr>
          <a:xfrm>
            <a:off x="3012422" y="9323902"/>
            <a:ext cx="20911996" cy="106182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  <a:defRPr sz="3200">
                <a:solidFill>
                  <a:srgbClr val="F7F5F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Promoting people: lower click rate, prefer online shopping, more decisive, less like cosmetic sets</a:t>
            </a:r>
          </a:p>
        </p:txBody>
      </p:sp>
    </p:spTree>
    <p:extLst>
      <p:ext uri="{BB962C8B-B14F-4D97-AF65-F5344CB8AC3E}">
        <p14:creationId xmlns:p14="http://schemas.microsoft.com/office/powerpoint/2010/main" val="271245557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3F445B-4B0E-9808-F2F0-3CCD1A47D3BB}"/>
              </a:ext>
            </a:extLst>
          </p:cNvPr>
          <p:cNvSpPr/>
          <p:nvPr/>
        </p:nvSpPr>
        <p:spPr>
          <a:xfrm>
            <a:off x="1905000" y="0"/>
            <a:ext cx="10287000" cy="13716000"/>
          </a:xfrm>
          <a:prstGeom prst="rect">
            <a:avLst/>
          </a:prstGeom>
          <a:solidFill>
            <a:srgbClr val="DCDEE1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1640958" y="0"/>
            <a:ext cx="10881242" cy="13716000"/>
          </a:xfrm>
          <a:prstGeom prst="rect">
            <a:avLst/>
          </a:prstGeom>
          <a:solidFill>
            <a:srgbClr val="272727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976577" y="3328223"/>
            <a:ext cx="16225283" cy="6862999"/>
          </a:xfrm>
          <a:prstGeom prst="rect">
            <a:avLst/>
          </a:prstGeom>
          <a:solidFill>
            <a:srgbClr val="272727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2" name="Shape 384">
            <a:extLst>
              <a:ext uri="{FF2B5EF4-FFF2-40B4-BE49-F238E27FC236}">
                <a16:creationId xmlns:a16="http://schemas.microsoft.com/office/drawing/2014/main" id="{159204A0-ED2E-9E19-08A4-A08E21AE312D}"/>
              </a:ext>
            </a:extLst>
          </p:cNvPr>
          <p:cNvSpPr/>
          <p:nvPr/>
        </p:nvSpPr>
        <p:spPr>
          <a:xfrm>
            <a:off x="3146351" y="5566292"/>
            <a:ext cx="18091297" cy="23868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Limitation &amp;</a:t>
            </a: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rgbClr val="C7A57F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 Improvement</a:t>
            </a:r>
            <a:endParaRPr lang="en-US" sz="9600" b="1" dirty="0">
              <a:solidFill>
                <a:srgbClr val="C7A57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053972-E5B7-ADD7-E59F-568E6F198113}"/>
              </a:ext>
            </a:extLst>
          </p:cNvPr>
          <p:cNvGrpSpPr/>
          <p:nvPr/>
        </p:nvGrpSpPr>
        <p:grpSpPr>
          <a:xfrm>
            <a:off x="11145143" y="10919263"/>
            <a:ext cx="333510" cy="2068632"/>
            <a:chOff x="11145143" y="10919263"/>
            <a:chExt cx="333510" cy="2068632"/>
          </a:xfrm>
        </p:grpSpPr>
        <p:sp>
          <p:nvSpPr>
            <p:cNvPr id="12" name="Shape 91">
              <a:extLst>
                <a:ext uri="{FF2B5EF4-FFF2-40B4-BE49-F238E27FC236}">
                  <a16:creationId xmlns:a16="http://schemas.microsoft.com/office/drawing/2014/main" id="{507598DF-9F2D-E5C3-AE4C-898D7CC2F9EA}"/>
                </a:ext>
              </a:extLst>
            </p:cNvPr>
            <p:cNvSpPr/>
            <p:nvPr/>
          </p:nvSpPr>
          <p:spPr>
            <a:xfrm>
              <a:off x="11220029" y="10919263"/>
              <a:ext cx="183739" cy="183740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93">
              <a:extLst>
                <a:ext uri="{FF2B5EF4-FFF2-40B4-BE49-F238E27FC236}">
                  <a16:creationId xmlns:a16="http://schemas.microsoft.com/office/drawing/2014/main" id="{B306E3F2-FB35-C3C1-E1C8-9BDC384D3920}"/>
                </a:ext>
              </a:extLst>
            </p:cNvPr>
            <p:cNvSpPr/>
            <p:nvPr/>
          </p:nvSpPr>
          <p:spPr>
            <a:xfrm>
              <a:off x="11220029" y="11497658"/>
              <a:ext cx="183739" cy="183740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94">
              <a:extLst>
                <a:ext uri="{FF2B5EF4-FFF2-40B4-BE49-F238E27FC236}">
                  <a16:creationId xmlns:a16="http://schemas.microsoft.com/office/drawing/2014/main" id="{6FEB3CF8-7C33-FBFA-1E79-079C27ABED6C}"/>
                </a:ext>
              </a:extLst>
            </p:cNvPr>
            <p:cNvSpPr/>
            <p:nvPr/>
          </p:nvSpPr>
          <p:spPr>
            <a:xfrm>
              <a:off x="11220029" y="12076053"/>
              <a:ext cx="183739" cy="183739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82676F9-31EE-1681-05F6-FFEF230A6B5C}"/>
                </a:ext>
              </a:extLst>
            </p:cNvPr>
            <p:cNvGrpSpPr/>
            <p:nvPr/>
          </p:nvGrpSpPr>
          <p:grpSpPr>
            <a:xfrm>
              <a:off x="11145143" y="12654384"/>
              <a:ext cx="333510" cy="333511"/>
              <a:chOff x="22290519" y="8172775"/>
              <a:chExt cx="333510" cy="333511"/>
            </a:xfrm>
          </p:grpSpPr>
          <p:sp>
            <p:nvSpPr>
              <p:cNvPr id="16" name="Shape 92">
                <a:extLst>
                  <a:ext uri="{FF2B5EF4-FFF2-40B4-BE49-F238E27FC236}">
                    <a16:creationId xmlns:a16="http://schemas.microsoft.com/office/drawing/2014/main" id="{2767FB9B-6705-B045-2E60-22D068279F52}"/>
                  </a:ext>
                </a:extLst>
              </p:cNvPr>
              <p:cNvSpPr/>
              <p:nvPr/>
            </p:nvSpPr>
            <p:spPr>
              <a:xfrm>
                <a:off x="22365404" y="8247661"/>
                <a:ext cx="183739" cy="183739"/>
              </a:xfrm>
              <a:prstGeom prst="ellipse">
                <a:avLst/>
              </a:prstGeom>
              <a:solidFill>
                <a:srgbClr val="C7A57F"/>
              </a:solidFill>
              <a:ln w="3175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7" name="Shape 95">
                <a:extLst>
                  <a:ext uri="{FF2B5EF4-FFF2-40B4-BE49-F238E27FC236}">
                    <a16:creationId xmlns:a16="http://schemas.microsoft.com/office/drawing/2014/main" id="{92CD0854-F4F3-B532-463F-E37A6CC9C4F0}"/>
                  </a:ext>
                </a:extLst>
              </p:cNvPr>
              <p:cNvSpPr/>
              <p:nvPr/>
            </p:nvSpPr>
            <p:spPr>
              <a:xfrm>
                <a:off x="22290519" y="8172775"/>
                <a:ext cx="333510" cy="333511"/>
              </a:xfrm>
              <a:prstGeom prst="ellipse">
                <a:avLst/>
              </a:prstGeom>
              <a:ln w="25400">
                <a:solidFill>
                  <a:srgbClr val="C7A57F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5569075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1">
            <a:extLst>
              <a:ext uri="{FF2B5EF4-FFF2-40B4-BE49-F238E27FC236}">
                <a16:creationId xmlns:a16="http://schemas.microsoft.com/office/drawing/2014/main" id="{FE5A441C-B961-C1DB-4DA5-085475A32AA9}"/>
              </a:ext>
            </a:extLst>
          </p:cNvPr>
          <p:cNvSpPr/>
          <p:nvPr/>
        </p:nvSpPr>
        <p:spPr>
          <a:xfrm>
            <a:off x="1244978" y="2757960"/>
            <a:ext cx="6400044" cy="8594800"/>
          </a:xfrm>
          <a:prstGeom prst="rect">
            <a:avLst/>
          </a:prstGeom>
          <a:ln w="889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254">
            <a:extLst>
              <a:ext uri="{FF2B5EF4-FFF2-40B4-BE49-F238E27FC236}">
                <a16:creationId xmlns:a16="http://schemas.microsoft.com/office/drawing/2014/main" id="{5F190CC6-8862-48A4-4DCB-FB859C85C3E3}"/>
              </a:ext>
            </a:extLst>
          </p:cNvPr>
          <p:cNvSpPr/>
          <p:nvPr/>
        </p:nvSpPr>
        <p:spPr>
          <a:xfrm>
            <a:off x="1536888" y="2949688"/>
            <a:ext cx="5816223" cy="177657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b">
            <a:normAutofit/>
          </a:bodyPr>
          <a:lstStyle/>
          <a:p>
            <a:pPr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800" dirty="0">
                <a:solidFill>
                  <a:srgbClr val="F7F5F3"/>
                </a:solidFill>
              </a:rPr>
              <a:t>Limitation 1:</a:t>
            </a:r>
          </a:p>
          <a:p>
            <a:pPr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800" dirty="0">
                <a:solidFill>
                  <a:srgbClr val="F7F5F3"/>
                </a:solidFill>
              </a:rPr>
              <a:t>Number of Responses</a:t>
            </a:r>
          </a:p>
        </p:txBody>
      </p:sp>
      <p:sp>
        <p:nvSpPr>
          <p:cNvPr id="4" name="Shape 255">
            <a:extLst>
              <a:ext uri="{FF2B5EF4-FFF2-40B4-BE49-F238E27FC236}">
                <a16:creationId xmlns:a16="http://schemas.microsoft.com/office/drawing/2014/main" id="{57C5291F-C4BB-C923-37A8-5C4A3CA2C19E}"/>
              </a:ext>
            </a:extLst>
          </p:cNvPr>
          <p:cNvSpPr/>
          <p:nvPr/>
        </p:nvSpPr>
        <p:spPr>
          <a:xfrm flipV="1">
            <a:off x="1536888" y="4917989"/>
            <a:ext cx="3084539" cy="14057"/>
          </a:xfrm>
          <a:prstGeom prst="line">
            <a:avLst/>
          </a:prstGeom>
          <a:noFill/>
          <a:ln w="88900" cap="flat">
            <a:solidFill>
              <a:srgbClr val="C7A57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251">
            <a:extLst>
              <a:ext uri="{FF2B5EF4-FFF2-40B4-BE49-F238E27FC236}">
                <a16:creationId xmlns:a16="http://schemas.microsoft.com/office/drawing/2014/main" id="{851E155D-146A-682F-52EC-043C128ED48D}"/>
              </a:ext>
            </a:extLst>
          </p:cNvPr>
          <p:cNvSpPr/>
          <p:nvPr/>
        </p:nvSpPr>
        <p:spPr>
          <a:xfrm>
            <a:off x="8991978" y="2757960"/>
            <a:ext cx="6400044" cy="8594800"/>
          </a:xfrm>
          <a:prstGeom prst="rect">
            <a:avLst/>
          </a:prstGeom>
          <a:ln w="889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Shape 254">
            <a:extLst>
              <a:ext uri="{FF2B5EF4-FFF2-40B4-BE49-F238E27FC236}">
                <a16:creationId xmlns:a16="http://schemas.microsoft.com/office/drawing/2014/main" id="{041FB77C-C38A-C38B-B5F6-087774C487C2}"/>
              </a:ext>
            </a:extLst>
          </p:cNvPr>
          <p:cNvSpPr/>
          <p:nvPr/>
        </p:nvSpPr>
        <p:spPr>
          <a:xfrm>
            <a:off x="9283888" y="2949688"/>
            <a:ext cx="5816223" cy="177657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b">
            <a:normAutofit/>
          </a:bodyPr>
          <a:lstStyle/>
          <a:p>
            <a:pPr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800" dirty="0">
                <a:solidFill>
                  <a:srgbClr val="F7F5F3"/>
                </a:solidFill>
              </a:rPr>
              <a:t>Limitation 2:</a:t>
            </a:r>
          </a:p>
          <a:p>
            <a:pPr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800" dirty="0">
                <a:solidFill>
                  <a:srgbClr val="F7F5F3"/>
                </a:solidFill>
              </a:rPr>
              <a:t>Variety of Samples</a:t>
            </a:r>
          </a:p>
        </p:txBody>
      </p:sp>
      <p:sp>
        <p:nvSpPr>
          <p:cNvPr id="7" name="Shape 255">
            <a:extLst>
              <a:ext uri="{FF2B5EF4-FFF2-40B4-BE49-F238E27FC236}">
                <a16:creationId xmlns:a16="http://schemas.microsoft.com/office/drawing/2014/main" id="{C7B7C4B5-3997-8CCC-EBEB-AE5D51D952C0}"/>
              </a:ext>
            </a:extLst>
          </p:cNvPr>
          <p:cNvSpPr/>
          <p:nvPr/>
        </p:nvSpPr>
        <p:spPr>
          <a:xfrm flipV="1">
            <a:off x="9283888" y="4917989"/>
            <a:ext cx="3084539" cy="14057"/>
          </a:xfrm>
          <a:prstGeom prst="line">
            <a:avLst/>
          </a:prstGeom>
          <a:noFill/>
          <a:ln w="88900" cap="flat">
            <a:solidFill>
              <a:srgbClr val="C7A57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251">
            <a:extLst>
              <a:ext uri="{FF2B5EF4-FFF2-40B4-BE49-F238E27FC236}">
                <a16:creationId xmlns:a16="http://schemas.microsoft.com/office/drawing/2014/main" id="{35B2594E-D499-9142-798F-B3131C70C4A5}"/>
              </a:ext>
            </a:extLst>
          </p:cNvPr>
          <p:cNvSpPr/>
          <p:nvPr/>
        </p:nvSpPr>
        <p:spPr>
          <a:xfrm>
            <a:off x="16738980" y="2757960"/>
            <a:ext cx="6400044" cy="8594800"/>
          </a:xfrm>
          <a:prstGeom prst="rect">
            <a:avLst/>
          </a:prstGeom>
          <a:ln w="889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254">
            <a:extLst>
              <a:ext uri="{FF2B5EF4-FFF2-40B4-BE49-F238E27FC236}">
                <a16:creationId xmlns:a16="http://schemas.microsoft.com/office/drawing/2014/main" id="{F51A2DDF-C27E-1471-9F38-76B398DE5D5B}"/>
              </a:ext>
            </a:extLst>
          </p:cNvPr>
          <p:cNvSpPr/>
          <p:nvPr/>
        </p:nvSpPr>
        <p:spPr>
          <a:xfrm>
            <a:off x="17030890" y="2949688"/>
            <a:ext cx="5816223" cy="177657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b">
            <a:normAutofit/>
          </a:bodyPr>
          <a:lstStyle/>
          <a:p>
            <a:pPr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800" dirty="0">
                <a:solidFill>
                  <a:srgbClr val="F7F5F3"/>
                </a:solidFill>
              </a:rPr>
              <a:t>Limitation </a:t>
            </a:r>
            <a:r>
              <a:rPr lang="en-US" altLang="zh-CN" sz="4800" dirty="0">
                <a:solidFill>
                  <a:srgbClr val="F7F5F3"/>
                </a:solidFill>
              </a:rPr>
              <a:t>3</a:t>
            </a:r>
            <a:r>
              <a:rPr lang="en-US" sz="4800" dirty="0">
                <a:solidFill>
                  <a:srgbClr val="F7F5F3"/>
                </a:solidFill>
              </a:rPr>
              <a:t>:</a:t>
            </a:r>
          </a:p>
          <a:p>
            <a:pPr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800" dirty="0">
                <a:solidFill>
                  <a:srgbClr val="F7F5F3"/>
                </a:solidFill>
              </a:rPr>
              <a:t>Other Information</a:t>
            </a:r>
          </a:p>
        </p:txBody>
      </p:sp>
      <p:sp>
        <p:nvSpPr>
          <p:cNvPr id="10" name="Shape 255">
            <a:extLst>
              <a:ext uri="{FF2B5EF4-FFF2-40B4-BE49-F238E27FC236}">
                <a16:creationId xmlns:a16="http://schemas.microsoft.com/office/drawing/2014/main" id="{19FD139E-5BA1-BD60-86E3-E3C04B2CEFB1}"/>
              </a:ext>
            </a:extLst>
          </p:cNvPr>
          <p:cNvSpPr/>
          <p:nvPr/>
        </p:nvSpPr>
        <p:spPr>
          <a:xfrm flipV="1">
            <a:off x="17030890" y="4917989"/>
            <a:ext cx="3084539" cy="14057"/>
          </a:xfrm>
          <a:prstGeom prst="line">
            <a:avLst/>
          </a:prstGeom>
          <a:noFill/>
          <a:ln w="88900" cap="flat">
            <a:solidFill>
              <a:srgbClr val="C7A57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7D9B9-0BC3-8C38-67D4-CE7BA3F92C62}"/>
              </a:ext>
            </a:extLst>
          </p:cNvPr>
          <p:cNvSpPr txBox="1"/>
          <p:nvPr/>
        </p:nvSpPr>
        <p:spPr>
          <a:xfrm>
            <a:off x="1536888" y="5855121"/>
            <a:ext cx="5816224" cy="177657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800">
                <a:solidFill>
                  <a:srgbClr val="C7A57F"/>
                </a:solidFill>
                <a:latin typeface="Bebas"/>
                <a:ea typeface="Bebas"/>
                <a:cs typeface="Bebas"/>
              </a:defRPr>
            </a:lvl1pPr>
          </a:lstStyle>
          <a:p>
            <a:pPr marL="571500" indent="-571500">
              <a:buFont typeface="Wingdings" pitchFamily="2" charset="2"/>
              <a:buChar char="q"/>
            </a:pPr>
            <a:r>
              <a:rPr lang="en-US" sz="3200" dirty="0">
                <a:solidFill>
                  <a:srgbClr val="F7F5F3"/>
                </a:solidFill>
              </a:rPr>
              <a:t>Only collected 76 responses, which limited significance of multiple studies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C59D9A-87C6-B161-C1F1-18596198BD86}"/>
              </a:ext>
            </a:extLst>
          </p:cNvPr>
          <p:cNvSpPr txBox="1"/>
          <p:nvPr/>
        </p:nvSpPr>
        <p:spPr>
          <a:xfrm>
            <a:off x="1536888" y="9576186"/>
            <a:ext cx="5816224" cy="88828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t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800">
                <a:solidFill>
                  <a:srgbClr val="C7A57F"/>
                </a:solidFill>
                <a:latin typeface="Bebas"/>
                <a:ea typeface="Bebas"/>
                <a:cs typeface="Bebas"/>
              </a:defRPr>
            </a:lvl1pPr>
          </a:lstStyle>
          <a:p>
            <a:pPr marL="571500" indent="-571500">
              <a:buFont typeface="Wingdings" pitchFamily="2" charset="2"/>
              <a:buChar char="ü"/>
            </a:pPr>
            <a:r>
              <a:rPr lang="en-US" sz="3200" dirty="0">
                <a:solidFill>
                  <a:srgbClr val="F7F5F3"/>
                </a:solidFill>
              </a:rPr>
              <a:t>Collect more responses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EF9E4-265A-980A-E95D-90FCAAF6B842}"/>
              </a:ext>
            </a:extLst>
          </p:cNvPr>
          <p:cNvSpPr txBox="1"/>
          <p:nvPr/>
        </p:nvSpPr>
        <p:spPr>
          <a:xfrm>
            <a:off x="9283888" y="5859903"/>
            <a:ext cx="5785751" cy="177657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800">
                <a:solidFill>
                  <a:srgbClr val="C7A57F"/>
                </a:solidFill>
                <a:latin typeface="Bebas"/>
                <a:ea typeface="Bebas"/>
                <a:cs typeface="Bebas"/>
              </a:defRPr>
            </a:lvl1pPr>
          </a:lstStyle>
          <a:p>
            <a:pPr marL="571500" indent="-571500">
              <a:buFont typeface="Wingdings" pitchFamily="2" charset="2"/>
              <a:buChar char="q"/>
            </a:pPr>
            <a:r>
              <a:rPr lang="en-US" sz="3200" dirty="0">
                <a:solidFill>
                  <a:srgbClr val="F7F5F3"/>
                </a:solidFill>
              </a:rPr>
              <a:t>Most responses are from USC students, causing strong data bias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BC45E-25DD-3117-35CF-17100241247E}"/>
              </a:ext>
            </a:extLst>
          </p:cNvPr>
          <p:cNvSpPr txBox="1"/>
          <p:nvPr/>
        </p:nvSpPr>
        <p:spPr>
          <a:xfrm>
            <a:off x="9314360" y="9576186"/>
            <a:ext cx="5785751" cy="144604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t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800">
                <a:solidFill>
                  <a:srgbClr val="C7A57F"/>
                </a:solidFill>
                <a:latin typeface="Bebas"/>
                <a:ea typeface="Bebas"/>
                <a:cs typeface="Bebas"/>
              </a:defRPr>
            </a:lvl1pPr>
          </a:lstStyle>
          <a:p>
            <a:pPr marL="571500" indent="-571500">
              <a:buFont typeface="Wingdings" pitchFamily="2" charset="2"/>
              <a:buChar char="ü"/>
            </a:pPr>
            <a:r>
              <a:rPr lang="en-US" sz="3200" dirty="0">
                <a:solidFill>
                  <a:srgbClr val="F7F5F3"/>
                </a:solidFill>
              </a:rPr>
              <a:t>Send surveys to various people groups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34DDF-16BF-65AC-A88B-C79D194D9C1F}"/>
              </a:ext>
            </a:extLst>
          </p:cNvPr>
          <p:cNvSpPr txBox="1"/>
          <p:nvPr/>
        </p:nvSpPr>
        <p:spPr>
          <a:xfrm>
            <a:off x="17061363" y="5855121"/>
            <a:ext cx="5785750" cy="177657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800">
                <a:solidFill>
                  <a:srgbClr val="C7A57F"/>
                </a:solidFill>
                <a:latin typeface="Bebas"/>
                <a:ea typeface="Bebas"/>
                <a:cs typeface="Bebas"/>
              </a:defRPr>
            </a:lvl1pPr>
          </a:lstStyle>
          <a:p>
            <a:pPr marL="571500" indent="-571500">
              <a:buFont typeface="Wingdings" pitchFamily="2" charset="2"/>
              <a:buChar char="q"/>
            </a:pPr>
            <a:r>
              <a:rPr lang="en-US" sz="3200" dirty="0">
                <a:solidFill>
                  <a:srgbClr val="F7F5F3"/>
                </a:solidFill>
              </a:rPr>
              <a:t>Lack of information such as cost per person, profit per person, purchase recency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B93C5-96D8-E282-DD24-32B957FC433D}"/>
              </a:ext>
            </a:extLst>
          </p:cNvPr>
          <p:cNvSpPr txBox="1"/>
          <p:nvPr/>
        </p:nvSpPr>
        <p:spPr>
          <a:xfrm>
            <a:off x="17091835" y="9571404"/>
            <a:ext cx="5755278" cy="144604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t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800">
                <a:solidFill>
                  <a:srgbClr val="C7A57F"/>
                </a:solidFill>
                <a:latin typeface="Bebas"/>
                <a:ea typeface="Bebas"/>
                <a:cs typeface="Bebas"/>
              </a:defRPr>
            </a:lvl1pPr>
          </a:lstStyle>
          <a:p>
            <a:pPr marL="571500" indent="-571500">
              <a:buFont typeface="Wingdings" pitchFamily="2" charset="2"/>
              <a:buChar char="ü"/>
            </a:pPr>
            <a:r>
              <a:rPr lang="en-US" sz="3200" dirty="0">
                <a:solidFill>
                  <a:srgbClr val="F7F5F3"/>
                </a:solidFill>
              </a:rPr>
              <a:t>Further investigation</a:t>
            </a:r>
          </a:p>
          <a:p>
            <a:pPr marL="571500" indent="-571500">
              <a:buFont typeface="Wingdings" pitchFamily="2" charset="2"/>
              <a:buChar char="ü"/>
            </a:pPr>
            <a:r>
              <a:rPr lang="en-US" sz="3200" dirty="0">
                <a:solidFill>
                  <a:srgbClr val="F7F5F3"/>
                </a:solidFill>
              </a:rPr>
              <a:t>Add questions in survey 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A34D6B35-AFDB-55B5-BBC3-9D5EEF5BE3F0}"/>
              </a:ext>
            </a:extLst>
          </p:cNvPr>
          <p:cNvSpPr/>
          <p:nvPr/>
        </p:nvSpPr>
        <p:spPr>
          <a:xfrm rot="10800000">
            <a:off x="3286897" y="8344448"/>
            <a:ext cx="2199502" cy="518984"/>
          </a:xfrm>
          <a:prstGeom prst="triangle">
            <a:avLst/>
          </a:prstGeom>
          <a:solidFill>
            <a:srgbClr val="C7A57F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26AB85F-A3E3-6F18-7A7B-F1630322A182}"/>
              </a:ext>
            </a:extLst>
          </p:cNvPr>
          <p:cNvSpPr/>
          <p:nvPr/>
        </p:nvSpPr>
        <p:spPr>
          <a:xfrm rot="10800000">
            <a:off x="11092248" y="8344448"/>
            <a:ext cx="2199502" cy="518984"/>
          </a:xfrm>
          <a:prstGeom prst="triangle">
            <a:avLst/>
          </a:prstGeom>
          <a:solidFill>
            <a:srgbClr val="C7A57F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19EC3E9-D468-2486-26C5-5369422F8E3E}"/>
              </a:ext>
            </a:extLst>
          </p:cNvPr>
          <p:cNvSpPr/>
          <p:nvPr/>
        </p:nvSpPr>
        <p:spPr>
          <a:xfrm rot="10800000">
            <a:off x="18839250" y="8344448"/>
            <a:ext cx="2199502" cy="518984"/>
          </a:xfrm>
          <a:prstGeom prst="triangle">
            <a:avLst/>
          </a:prstGeom>
          <a:solidFill>
            <a:srgbClr val="C7A57F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8468690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FDBD6-029D-2B74-A5C0-2322A613B18E}"/>
              </a:ext>
            </a:extLst>
          </p:cNvPr>
          <p:cNvSpPr txBox="1"/>
          <p:nvPr/>
        </p:nvSpPr>
        <p:spPr>
          <a:xfrm>
            <a:off x="4912763" y="5492241"/>
            <a:ext cx="14558474" cy="273151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b="0" i="0" u="none" strike="noStrike" dirty="0">
                <a:solidFill>
                  <a:srgbClr val="F6F5F3"/>
                </a:solidFill>
                <a:effectLst/>
                <a:latin typeface="Bebas"/>
              </a:rPr>
              <a:t>Thank You for Listening!</a:t>
            </a:r>
            <a:endParaRPr kumimoji="0" lang="en-US" sz="115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657160605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FDF7726-5871-0501-EB4B-BB0F50653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9"/>
          <a:stretch/>
        </p:blipFill>
        <p:spPr bwMode="auto">
          <a:xfrm>
            <a:off x="5130800" y="3460587"/>
            <a:ext cx="14122400" cy="918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251">
            <a:extLst>
              <a:ext uri="{FF2B5EF4-FFF2-40B4-BE49-F238E27FC236}">
                <a16:creationId xmlns:a16="http://schemas.microsoft.com/office/drawing/2014/main" id="{F8208280-DCB4-9BCA-E84B-E3BA489C25CD}"/>
              </a:ext>
            </a:extLst>
          </p:cNvPr>
          <p:cNvSpPr/>
          <p:nvPr/>
        </p:nvSpPr>
        <p:spPr>
          <a:xfrm>
            <a:off x="5791578" y="8356601"/>
            <a:ext cx="1371600" cy="1371600"/>
          </a:xfrm>
          <a:prstGeom prst="rect">
            <a:avLst/>
          </a:prstGeom>
          <a:ln w="5715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Shape 251">
            <a:extLst>
              <a:ext uri="{FF2B5EF4-FFF2-40B4-BE49-F238E27FC236}">
                <a16:creationId xmlns:a16="http://schemas.microsoft.com/office/drawing/2014/main" id="{BE52C635-C145-B5B7-BAB8-38FD3D0306ED}"/>
              </a:ext>
            </a:extLst>
          </p:cNvPr>
          <p:cNvSpPr/>
          <p:nvPr/>
        </p:nvSpPr>
        <p:spPr>
          <a:xfrm>
            <a:off x="16822043" y="6303285"/>
            <a:ext cx="1371600" cy="1371600"/>
          </a:xfrm>
          <a:prstGeom prst="rect">
            <a:avLst/>
          </a:prstGeom>
          <a:ln w="5715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251">
            <a:extLst>
              <a:ext uri="{FF2B5EF4-FFF2-40B4-BE49-F238E27FC236}">
                <a16:creationId xmlns:a16="http://schemas.microsoft.com/office/drawing/2014/main" id="{74827A3E-E8E6-5CDD-A50A-1FC3C0A08841}"/>
              </a:ext>
            </a:extLst>
          </p:cNvPr>
          <p:cNvSpPr/>
          <p:nvPr/>
        </p:nvSpPr>
        <p:spPr>
          <a:xfrm>
            <a:off x="13020968" y="6175632"/>
            <a:ext cx="1371600" cy="1371600"/>
          </a:xfrm>
          <a:prstGeom prst="rect">
            <a:avLst/>
          </a:prstGeom>
          <a:ln w="5715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Shape 228">
            <a:extLst>
              <a:ext uri="{FF2B5EF4-FFF2-40B4-BE49-F238E27FC236}">
                <a16:creationId xmlns:a16="http://schemas.microsoft.com/office/drawing/2014/main" id="{2BB3775F-F849-1D0A-0006-337741867209}"/>
              </a:ext>
            </a:extLst>
          </p:cNvPr>
          <p:cNvSpPr/>
          <p:nvPr/>
        </p:nvSpPr>
        <p:spPr>
          <a:xfrm>
            <a:off x="1609295" y="1182325"/>
            <a:ext cx="20071609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7200" dirty="0">
                <a:solidFill>
                  <a:srgbClr val="C7A57F"/>
                </a:solidFill>
              </a:rPr>
              <a:t>Appendix: </a:t>
            </a:r>
            <a:r>
              <a:rPr lang="en-US" sz="7200" dirty="0">
                <a:solidFill>
                  <a:schemeClr val="bg2">
                    <a:lumMod val="10000"/>
                  </a:schemeClr>
                </a:solidFill>
              </a:rPr>
              <a:t>Geotargeting Analysis</a:t>
            </a:r>
            <a:endParaRPr lang="en-US" sz="20000" dirty="0">
              <a:solidFill>
                <a:srgbClr val="C7A5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80844-683A-86F8-D8ED-ADB5AC4ED854}"/>
              </a:ext>
            </a:extLst>
          </p:cNvPr>
          <p:cNvSpPr txBox="1"/>
          <p:nvPr/>
        </p:nvSpPr>
        <p:spPr>
          <a:xfrm>
            <a:off x="618283" y="8356601"/>
            <a:ext cx="4512517" cy="3154710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Major segments</a:t>
            </a:r>
          </a:p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41.73% Trendsetters </a:t>
            </a:r>
          </a:p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+ 22.83% </a:t>
            </a:r>
            <a:r>
              <a:rPr kumimoji="0" lang="en-US" sz="2000" u="none" strike="noStrike" cap="none" spc="0" normalizeH="0" baseline="0" dirty="0" err="1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NeWest</a:t>
            </a: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 Residents</a:t>
            </a:r>
          </a:p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+ 15.59% High Rise Renters</a:t>
            </a:r>
          </a:p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spc="0" normalizeH="0" baseline="0" dirty="0">
              <a:ln>
                <a:noFill/>
              </a:ln>
              <a:solidFill>
                <a:srgbClr val="272727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Avenir Book"/>
            </a:endParaRPr>
          </a:p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Profile: 41.73% Trendsetters</a:t>
            </a:r>
          </a:p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Households: 1,319,400</a:t>
            </a:r>
          </a:p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27272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Avg </a:t>
            </a: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Household Size: 2.12</a:t>
            </a:r>
          </a:p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Median Age: 36.3</a:t>
            </a:r>
          </a:p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Median Household Income: $63,100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AD66CFA-EE0B-90EE-2047-B6E4F54ED18C}"/>
              </a:ext>
            </a:extLst>
          </p:cNvPr>
          <p:cNvCxnSpPr>
            <a:stCxn id="5" idx="1"/>
            <a:endCxn id="3" idx="3"/>
          </p:cNvCxnSpPr>
          <p:nvPr/>
        </p:nvCxnSpPr>
        <p:spPr>
          <a:xfrm rot="10800000" flipV="1">
            <a:off x="5130800" y="9042400"/>
            <a:ext cx="660778" cy="891555"/>
          </a:xfrm>
          <a:prstGeom prst="bentConnector3">
            <a:avLst/>
          </a:prstGeom>
          <a:noFill/>
          <a:ln w="38100" cap="flat">
            <a:solidFill>
              <a:srgbClr val="C7A57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9134F6-0F12-E040-A8AC-A2A484B44CDE}"/>
              </a:ext>
            </a:extLst>
          </p:cNvPr>
          <p:cNvSpPr txBox="1"/>
          <p:nvPr/>
        </p:nvSpPr>
        <p:spPr>
          <a:xfrm>
            <a:off x="14392568" y="848350"/>
            <a:ext cx="5685852" cy="3154710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Major segments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26.21% Comfortable Empty Nesters 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+ 17.91% In Style 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+ 17.36% Parks and Rec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spc="0" normalizeH="0" baseline="0" dirty="0">
              <a:ln>
                <a:noFill/>
              </a:ln>
              <a:solidFill>
                <a:srgbClr val="272727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Avenir Book"/>
            </a:endParaRPr>
          </a:p>
          <a:p>
            <a:r>
              <a:rPr kumimoji="0" lang="en-US" sz="2000" b="1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Profile: 26.21% Comfortable Empty Nesters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Households: 3,024,200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 err="1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AvgHousehold</a:t>
            </a: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 Size: 2.52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Median Age: 48.0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Median Household Income: $75,000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5D542B7-2EE2-DD59-71A3-326E3973AF0D}"/>
              </a:ext>
            </a:extLst>
          </p:cNvPr>
          <p:cNvCxnSpPr>
            <a:stCxn id="7" idx="0"/>
            <a:endCxn id="11" idx="1"/>
          </p:cNvCxnSpPr>
          <p:nvPr/>
        </p:nvCxnSpPr>
        <p:spPr>
          <a:xfrm rot="5400000" flipH="1" flipV="1">
            <a:off x="12174705" y="3957769"/>
            <a:ext cx="3749927" cy="685800"/>
          </a:xfrm>
          <a:prstGeom prst="bentConnector2">
            <a:avLst/>
          </a:prstGeom>
          <a:noFill/>
          <a:ln w="38100" cap="flat">
            <a:solidFill>
              <a:srgbClr val="C7A57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222B91-5F21-21E7-715C-8E3DBBECD530}"/>
              </a:ext>
            </a:extLst>
          </p:cNvPr>
          <p:cNvSpPr txBox="1"/>
          <p:nvPr/>
        </p:nvSpPr>
        <p:spPr>
          <a:xfrm>
            <a:off x="19253200" y="6457173"/>
            <a:ext cx="4663136" cy="2846933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Major segments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99.34% Laptops and Lattes 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+ 0.66% Metro Renters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spc="0" normalizeH="0" baseline="0" dirty="0">
              <a:ln>
                <a:noFill/>
              </a:ln>
              <a:solidFill>
                <a:srgbClr val="272727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Avenir Book"/>
            </a:endParaRPr>
          </a:p>
          <a:p>
            <a:r>
              <a:rPr kumimoji="0" lang="en-US" sz="2000" b="1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Profile: 99.34% Laptops and Lattes </a:t>
            </a:r>
          </a:p>
          <a:p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Households: 1,307,500</a:t>
            </a:r>
          </a:p>
          <a:p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Average Household Size: 1.87</a:t>
            </a:r>
          </a:p>
          <a:p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Median Age: 37.4</a:t>
            </a:r>
          </a:p>
          <a:p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272727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venir Book"/>
              </a:rPr>
              <a:t>Median Household Income: $112,200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>
            <a:extLst>
              <a:ext uri="{FF2B5EF4-FFF2-40B4-BE49-F238E27FC236}">
                <a16:creationId xmlns:a16="http://schemas.microsoft.com/office/drawing/2014/main" id="{04C9B99E-AC97-65B5-0EDB-100F48899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4" t="41002"/>
          <a:stretch/>
        </p:blipFill>
        <p:spPr bwMode="auto">
          <a:xfrm>
            <a:off x="12192001" y="7705262"/>
            <a:ext cx="10981038" cy="377026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228">
            <a:extLst>
              <a:ext uri="{FF2B5EF4-FFF2-40B4-BE49-F238E27FC236}">
                <a16:creationId xmlns:a16="http://schemas.microsoft.com/office/drawing/2014/main" id="{FF63D18A-52A0-F53D-1B8E-1D3386CCFBBD}"/>
              </a:ext>
            </a:extLst>
          </p:cNvPr>
          <p:cNvSpPr/>
          <p:nvPr/>
        </p:nvSpPr>
        <p:spPr>
          <a:xfrm>
            <a:off x="1609296" y="1182325"/>
            <a:ext cx="8064364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fontScale="92500"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7200" dirty="0">
                <a:solidFill>
                  <a:schemeClr val="bg2">
                    <a:lumMod val="10000"/>
                  </a:schemeClr>
                </a:solidFill>
              </a:rPr>
              <a:t>Google Trend Analysis</a:t>
            </a:r>
            <a:endParaRPr sz="7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BD1C4-758F-517D-E0C6-DE3F7951AE7C}"/>
              </a:ext>
            </a:extLst>
          </p:cNvPr>
          <p:cNvSpPr txBox="1"/>
          <p:nvPr/>
        </p:nvSpPr>
        <p:spPr>
          <a:xfrm>
            <a:off x="2248931" y="2240475"/>
            <a:ext cx="19202400" cy="377026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 rtl="0" fontAlgn="base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320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web search volume of </a:t>
            </a:r>
            <a:r>
              <a:rPr lang="en-US" sz="3200" b="1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SKINCARE</a:t>
            </a:r>
            <a:r>
              <a:rPr lang="en-US" sz="320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has been continuous </a:t>
            </a:r>
            <a:r>
              <a:rPr lang="en-US" sz="3200" b="1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increasing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 rtl="0" fontAlgn="base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320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web search volume of </a:t>
            </a:r>
            <a:r>
              <a:rPr lang="en-US" sz="3200" b="1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SEPHORA</a:t>
            </a:r>
            <a:r>
              <a:rPr lang="en-US" sz="320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shows a slightly </a:t>
            </a:r>
            <a:r>
              <a:rPr lang="en-US" sz="3200" b="1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deteriorating </a:t>
            </a:r>
            <a:r>
              <a:rPr lang="en-US" sz="320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trend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​</a:t>
            </a:r>
          </a:p>
          <a:p>
            <a:pPr marL="457200" indent="-457200" algn="l" rtl="0" fontAlgn="base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3200" b="1" u="none" strike="noStrike" dirty="0">
                <a:solidFill>
                  <a:srgbClr val="272727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Sephora has the probability of losing customers and opportunities</a:t>
            </a:r>
            <a:endParaRPr lang="en-US" sz="3200" b="1" dirty="0">
              <a:solidFill>
                <a:srgbClr val="272727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4AB66734-4F69-D5A4-BDAA-6E04A6D8F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 t="40603" b="8699"/>
          <a:stretch/>
        </p:blipFill>
        <p:spPr bwMode="auto">
          <a:xfrm>
            <a:off x="1210962" y="7705262"/>
            <a:ext cx="10981038" cy="377026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46F417-FF55-CE1F-0CE0-C29422968FB7}"/>
              </a:ext>
            </a:extLst>
          </p:cNvPr>
          <p:cNvSpPr txBox="1"/>
          <p:nvPr/>
        </p:nvSpPr>
        <p:spPr>
          <a:xfrm>
            <a:off x="3793635" y="11742842"/>
            <a:ext cx="5815696" cy="5693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i="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Bebas"/>
              </a:rPr>
              <a:t>Increasing SKINCARE Web Search </a:t>
            </a:r>
            <a:r>
              <a:rPr lang="en-US" sz="3200" b="1" i="0" dirty="0">
                <a:solidFill>
                  <a:schemeClr val="bg2">
                    <a:lumMod val="10000"/>
                  </a:schemeClr>
                </a:solidFill>
                <a:effectLst/>
                <a:latin typeface="Bebas"/>
              </a:rPr>
              <a:t>​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D8E8A-FA88-DA22-7315-F019C9FE5CED}"/>
              </a:ext>
            </a:extLst>
          </p:cNvPr>
          <p:cNvSpPr txBox="1"/>
          <p:nvPr/>
        </p:nvSpPr>
        <p:spPr>
          <a:xfrm>
            <a:off x="14774674" y="11742842"/>
            <a:ext cx="5791650" cy="5693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i="0" dirty="0">
                <a:solidFill>
                  <a:schemeClr val="bg2">
                    <a:lumMod val="10000"/>
                  </a:schemeClr>
                </a:solidFill>
                <a:effectLst/>
                <a:latin typeface="Bebas"/>
              </a:rPr>
              <a:t>Decreasing SEPHORA Web Search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8">
            <a:extLst>
              <a:ext uri="{FF2B5EF4-FFF2-40B4-BE49-F238E27FC236}">
                <a16:creationId xmlns:a16="http://schemas.microsoft.com/office/drawing/2014/main" id="{FF63D18A-52A0-F53D-1B8E-1D3386CCFBBD}"/>
              </a:ext>
            </a:extLst>
          </p:cNvPr>
          <p:cNvSpPr/>
          <p:nvPr/>
        </p:nvSpPr>
        <p:spPr>
          <a:xfrm>
            <a:off x="1609296" y="1182325"/>
            <a:ext cx="14528628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7200" dirty="0">
                <a:solidFill>
                  <a:schemeClr val="bg2">
                    <a:lumMod val="10000"/>
                  </a:schemeClr>
                </a:solidFill>
              </a:rPr>
              <a:t>Opportunities and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BD1C4-758F-517D-E0C6-DE3F7951AE7C}"/>
              </a:ext>
            </a:extLst>
          </p:cNvPr>
          <p:cNvSpPr txBox="1"/>
          <p:nvPr/>
        </p:nvSpPr>
        <p:spPr>
          <a:xfrm>
            <a:off x="4064464" y="4180026"/>
            <a:ext cx="14528628" cy="22929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571500" indent="-571500" algn="l" rtl="0" fontAlgn="base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360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continuous growth of the whole cosmetics market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​</a:t>
            </a:r>
          </a:p>
          <a:p>
            <a:pPr marL="571500" lvl="8" indent="-571500" fontAlgn="base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360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booming of the E-commerce platform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7C758-267B-DF09-94B7-94B9F2E52A84}"/>
              </a:ext>
            </a:extLst>
          </p:cNvPr>
          <p:cNvSpPr txBox="1"/>
          <p:nvPr/>
        </p:nvSpPr>
        <p:spPr>
          <a:xfrm>
            <a:off x="4064464" y="8882498"/>
            <a:ext cx="12196118" cy="22929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fontAlgn="base">
              <a:lnSpc>
                <a:spcPct val="200000"/>
              </a:lnSpc>
              <a:buFont typeface="Wingdings" pitchFamily="2" charset="2"/>
              <a:buChar char="q"/>
              <a:defRPr sz="360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9pPr marL="571500" lvl="8" indent="-571500" fontAlgn="base">
              <a:lnSpc>
                <a:spcPct val="200000"/>
              </a:lnSpc>
              <a:buFont typeface="Wingdings" pitchFamily="2" charset="2"/>
              <a:buChar char="q"/>
              <a:defRPr sz="360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9pPr>
          </a:lstStyle>
          <a:p>
            <a:r>
              <a:rPr lang="en-US" dirty="0"/>
              <a:t>Quality control issue​</a:t>
            </a:r>
          </a:p>
          <a:p>
            <a:r>
              <a:rPr lang="en-US" dirty="0"/>
              <a:t>Websites are not accessible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4D6FC5-C174-97D9-04AB-47FE6AD6CEBF}"/>
              </a:ext>
            </a:extLst>
          </p:cNvPr>
          <p:cNvSpPr/>
          <p:nvPr/>
        </p:nvSpPr>
        <p:spPr>
          <a:xfrm>
            <a:off x="1609296" y="3360200"/>
            <a:ext cx="5137493" cy="630942"/>
          </a:xfrm>
          <a:prstGeom prst="rect">
            <a:avLst/>
          </a:prstGeom>
          <a:solidFill>
            <a:schemeClr val="bg2">
              <a:lumMod val="10000"/>
            </a:schemeClr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lvetica Light"/>
                <a:sym typeface="Helvetica Light"/>
              </a:rPr>
              <a:t>Opportunities</a:t>
            </a:r>
            <a:endParaRPr kumimoji="0" lang="en-US" sz="3600" b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Helvetica Light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E4BAA8-41F6-1369-B463-D465EDC3C3A7}"/>
              </a:ext>
            </a:extLst>
          </p:cNvPr>
          <p:cNvSpPr/>
          <p:nvPr/>
        </p:nvSpPr>
        <p:spPr>
          <a:xfrm>
            <a:off x="1609296" y="8054166"/>
            <a:ext cx="5137493" cy="630942"/>
          </a:xfrm>
          <a:prstGeom prst="rect">
            <a:avLst/>
          </a:prstGeom>
          <a:solidFill>
            <a:schemeClr val="bg2">
              <a:lumMod val="10000"/>
            </a:schemeClr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lvetica Light"/>
                <a:sym typeface="Helvetica Light"/>
              </a:rPr>
              <a:t>Challenges</a:t>
            </a:r>
            <a:endParaRPr kumimoji="0" lang="en-US" sz="3600" b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8802203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FDBD6-029D-2B74-A5C0-2322A613B18E}"/>
              </a:ext>
            </a:extLst>
          </p:cNvPr>
          <p:cNvSpPr txBox="1"/>
          <p:nvPr/>
        </p:nvSpPr>
        <p:spPr>
          <a:xfrm>
            <a:off x="4140115" y="4972870"/>
            <a:ext cx="16103767" cy="377026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b="0" i="0" u="none" strike="noStrike" dirty="0">
                <a:solidFill>
                  <a:srgbClr val="F6F5F3"/>
                </a:solidFill>
                <a:effectLst/>
                <a:latin typeface="Bebas"/>
              </a:rPr>
              <a:t>How can Sephora Compete 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b="0" i="0" u="none" strike="noStrike" dirty="0">
                <a:solidFill>
                  <a:srgbClr val="F6F5F3"/>
                </a:solidFill>
                <a:effectLst/>
                <a:latin typeface="Bebas"/>
              </a:rPr>
              <a:t>with Other Cosmetic Selling Channels?</a:t>
            </a:r>
            <a:endParaRPr kumimoji="0" lang="en-US" sz="80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93E71-9A79-F85E-E562-DEC6B9EBDF06}"/>
              </a:ext>
            </a:extLst>
          </p:cNvPr>
          <p:cNvSpPr txBox="1"/>
          <p:nvPr/>
        </p:nvSpPr>
        <p:spPr>
          <a:xfrm>
            <a:off x="6093939" y="3943139"/>
            <a:ext cx="12196118" cy="83747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0" i="0" u="none" strike="noStrike" dirty="0">
                <a:solidFill>
                  <a:srgbClr val="C7A57F"/>
                </a:solidFill>
                <a:effectLst/>
                <a:latin typeface="Bebas"/>
              </a:rPr>
              <a:t>With Industry </a:t>
            </a:r>
            <a:r>
              <a:rPr lang="en-US" sz="3600" dirty="0">
                <a:solidFill>
                  <a:srgbClr val="C7A57F"/>
                </a:solidFill>
                <a:latin typeface="Bebas"/>
              </a:rPr>
              <a:t>Increasing | </a:t>
            </a:r>
            <a:r>
              <a:rPr lang="en-US" sz="3600" b="0" i="0" u="none" strike="noStrike" dirty="0">
                <a:solidFill>
                  <a:srgbClr val="C7A57F"/>
                </a:solidFill>
                <a:effectLst/>
                <a:latin typeface="Bebas"/>
              </a:rPr>
              <a:t>Facing Opportunit</a:t>
            </a:r>
            <a:r>
              <a:rPr lang="en-US" sz="3600" dirty="0">
                <a:solidFill>
                  <a:srgbClr val="C7A57F"/>
                </a:solidFill>
                <a:latin typeface="Bebas"/>
              </a:rPr>
              <a:t>ies &amp; Challenges</a:t>
            </a:r>
            <a:endParaRPr lang="en-US" sz="3600" b="0" i="0" u="none" strike="noStrike" dirty="0">
              <a:solidFill>
                <a:srgbClr val="F6F5F3"/>
              </a:solidFill>
              <a:effectLst/>
              <a:latin typeface="Beba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997E2A-E27A-9E6D-95EA-286122BA8D47}"/>
              </a:ext>
            </a:extLst>
          </p:cNvPr>
          <p:cNvCxnSpPr>
            <a:cxnSpLocks/>
          </p:cNvCxnSpPr>
          <p:nvPr/>
        </p:nvCxnSpPr>
        <p:spPr>
          <a:xfrm>
            <a:off x="6557317" y="4972870"/>
            <a:ext cx="11112845" cy="0"/>
          </a:xfrm>
          <a:prstGeom prst="line">
            <a:avLst/>
          </a:prstGeom>
          <a:noFill/>
          <a:ln w="38100" cap="flat">
            <a:solidFill>
              <a:srgbClr val="C7A57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5813997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3F445B-4B0E-9808-F2F0-3CCD1A47D3BB}"/>
              </a:ext>
            </a:extLst>
          </p:cNvPr>
          <p:cNvSpPr/>
          <p:nvPr/>
        </p:nvSpPr>
        <p:spPr>
          <a:xfrm>
            <a:off x="1905000" y="0"/>
            <a:ext cx="10287000" cy="13716000"/>
          </a:xfrm>
          <a:prstGeom prst="rect">
            <a:avLst/>
          </a:prstGeom>
          <a:solidFill>
            <a:srgbClr val="DCDEE1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1607879" y="0"/>
            <a:ext cx="10881242" cy="13716000"/>
          </a:xfrm>
          <a:prstGeom prst="rect">
            <a:avLst/>
          </a:prstGeom>
          <a:solidFill>
            <a:srgbClr val="272727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976577" y="3328223"/>
            <a:ext cx="16225283" cy="6862999"/>
          </a:xfrm>
          <a:prstGeom prst="rect">
            <a:avLst/>
          </a:prstGeom>
          <a:solidFill>
            <a:srgbClr val="272727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" name="Shape 384">
            <a:extLst>
              <a:ext uri="{FF2B5EF4-FFF2-40B4-BE49-F238E27FC236}">
                <a16:creationId xmlns:a16="http://schemas.microsoft.com/office/drawing/2014/main" id="{4691D152-9E4A-9909-93DC-7867A22D6D8C}"/>
              </a:ext>
            </a:extLst>
          </p:cNvPr>
          <p:cNvSpPr/>
          <p:nvPr/>
        </p:nvSpPr>
        <p:spPr>
          <a:xfrm>
            <a:off x="5435009" y="5566292"/>
            <a:ext cx="13513982" cy="23868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Sentiment</a:t>
            </a: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rgbClr val="C7A57F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 Analysis</a:t>
            </a:r>
            <a:endParaRPr lang="en-US" sz="9600" b="1" dirty="0">
              <a:solidFill>
                <a:srgbClr val="C7A57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585CE2-8D83-8CEC-0F13-0E2269F21319}"/>
              </a:ext>
            </a:extLst>
          </p:cNvPr>
          <p:cNvGrpSpPr/>
          <p:nvPr/>
        </p:nvGrpSpPr>
        <p:grpSpPr>
          <a:xfrm>
            <a:off x="11145143" y="10919263"/>
            <a:ext cx="333510" cy="2068696"/>
            <a:chOff x="11145143" y="10919263"/>
            <a:chExt cx="333510" cy="2068696"/>
          </a:xfrm>
        </p:grpSpPr>
        <p:sp>
          <p:nvSpPr>
            <p:cNvPr id="14" name="Shape 91">
              <a:extLst>
                <a:ext uri="{FF2B5EF4-FFF2-40B4-BE49-F238E27FC236}">
                  <a16:creationId xmlns:a16="http://schemas.microsoft.com/office/drawing/2014/main" id="{BF0094D4-B6E9-4BEE-0EF6-48BB66F6387B}"/>
                </a:ext>
              </a:extLst>
            </p:cNvPr>
            <p:cNvSpPr/>
            <p:nvPr/>
          </p:nvSpPr>
          <p:spPr>
            <a:xfrm>
              <a:off x="11220029" y="10919263"/>
              <a:ext cx="183739" cy="183740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93">
              <a:extLst>
                <a:ext uri="{FF2B5EF4-FFF2-40B4-BE49-F238E27FC236}">
                  <a16:creationId xmlns:a16="http://schemas.microsoft.com/office/drawing/2014/main" id="{C792DA4B-F8D0-13DA-4AB7-3E08264736F1}"/>
                </a:ext>
              </a:extLst>
            </p:cNvPr>
            <p:cNvSpPr/>
            <p:nvPr/>
          </p:nvSpPr>
          <p:spPr>
            <a:xfrm>
              <a:off x="11220029" y="11497658"/>
              <a:ext cx="183739" cy="183740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6" name="Shape 94">
              <a:extLst>
                <a:ext uri="{FF2B5EF4-FFF2-40B4-BE49-F238E27FC236}">
                  <a16:creationId xmlns:a16="http://schemas.microsoft.com/office/drawing/2014/main" id="{F1C0D5FC-9154-2930-3BD9-CE955939907C}"/>
                </a:ext>
              </a:extLst>
            </p:cNvPr>
            <p:cNvSpPr/>
            <p:nvPr/>
          </p:nvSpPr>
          <p:spPr>
            <a:xfrm>
              <a:off x="11220029" y="12804220"/>
              <a:ext cx="183739" cy="183739"/>
            </a:xfrm>
            <a:prstGeom prst="ellipse">
              <a:avLst/>
            </a:prstGeom>
            <a:solidFill>
              <a:srgbClr val="272727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A4D61C4-A68E-96DA-DD5F-513ECB9FDA70}"/>
                </a:ext>
              </a:extLst>
            </p:cNvPr>
            <p:cNvGrpSpPr/>
            <p:nvPr/>
          </p:nvGrpSpPr>
          <p:grpSpPr>
            <a:xfrm>
              <a:off x="11145143" y="12076053"/>
              <a:ext cx="333510" cy="333511"/>
              <a:chOff x="22290519" y="8172775"/>
              <a:chExt cx="333510" cy="333511"/>
            </a:xfrm>
          </p:grpSpPr>
          <p:sp>
            <p:nvSpPr>
              <p:cNvPr id="18" name="Shape 92">
                <a:extLst>
                  <a:ext uri="{FF2B5EF4-FFF2-40B4-BE49-F238E27FC236}">
                    <a16:creationId xmlns:a16="http://schemas.microsoft.com/office/drawing/2014/main" id="{6D17420C-8CE8-A8E4-14E1-D144DD1642FE}"/>
                  </a:ext>
                </a:extLst>
              </p:cNvPr>
              <p:cNvSpPr/>
              <p:nvPr/>
            </p:nvSpPr>
            <p:spPr>
              <a:xfrm>
                <a:off x="22365404" y="8247661"/>
                <a:ext cx="183739" cy="183739"/>
              </a:xfrm>
              <a:prstGeom prst="ellipse">
                <a:avLst/>
              </a:prstGeom>
              <a:solidFill>
                <a:srgbClr val="C7A57F"/>
              </a:solidFill>
              <a:ln w="3175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9" name="Shape 95">
                <a:extLst>
                  <a:ext uri="{FF2B5EF4-FFF2-40B4-BE49-F238E27FC236}">
                    <a16:creationId xmlns:a16="http://schemas.microsoft.com/office/drawing/2014/main" id="{D9717FB0-52D0-1551-8AD1-275BFF08EDF1}"/>
                  </a:ext>
                </a:extLst>
              </p:cNvPr>
              <p:cNvSpPr/>
              <p:nvPr/>
            </p:nvSpPr>
            <p:spPr>
              <a:xfrm>
                <a:off x="22290519" y="8172775"/>
                <a:ext cx="333510" cy="333511"/>
              </a:xfrm>
              <a:prstGeom prst="ellipse">
                <a:avLst/>
              </a:prstGeom>
              <a:ln w="25400">
                <a:solidFill>
                  <a:srgbClr val="C7A57F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952133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8">
            <a:extLst>
              <a:ext uri="{FF2B5EF4-FFF2-40B4-BE49-F238E27FC236}">
                <a16:creationId xmlns:a16="http://schemas.microsoft.com/office/drawing/2014/main" id="{FF63D18A-52A0-F53D-1B8E-1D3386CCFBBD}"/>
              </a:ext>
            </a:extLst>
          </p:cNvPr>
          <p:cNvSpPr/>
          <p:nvPr/>
        </p:nvSpPr>
        <p:spPr>
          <a:xfrm>
            <a:off x="923497" y="1182326"/>
            <a:ext cx="11137124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</a:rPr>
              <a:t>Sephora Review </a:t>
            </a:r>
            <a:r>
              <a:rPr lang="en-US" altLang="zh-CN" sz="7200" dirty="0">
                <a:solidFill>
                  <a:srgbClr val="C7A57F"/>
                </a:solidFill>
              </a:rPr>
              <a:t>- Positive</a:t>
            </a:r>
          </a:p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en-US" altLang="zh-CN" sz="72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sz="7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Graphic 7" descr="User outline">
            <a:extLst>
              <a:ext uri="{FF2B5EF4-FFF2-40B4-BE49-F238E27FC236}">
                <a16:creationId xmlns:a16="http://schemas.microsoft.com/office/drawing/2014/main" id="{CAE8A80E-9C29-F738-F24A-4AF7DFE84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74207" y="4041583"/>
            <a:ext cx="1765300" cy="1765300"/>
          </a:xfrm>
          <a:prstGeom prst="rect">
            <a:avLst/>
          </a:prstGeom>
        </p:spPr>
      </p:pic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0BE02717-9E32-4679-2A98-D3AAB04F9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74206" y="9459628"/>
            <a:ext cx="1765300" cy="1765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D14CC9-643B-AB72-4458-DA82A4D9DB0E}"/>
              </a:ext>
            </a:extLst>
          </p:cNvPr>
          <p:cNvSpPr txBox="1"/>
          <p:nvPr/>
        </p:nvSpPr>
        <p:spPr>
          <a:xfrm>
            <a:off x="15487738" y="5806883"/>
            <a:ext cx="6938238" cy="13696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altLang="zh-CN" dirty="0"/>
              <a:t>Skincare, hair, and Cosmetic Products</a:t>
            </a:r>
          </a:p>
          <a:p>
            <a:r>
              <a:rPr lang="en-US" altLang="zh-CN" dirty="0"/>
              <a:t>Hundreds of different Brands</a:t>
            </a:r>
          </a:p>
          <a:p>
            <a:r>
              <a:rPr lang="en-US" altLang="zh-CN" dirty="0"/>
              <a:t>Free samples and try-on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78DA8-0DAD-8485-072D-0340A8F09B4E}"/>
              </a:ext>
            </a:extLst>
          </p:cNvPr>
          <p:cNvSpPr txBox="1"/>
          <p:nvPr/>
        </p:nvSpPr>
        <p:spPr>
          <a:xfrm>
            <a:off x="14404014" y="3315399"/>
            <a:ext cx="9105686" cy="569387"/>
          </a:xfrm>
          <a:prstGeom prst="rect">
            <a:avLst/>
          </a:prstGeom>
          <a:solidFill>
            <a:srgbClr val="272727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i="0" u="none" strike="noStrike" dirty="0">
                <a:solidFill>
                  <a:srgbClr val="F7F5F3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altLang="zh-CN" sz="3200" b="1" i="0" u="none" strike="noStrike" dirty="0">
                <a:solidFill>
                  <a:srgbClr val="F7F5F3"/>
                </a:solidFill>
                <a:effectLst/>
                <a:latin typeface="Times New Roman" panose="02020603050405020304" pitchFamily="18" charset="0"/>
              </a:rPr>
              <a:t>arious Products &amp; Good Shopping Experience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7F5F3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D7CD8E-4C96-593C-0224-70E0DFFE6288}"/>
              </a:ext>
            </a:extLst>
          </p:cNvPr>
          <p:cNvSpPr txBox="1"/>
          <p:nvPr/>
        </p:nvSpPr>
        <p:spPr>
          <a:xfrm>
            <a:off x="15487738" y="11224928"/>
            <a:ext cx="7262993" cy="93871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altLang="zh-CN" dirty="0"/>
              <a:t>Authentic seller for all brands</a:t>
            </a:r>
          </a:p>
          <a:p>
            <a:r>
              <a:rPr lang="en-US" altLang="zh-CN" dirty="0"/>
              <a:t>Good Return Policy if not satisfied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9FAD4F-64F2-28F8-7F6D-D3196C3FEB00}"/>
              </a:ext>
            </a:extLst>
          </p:cNvPr>
          <p:cNvSpPr txBox="1"/>
          <p:nvPr/>
        </p:nvSpPr>
        <p:spPr>
          <a:xfrm>
            <a:off x="14404014" y="8813892"/>
            <a:ext cx="9105686" cy="569387"/>
          </a:xfrm>
          <a:prstGeom prst="rect">
            <a:avLst/>
          </a:prstGeom>
          <a:solidFill>
            <a:srgbClr val="272727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3200" b="1">
                <a:solidFill>
                  <a:srgbClr val="F7F5F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Product with High Quality</a:t>
            </a:r>
          </a:p>
        </p:txBody>
      </p:sp>
      <p:pic>
        <p:nvPicPr>
          <p:cNvPr id="16" name="图片 15" descr="表格&#10;&#10;描述已自动生成">
            <a:extLst>
              <a:ext uri="{FF2B5EF4-FFF2-40B4-BE49-F238E27FC236}">
                <a16:creationId xmlns:a16="http://schemas.microsoft.com/office/drawing/2014/main" id="{5829A37D-D977-28D2-8022-B3F62F75FC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5" t="13641" r="3489" b="36515"/>
          <a:stretch/>
        </p:blipFill>
        <p:spPr bwMode="auto">
          <a:xfrm>
            <a:off x="923497" y="3357063"/>
            <a:ext cx="6104436" cy="8806584"/>
          </a:xfrm>
          <a:prstGeom prst="rect">
            <a:avLst/>
          </a:prstGeom>
          <a:noFill/>
          <a:ln w="38100">
            <a:solidFill>
              <a:srgbClr val="272727"/>
            </a:solidFill>
          </a:ln>
        </p:spPr>
      </p:pic>
      <p:pic>
        <p:nvPicPr>
          <p:cNvPr id="20" name="图片 19" descr="表格&#10;&#10;描述已自动生成">
            <a:extLst>
              <a:ext uri="{FF2B5EF4-FFF2-40B4-BE49-F238E27FC236}">
                <a16:creationId xmlns:a16="http://schemas.microsoft.com/office/drawing/2014/main" id="{833205BA-B6BE-F308-9B4A-590D27658A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70" t="1821" r="3990"/>
          <a:stretch/>
        </p:blipFill>
        <p:spPr>
          <a:xfrm>
            <a:off x="7027933" y="3357063"/>
            <a:ext cx="6938238" cy="8806584"/>
          </a:xfrm>
          <a:prstGeom prst="rect">
            <a:avLst/>
          </a:prstGeom>
          <a:ln w="38100">
            <a:solidFill>
              <a:srgbClr val="272727"/>
            </a:solidFill>
          </a:ln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4DD0BF3D-B836-F3D8-2933-5266017BCF73}"/>
              </a:ext>
            </a:extLst>
          </p:cNvPr>
          <p:cNvSpPr/>
          <p:nvPr/>
        </p:nvSpPr>
        <p:spPr>
          <a:xfrm rot="5400000">
            <a:off x="13621961" y="7537727"/>
            <a:ext cx="1564105" cy="433137"/>
          </a:xfrm>
          <a:prstGeom prst="triangle">
            <a:avLst/>
          </a:prstGeom>
          <a:solidFill>
            <a:srgbClr val="C7A57F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092132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8">
            <a:extLst>
              <a:ext uri="{FF2B5EF4-FFF2-40B4-BE49-F238E27FC236}">
                <a16:creationId xmlns:a16="http://schemas.microsoft.com/office/drawing/2014/main" id="{FF63D18A-52A0-F53D-1B8E-1D3386CCFBBD}"/>
              </a:ext>
            </a:extLst>
          </p:cNvPr>
          <p:cNvSpPr/>
          <p:nvPr/>
        </p:nvSpPr>
        <p:spPr>
          <a:xfrm>
            <a:off x="923497" y="1182326"/>
            <a:ext cx="11137124" cy="1416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</a:rPr>
              <a:t>Sephora Review </a:t>
            </a:r>
            <a:r>
              <a:rPr lang="en-US" altLang="zh-CN" sz="7200" dirty="0">
                <a:solidFill>
                  <a:srgbClr val="C7A57F"/>
                </a:solidFill>
              </a:rPr>
              <a:t>-</a:t>
            </a: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7200" dirty="0">
                <a:solidFill>
                  <a:srgbClr val="C7A57F"/>
                </a:solidFill>
              </a:rPr>
              <a:t>Negative</a:t>
            </a:r>
          </a:p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sz="7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Graphic 7" descr="User outline">
            <a:extLst>
              <a:ext uri="{FF2B5EF4-FFF2-40B4-BE49-F238E27FC236}">
                <a16:creationId xmlns:a16="http://schemas.microsoft.com/office/drawing/2014/main" id="{CAE8A80E-9C29-F738-F24A-4AF7DFE84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16600" y="3910172"/>
            <a:ext cx="1765300" cy="1765300"/>
          </a:xfrm>
          <a:prstGeom prst="rect">
            <a:avLst/>
          </a:prstGeom>
        </p:spPr>
      </p:pic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0BE02717-9E32-4679-2A98-D3AAB04F9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16600" y="8964946"/>
            <a:ext cx="1765300" cy="1765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D14CC9-643B-AB72-4458-DA82A4D9DB0E}"/>
              </a:ext>
            </a:extLst>
          </p:cNvPr>
          <p:cNvSpPr txBox="1"/>
          <p:nvPr/>
        </p:nvSpPr>
        <p:spPr>
          <a:xfrm>
            <a:off x="14935991" y="5680333"/>
            <a:ext cx="9202652" cy="13696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altLang="zh-CN" dirty="0"/>
              <a:t>Unable to find an associate to help with their shopping</a:t>
            </a:r>
          </a:p>
          <a:p>
            <a:r>
              <a:rPr lang="en-US" altLang="zh-CN" dirty="0"/>
              <a:t>Cannot find what they want quickly in store</a:t>
            </a:r>
          </a:p>
          <a:p>
            <a:r>
              <a:rPr lang="en-US" altLang="zh-CN" dirty="0"/>
              <a:t>Long line waiting for checking 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78DA8-0DAD-8485-072D-0340A8F09B4E}"/>
              </a:ext>
            </a:extLst>
          </p:cNvPr>
          <p:cNvSpPr txBox="1"/>
          <p:nvPr/>
        </p:nvSpPr>
        <p:spPr>
          <a:xfrm>
            <a:off x="15885042" y="3300893"/>
            <a:ext cx="7251405" cy="569387"/>
          </a:xfrm>
          <a:prstGeom prst="rect">
            <a:avLst/>
          </a:prstGeom>
          <a:solidFill>
            <a:srgbClr val="272727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3200" b="1">
                <a:solidFill>
                  <a:srgbClr val="F7F5F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Low Purchase Speed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D7CD8E-4C96-593C-0224-70E0DFFE6288}"/>
              </a:ext>
            </a:extLst>
          </p:cNvPr>
          <p:cNvSpPr txBox="1"/>
          <p:nvPr/>
        </p:nvSpPr>
        <p:spPr>
          <a:xfrm>
            <a:off x="15089797" y="10730246"/>
            <a:ext cx="8618906" cy="13696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altLang="zh-CN" dirty="0"/>
              <a:t>Some products are not cost-efficiency</a:t>
            </a:r>
          </a:p>
          <a:p>
            <a:r>
              <a:rPr lang="en-US" altLang="zh-CN" dirty="0"/>
              <a:t>Average price is too high</a:t>
            </a:r>
          </a:p>
          <a:p>
            <a:r>
              <a:rPr lang="en-US" altLang="zh-CN" dirty="0"/>
              <a:t>Some products do not have obvious effects.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9FAD4F-64F2-28F8-7F6D-D3196C3FEB00}"/>
              </a:ext>
            </a:extLst>
          </p:cNvPr>
          <p:cNvSpPr txBox="1"/>
          <p:nvPr/>
        </p:nvSpPr>
        <p:spPr>
          <a:xfrm>
            <a:off x="15885042" y="8395559"/>
            <a:ext cx="7251405" cy="569387"/>
          </a:xfrm>
          <a:prstGeom prst="rect">
            <a:avLst/>
          </a:prstGeom>
          <a:solidFill>
            <a:srgbClr val="272727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3200" b="1">
                <a:solidFill>
                  <a:srgbClr val="F7F5F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Price Issue</a:t>
            </a:r>
          </a:p>
        </p:txBody>
      </p:sp>
      <p:pic>
        <p:nvPicPr>
          <p:cNvPr id="11" name="图片 10" descr="表格&#10;&#10;描述已自动生成">
            <a:extLst>
              <a:ext uri="{FF2B5EF4-FFF2-40B4-BE49-F238E27FC236}">
                <a16:creationId xmlns:a16="http://schemas.microsoft.com/office/drawing/2014/main" id="{0E6889C4-2E73-75F5-8409-681C28E52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9" t="6967" r="5022" b="2456"/>
          <a:stretch/>
        </p:blipFill>
        <p:spPr bwMode="auto">
          <a:xfrm>
            <a:off x="923497" y="3293268"/>
            <a:ext cx="6400394" cy="8806584"/>
          </a:xfrm>
          <a:prstGeom prst="rect">
            <a:avLst/>
          </a:prstGeom>
          <a:noFill/>
          <a:ln w="38100">
            <a:solidFill>
              <a:srgbClr val="272727"/>
            </a:solidFill>
          </a:ln>
        </p:spPr>
      </p:pic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DF312603-F20C-0A22-BE42-19E0979866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5" t="1628" r="2485" b="1814"/>
          <a:stretch/>
        </p:blipFill>
        <p:spPr>
          <a:xfrm>
            <a:off x="7359687" y="3298170"/>
            <a:ext cx="6885873" cy="88016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C4481A12-F62D-06E3-579B-2C90F3148906}"/>
              </a:ext>
            </a:extLst>
          </p:cNvPr>
          <p:cNvSpPr/>
          <p:nvPr/>
        </p:nvSpPr>
        <p:spPr>
          <a:xfrm rot="5400000">
            <a:off x="13850111" y="7477200"/>
            <a:ext cx="1564105" cy="433137"/>
          </a:xfrm>
          <a:prstGeom prst="triangle">
            <a:avLst/>
          </a:prstGeom>
          <a:solidFill>
            <a:srgbClr val="C7A57F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7938022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717175"/>
      </a:dk1>
      <a:lt1>
        <a:srgbClr val="756B0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Heavy"/>
        <a:ea typeface="Avenir Heavy"/>
        <a:cs typeface="Avenir Heavy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717175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Heavy"/>
        <a:ea typeface="Avenir Heavy"/>
        <a:cs typeface="Avenir Heavy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717175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1611</Words>
  <Application>Microsoft Macintosh PowerPoint</Application>
  <PresentationFormat>Custom</PresentationFormat>
  <Paragraphs>375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Bebas</vt:lpstr>
      <vt:lpstr>Microsoft YaHei</vt:lpstr>
      <vt:lpstr>Montserrat-SemiBold</vt:lpstr>
      <vt:lpstr>Roboto Regular</vt:lpstr>
      <vt:lpstr>Arial</vt:lpstr>
      <vt:lpstr>Avenir Book</vt:lpstr>
      <vt:lpstr>Avenir Heavy</vt:lpstr>
      <vt:lpstr>Courier New</vt:lpstr>
      <vt:lpstr>Helvetica Light</vt:lpstr>
      <vt:lpstr>Helvetica Neue</vt:lpstr>
      <vt:lpstr>Times New Roman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Zou, Xiaoying</cp:lastModifiedBy>
  <cp:revision>25</cp:revision>
  <dcterms:modified xsi:type="dcterms:W3CDTF">2022-11-30T01:15:16Z</dcterms:modified>
</cp:coreProperties>
</file>