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8" r:id="rId5"/>
    <p:sldId id="267" r:id="rId6"/>
    <p:sldId id="262" r:id="rId7"/>
    <p:sldId id="280" r:id="rId8"/>
    <p:sldId id="279" r:id="rId9"/>
    <p:sldId id="276" r:id="rId10"/>
    <p:sldId id="264" r:id="rId11"/>
    <p:sldId id="278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5E"/>
    <a:srgbClr val="E08489"/>
    <a:srgbClr val="72759D"/>
    <a:srgbClr val="51649F"/>
    <a:srgbClr val="BB9FB8"/>
    <a:srgbClr val="D6D9F8"/>
    <a:srgbClr val="F99093"/>
    <a:srgbClr val="F1EEFF"/>
    <a:srgbClr val="F68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D1650-BBE1-8164-EB27-201414F896F9}" v="1004" dt="2023-02-15T03:55:29.699"/>
    <p1510:client id="{1F9B1943-0958-AB93-7A18-1438F500781B}" v="1981" dt="2023-02-16T00:43:50.620"/>
    <p1510:client id="{25858083-C342-0804-6EC9-1CF269D37224}" v="1780" dt="2023-02-16T23:50:47.215"/>
    <p1510:client id="{294C8E28-2284-DB30-34AA-BB72F56983EE}" v="9" dt="2023-02-15T05:37:01.936"/>
    <p1510:client id="{2E6449B4-DD56-4C3D-8087-22D0625BB6CE}" v="1291" dt="2023-02-16T23:04:55.137"/>
    <p1510:client id="{3A3F8D29-B4BE-239B-0C98-3F3AD09C1E32}" v="40" dt="2023-02-12T04:51:27.812"/>
    <p1510:client id="{793A5608-801D-85F3-1176-292D27533149}" v="2173" dt="2023-02-16T06:53:49.552"/>
    <p1510:client id="{B64051BE-1BF8-5F56-1772-ACE26B4B747C}" v="2" dt="2023-02-15T08:39:56.805"/>
    <p1510:client id="{BB0E8A49-6CDB-53F3-9163-BEC9A9DDB7A7}" v="1606" dt="2023-02-17T01:08:11.788"/>
    <p1510:client id="{D8B85E37-0958-F6F9-24F7-F6BF83C412CD}" v="108" dt="2023-02-17T02:16:07.497"/>
    <p1510:client id="{DE60A093-3A6E-4F5C-B9CE-5708D24086FF}" v="34" dt="2023-02-17T02:02:59.632"/>
    <p1510:client id="{E612B4A3-5785-9F28-8609-20339F3CF910}" v="1168" dt="2023-02-17T02:13:43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4"/>
    <p:restoredTop sz="94650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662051059096131E-2"/>
          <c:y val="3.653828025382902E-2"/>
          <c:w val="0.92622745124708838"/>
          <c:h val="0.74661726692234798"/>
        </c:manualLayout>
      </c:layout>
      <c:lineChart>
        <c:grouping val="standar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 cmpd="sng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Sheet1!$B$5:$B$49</c:f>
              <c:numCache>
                <c:formatCode>m/d/yyyy</c:formatCode>
                <c:ptCount val="45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  <c:pt idx="24">
                  <c:v>43922</c:v>
                </c:pt>
                <c:pt idx="25">
                  <c:v>43952</c:v>
                </c:pt>
                <c:pt idx="26">
                  <c:v>43983</c:v>
                </c:pt>
                <c:pt idx="27">
                  <c:v>44013</c:v>
                </c:pt>
                <c:pt idx="28">
                  <c:v>44044</c:v>
                </c:pt>
                <c:pt idx="29">
                  <c:v>44075</c:v>
                </c:pt>
                <c:pt idx="30">
                  <c:v>44105</c:v>
                </c:pt>
                <c:pt idx="31">
                  <c:v>44136</c:v>
                </c:pt>
                <c:pt idx="32">
                  <c:v>44166</c:v>
                </c:pt>
                <c:pt idx="33">
                  <c:v>44197</c:v>
                </c:pt>
                <c:pt idx="34">
                  <c:v>44228</c:v>
                </c:pt>
                <c:pt idx="35">
                  <c:v>44256</c:v>
                </c:pt>
                <c:pt idx="36">
                  <c:v>44287</c:v>
                </c:pt>
                <c:pt idx="37">
                  <c:v>44317</c:v>
                </c:pt>
                <c:pt idx="38">
                  <c:v>44348</c:v>
                </c:pt>
                <c:pt idx="39">
                  <c:v>44378</c:v>
                </c:pt>
                <c:pt idx="40">
                  <c:v>44409</c:v>
                </c:pt>
                <c:pt idx="41">
                  <c:v>44440</c:v>
                </c:pt>
                <c:pt idx="42">
                  <c:v>44470</c:v>
                </c:pt>
                <c:pt idx="43">
                  <c:v>44501</c:v>
                </c:pt>
                <c:pt idx="44">
                  <c:v>44531</c:v>
                </c:pt>
              </c:numCache>
            </c:numRef>
          </c:cat>
          <c:val>
            <c:numRef>
              <c:f>Sheet1!$C$5:$C$49</c:f>
              <c:numCache>
                <c:formatCode>#,##0</c:formatCode>
                <c:ptCount val="45"/>
                <c:pt idx="0">
                  <c:v>60954</c:v>
                </c:pt>
                <c:pt idx="1">
                  <c:v>58520</c:v>
                </c:pt>
                <c:pt idx="2">
                  <c:v>49898</c:v>
                </c:pt>
                <c:pt idx="3">
                  <c:v>57287</c:v>
                </c:pt>
                <c:pt idx="4">
                  <c:v>68066</c:v>
                </c:pt>
                <c:pt idx="5">
                  <c:v>69726</c:v>
                </c:pt>
                <c:pt idx="6">
                  <c:v>53015</c:v>
                </c:pt>
                <c:pt idx="7">
                  <c:v>58370</c:v>
                </c:pt>
                <c:pt idx="8">
                  <c:v>57885</c:v>
                </c:pt>
                <c:pt idx="9">
                  <c:v>56932</c:v>
                </c:pt>
                <c:pt idx="10">
                  <c:v>41126</c:v>
                </c:pt>
                <c:pt idx="11">
                  <c:v>58265</c:v>
                </c:pt>
                <c:pt idx="12">
                  <c:v>61455</c:v>
                </c:pt>
                <c:pt idx="13">
                  <c:v>63605</c:v>
                </c:pt>
                <c:pt idx="14">
                  <c:v>66430</c:v>
                </c:pt>
                <c:pt idx="15">
                  <c:v>74101</c:v>
                </c:pt>
                <c:pt idx="16">
                  <c:v>68676</c:v>
                </c:pt>
                <c:pt idx="17">
                  <c:v>81888</c:v>
                </c:pt>
                <c:pt idx="18">
                  <c:v>62058</c:v>
                </c:pt>
                <c:pt idx="19">
                  <c:v>66121</c:v>
                </c:pt>
                <c:pt idx="20">
                  <c:v>24948</c:v>
                </c:pt>
                <c:pt idx="21">
                  <c:v>42140</c:v>
                </c:pt>
                <c:pt idx="22">
                  <c:v>60432</c:v>
                </c:pt>
                <c:pt idx="23">
                  <c:v>47100</c:v>
                </c:pt>
                <c:pt idx="24">
                  <c:v>22272</c:v>
                </c:pt>
                <c:pt idx="25">
                  <c:v>7587</c:v>
                </c:pt>
                <c:pt idx="26">
                  <c:v>16320</c:v>
                </c:pt>
                <c:pt idx="27">
                  <c:v>20432</c:v>
                </c:pt>
                <c:pt idx="28">
                  <c:v>30474</c:v>
                </c:pt>
                <c:pt idx="29">
                  <c:v>16559</c:v>
                </c:pt>
                <c:pt idx="30">
                  <c:v>26094</c:v>
                </c:pt>
                <c:pt idx="31">
                  <c:v>14222</c:v>
                </c:pt>
                <c:pt idx="32">
                  <c:v>26918</c:v>
                </c:pt>
                <c:pt idx="33">
                  <c:v>11055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26-4851-9FE3-A1A9E2F6EBD1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Prediction</c:v>
                </c:pt>
              </c:strCache>
            </c:strRef>
          </c:tx>
          <c:spPr>
            <a:ln w="28575" cap="rnd">
              <a:solidFill>
                <a:srgbClr val="FF5A5E"/>
              </a:solidFill>
              <a:round/>
            </a:ln>
            <a:effectLst/>
          </c:spPr>
          <c:marker>
            <c:symbol val="none"/>
          </c:marker>
          <c:cat>
            <c:numRef>
              <c:f>Sheet1!$B$5:$B$49</c:f>
              <c:numCache>
                <c:formatCode>m/d/yyyy</c:formatCode>
                <c:ptCount val="45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  <c:pt idx="24">
                  <c:v>43922</c:v>
                </c:pt>
                <c:pt idx="25">
                  <c:v>43952</c:v>
                </c:pt>
                <c:pt idx="26">
                  <c:v>43983</c:v>
                </c:pt>
                <c:pt idx="27">
                  <c:v>44013</c:v>
                </c:pt>
                <c:pt idx="28">
                  <c:v>44044</c:v>
                </c:pt>
                <c:pt idx="29">
                  <c:v>44075</c:v>
                </c:pt>
                <c:pt idx="30">
                  <c:v>44105</c:v>
                </c:pt>
                <c:pt idx="31">
                  <c:v>44136</c:v>
                </c:pt>
                <c:pt idx="32">
                  <c:v>44166</c:v>
                </c:pt>
                <c:pt idx="33">
                  <c:v>44197</c:v>
                </c:pt>
                <c:pt idx="34">
                  <c:v>44228</c:v>
                </c:pt>
                <c:pt idx="35">
                  <c:v>44256</c:v>
                </c:pt>
                <c:pt idx="36">
                  <c:v>44287</c:v>
                </c:pt>
                <c:pt idx="37">
                  <c:v>44317</c:v>
                </c:pt>
                <c:pt idx="38">
                  <c:v>44348</c:v>
                </c:pt>
                <c:pt idx="39">
                  <c:v>44378</c:v>
                </c:pt>
                <c:pt idx="40">
                  <c:v>44409</c:v>
                </c:pt>
                <c:pt idx="41">
                  <c:v>44440</c:v>
                </c:pt>
                <c:pt idx="42">
                  <c:v>44470</c:v>
                </c:pt>
                <c:pt idx="43">
                  <c:v>44501</c:v>
                </c:pt>
                <c:pt idx="44">
                  <c:v>44531</c:v>
                </c:pt>
              </c:numCache>
            </c:numRef>
          </c:cat>
          <c:val>
            <c:numRef>
              <c:f>Sheet1!$D$5:$D$49</c:f>
              <c:numCache>
                <c:formatCode>General</c:formatCode>
                <c:ptCount val="45"/>
                <c:pt idx="0">
                  <c:v>59836</c:v>
                </c:pt>
                <c:pt idx="1">
                  <c:v>57866</c:v>
                </c:pt>
                <c:pt idx="2">
                  <c:v>50734</c:v>
                </c:pt>
                <c:pt idx="3">
                  <c:v>57384</c:v>
                </c:pt>
                <c:pt idx="4">
                  <c:v>66741</c:v>
                </c:pt>
                <c:pt idx="5">
                  <c:v>67693</c:v>
                </c:pt>
                <c:pt idx="6">
                  <c:v>53259</c:v>
                </c:pt>
                <c:pt idx="7">
                  <c:v>57752</c:v>
                </c:pt>
                <c:pt idx="8">
                  <c:v>55261</c:v>
                </c:pt>
                <c:pt idx="9">
                  <c:v>54587</c:v>
                </c:pt>
                <c:pt idx="10">
                  <c:v>42850</c:v>
                </c:pt>
                <c:pt idx="11">
                  <c:v>57886</c:v>
                </c:pt>
                <c:pt idx="12">
                  <c:v>60212</c:v>
                </c:pt>
                <c:pt idx="13">
                  <c:v>62728</c:v>
                </c:pt>
                <c:pt idx="14">
                  <c:v>65504</c:v>
                </c:pt>
                <c:pt idx="15">
                  <c:v>70919</c:v>
                </c:pt>
                <c:pt idx="16">
                  <c:v>69076</c:v>
                </c:pt>
                <c:pt idx="17">
                  <c:v>75995</c:v>
                </c:pt>
                <c:pt idx="18">
                  <c:v>61845</c:v>
                </c:pt>
                <c:pt idx="19">
                  <c:v>63462</c:v>
                </c:pt>
                <c:pt idx="20">
                  <c:v>25949</c:v>
                </c:pt>
                <c:pt idx="21">
                  <c:v>41887</c:v>
                </c:pt>
                <c:pt idx="22">
                  <c:v>57594</c:v>
                </c:pt>
                <c:pt idx="23">
                  <c:v>44532</c:v>
                </c:pt>
                <c:pt idx="24">
                  <c:v>22267</c:v>
                </c:pt>
                <c:pt idx="25">
                  <c:v>7892</c:v>
                </c:pt>
                <c:pt idx="26">
                  <c:v>16103</c:v>
                </c:pt>
                <c:pt idx="27">
                  <c:v>20291</c:v>
                </c:pt>
                <c:pt idx="28">
                  <c:v>28670</c:v>
                </c:pt>
                <c:pt idx="29">
                  <c:v>17145</c:v>
                </c:pt>
                <c:pt idx="30">
                  <c:v>24785</c:v>
                </c:pt>
                <c:pt idx="31">
                  <c:v>14882</c:v>
                </c:pt>
                <c:pt idx="32">
                  <c:v>25217</c:v>
                </c:pt>
                <c:pt idx="33">
                  <c:v>10828</c:v>
                </c:pt>
                <c:pt idx="34" formatCode="#,##0">
                  <c:v>14440</c:v>
                </c:pt>
                <c:pt idx="35" formatCode="#,##0">
                  <c:v>31512</c:v>
                </c:pt>
                <c:pt idx="36" formatCode="#,##0">
                  <c:v>28576</c:v>
                </c:pt>
                <c:pt idx="37" formatCode="#,##0">
                  <c:v>28628</c:v>
                </c:pt>
                <c:pt idx="38" formatCode="#,##0">
                  <c:v>28785</c:v>
                </c:pt>
                <c:pt idx="39" formatCode="#,##0">
                  <c:v>32167</c:v>
                </c:pt>
                <c:pt idx="40" formatCode="#,##0">
                  <c:v>38263</c:v>
                </c:pt>
                <c:pt idx="41" formatCode="#,##0">
                  <c:v>33240</c:v>
                </c:pt>
                <c:pt idx="42" formatCode="#,##0">
                  <c:v>34881</c:v>
                </c:pt>
                <c:pt idx="43" formatCode="#,##0">
                  <c:v>30146</c:v>
                </c:pt>
                <c:pt idx="44" formatCode="#,##0">
                  <c:v>32826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26-4851-9FE3-A1A9E2F6E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75370448"/>
        <c:axId val="1175370864"/>
      </c:lineChart>
      <c:dateAx>
        <c:axId val="117537044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1175370864"/>
        <c:crosses val="autoZero"/>
        <c:auto val="1"/>
        <c:lblOffset val="100"/>
        <c:baseTimeUnit val="months"/>
        <c:majorUnit val="3"/>
        <c:majorTimeUnit val="months"/>
      </c:dateAx>
      <c:valAx>
        <c:axId val="1175370864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1175370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866639625569867"/>
          <c:y val="0.90213492232812209"/>
          <c:w val="0.1876026124614118"/>
          <c:h val="6.00586446244908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76042970748336"/>
          <c:y val="3.8655678898315921E-2"/>
          <c:w val="0.86297180701737353"/>
          <c:h val="0.7063147939184683"/>
        </c:manualLayout>
      </c:layout>
      <c:lineChart>
        <c:grouping val="standard"/>
        <c:varyColors val="0"/>
        <c:ser>
          <c:idx val="0"/>
          <c:order val="0"/>
          <c:tx>
            <c:strRef>
              <c:f>Sheet2!$A$23</c:f>
              <c:strCache>
                <c:ptCount val="1"/>
                <c:pt idx="0">
                  <c:v>Entire home/apt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Sheet2!$B$22:$AT$22</c:f>
              <c:numCache>
                <c:formatCode>m/d/yyyy</c:formatCode>
                <c:ptCount val="45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  <c:pt idx="24">
                  <c:v>43922</c:v>
                </c:pt>
                <c:pt idx="25">
                  <c:v>43952</c:v>
                </c:pt>
                <c:pt idx="26">
                  <c:v>43983</c:v>
                </c:pt>
                <c:pt idx="27">
                  <c:v>44013</c:v>
                </c:pt>
                <c:pt idx="28">
                  <c:v>44044</c:v>
                </c:pt>
                <c:pt idx="29">
                  <c:v>44075</c:v>
                </c:pt>
                <c:pt idx="30">
                  <c:v>44105</c:v>
                </c:pt>
                <c:pt idx="31">
                  <c:v>44136</c:v>
                </c:pt>
                <c:pt idx="32">
                  <c:v>44166</c:v>
                </c:pt>
                <c:pt idx="33">
                  <c:v>44197</c:v>
                </c:pt>
                <c:pt idx="34">
                  <c:v>44228</c:v>
                </c:pt>
                <c:pt idx="35">
                  <c:v>44256</c:v>
                </c:pt>
                <c:pt idx="36">
                  <c:v>44287</c:v>
                </c:pt>
                <c:pt idx="37">
                  <c:v>44317</c:v>
                </c:pt>
                <c:pt idx="38">
                  <c:v>44348</c:v>
                </c:pt>
                <c:pt idx="39">
                  <c:v>44378</c:v>
                </c:pt>
                <c:pt idx="40">
                  <c:v>44409</c:v>
                </c:pt>
                <c:pt idx="41">
                  <c:v>44440</c:v>
                </c:pt>
                <c:pt idx="42">
                  <c:v>44470</c:v>
                </c:pt>
                <c:pt idx="43">
                  <c:v>44501</c:v>
                </c:pt>
                <c:pt idx="44">
                  <c:v>44531</c:v>
                </c:pt>
              </c:numCache>
            </c:numRef>
          </c:cat>
          <c:val>
            <c:numRef>
              <c:f>Sheet2!$B$23:$AT$23</c:f>
              <c:numCache>
                <c:formatCode>#,##0</c:formatCode>
                <c:ptCount val="45"/>
                <c:pt idx="0">
                  <c:v>40834</c:v>
                </c:pt>
                <c:pt idx="1">
                  <c:v>39436</c:v>
                </c:pt>
                <c:pt idx="2">
                  <c:v>33072</c:v>
                </c:pt>
                <c:pt idx="3">
                  <c:v>38379</c:v>
                </c:pt>
                <c:pt idx="4">
                  <c:v>45959</c:v>
                </c:pt>
                <c:pt idx="5">
                  <c:v>46852</c:v>
                </c:pt>
                <c:pt idx="6">
                  <c:v>34733</c:v>
                </c:pt>
                <c:pt idx="7">
                  <c:v>39625</c:v>
                </c:pt>
                <c:pt idx="8">
                  <c:v>39864</c:v>
                </c:pt>
                <c:pt idx="9">
                  <c:v>39892</c:v>
                </c:pt>
                <c:pt idx="10">
                  <c:v>28707</c:v>
                </c:pt>
                <c:pt idx="11">
                  <c:v>40582</c:v>
                </c:pt>
                <c:pt idx="12">
                  <c:v>42630</c:v>
                </c:pt>
                <c:pt idx="13">
                  <c:v>44699</c:v>
                </c:pt>
                <c:pt idx="14">
                  <c:v>45517</c:v>
                </c:pt>
                <c:pt idx="15">
                  <c:v>51360</c:v>
                </c:pt>
                <c:pt idx="16">
                  <c:v>48134</c:v>
                </c:pt>
                <c:pt idx="17">
                  <c:v>56252</c:v>
                </c:pt>
                <c:pt idx="18">
                  <c:v>41918</c:v>
                </c:pt>
                <c:pt idx="19">
                  <c:v>45816</c:v>
                </c:pt>
                <c:pt idx="20">
                  <c:v>17677</c:v>
                </c:pt>
                <c:pt idx="21">
                  <c:v>29237</c:v>
                </c:pt>
                <c:pt idx="22">
                  <c:v>41986</c:v>
                </c:pt>
                <c:pt idx="23">
                  <c:v>32506</c:v>
                </c:pt>
                <c:pt idx="24">
                  <c:v>15864</c:v>
                </c:pt>
                <c:pt idx="25">
                  <c:v>5950</c:v>
                </c:pt>
                <c:pt idx="26">
                  <c:v>13278</c:v>
                </c:pt>
                <c:pt idx="27">
                  <c:v>16389</c:v>
                </c:pt>
                <c:pt idx="28">
                  <c:v>24423</c:v>
                </c:pt>
                <c:pt idx="29">
                  <c:v>13221</c:v>
                </c:pt>
                <c:pt idx="30">
                  <c:v>20878</c:v>
                </c:pt>
                <c:pt idx="31">
                  <c:v>11387</c:v>
                </c:pt>
                <c:pt idx="32">
                  <c:v>21553</c:v>
                </c:pt>
                <c:pt idx="33">
                  <c:v>8871</c:v>
                </c:pt>
                <c:pt idx="34">
                  <c:v>10331</c:v>
                </c:pt>
                <c:pt idx="35">
                  <c:v>16489</c:v>
                </c:pt>
                <c:pt idx="36">
                  <c:v>13906</c:v>
                </c:pt>
                <c:pt idx="37">
                  <c:v>13467</c:v>
                </c:pt>
                <c:pt idx="38">
                  <c:v>13641</c:v>
                </c:pt>
                <c:pt idx="39">
                  <c:v>16713</c:v>
                </c:pt>
                <c:pt idx="40">
                  <c:v>21093</c:v>
                </c:pt>
                <c:pt idx="41">
                  <c:v>17175</c:v>
                </c:pt>
                <c:pt idx="42">
                  <c:v>18992</c:v>
                </c:pt>
                <c:pt idx="43">
                  <c:v>15097</c:v>
                </c:pt>
                <c:pt idx="44">
                  <c:v>20093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AF-42BB-9EEA-C839D07C22B5}"/>
            </c:ext>
          </c:extLst>
        </c:ser>
        <c:ser>
          <c:idx val="1"/>
          <c:order val="1"/>
          <c:tx>
            <c:strRef>
              <c:f>Sheet2!$A$24</c:f>
              <c:strCache>
                <c:ptCount val="1"/>
                <c:pt idx="0">
                  <c:v>Private room</c:v>
                </c:pt>
              </c:strCache>
            </c:strRef>
          </c:tx>
          <c:spPr>
            <a:ln w="19050" cap="rnd">
              <a:solidFill>
                <a:srgbClr val="FF5A5E"/>
              </a:solidFill>
              <a:round/>
            </a:ln>
            <a:effectLst/>
          </c:spPr>
          <c:marker>
            <c:symbol val="none"/>
          </c:marker>
          <c:cat>
            <c:numRef>
              <c:f>Sheet2!$B$22:$AT$22</c:f>
              <c:numCache>
                <c:formatCode>m/d/yyyy</c:formatCode>
                <c:ptCount val="45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  <c:pt idx="24">
                  <c:v>43922</c:v>
                </c:pt>
                <c:pt idx="25">
                  <c:v>43952</c:v>
                </c:pt>
                <c:pt idx="26">
                  <c:v>43983</c:v>
                </c:pt>
                <c:pt idx="27">
                  <c:v>44013</c:v>
                </c:pt>
                <c:pt idx="28">
                  <c:v>44044</c:v>
                </c:pt>
                <c:pt idx="29">
                  <c:v>44075</c:v>
                </c:pt>
                <c:pt idx="30">
                  <c:v>44105</c:v>
                </c:pt>
                <c:pt idx="31">
                  <c:v>44136</c:v>
                </c:pt>
                <c:pt idx="32">
                  <c:v>44166</c:v>
                </c:pt>
                <c:pt idx="33">
                  <c:v>44197</c:v>
                </c:pt>
                <c:pt idx="34">
                  <c:v>44228</c:v>
                </c:pt>
                <c:pt idx="35">
                  <c:v>44256</c:v>
                </c:pt>
                <c:pt idx="36">
                  <c:v>44287</c:v>
                </c:pt>
                <c:pt idx="37">
                  <c:v>44317</c:v>
                </c:pt>
                <c:pt idx="38">
                  <c:v>44348</c:v>
                </c:pt>
                <c:pt idx="39">
                  <c:v>44378</c:v>
                </c:pt>
                <c:pt idx="40">
                  <c:v>44409</c:v>
                </c:pt>
                <c:pt idx="41">
                  <c:v>44440</c:v>
                </c:pt>
                <c:pt idx="42">
                  <c:v>44470</c:v>
                </c:pt>
                <c:pt idx="43">
                  <c:v>44501</c:v>
                </c:pt>
                <c:pt idx="44">
                  <c:v>44531</c:v>
                </c:pt>
              </c:numCache>
            </c:numRef>
          </c:cat>
          <c:val>
            <c:numRef>
              <c:f>Sheet2!$B$24:$AT$24</c:f>
              <c:numCache>
                <c:formatCode>#,##0</c:formatCode>
                <c:ptCount val="45"/>
                <c:pt idx="0">
                  <c:v>18760</c:v>
                </c:pt>
                <c:pt idx="1">
                  <c:v>17752</c:v>
                </c:pt>
                <c:pt idx="2">
                  <c:v>15771</c:v>
                </c:pt>
                <c:pt idx="3">
                  <c:v>17485</c:v>
                </c:pt>
                <c:pt idx="4">
                  <c:v>20690</c:v>
                </c:pt>
                <c:pt idx="5">
                  <c:v>21292</c:v>
                </c:pt>
                <c:pt idx="6">
                  <c:v>17031</c:v>
                </c:pt>
                <c:pt idx="7">
                  <c:v>17630</c:v>
                </c:pt>
                <c:pt idx="8">
                  <c:v>16897</c:v>
                </c:pt>
                <c:pt idx="9">
                  <c:v>15935</c:v>
                </c:pt>
                <c:pt idx="10">
                  <c:v>11423</c:v>
                </c:pt>
                <c:pt idx="11">
                  <c:v>16378</c:v>
                </c:pt>
                <c:pt idx="12">
                  <c:v>17560</c:v>
                </c:pt>
                <c:pt idx="13">
                  <c:v>17766</c:v>
                </c:pt>
                <c:pt idx="14">
                  <c:v>19653</c:v>
                </c:pt>
                <c:pt idx="15">
                  <c:v>21257</c:v>
                </c:pt>
                <c:pt idx="16">
                  <c:v>19155</c:v>
                </c:pt>
                <c:pt idx="17">
                  <c:v>24157</c:v>
                </c:pt>
                <c:pt idx="18">
                  <c:v>18909</c:v>
                </c:pt>
                <c:pt idx="19">
                  <c:v>19376</c:v>
                </c:pt>
                <c:pt idx="20">
                  <c:v>6929</c:v>
                </c:pt>
                <c:pt idx="21">
                  <c:v>12094</c:v>
                </c:pt>
                <c:pt idx="22">
                  <c:v>17445</c:v>
                </c:pt>
                <c:pt idx="23">
                  <c:v>13792</c:v>
                </c:pt>
                <c:pt idx="24">
                  <c:v>5968</c:v>
                </c:pt>
                <c:pt idx="25">
                  <c:v>1534</c:v>
                </c:pt>
                <c:pt idx="26">
                  <c:v>2875</c:v>
                </c:pt>
                <c:pt idx="27">
                  <c:v>3896</c:v>
                </c:pt>
                <c:pt idx="28">
                  <c:v>5750</c:v>
                </c:pt>
                <c:pt idx="29">
                  <c:v>3161</c:v>
                </c:pt>
                <c:pt idx="30">
                  <c:v>5002</c:v>
                </c:pt>
                <c:pt idx="31">
                  <c:v>2690</c:v>
                </c:pt>
                <c:pt idx="32">
                  <c:v>5182</c:v>
                </c:pt>
                <c:pt idx="33">
                  <c:v>2058</c:v>
                </c:pt>
                <c:pt idx="34">
                  <c:v>3598</c:v>
                </c:pt>
                <c:pt idx="35">
                  <c:v>14415</c:v>
                </c:pt>
                <c:pt idx="36">
                  <c:v>14201</c:v>
                </c:pt>
                <c:pt idx="37">
                  <c:v>14837</c:v>
                </c:pt>
                <c:pt idx="38">
                  <c:v>14803</c:v>
                </c:pt>
                <c:pt idx="39">
                  <c:v>15092</c:v>
                </c:pt>
                <c:pt idx="40">
                  <c:v>16708</c:v>
                </c:pt>
                <c:pt idx="41">
                  <c:v>15670</c:v>
                </c:pt>
                <c:pt idx="42">
                  <c:v>15533</c:v>
                </c:pt>
                <c:pt idx="43">
                  <c:v>14745</c:v>
                </c:pt>
                <c:pt idx="44">
                  <c:v>12488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AF-42BB-9EEA-C839D07C22B5}"/>
            </c:ext>
          </c:extLst>
        </c:ser>
        <c:ser>
          <c:idx val="2"/>
          <c:order val="2"/>
          <c:tx>
            <c:strRef>
              <c:f>Sheet2!$A$25</c:f>
              <c:strCache>
                <c:ptCount val="1"/>
                <c:pt idx="0">
                  <c:v>Shared room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Sheet2!$B$22:$AT$22</c:f>
              <c:numCache>
                <c:formatCode>m/d/yyyy</c:formatCode>
                <c:ptCount val="45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  <c:pt idx="24">
                  <c:v>43922</c:v>
                </c:pt>
                <c:pt idx="25">
                  <c:v>43952</c:v>
                </c:pt>
                <c:pt idx="26">
                  <c:v>43983</c:v>
                </c:pt>
                <c:pt idx="27">
                  <c:v>44013</c:v>
                </c:pt>
                <c:pt idx="28">
                  <c:v>44044</c:v>
                </c:pt>
                <c:pt idx="29">
                  <c:v>44075</c:v>
                </c:pt>
                <c:pt idx="30">
                  <c:v>44105</c:v>
                </c:pt>
                <c:pt idx="31">
                  <c:v>44136</c:v>
                </c:pt>
                <c:pt idx="32">
                  <c:v>44166</c:v>
                </c:pt>
                <c:pt idx="33">
                  <c:v>44197</c:v>
                </c:pt>
                <c:pt idx="34">
                  <c:v>44228</c:v>
                </c:pt>
                <c:pt idx="35">
                  <c:v>44256</c:v>
                </c:pt>
                <c:pt idx="36">
                  <c:v>44287</c:v>
                </c:pt>
                <c:pt idx="37">
                  <c:v>44317</c:v>
                </c:pt>
                <c:pt idx="38">
                  <c:v>44348</c:v>
                </c:pt>
                <c:pt idx="39">
                  <c:v>44378</c:v>
                </c:pt>
                <c:pt idx="40">
                  <c:v>44409</c:v>
                </c:pt>
                <c:pt idx="41">
                  <c:v>44440</c:v>
                </c:pt>
                <c:pt idx="42">
                  <c:v>44470</c:v>
                </c:pt>
                <c:pt idx="43">
                  <c:v>44501</c:v>
                </c:pt>
                <c:pt idx="44">
                  <c:v>44531</c:v>
                </c:pt>
              </c:numCache>
            </c:numRef>
          </c:cat>
          <c:val>
            <c:numRef>
              <c:f>Sheet2!$B$25:$AT$25</c:f>
              <c:numCache>
                <c:formatCode>#,##0</c:formatCode>
                <c:ptCount val="45"/>
                <c:pt idx="0">
                  <c:v>1360</c:v>
                </c:pt>
                <c:pt idx="1">
                  <c:v>1332</c:v>
                </c:pt>
                <c:pt idx="2">
                  <c:v>1055</c:v>
                </c:pt>
                <c:pt idx="3">
                  <c:v>1423</c:v>
                </c:pt>
                <c:pt idx="4">
                  <c:v>1417</c:v>
                </c:pt>
                <c:pt idx="5">
                  <c:v>1582</c:v>
                </c:pt>
                <c:pt idx="6">
                  <c:v>1251</c:v>
                </c:pt>
                <c:pt idx="7">
                  <c:v>1115</c:v>
                </c:pt>
                <c:pt idx="8">
                  <c:v>1124</c:v>
                </c:pt>
                <c:pt idx="9">
                  <c:v>1105</c:v>
                </c:pt>
                <c:pt idx="10" formatCode="General">
                  <c:v>996</c:v>
                </c:pt>
                <c:pt idx="11">
                  <c:v>1305</c:v>
                </c:pt>
                <c:pt idx="12">
                  <c:v>1265</c:v>
                </c:pt>
                <c:pt idx="13">
                  <c:v>1140</c:v>
                </c:pt>
                <c:pt idx="14">
                  <c:v>1260</c:v>
                </c:pt>
                <c:pt idx="15">
                  <c:v>1484</c:v>
                </c:pt>
                <c:pt idx="16">
                  <c:v>1387</c:v>
                </c:pt>
                <c:pt idx="17">
                  <c:v>1479</c:v>
                </c:pt>
                <c:pt idx="18">
                  <c:v>1231</c:v>
                </c:pt>
                <c:pt idx="19" formatCode="General">
                  <c:v>929</c:v>
                </c:pt>
                <c:pt idx="20" formatCode="General">
                  <c:v>342</c:v>
                </c:pt>
                <c:pt idx="21" formatCode="General">
                  <c:v>809</c:v>
                </c:pt>
                <c:pt idx="22">
                  <c:v>1001</c:v>
                </c:pt>
                <c:pt idx="23" formatCode="General">
                  <c:v>802</c:v>
                </c:pt>
                <c:pt idx="24" formatCode="General">
                  <c:v>440</c:v>
                </c:pt>
                <c:pt idx="25" formatCode="General">
                  <c:v>103</c:v>
                </c:pt>
                <c:pt idx="26" formatCode="General">
                  <c:v>167</c:v>
                </c:pt>
                <c:pt idx="27" formatCode="General">
                  <c:v>147</c:v>
                </c:pt>
                <c:pt idx="28" formatCode="General">
                  <c:v>301</c:v>
                </c:pt>
                <c:pt idx="29" formatCode="General">
                  <c:v>177</c:v>
                </c:pt>
                <c:pt idx="30" formatCode="General">
                  <c:v>214</c:v>
                </c:pt>
                <c:pt idx="31" formatCode="General">
                  <c:v>145</c:v>
                </c:pt>
                <c:pt idx="32" formatCode="General">
                  <c:v>183</c:v>
                </c:pt>
                <c:pt idx="33" formatCode="General">
                  <c:v>126</c:v>
                </c:pt>
                <c:pt idx="34" formatCode="General">
                  <c:v>510</c:v>
                </c:pt>
                <c:pt idx="35" formatCode="General">
                  <c:v>608</c:v>
                </c:pt>
                <c:pt idx="36" formatCode="General">
                  <c:v>469</c:v>
                </c:pt>
                <c:pt idx="37" formatCode="General">
                  <c:v>324</c:v>
                </c:pt>
                <c:pt idx="38" formatCode="General">
                  <c:v>341</c:v>
                </c:pt>
                <c:pt idx="39" formatCode="General">
                  <c:v>362</c:v>
                </c:pt>
                <c:pt idx="40" formatCode="General">
                  <c:v>462</c:v>
                </c:pt>
                <c:pt idx="41" formatCode="General">
                  <c:v>395</c:v>
                </c:pt>
                <c:pt idx="42" formatCode="General">
                  <c:v>356</c:v>
                </c:pt>
                <c:pt idx="43" formatCode="General">
                  <c:v>304</c:v>
                </c:pt>
                <c:pt idx="44" formatCode="General">
                  <c:v>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FAF-42BB-9EEA-C839D07C22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47437263"/>
        <c:axId val="247438095"/>
      </c:lineChart>
      <c:dateAx>
        <c:axId val="247437263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247438095"/>
        <c:crosses val="autoZero"/>
        <c:auto val="1"/>
        <c:lblOffset val="100"/>
        <c:baseTimeUnit val="months"/>
        <c:majorUnit val="3"/>
        <c:majorTimeUnit val="months"/>
      </c:dateAx>
      <c:valAx>
        <c:axId val="247438095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247437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76042970748336"/>
          <c:y val="3.8655689594535851E-2"/>
          <c:w val="0.86297180701737353"/>
          <c:h val="0.70631471265430112"/>
        </c:manualLayout>
      </c:layout>
      <c:lineChart>
        <c:grouping val="standard"/>
        <c:varyColors val="0"/>
        <c:ser>
          <c:idx val="0"/>
          <c:order val="0"/>
          <c:tx>
            <c:strRef>
              <c:f>Sheet2!$A$2</c:f>
              <c:strCache>
                <c:ptCount val="1"/>
                <c:pt idx="0">
                  <c:v>City of Los Angeles</c:v>
                </c:pt>
              </c:strCache>
            </c:strRef>
          </c:tx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Sheet2!$B$1:$AT$1</c:f>
              <c:numCache>
                <c:formatCode>m/d/yyyy</c:formatCode>
                <c:ptCount val="45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  <c:pt idx="24">
                  <c:v>43922</c:v>
                </c:pt>
                <c:pt idx="25">
                  <c:v>43952</c:v>
                </c:pt>
                <c:pt idx="26">
                  <c:v>43983</c:v>
                </c:pt>
                <c:pt idx="27">
                  <c:v>44013</c:v>
                </c:pt>
                <c:pt idx="28">
                  <c:v>44044</c:v>
                </c:pt>
                <c:pt idx="29">
                  <c:v>44075</c:v>
                </c:pt>
                <c:pt idx="30">
                  <c:v>44105</c:v>
                </c:pt>
                <c:pt idx="31">
                  <c:v>44136</c:v>
                </c:pt>
                <c:pt idx="32">
                  <c:v>44166</c:v>
                </c:pt>
                <c:pt idx="33">
                  <c:v>44197</c:v>
                </c:pt>
                <c:pt idx="34">
                  <c:v>44228</c:v>
                </c:pt>
                <c:pt idx="35">
                  <c:v>44256</c:v>
                </c:pt>
                <c:pt idx="36">
                  <c:v>44287</c:v>
                </c:pt>
                <c:pt idx="37">
                  <c:v>44317</c:v>
                </c:pt>
                <c:pt idx="38">
                  <c:v>44348</c:v>
                </c:pt>
                <c:pt idx="39">
                  <c:v>44378</c:v>
                </c:pt>
                <c:pt idx="40">
                  <c:v>44409</c:v>
                </c:pt>
                <c:pt idx="41">
                  <c:v>44440</c:v>
                </c:pt>
                <c:pt idx="42">
                  <c:v>44470</c:v>
                </c:pt>
                <c:pt idx="43">
                  <c:v>44501</c:v>
                </c:pt>
                <c:pt idx="44">
                  <c:v>44531</c:v>
                </c:pt>
              </c:numCache>
            </c:numRef>
          </c:cat>
          <c:val>
            <c:numRef>
              <c:f>Sheet2!$B$2:$AT$2</c:f>
              <c:numCache>
                <c:formatCode>#,##0</c:formatCode>
                <c:ptCount val="45"/>
                <c:pt idx="0">
                  <c:v>40621</c:v>
                </c:pt>
                <c:pt idx="1">
                  <c:v>40287</c:v>
                </c:pt>
                <c:pt idx="2">
                  <c:v>34164</c:v>
                </c:pt>
                <c:pt idx="3">
                  <c:v>39536</c:v>
                </c:pt>
                <c:pt idx="4">
                  <c:v>46464</c:v>
                </c:pt>
                <c:pt idx="5">
                  <c:v>47323</c:v>
                </c:pt>
                <c:pt idx="6">
                  <c:v>36709</c:v>
                </c:pt>
                <c:pt idx="7">
                  <c:v>40393</c:v>
                </c:pt>
                <c:pt idx="8">
                  <c:v>40334</c:v>
                </c:pt>
                <c:pt idx="9">
                  <c:v>39359</c:v>
                </c:pt>
                <c:pt idx="10">
                  <c:v>28731</c:v>
                </c:pt>
                <c:pt idx="11">
                  <c:v>40305</c:v>
                </c:pt>
                <c:pt idx="12">
                  <c:v>42301</c:v>
                </c:pt>
                <c:pt idx="13">
                  <c:v>43527</c:v>
                </c:pt>
                <c:pt idx="14">
                  <c:v>45161</c:v>
                </c:pt>
                <c:pt idx="15">
                  <c:v>50163</c:v>
                </c:pt>
                <c:pt idx="16">
                  <c:v>45645</c:v>
                </c:pt>
                <c:pt idx="17">
                  <c:v>54219</c:v>
                </c:pt>
                <c:pt idx="18">
                  <c:v>40801</c:v>
                </c:pt>
                <c:pt idx="19">
                  <c:v>39823</c:v>
                </c:pt>
                <c:pt idx="20">
                  <c:v>14360</c:v>
                </c:pt>
                <c:pt idx="21">
                  <c:v>21850</c:v>
                </c:pt>
                <c:pt idx="22">
                  <c:v>32527</c:v>
                </c:pt>
                <c:pt idx="23">
                  <c:v>25226</c:v>
                </c:pt>
                <c:pt idx="24">
                  <c:v>12105</c:v>
                </c:pt>
                <c:pt idx="25">
                  <c:v>3932</c:v>
                </c:pt>
                <c:pt idx="26">
                  <c:v>8278</c:v>
                </c:pt>
                <c:pt idx="27">
                  <c:v>10213</c:v>
                </c:pt>
                <c:pt idx="28">
                  <c:v>14863</c:v>
                </c:pt>
                <c:pt idx="29">
                  <c:v>7632</c:v>
                </c:pt>
                <c:pt idx="30">
                  <c:v>10593</c:v>
                </c:pt>
                <c:pt idx="31">
                  <c:v>5667</c:v>
                </c:pt>
                <c:pt idx="32">
                  <c:v>10828</c:v>
                </c:pt>
                <c:pt idx="33">
                  <c:v>4406</c:v>
                </c:pt>
                <c:pt idx="34">
                  <c:v>6685</c:v>
                </c:pt>
                <c:pt idx="35">
                  <c:v>16628</c:v>
                </c:pt>
                <c:pt idx="36">
                  <c:v>14401</c:v>
                </c:pt>
                <c:pt idx="37">
                  <c:v>17105</c:v>
                </c:pt>
                <c:pt idx="38">
                  <c:v>14606</c:v>
                </c:pt>
                <c:pt idx="39">
                  <c:v>15796</c:v>
                </c:pt>
                <c:pt idx="40">
                  <c:v>18701</c:v>
                </c:pt>
                <c:pt idx="41">
                  <c:v>16001</c:v>
                </c:pt>
                <c:pt idx="42">
                  <c:v>15693</c:v>
                </c:pt>
                <c:pt idx="43">
                  <c:v>14597</c:v>
                </c:pt>
                <c:pt idx="44">
                  <c:v>15379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7E3-452A-8918-41EDB548B08D}"/>
            </c:ext>
          </c:extLst>
        </c:ser>
        <c:ser>
          <c:idx val="1"/>
          <c:order val="1"/>
          <c:tx>
            <c:strRef>
              <c:f>Sheet2!$A$3</c:f>
              <c:strCache>
                <c:ptCount val="1"/>
                <c:pt idx="0">
                  <c:v>Other Cities</c:v>
                </c:pt>
              </c:strCache>
            </c:strRef>
          </c:tx>
          <c:spPr>
            <a:ln w="19050" cap="rnd">
              <a:solidFill>
                <a:srgbClr val="FF5A5E"/>
              </a:solidFill>
              <a:round/>
            </a:ln>
            <a:effectLst/>
          </c:spPr>
          <c:marker>
            <c:symbol val="none"/>
          </c:marker>
          <c:cat>
            <c:numRef>
              <c:f>Sheet2!$B$1:$AT$1</c:f>
              <c:numCache>
                <c:formatCode>m/d/yyyy</c:formatCode>
                <c:ptCount val="45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  <c:pt idx="24">
                  <c:v>43922</c:v>
                </c:pt>
                <c:pt idx="25">
                  <c:v>43952</c:v>
                </c:pt>
                <c:pt idx="26">
                  <c:v>43983</c:v>
                </c:pt>
                <c:pt idx="27">
                  <c:v>44013</c:v>
                </c:pt>
                <c:pt idx="28">
                  <c:v>44044</c:v>
                </c:pt>
                <c:pt idx="29">
                  <c:v>44075</c:v>
                </c:pt>
                <c:pt idx="30">
                  <c:v>44105</c:v>
                </c:pt>
                <c:pt idx="31">
                  <c:v>44136</c:v>
                </c:pt>
                <c:pt idx="32">
                  <c:v>44166</c:v>
                </c:pt>
                <c:pt idx="33">
                  <c:v>44197</c:v>
                </c:pt>
                <c:pt idx="34">
                  <c:v>44228</c:v>
                </c:pt>
                <c:pt idx="35">
                  <c:v>44256</c:v>
                </c:pt>
                <c:pt idx="36">
                  <c:v>44287</c:v>
                </c:pt>
                <c:pt idx="37">
                  <c:v>44317</c:v>
                </c:pt>
                <c:pt idx="38">
                  <c:v>44348</c:v>
                </c:pt>
                <c:pt idx="39">
                  <c:v>44378</c:v>
                </c:pt>
                <c:pt idx="40">
                  <c:v>44409</c:v>
                </c:pt>
                <c:pt idx="41">
                  <c:v>44440</c:v>
                </c:pt>
                <c:pt idx="42">
                  <c:v>44470</c:v>
                </c:pt>
                <c:pt idx="43">
                  <c:v>44501</c:v>
                </c:pt>
                <c:pt idx="44">
                  <c:v>44531</c:v>
                </c:pt>
              </c:numCache>
            </c:numRef>
          </c:cat>
          <c:val>
            <c:numRef>
              <c:f>Sheet2!$B$3:$AT$3</c:f>
              <c:numCache>
                <c:formatCode>#,##0</c:formatCode>
                <c:ptCount val="45"/>
                <c:pt idx="0">
                  <c:v>17412</c:v>
                </c:pt>
                <c:pt idx="1">
                  <c:v>15353</c:v>
                </c:pt>
                <c:pt idx="2">
                  <c:v>13126</c:v>
                </c:pt>
                <c:pt idx="3">
                  <c:v>14614</c:v>
                </c:pt>
                <c:pt idx="4">
                  <c:v>17778</c:v>
                </c:pt>
                <c:pt idx="5">
                  <c:v>18651</c:v>
                </c:pt>
                <c:pt idx="6">
                  <c:v>13388</c:v>
                </c:pt>
                <c:pt idx="7">
                  <c:v>14817</c:v>
                </c:pt>
                <c:pt idx="8">
                  <c:v>14623</c:v>
                </c:pt>
                <c:pt idx="9">
                  <c:v>14670</c:v>
                </c:pt>
                <c:pt idx="10">
                  <c:v>10318</c:v>
                </c:pt>
                <c:pt idx="11">
                  <c:v>14883</c:v>
                </c:pt>
                <c:pt idx="12">
                  <c:v>15673</c:v>
                </c:pt>
                <c:pt idx="13">
                  <c:v>16230</c:v>
                </c:pt>
                <c:pt idx="14">
                  <c:v>17203</c:v>
                </c:pt>
                <c:pt idx="15">
                  <c:v>19483</c:v>
                </c:pt>
                <c:pt idx="16">
                  <c:v>18806</c:v>
                </c:pt>
                <c:pt idx="17">
                  <c:v>22440</c:v>
                </c:pt>
                <c:pt idx="18">
                  <c:v>17713</c:v>
                </c:pt>
                <c:pt idx="19">
                  <c:v>21349</c:v>
                </c:pt>
                <c:pt idx="20">
                  <c:v>8477</c:v>
                </c:pt>
                <c:pt idx="21">
                  <c:v>15876</c:v>
                </c:pt>
                <c:pt idx="22">
                  <c:v>22384</c:v>
                </c:pt>
                <c:pt idx="23">
                  <c:v>17605</c:v>
                </c:pt>
                <c:pt idx="24">
                  <c:v>8049</c:v>
                </c:pt>
                <c:pt idx="25">
                  <c:v>2770</c:v>
                </c:pt>
                <c:pt idx="26">
                  <c:v>6179</c:v>
                </c:pt>
                <c:pt idx="27">
                  <c:v>8257</c:v>
                </c:pt>
                <c:pt idx="28">
                  <c:v>12184</c:v>
                </c:pt>
                <c:pt idx="29">
                  <c:v>7011</c:v>
                </c:pt>
                <c:pt idx="30">
                  <c:v>12294</c:v>
                </c:pt>
                <c:pt idx="31">
                  <c:v>6873</c:v>
                </c:pt>
                <c:pt idx="32">
                  <c:v>12640</c:v>
                </c:pt>
                <c:pt idx="33">
                  <c:v>5210</c:v>
                </c:pt>
                <c:pt idx="34">
                  <c:v>6611</c:v>
                </c:pt>
                <c:pt idx="35">
                  <c:v>12370</c:v>
                </c:pt>
                <c:pt idx="36">
                  <c:v>12156</c:v>
                </c:pt>
                <c:pt idx="37">
                  <c:v>9677</c:v>
                </c:pt>
                <c:pt idx="38">
                  <c:v>12031</c:v>
                </c:pt>
                <c:pt idx="39">
                  <c:v>13776</c:v>
                </c:pt>
                <c:pt idx="40">
                  <c:v>17159</c:v>
                </c:pt>
                <c:pt idx="41">
                  <c:v>14355</c:v>
                </c:pt>
                <c:pt idx="42">
                  <c:v>16593</c:v>
                </c:pt>
                <c:pt idx="43">
                  <c:v>13212</c:v>
                </c:pt>
                <c:pt idx="44">
                  <c:v>15406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7E3-452A-8918-41EDB548B08D}"/>
            </c:ext>
          </c:extLst>
        </c:ser>
        <c:ser>
          <c:idx val="2"/>
          <c:order val="2"/>
          <c:tx>
            <c:strRef>
              <c:f>Sheet2!$A$4</c:f>
              <c:strCache>
                <c:ptCount val="1"/>
                <c:pt idx="0">
                  <c:v>Unincorporated Areas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Sheet2!$B$1:$AT$1</c:f>
              <c:numCache>
                <c:formatCode>m/d/yyyy</c:formatCode>
                <c:ptCount val="45"/>
                <c:pt idx="0">
                  <c:v>43191</c:v>
                </c:pt>
                <c:pt idx="1">
                  <c:v>43221</c:v>
                </c:pt>
                <c:pt idx="2">
                  <c:v>43252</c:v>
                </c:pt>
                <c:pt idx="3">
                  <c:v>43282</c:v>
                </c:pt>
                <c:pt idx="4">
                  <c:v>43313</c:v>
                </c:pt>
                <c:pt idx="5">
                  <c:v>43344</c:v>
                </c:pt>
                <c:pt idx="6">
                  <c:v>43374</c:v>
                </c:pt>
                <c:pt idx="7">
                  <c:v>43405</c:v>
                </c:pt>
                <c:pt idx="8">
                  <c:v>43435</c:v>
                </c:pt>
                <c:pt idx="9">
                  <c:v>43466</c:v>
                </c:pt>
                <c:pt idx="10">
                  <c:v>43497</c:v>
                </c:pt>
                <c:pt idx="11">
                  <c:v>43525</c:v>
                </c:pt>
                <c:pt idx="12">
                  <c:v>43556</c:v>
                </c:pt>
                <c:pt idx="13">
                  <c:v>43586</c:v>
                </c:pt>
                <c:pt idx="14">
                  <c:v>43617</c:v>
                </c:pt>
                <c:pt idx="15">
                  <c:v>43647</c:v>
                </c:pt>
                <c:pt idx="16">
                  <c:v>43678</c:v>
                </c:pt>
                <c:pt idx="17">
                  <c:v>43709</c:v>
                </c:pt>
                <c:pt idx="18">
                  <c:v>43739</c:v>
                </c:pt>
                <c:pt idx="19">
                  <c:v>43770</c:v>
                </c:pt>
                <c:pt idx="20">
                  <c:v>43800</c:v>
                </c:pt>
                <c:pt idx="21">
                  <c:v>43831</c:v>
                </c:pt>
                <c:pt idx="22">
                  <c:v>43862</c:v>
                </c:pt>
                <c:pt idx="23">
                  <c:v>43891</c:v>
                </c:pt>
                <c:pt idx="24">
                  <c:v>43922</c:v>
                </c:pt>
                <c:pt idx="25">
                  <c:v>43952</c:v>
                </c:pt>
                <c:pt idx="26">
                  <c:v>43983</c:v>
                </c:pt>
                <c:pt idx="27">
                  <c:v>44013</c:v>
                </c:pt>
                <c:pt idx="28">
                  <c:v>44044</c:v>
                </c:pt>
                <c:pt idx="29">
                  <c:v>44075</c:v>
                </c:pt>
                <c:pt idx="30">
                  <c:v>44105</c:v>
                </c:pt>
                <c:pt idx="31">
                  <c:v>44136</c:v>
                </c:pt>
                <c:pt idx="32">
                  <c:v>44166</c:v>
                </c:pt>
                <c:pt idx="33">
                  <c:v>44197</c:v>
                </c:pt>
                <c:pt idx="34">
                  <c:v>44228</c:v>
                </c:pt>
                <c:pt idx="35">
                  <c:v>44256</c:v>
                </c:pt>
                <c:pt idx="36">
                  <c:v>44287</c:v>
                </c:pt>
                <c:pt idx="37">
                  <c:v>44317</c:v>
                </c:pt>
                <c:pt idx="38">
                  <c:v>44348</c:v>
                </c:pt>
                <c:pt idx="39">
                  <c:v>44378</c:v>
                </c:pt>
                <c:pt idx="40">
                  <c:v>44409</c:v>
                </c:pt>
                <c:pt idx="41">
                  <c:v>44440</c:v>
                </c:pt>
                <c:pt idx="42">
                  <c:v>44470</c:v>
                </c:pt>
                <c:pt idx="43">
                  <c:v>44501</c:v>
                </c:pt>
                <c:pt idx="44">
                  <c:v>44531</c:v>
                </c:pt>
              </c:numCache>
            </c:numRef>
          </c:cat>
          <c:val>
            <c:numRef>
              <c:f>Sheet2!$B$4:$AT$4</c:f>
              <c:numCache>
                <c:formatCode>#,##0</c:formatCode>
                <c:ptCount val="45"/>
                <c:pt idx="0">
                  <c:v>2921</c:v>
                </c:pt>
                <c:pt idx="1">
                  <c:v>2880</c:v>
                </c:pt>
                <c:pt idx="2">
                  <c:v>2608</c:v>
                </c:pt>
                <c:pt idx="3">
                  <c:v>3137</c:v>
                </c:pt>
                <c:pt idx="4">
                  <c:v>3824</c:v>
                </c:pt>
                <c:pt idx="5">
                  <c:v>3752</c:v>
                </c:pt>
                <c:pt idx="6">
                  <c:v>2918</c:v>
                </c:pt>
                <c:pt idx="7">
                  <c:v>3160</c:v>
                </c:pt>
                <c:pt idx="8">
                  <c:v>2928</c:v>
                </c:pt>
                <c:pt idx="9">
                  <c:v>2903</c:v>
                </c:pt>
                <c:pt idx="10">
                  <c:v>2077</c:v>
                </c:pt>
                <c:pt idx="11">
                  <c:v>3077</c:v>
                </c:pt>
                <c:pt idx="12">
                  <c:v>3481</c:v>
                </c:pt>
                <c:pt idx="13">
                  <c:v>3848</c:v>
                </c:pt>
                <c:pt idx="14">
                  <c:v>4066</c:v>
                </c:pt>
                <c:pt idx="15">
                  <c:v>4455</c:v>
                </c:pt>
                <c:pt idx="16">
                  <c:v>4225</c:v>
                </c:pt>
                <c:pt idx="17">
                  <c:v>5229</c:v>
                </c:pt>
                <c:pt idx="18">
                  <c:v>3544</c:v>
                </c:pt>
                <c:pt idx="19">
                  <c:v>4949</c:v>
                </c:pt>
                <c:pt idx="20">
                  <c:v>2111</c:v>
                </c:pt>
                <c:pt idx="21">
                  <c:v>4414</c:v>
                </c:pt>
                <c:pt idx="22">
                  <c:v>5521</c:v>
                </c:pt>
                <c:pt idx="23">
                  <c:v>4269</c:v>
                </c:pt>
                <c:pt idx="24">
                  <c:v>2118</c:v>
                </c:pt>
                <c:pt idx="25" formatCode="General">
                  <c:v>885</c:v>
                </c:pt>
                <c:pt idx="26">
                  <c:v>1863</c:v>
                </c:pt>
                <c:pt idx="27">
                  <c:v>1962</c:v>
                </c:pt>
                <c:pt idx="28">
                  <c:v>3427</c:v>
                </c:pt>
                <c:pt idx="29">
                  <c:v>1916</c:v>
                </c:pt>
                <c:pt idx="30">
                  <c:v>3207</c:v>
                </c:pt>
                <c:pt idx="31">
                  <c:v>1682</c:v>
                </c:pt>
                <c:pt idx="32">
                  <c:v>3450</c:v>
                </c:pt>
                <c:pt idx="33">
                  <c:v>1439</c:v>
                </c:pt>
                <c:pt idx="34">
                  <c:v>1144</c:v>
                </c:pt>
                <c:pt idx="35">
                  <c:v>2514</c:v>
                </c:pt>
                <c:pt idx="36">
                  <c:v>2019</c:v>
                </c:pt>
                <c:pt idx="37">
                  <c:v>1845</c:v>
                </c:pt>
                <c:pt idx="38">
                  <c:v>2147</c:v>
                </c:pt>
                <c:pt idx="39">
                  <c:v>2595</c:v>
                </c:pt>
                <c:pt idx="40">
                  <c:v>2403</c:v>
                </c:pt>
                <c:pt idx="41">
                  <c:v>2885</c:v>
                </c:pt>
                <c:pt idx="42">
                  <c:v>2595</c:v>
                </c:pt>
                <c:pt idx="43">
                  <c:v>2337</c:v>
                </c:pt>
                <c:pt idx="44">
                  <c:v>2042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7E3-452A-8918-41EDB548B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5707007"/>
        <c:axId val="85707423"/>
      </c:lineChart>
      <c:dateAx>
        <c:axId val="85707007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85707423"/>
        <c:crosses val="autoZero"/>
        <c:auto val="1"/>
        <c:lblOffset val="100"/>
        <c:baseTimeUnit val="months"/>
        <c:majorUnit val="3"/>
        <c:majorTimeUnit val="months"/>
      </c:dateAx>
      <c:valAx>
        <c:axId val="85707423"/>
        <c:scaling>
          <c:orientation val="minMax"/>
        </c:scaling>
        <c:delete val="0"/>
        <c:axPos val="l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pPr>
            <a:endParaRPr lang="en-US"/>
          </a:p>
        </c:txPr>
        <c:crossAx val="85707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B7E0383-EDC6-EC79-8933-D3FD9A8A7D9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6" r="4762" b="49193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3A34F2-A575-08CD-04BF-BCD65616F62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90000">
                <a:srgbClr val="FF5A5E">
                  <a:alpha val="13241"/>
                </a:srgbClr>
              </a:gs>
              <a:gs pos="0">
                <a:srgbClr val="F1EE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33212-84BF-7284-84DB-3CD29D40E5E3}"/>
              </a:ext>
            </a:extLst>
          </p:cNvPr>
          <p:cNvSpPr/>
          <p:nvPr userDrawn="1"/>
        </p:nvSpPr>
        <p:spPr>
          <a:xfrm>
            <a:off x="-1" y="-2"/>
            <a:ext cx="12192000" cy="6858000"/>
          </a:xfrm>
          <a:prstGeom prst="rect">
            <a:avLst/>
          </a:prstGeom>
          <a:gradFill flip="none" rotWithShape="1">
            <a:gsLst>
              <a:gs pos="47000">
                <a:schemeClr val="tx1">
                  <a:alpha val="10000"/>
                </a:schemeClr>
              </a:gs>
              <a:gs pos="0">
                <a:schemeClr val="tx1">
                  <a:alpha val="10000"/>
                </a:schemeClr>
              </a:gs>
              <a:gs pos="99000">
                <a:schemeClr val="tx1">
                  <a:alpha val="101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3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 descr="Airbnb — Danehill Manor">
            <a:extLst>
              <a:ext uri="{FF2B5EF4-FFF2-40B4-BE49-F238E27FC236}">
                <a16:creationId xmlns:a16="http://schemas.microsoft.com/office/drawing/2014/main" id="{33B0319F-92AB-C3E5-528A-5E744682C32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8" b="9891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4E02B9-ED6A-3826-6830-615F8031241D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47000">
                <a:srgbClr val="1A1A1A">
                  <a:alpha val="59561"/>
                </a:srgbClr>
              </a:gs>
              <a:gs pos="0">
                <a:schemeClr val="tx1">
                  <a:lumMod val="75000"/>
                  <a:lumOff val="25000"/>
                  <a:alpha val="65471"/>
                </a:schemeClr>
              </a:gs>
              <a:gs pos="100000">
                <a:schemeClr val="tx1">
                  <a:alpha val="69797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DAB3DD1-0BC8-64D1-D277-293D972C65AA}"/>
              </a:ext>
            </a:extLst>
          </p:cNvPr>
          <p:cNvSpPr/>
          <p:nvPr userDrawn="1"/>
        </p:nvSpPr>
        <p:spPr>
          <a:xfrm>
            <a:off x="452438" y="334538"/>
            <a:ext cx="157162" cy="680224"/>
          </a:xfrm>
          <a:prstGeom prst="roundRect">
            <a:avLst/>
          </a:prstGeom>
          <a:solidFill>
            <a:srgbClr val="FF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38801BC-13B3-CF22-9DE3-E8FFE3BB45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8072" y="121713"/>
            <a:ext cx="1362078" cy="42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460E0-5DA2-F038-DF20-229E4EB5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7DE1A-F78B-3BC6-F737-B981E5C4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9682-DB36-752C-E455-4A3830C0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EBD5-C337-1542-8376-6518A1E83714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BFA6B-56A2-778B-291C-F25BAA1A4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6E307-6621-BD6E-5284-E8B119BB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09B59-764B-A44B-B5D3-EA3D2F5D0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irbnb - Home | Facebook">
            <a:extLst>
              <a:ext uri="{FF2B5EF4-FFF2-40B4-BE49-F238E27FC236}">
                <a16:creationId xmlns:a16="http://schemas.microsoft.com/office/drawing/2014/main" id="{73A51726-FA0C-4940-71E1-6BECAB658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5195" r="19385" b="21221"/>
          <a:stretch/>
        </p:blipFill>
        <p:spPr bwMode="auto">
          <a:xfrm>
            <a:off x="5555514" y="2720540"/>
            <a:ext cx="1080965" cy="108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4590E-8ED9-C0C0-4060-DA9FC21C224E}"/>
              </a:ext>
            </a:extLst>
          </p:cNvPr>
          <p:cNvSpPr txBox="1"/>
          <p:nvPr/>
        </p:nvSpPr>
        <p:spPr>
          <a:xfrm>
            <a:off x="392672" y="4137460"/>
            <a:ext cx="11406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Airbnb Analysis Project Deck</a:t>
            </a:r>
          </a:p>
        </p:txBody>
      </p:sp>
    </p:spTree>
    <p:extLst>
      <p:ext uri="{BB962C8B-B14F-4D97-AF65-F5344CB8AC3E}">
        <p14:creationId xmlns:p14="http://schemas.microsoft.com/office/powerpoint/2010/main" val="2643523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37E9D32F-0744-C634-58C8-213ED1E8D995}"/>
              </a:ext>
            </a:extLst>
          </p:cNvPr>
          <p:cNvSpPr/>
          <p:nvPr/>
        </p:nvSpPr>
        <p:spPr>
          <a:xfrm>
            <a:off x="1548191" y="2970609"/>
            <a:ext cx="919163" cy="913822"/>
          </a:xfrm>
          <a:prstGeom prst="roundRect">
            <a:avLst/>
          </a:prstGeom>
          <a:solidFill>
            <a:srgbClr val="FF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021133-F803-7C3D-0667-1FD88C826042}"/>
              </a:ext>
            </a:extLst>
          </p:cNvPr>
          <p:cNvSpPr txBox="1"/>
          <p:nvPr/>
        </p:nvSpPr>
        <p:spPr>
          <a:xfrm>
            <a:off x="3344090" y="3884431"/>
            <a:ext cx="823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are the success factors post covid?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FCF34-6507-B5A0-B204-40854E33A50B}"/>
              </a:ext>
            </a:extLst>
          </p:cNvPr>
          <p:cNvSpPr txBox="1"/>
          <p:nvPr/>
        </p:nvSpPr>
        <p:spPr>
          <a:xfrm>
            <a:off x="3344090" y="3107531"/>
            <a:ext cx="170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rgbClr val="FF5A5E"/>
                  </a:solidFill>
                </a:ln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 B</a:t>
            </a:r>
          </a:p>
        </p:txBody>
      </p:sp>
    </p:spTree>
    <p:extLst>
      <p:ext uri="{BB962C8B-B14F-4D97-AF65-F5344CB8AC3E}">
        <p14:creationId xmlns:p14="http://schemas.microsoft.com/office/powerpoint/2010/main" val="414422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3DA396-E559-4C77-50F7-5FE80389C29A}"/>
              </a:ext>
            </a:extLst>
          </p:cNvPr>
          <p:cNvSpPr txBox="1"/>
          <p:nvPr/>
        </p:nvSpPr>
        <p:spPr>
          <a:xfrm>
            <a:off x="914399" y="204582"/>
            <a:ext cx="8635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Important Factors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C5622-D012-F6BF-A715-4F2841EF05F2}"/>
              </a:ext>
            </a:extLst>
          </p:cNvPr>
          <p:cNvSpPr txBox="1"/>
          <p:nvPr/>
        </p:nvSpPr>
        <p:spPr>
          <a:xfrm>
            <a:off x="914398" y="674469"/>
            <a:ext cx="1095023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latin typeface="Microsoft YaHei"/>
                <a:ea typeface="Microsoft YaHei"/>
              </a:rPr>
              <a:t>The </a:t>
            </a:r>
            <a:r>
              <a:rPr lang="en-US" b="1" dirty="0" err="1">
                <a:latin typeface="Microsoft YaHei"/>
                <a:ea typeface="Microsoft YaHei"/>
              </a:rPr>
              <a:t>Number_of_reviews_until_last_month</a:t>
            </a:r>
            <a:r>
              <a:rPr lang="en-US" b="1" dirty="0">
                <a:latin typeface="Microsoft YaHei"/>
                <a:ea typeface="Microsoft YaHei"/>
              </a:rPr>
              <a:t>, Price and </a:t>
            </a:r>
            <a:r>
              <a:rPr lang="en-US" b="1" dirty="0" err="1">
                <a:latin typeface="Microsoft YaHei"/>
                <a:ea typeface="Microsoft YaHei"/>
              </a:rPr>
              <a:t>Minimum_nights</a:t>
            </a:r>
            <a:r>
              <a:rPr lang="en-US" b="1" dirty="0">
                <a:latin typeface="Microsoft YaHei"/>
                <a:ea typeface="Microsoft YaHei"/>
              </a:rPr>
              <a:t> are Important Factors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43CD4-0BDE-B81F-6B55-540DEE4ABE9D}"/>
              </a:ext>
            </a:extLst>
          </p:cNvPr>
          <p:cNvSpPr txBox="1"/>
          <p:nvPr/>
        </p:nvSpPr>
        <p:spPr>
          <a:xfrm>
            <a:off x="641121" y="5278607"/>
            <a:ext cx="566322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7F7F7F"/>
                </a:solidFill>
                <a:latin typeface="Microsoft YaHei"/>
                <a:ea typeface="Microsoft YaHei"/>
                <a:cs typeface="Calibri"/>
              </a:rPr>
              <a:t>* 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"/>
                <a:ea typeface="Microsoft YaHei"/>
                <a:cs typeface="Calibri"/>
              </a:rPr>
              <a:t>number_of_reviews_until_last_month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/>
                <a:ea typeface="Microsoft YaHei"/>
                <a:cs typeface="Calibri"/>
              </a:rPr>
              <a:t>: </a:t>
            </a:r>
            <a:r>
              <a:rPr lang="en-US" sz="1000" dirty="0">
                <a:solidFill>
                  <a:srgbClr val="7F7F7F"/>
                </a:solidFill>
                <a:latin typeface="Microsoft YaHei"/>
                <a:ea typeface="Microsoft YaHei"/>
                <a:cs typeface="Calibri"/>
              </a:rPr>
              <a:t>the total number of reviews until last month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302D1C-D98A-01C9-8C6A-74A264B63474}"/>
              </a:ext>
            </a:extLst>
          </p:cNvPr>
          <p:cNvSpPr txBox="1"/>
          <p:nvPr/>
        </p:nvSpPr>
        <p:spPr>
          <a:xfrm>
            <a:off x="1396930" y="1229381"/>
            <a:ext cx="353746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000000"/>
                </a:solidFill>
                <a:latin typeface="Microsoft YaHei"/>
                <a:ea typeface="Microsoft YaHei"/>
                <a:cs typeface="Calibri"/>
              </a:defRPr>
            </a:lvl1pPr>
          </a:lstStyle>
          <a:p>
            <a:r>
              <a:rPr lang="en-US" altLang="zh-CN" sz="1400" dirty="0">
                <a:solidFill>
                  <a:srgbClr val="FF5A5E"/>
                </a:solidFill>
              </a:rPr>
              <a:t>Mothed1: </a:t>
            </a:r>
            <a:r>
              <a:rPr lang="en-US" altLang="zh-CN" sz="1400" dirty="0"/>
              <a:t>Linear Regression</a:t>
            </a:r>
            <a:endParaRPr 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ECF792-9D19-85C0-8AF9-E229C212E777}"/>
              </a:ext>
            </a:extLst>
          </p:cNvPr>
          <p:cNvSpPr txBox="1"/>
          <p:nvPr/>
        </p:nvSpPr>
        <p:spPr>
          <a:xfrm>
            <a:off x="6433964" y="1229381"/>
            <a:ext cx="508396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000000"/>
                </a:solidFill>
                <a:latin typeface="Microsoft YaHei"/>
                <a:ea typeface="Microsoft YaHei"/>
                <a:cs typeface="Calibri"/>
              </a:defRPr>
            </a:lvl1pPr>
          </a:lstStyle>
          <a:p>
            <a:r>
              <a:rPr lang="en-US" sz="1400" dirty="0">
                <a:solidFill>
                  <a:srgbClr val="FF5A5E"/>
                </a:solidFill>
              </a:rPr>
              <a:t>Method2: </a:t>
            </a:r>
            <a:r>
              <a:rPr lang="en-US" sz="1400" dirty="0"/>
              <a:t>Logistic regression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068BCF1-901C-7374-AAC2-14F277BB45E1}"/>
              </a:ext>
            </a:extLst>
          </p:cNvPr>
          <p:cNvSpPr txBox="1"/>
          <p:nvPr/>
        </p:nvSpPr>
        <p:spPr>
          <a:xfrm>
            <a:off x="432777" y="1561239"/>
            <a:ext cx="566322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latin typeface="Microsoft YaHei"/>
                <a:ea typeface="Calibri" panose="020F0502020204030204"/>
                <a:cs typeface="Calibri" panose="020F0502020204030204"/>
              </a:rPr>
              <a:t>month_review</a:t>
            </a:r>
            <a:r>
              <a:rPr lang="en-US" sz="1200" dirty="0">
                <a:latin typeface="Microsoft YaHei"/>
                <a:ea typeface="Calibri" panose="020F0502020204030204"/>
                <a:cs typeface="Calibri" panose="020F0502020204030204"/>
              </a:rPr>
              <a:t> as dependent variable, more reviews means more successful</a:t>
            </a:r>
            <a:endParaRPr lang="en-US" sz="1200" dirty="0">
              <a:cs typeface="Calibri" panose="020F0502020204030204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AD6DDB-103F-85C2-530B-4729E99C31D9}"/>
              </a:ext>
            </a:extLst>
          </p:cNvPr>
          <p:cNvSpPr txBox="1"/>
          <p:nvPr/>
        </p:nvSpPr>
        <p:spPr>
          <a:xfrm>
            <a:off x="6087265" y="1565667"/>
            <a:ext cx="584320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latin typeface="Microsoft YaHei"/>
                <a:ea typeface="Microsoft YaHei"/>
                <a:cs typeface="Calibri" panose="020F0502020204030204"/>
              </a:rPr>
              <a:t>listings whose monthly reviews at the top 25% are considered as successful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2" name="Picture 2" descr="Chart&#10;&#10;Description automatically generated">
            <a:extLst>
              <a:ext uri="{FF2B5EF4-FFF2-40B4-BE49-F238E27FC236}">
                <a16:creationId xmlns:a16="http://schemas.microsoft.com/office/drawing/2014/main" id="{4A53882C-C248-05B6-A7D7-42B115CBD4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5" t="3791" r="-1096"/>
          <a:stretch/>
        </p:blipFill>
        <p:spPr>
          <a:xfrm>
            <a:off x="719527" y="1847094"/>
            <a:ext cx="5367737" cy="3422657"/>
          </a:xfrm>
          <a:prstGeom prst="rect">
            <a:avLst/>
          </a:prstGeom>
        </p:spPr>
      </p:pic>
      <p:pic>
        <p:nvPicPr>
          <p:cNvPr id="3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D781F3A-4E7A-F337-54C3-E31126AF87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3" t="3742" r="44" b="48"/>
          <a:stretch/>
        </p:blipFill>
        <p:spPr>
          <a:xfrm>
            <a:off x="6304344" y="1856806"/>
            <a:ext cx="5298950" cy="3421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45856-2831-3AB0-0E4A-EB004A6D559C}"/>
              </a:ext>
            </a:extLst>
          </p:cNvPr>
          <p:cNvSpPr txBox="1"/>
          <p:nvPr/>
        </p:nvSpPr>
        <p:spPr>
          <a:xfrm>
            <a:off x="588707" y="5628619"/>
            <a:ext cx="11431274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200" b="1" dirty="0">
                <a:latin typeface="Microsoft YaHei"/>
                <a:ea typeface="Microsoft YaHei"/>
              </a:rPr>
              <a:t>The </a:t>
            </a:r>
            <a:r>
              <a:rPr lang="en-US" sz="1200" b="1" dirty="0" err="1">
                <a:latin typeface="Microsoft YaHei"/>
                <a:ea typeface="Microsoft YaHei"/>
              </a:rPr>
              <a:t>minimum_nights</a:t>
            </a:r>
            <a:r>
              <a:rPr lang="en-US" sz="1200" b="1" dirty="0">
                <a:latin typeface="Microsoft YaHei"/>
                <a:ea typeface="Microsoft YaHei"/>
              </a:rPr>
              <a:t> might be the </a:t>
            </a:r>
            <a:r>
              <a:rPr lang="en-US" sz="1200" b="1" dirty="0">
                <a:latin typeface="Microsoft YaHei"/>
                <a:ea typeface="Microsoft YaHei"/>
                <a:cs typeface="+mn-lt"/>
              </a:rPr>
              <a:t>causality of a listing's reviews. </a:t>
            </a:r>
          </a:p>
          <a:p>
            <a:r>
              <a:rPr lang="en-US" sz="1200" b="1" dirty="0">
                <a:latin typeface="Microsoft YaHei"/>
                <a:ea typeface="Microsoft YaHei"/>
                <a:cs typeface="+mn-lt"/>
              </a:rPr>
              <a:t>      </a:t>
            </a:r>
            <a:r>
              <a:rPr lang="en-US" sz="1200" dirty="0">
                <a:latin typeface="Microsoft YaHei"/>
                <a:ea typeface="Microsoft YaHei"/>
                <a:cs typeface="+mn-lt"/>
              </a:rPr>
              <a:t>As required minimum nights increase, the number of bookings that can be made for the listing is limited, which could ultimately lead to fewer reviews</a:t>
            </a:r>
          </a:p>
          <a:p>
            <a:endParaRPr lang="en-US" sz="1200" dirty="0">
              <a:latin typeface="Microsoft YaHei"/>
              <a:ea typeface="Microsoft YaHei"/>
            </a:endParaRPr>
          </a:p>
          <a:p>
            <a:pPr marL="285750" indent="-285750">
              <a:buFont typeface="Wingdings"/>
              <a:buChar char="§"/>
            </a:pPr>
            <a:r>
              <a:rPr lang="en-US" sz="1200" b="1" dirty="0">
                <a:latin typeface="Microsoft YaHei"/>
                <a:ea typeface="Microsoft YaHei"/>
              </a:rPr>
              <a:t>The number of reviews until last month is more likely to be a covariate of a listing's success in Airbnb, rather than a causality. </a:t>
            </a:r>
          </a:p>
          <a:p>
            <a:r>
              <a:rPr lang="en-US" sz="1200" b="1" dirty="0">
                <a:latin typeface="Microsoft YaHei"/>
                <a:ea typeface="Microsoft YaHei"/>
              </a:rPr>
              <a:t>      </a:t>
            </a:r>
            <a:r>
              <a:rPr lang="en-US" sz="1200" dirty="0">
                <a:latin typeface="Microsoft YaHei"/>
                <a:ea typeface="Microsoft YaHei"/>
              </a:rPr>
              <a:t>The positive relationship could be because of room condition or the marketing efforts put forth by the host</a:t>
            </a:r>
          </a:p>
        </p:txBody>
      </p:sp>
    </p:spTree>
    <p:extLst>
      <p:ext uri="{BB962C8B-B14F-4D97-AF65-F5344CB8AC3E}">
        <p14:creationId xmlns:p14="http://schemas.microsoft.com/office/powerpoint/2010/main" val="2309081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:a16="http://schemas.microsoft.com/office/drawing/2014/main" id="{DB26885A-60F5-33AB-EBAB-20B8597F13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808" t="-2053" r="86700" b="11864"/>
          <a:stretch/>
        </p:blipFill>
        <p:spPr>
          <a:xfrm>
            <a:off x="8803121" y="5668980"/>
            <a:ext cx="337547" cy="5852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70BFBEE-D97E-8699-6506-80DA1C85F8A8}"/>
              </a:ext>
            </a:extLst>
          </p:cNvPr>
          <p:cNvSpPr txBox="1"/>
          <p:nvPr/>
        </p:nvSpPr>
        <p:spPr>
          <a:xfrm>
            <a:off x="9014444" y="5719986"/>
            <a:ext cx="316636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Microsoft YaHei"/>
                <a:ea typeface="Microsoft YaHei"/>
                <a:cs typeface="Calibri"/>
              </a:rPr>
              <a:t>Successful listing rate in this location</a:t>
            </a:r>
            <a:endParaRPr lang="en-US" sz="1000" dirty="0">
              <a:latin typeface="Microsoft YaHei"/>
              <a:ea typeface="Microsoft YaHe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75A71-A4CF-1023-C195-858CEB589DF8}"/>
              </a:ext>
            </a:extLst>
          </p:cNvPr>
          <p:cNvSpPr txBox="1"/>
          <p:nvPr/>
        </p:nvSpPr>
        <p:spPr>
          <a:xfrm>
            <a:off x="9014443" y="6038102"/>
            <a:ext cx="279646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latin typeface="Microsoft YaHei"/>
                <a:ea typeface="Microsoft YaHei"/>
                <a:cs typeface="Calibri"/>
              </a:rPr>
              <a:t>Volume rate in this location</a:t>
            </a:r>
            <a:endParaRPr lang="en-US" sz="1000" dirty="0">
              <a:latin typeface="Microsoft YaHei"/>
              <a:ea typeface="Microsoft YaHe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2A264B-D2DB-60C4-CD9C-6B8A1319328D}"/>
              </a:ext>
            </a:extLst>
          </p:cNvPr>
          <p:cNvSpPr txBox="1"/>
          <p:nvPr/>
        </p:nvSpPr>
        <p:spPr>
          <a:xfrm>
            <a:off x="1110020" y="6397177"/>
            <a:ext cx="5230424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Microsoft YaHei"/>
                <a:ea typeface="Microsoft YaHei"/>
                <a:cs typeface="Calibri"/>
              </a:rPr>
              <a:t>*sort by the difference between successful listing rate and volume rate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Microsoft YaHei"/>
              <a:ea typeface="Microsoft YaHe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956724-6F4B-A2D1-4F6F-F89E30CE4F67}"/>
              </a:ext>
            </a:extLst>
          </p:cNvPr>
          <p:cNvSpPr txBox="1"/>
          <p:nvPr/>
        </p:nvSpPr>
        <p:spPr>
          <a:xfrm>
            <a:off x="914399" y="204582"/>
            <a:ext cx="8635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Location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7F6EDC-3D08-D825-D8BF-280CBC9AD7B6}"/>
              </a:ext>
            </a:extLst>
          </p:cNvPr>
          <p:cNvSpPr txBox="1"/>
          <p:nvPr/>
        </p:nvSpPr>
        <p:spPr>
          <a:xfrm>
            <a:off x="914400" y="573676"/>
            <a:ext cx="108965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Microsoft YaHei"/>
                <a:ea typeface="Microsoft YaHei"/>
              </a:rPr>
              <a:t>Listings in broad areas may be more advantageous post-Covid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12A55-213C-6D8A-1640-844A638A94A5}"/>
              </a:ext>
            </a:extLst>
          </p:cNvPr>
          <p:cNvSpPr txBox="1"/>
          <p:nvPr/>
        </p:nvSpPr>
        <p:spPr>
          <a:xfrm>
            <a:off x="914398" y="1038018"/>
            <a:ext cx="10675621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Microsoft YaHei"/>
                <a:ea typeface="Microsoft YaHei"/>
              </a:rPr>
              <a:t>Locations with high listing volume may not lead to equally high successful listing rates</a:t>
            </a:r>
          </a:p>
          <a:p>
            <a:pPr marL="285750" indent="-285750">
              <a:buFont typeface="Wingdings"/>
              <a:buChar char="§"/>
            </a:pPr>
            <a:r>
              <a:rPr lang="en-US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Long Beach, Venice, Glendale and Santa Monica </a:t>
            </a:r>
            <a:r>
              <a:rPr lang="en-US" sz="1400" dirty="0">
                <a:latin typeface="Microsoft YaHei"/>
                <a:ea typeface="Microsoft YaHei"/>
              </a:rPr>
              <a:t>have a relatively higher successful listing rate compared to their volume rate, probably because these areas are broad open and attract more guests post-Covid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36F9E9F-1A87-86DB-B8C1-F07838D2CB13}"/>
              </a:ext>
            </a:extLst>
          </p:cNvPr>
          <p:cNvGrpSpPr/>
          <p:nvPr/>
        </p:nvGrpSpPr>
        <p:grpSpPr>
          <a:xfrm>
            <a:off x="1110020" y="1895733"/>
            <a:ext cx="7663666" cy="4388590"/>
            <a:chOff x="1010573" y="1973164"/>
            <a:chExt cx="7884849" cy="4665010"/>
          </a:xfrm>
        </p:grpSpPr>
        <p:pic>
          <p:nvPicPr>
            <p:cNvPr id="23" name="Picture 25" descr="Chart, bar chart&#10;&#10;Description automatically generated">
              <a:extLst>
                <a:ext uri="{FF2B5EF4-FFF2-40B4-BE49-F238E27FC236}">
                  <a16:creationId xmlns:a16="http://schemas.microsoft.com/office/drawing/2014/main" id="{DCDA0522-670F-F64D-576B-B287233BD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573" y="1973164"/>
              <a:ext cx="7884849" cy="466501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4C1DB67-AAB0-C235-7854-2ADC2E5A683E}"/>
                </a:ext>
              </a:extLst>
            </p:cNvPr>
            <p:cNvCxnSpPr/>
            <p:nvPr/>
          </p:nvCxnSpPr>
          <p:spPr>
            <a:xfrm flipV="1">
              <a:off x="1673442" y="3634664"/>
              <a:ext cx="470514" cy="2959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F366A5-90E5-7268-6D19-894FF8959052}"/>
                </a:ext>
              </a:extLst>
            </p:cNvPr>
            <p:cNvCxnSpPr/>
            <p:nvPr/>
          </p:nvCxnSpPr>
          <p:spPr>
            <a:xfrm flipH="1">
              <a:off x="1672794" y="2545023"/>
              <a:ext cx="461637" cy="4439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93E6D0E-4D7D-BCE0-ED21-C7A851678614}"/>
                </a:ext>
              </a:extLst>
            </p:cNvPr>
            <p:cNvCxnSpPr/>
            <p:nvPr/>
          </p:nvCxnSpPr>
          <p:spPr>
            <a:xfrm>
              <a:off x="1939772" y="2550109"/>
              <a:ext cx="4438" cy="109195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2809CE-BC86-2C91-00D9-A61E7455AB3F}"/>
                </a:ext>
              </a:extLst>
            </p:cNvPr>
            <p:cNvSpPr txBox="1"/>
            <p:nvPr/>
          </p:nvSpPr>
          <p:spPr>
            <a:xfrm>
              <a:off x="7786375" y="2735998"/>
              <a:ext cx="87757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5A5E"/>
                  </a:solidFill>
                  <a:latin typeface="Microsoft YaHei"/>
                  <a:ea typeface="Microsoft YaHei"/>
                </a:rPr>
                <a:t>-0.43%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0E6CA8-AD5B-A39C-E3E0-70874029C1DF}"/>
                </a:ext>
              </a:extLst>
            </p:cNvPr>
            <p:cNvCxnSpPr>
              <a:cxnSpLocks/>
            </p:cNvCxnSpPr>
            <p:nvPr/>
          </p:nvCxnSpPr>
          <p:spPr>
            <a:xfrm>
              <a:off x="7961791" y="3319507"/>
              <a:ext cx="507504" cy="11837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066EEF-ACEF-8177-4E8B-4426648D3A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61143" y="3030336"/>
              <a:ext cx="506024" cy="2959"/>
            </a:xfrm>
            <a:prstGeom prst="straightConnector1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D34A991-D300-9442-8A9A-D5F6EF6277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5160" y="3067973"/>
              <a:ext cx="2960" cy="25597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878ECD-C9E5-9ABA-289C-8FE2A648576D}"/>
                </a:ext>
              </a:extLst>
            </p:cNvPr>
            <p:cNvSpPr txBox="1"/>
            <p:nvPr/>
          </p:nvSpPr>
          <p:spPr>
            <a:xfrm>
              <a:off x="1500986" y="2272787"/>
              <a:ext cx="877570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5A5E"/>
                  </a:solidFill>
                  <a:latin typeface="Microsoft YaHei"/>
                  <a:ea typeface="Microsoft YaHei"/>
                </a:rPr>
                <a:t>1.65%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4527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irbnb - Home | Facebook">
            <a:extLst>
              <a:ext uri="{FF2B5EF4-FFF2-40B4-BE49-F238E27FC236}">
                <a16:creationId xmlns:a16="http://schemas.microsoft.com/office/drawing/2014/main" id="{73A51726-FA0C-4940-71E1-6BECAB658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446" t="15195" r="19385" b="21221"/>
          <a:stretch/>
        </p:blipFill>
        <p:spPr bwMode="auto">
          <a:xfrm>
            <a:off x="5555514" y="2720540"/>
            <a:ext cx="1080965" cy="108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A4590E-8ED9-C0C0-4060-DA9FC21C224E}"/>
              </a:ext>
            </a:extLst>
          </p:cNvPr>
          <p:cNvSpPr txBox="1"/>
          <p:nvPr/>
        </p:nvSpPr>
        <p:spPr>
          <a:xfrm>
            <a:off x="392672" y="4137460"/>
            <a:ext cx="11406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85240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0A1E61-184F-2DD4-FC0C-F730D0881A0C}"/>
              </a:ext>
            </a:extLst>
          </p:cNvPr>
          <p:cNvSpPr txBox="1"/>
          <p:nvPr/>
        </p:nvSpPr>
        <p:spPr>
          <a:xfrm>
            <a:off x="3344090" y="3107531"/>
            <a:ext cx="170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rgbClr val="FF5A5E"/>
                  </a:solidFill>
                </a:ln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 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6EEA51-55BF-5BC9-4C7D-492DC578E729}"/>
              </a:ext>
            </a:extLst>
          </p:cNvPr>
          <p:cNvSpPr/>
          <p:nvPr/>
        </p:nvSpPr>
        <p:spPr>
          <a:xfrm>
            <a:off x="1548191" y="2970609"/>
            <a:ext cx="919163" cy="913822"/>
          </a:xfrm>
          <a:prstGeom prst="roundRect">
            <a:avLst/>
          </a:prstGeom>
          <a:solidFill>
            <a:srgbClr val="FF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26633-127A-690D-FA62-7801C35C284F}"/>
              </a:ext>
            </a:extLst>
          </p:cNvPr>
          <p:cNvSpPr txBox="1"/>
          <p:nvPr/>
        </p:nvSpPr>
        <p:spPr>
          <a:xfrm>
            <a:off x="3344090" y="3884431"/>
            <a:ext cx="823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did Covid-19 Affect Airbnb? </a:t>
            </a:r>
          </a:p>
        </p:txBody>
      </p:sp>
    </p:spTree>
    <p:extLst>
      <p:ext uri="{BB962C8B-B14F-4D97-AF65-F5344CB8AC3E}">
        <p14:creationId xmlns:p14="http://schemas.microsoft.com/office/powerpoint/2010/main" val="2561941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4321C-3B66-69EA-45C9-C8FA2C3949C9}"/>
              </a:ext>
            </a:extLst>
          </p:cNvPr>
          <p:cNvSpPr txBox="1"/>
          <p:nvPr/>
        </p:nvSpPr>
        <p:spPr>
          <a:xfrm>
            <a:off x="914400" y="573676"/>
            <a:ext cx="863513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Microsoft YaHei"/>
                <a:ea typeface="Microsoft YaHei"/>
              </a:rPr>
              <a:t>Monthly Reviews are affected by Covid-19 the most</a:t>
            </a:r>
            <a:endParaRPr 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6990A732-6A2F-08F2-C569-46B123F9C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67" r="2160" b="533"/>
          <a:stretch/>
        </p:blipFill>
        <p:spPr>
          <a:xfrm>
            <a:off x="372666" y="2094672"/>
            <a:ext cx="5606725" cy="4317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19C433-7330-5D02-2C04-6968C2FFE0BE}"/>
              </a:ext>
            </a:extLst>
          </p:cNvPr>
          <p:cNvSpPr txBox="1"/>
          <p:nvPr/>
        </p:nvSpPr>
        <p:spPr>
          <a:xfrm>
            <a:off x="914399" y="1038018"/>
            <a:ext cx="1034963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>
                <a:latin typeface="Microsoft YaHei"/>
                <a:ea typeface="Microsoft YaHei"/>
              </a:rPr>
              <a:t>The volume of listing, avg price, avg availability_365 are not affected too much by Covid-19</a:t>
            </a:r>
            <a:endParaRPr 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>
                <a:latin typeface="Microsoft YaHei"/>
                <a:ea typeface="Microsoft YaHei"/>
              </a:rPr>
              <a:t>The sum of the monthly review decreased by </a:t>
            </a:r>
            <a:r>
              <a:rPr lang="en-US" sz="1400" b="1">
                <a:solidFill>
                  <a:srgbClr val="FF5A5E"/>
                </a:solidFill>
                <a:latin typeface="Microsoft YaHei"/>
                <a:ea typeface="Microsoft YaHei"/>
              </a:rPr>
              <a:t>82.26%</a:t>
            </a:r>
            <a:r>
              <a:rPr lang="en-US" sz="1400">
                <a:latin typeface="Microsoft YaHei"/>
                <a:ea typeface="Microsoft YaHei"/>
              </a:rPr>
              <a:t>(&lt;0.01) after Covid-19</a:t>
            </a:r>
            <a:endParaRPr lang="en-US" sz="14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504EE91-2226-B265-7AF6-200099611B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6" b="192"/>
          <a:stretch/>
        </p:blipFill>
        <p:spPr>
          <a:xfrm>
            <a:off x="6296025" y="2093475"/>
            <a:ext cx="5516767" cy="43176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BAA870-6F1B-2E62-4E23-935D7F10D4F7}"/>
              </a:ext>
            </a:extLst>
          </p:cNvPr>
          <p:cNvCxnSpPr>
            <a:cxnSpLocks/>
          </p:cNvCxnSpPr>
          <p:nvPr/>
        </p:nvCxnSpPr>
        <p:spPr>
          <a:xfrm>
            <a:off x="4424361" y="2424111"/>
            <a:ext cx="0" cy="31682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253F3-7DF5-4ADE-18FD-2A38B8260B5E}"/>
              </a:ext>
            </a:extLst>
          </p:cNvPr>
          <p:cNvCxnSpPr>
            <a:cxnSpLocks/>
          </p:cNvCxnSpPr>
          <p:nvPr/>
        </p:nvCxnSpPr>
        <p:spPr>
          <a:xfrm>
            <a:off x="10256041" y="2481146"/>
            <a:ext cx="0" cy="311119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0380BF-43B1-FBA0-4848-27ED6D93D0D8}"/>
              </a:ext>
            </a:extLst>
          </p:cNvPr>
          <p:cNvSpPr txBox="1"/>
          <p:nvPr/>
        </p:nvSpPr>
        <p:spPr>
          <a:xfrm>
            <a:off x="914399" y="204582"/>
            <a:ext cx="8635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5A5E"/>
                </a:solidFill>
                <a:latin typeface="Microsoft YaHei"/>
                <a:ea typeface="Microsoft YaHei"/>
              </a:rPr>
              <a:t>General Change</a:t>
            </a:r>
            <a:endParaRPr lang="en-US" sz="1400">
              <a:solidFill>
                <a:srgbClr val="FF5A5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3683-323D-7FA2-3E45-639AB82708A3}"/>
              </a:ext>
            </a:extLst>
          </p:cNvPr>
          <p:cNvSpPr txBox="1"/>
          <p:nvPr/>
        </p:nvSpPr>
        <p:spPr>
          <a:xfrm>
            <a:off x="309565" y="1631156"/>
            <a:ext cx="641746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Microsoft YaHei"/>
                <a:ea typeface="Microsoft YaHei"/>
                <a:cs typeface="Calibri"/>
              </a:rPr>
              <a:t>Monthly Review: </a:t>
            </a:r>
            <a:r>
              <a:rPr lang="en-US" sz="1200" b="1" i="1" dirty="0" err="1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number_of</a:t>
            </a:r>
            <a:r>
              <a:rPr lang="en-US" sz="1200" b="1" i="1" dirty="0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 _review this month -</a:t>
            </a:r>
            <a:r>
              <a:rPr lang="en-US" sz="1200" b="1" i="1" dirty="0">
                <a:solidFill>
                  <a:srgbClr val="FF5A5E"/>
                </a:solidFill>
                <a:latin typeface="Microsoft YaHei"/>
                <a:ea typeface="Microsoft YaHei"/>
                <a:cs typeface="+mn-lt"/>
              </a:rPr>
              <a:t> </a:t>
            </a:r>
            <a:r>
              <a:rPr lang="en-US" sz="1200" b="1" i="1" dirty="0" err="1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number_of</a:t>
            </a:r>
            <a:r>
              <a:rPr lang="en-US" sz="1200" b="1" i="1" dirty="0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 _review last month</a:t>
            </a:r>
            <a:r>
              <a:rPr lang="en-US" sz="1200" b="1" i="1" dirty="0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 </a:t>
            </a:r>
            <a:endParaRPr lang="en-US" sz="1200" b="1" i="1" dirty="0">
              <a:solidFill>
                <a:srgbClr val="FF5A5E"/>
              </a:solidFill>
              <a:latin typeface="Microsoft YaHei"/>
              <a:ea typeface="+mn-lt"/>
              <a:cs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121E0-28D5-7F99-7944-09ABBC94F6CF}"/>
              </a:ext>
            </a:extLst>
          </p:cNvPr>
          <p:cNvSpPr txBox="1"/>
          <p:nvPr/>
        </p:nvSpPr>
        <p:spPr>
          <a:xfrm>
            <a:off x="6631782" y="1631155"/>
            <a:ext cx="50839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Microsoft YaHei"/>
                <a:ea typeface="Microsoft YaHei"/>
                <a:cs typeface="Calibri"/>
              </a:rPr>
              <a:t>Volume of Listings, avg price and avg availability_365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11BC0-6EBE-22FB-3902-A22F1322F802}"/>
              </a:ext>
            </a:extLst>
          </p:cNvPr>
          <p:cNvSpPr txBox="1"/>
          <p:nvPr/>
        </p:nvSpPr>
        <p:spPr>
          <a:xfrm>
            <a:off x="6762751" y="4129890"/>
            <a:ext cx="5048248" cy="415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Prices</a:t>
            </a:r>
            <a:r>
              <a:rPr lang="en-US" sz="1050">
                <a:solidFill>
                  <a:srgbClr val="000000"/>
                </a:solidFill>
                <a:latin typeface="Microsoft YaHei"/>
                <a:ea typeface="Microsoft YaHei"/>
                <a:cs typeface="Calibri"/>
              </a:rPr>
              <a:t> increase slightly because of the higher cost of pandemic prevention</a:t>
            </a:r>
            <a:endParaRPr lang="en-US">
              <a:latin typeface="Calibri" panose="020F0502020204030204"/>
              <a:ea typeface="Microsoft YaHei"/>
              <a:cs typeface="Calibri"/>
            </a:endParaRPr>
          </a:p>
          <a:p>
            <a:pPr algn="ctr"/>
            <a:r>
              <a:rPr lang="en-US" sz="1050">
                <a:latin typeface="Microsoft YaHei"/>
                <a:ea typeface="Microsoft YaHei"/>
                <a:cs typeface="Calibri"/>
              </a:rPr>
              <a:t>But dramatic changes could break market balance, so they didn't happen</a:t>
            </a:r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B80A8-76DF-15DF-E1C2-F4696333CA43}"/>
              </a:ext>
            </a:extLst>
          </p:cNvPr>
          <p:cNvSpPr txBox="1"/>
          <p:nvPr/>
        </p:nvSpPr>
        <p:spPr>
          <a:xfrm>
            <a:off x="3815954" y="2095497"/>
            <a:ext cx="1214435" cy="28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Covid</a:t>
            </a:r>
            <a:endParaRPr lang="en-US" sz="1200">
              <a:solidFill>
                <a:srgbClr val="FF5A5E"/>
              </a:solidFill>
              <a:latin typeface="Microsoft YaHei"/>
              <a:ea typeface="Microsoft YaHe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A5971B-F925-4FDB-6743-7B1B348DFE90}"/>
              </a:ext>
            </a:extLst>
          </p:cNvPr>
          <p:cNvSpPr txBox="1"/>
          <p:nvPr/>
        </p:nvSpPr>
        <p:spPr>
          <a:xfrm>
            <a:off x="9650017" y="2095497"/>
            <a:ext cx="1214435" cy="28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Covid</a:t>
            </a:r>
            <a:endParaRPr lang="en-US" sz="1200">
              <a:solidFill>
                <a:srgbClr val="FF5A5E"/>
              </a:solidFill>
              <a:latin typeface="Microsoft YaHei"/>
              <a:ea typeface="Microsoft YaHe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2CE91-A927-C264-11F6-333D47B83CF7}"/>
              </a:ext>
            </a:extLst>
          </p:cNvPr>
          <p:cNvSpPr txBox="1"/>
          <p:nvPr/>
        </p:nvSpPr>
        <p:spPr>
          <a:xfrm>
            <a:off x="6762751" y="3094045"/>
            <a:ext cx="5048248" cy="41549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Volume of listings</a:t>
            </a:r>
            <a:r>
              <a:rPr lang="en-US" sz="1050">
                <a:solidFill>
                  <a:srgbClr val="000000"/>
                </a:solidFill>
                <a:latin typeface="Microsoft YaHei"/>
                <a:ea typeface="Microsoft YaHei"/>
                <a:cs typeface="Calibri"/>
              </a:rPr>
              <a:t> decease slightly because of decreasing demands</a:t>
            </a:r>
          </a:p>
          <a:p>
            <a:pPr algn="ctr"/>
            <a:r>
              <a:rPr lang="en-US" sz="1050">
                <a:latin typeface="Microsoft YaHei"/>
                <a:ea typeface="Microsoft YaHei"/>
                <a:cs typeface="Calibri"/>
              </a:rPr>
              <a:t>But listings are less sensitive since </a:t>
            </a:r>
            <a:r>
              <a:rPr lang="en-US" sz="1050">
                <a:latin typeface="Microsoft YaHei"/>
                <a:ea typeface="Microsoft YaHei"/>
                <a:cs typeface="+mn-lt"/>
              </a:rPr>
              <a:t>disposals of real estates</a:t>
            </a:r>
            <a:r>
              <a:rPr lang="en-US" sz="1050">
                <a:latin typeface="Microsoft YaHei"/>
                <a:ea typeface="Microsoft YaHei"/>
                <a:cs typeface="Calibri"/>
              </a:rPr>
              <a:t> are not easy</a:t>
            </a:r>
          </a:p>
        </p:txBody>
      </p:sp>
    </p:spTree>
    <p:extLst>
      <p:ext uri="{BB962C8B-B14F-4D97-AF65-F5344CB8AC3E}">
        <p14:creationId xmlns:p14="http://schemas.microsoft.com/office/powerpoint/2010/main" val="244985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timeline&#10;&#10;Description automatically generated">
            <a:extLst>
              <a:ext uri="{FF2B5EF4-FFF2-40B4-BE49-F238E27FC236}">
                <a16:creationId xmlns:a16="http://schemas.microsoft.com/office/drawing/2014/main" id="{DC4C2ABD-7FEF-DCC3-9853-4ADC7B53A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2" y="1644801"/>
            <a:ext cx="10315574" cy="4568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3DA396-E559-4C77-50F7-5FE80389C29A}"/>
              </a:ext>
            </a:extLst>
          </p:cNvPr>
          <p:cNvSpPr txBox="1"/>
          <p:nvPr/>
        </p:nvSpPr>
        <p:spPr>
          <a:xfrm>
            <a:off x="914399" y="204582"/>
            <a:ext cx="8635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Change of Minimum nights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B90C6-DB15-BB79-1B84-4639908110DF}"/>
              </a:ext>
            </a:extLst>
          </p:cNvPr>
          <p:cNvSpPr txBox="1"/>
          <p:nvPr/>
        </p:nvSpPr>
        <p:spPr>
          <a:xfrm>
            <a:off x="914400" y="573676"/>
            <a:ext cx="103555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>
                <a:latin typeface="Microsoft YaHei"/>
                <a:ea typeface="Microsoft YaHei"/>
              </a:rPr>
              <a:t>The Percentage of 30 Days Minimum Nights Increases greatly</a:t>
            </a:r>
            <a:endParaRPr lang="en-US" sz="2400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432929-9F96-F334-A267-2FA0AAA98235}"/>
              </a:ext>
            </a:extLst>
          </p:cNvPr>
          <p:cNvSpPr/>
          <p:nvPr/>
        </p:nvSpPr>
        <p:spPr>
          <a:xfrm>
            <a:off x="940595" y="3315891"/>
            <a:ext cx="10382248" cy="22621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C5622-D012-F6BF-A715-4F2841EF05F2}"/>
              </a:ext>
            </a:extLst>
          </p:cNvPr>
          <p:cNvSpPr txBox="1"/>
          <p:nvPr/>
        </p:nvSpPr>
        <p:spPr>
          <a:xfrm>
            <a:off x="914399" y="1038018"/>
            <a:ext cx="1034963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Microsoft YaHei"/>
                <a:ea typeface="Microsoft YaHei"/>
              </a:rPr>
              <a:t>Part of short-term leases transfers to long-term leases during covid-19 because of the </a:t>
            </a:r>
            <a:r>
              <a:rPr lang="en-US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decreasing number of renters and </a:t>
            </a:r>
            <a:r>
              <a:rPr lang="en-US" altLang="ja-JP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u</a:t>
            </a:r>
            <a:r>
              <a:rPr lang="en-US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ncertain epidemic condition</a:t>
            </a:r>
            <a:endParaRPr lang="en-US" sz="1400" b="1" dirty="0">
              <a:solidFill>
                <a:srgbClr val="FF5A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4FB38B0-00A7-9047-9DBC-E865D92498EC}"/>
              </a:ext>
            </a:extLst>
          </p:cNvPr>
          <p:cNvSpPr/>
          <p:nvPr/>
        </p:nvSpPr>
        <p:spPr>
          <a:xfrm>
            <a:off x="9501188" y="3196828"/>
            <a:ext cx="214312" cy="464343"/>
          </a:xfrm>
          <a:prstGeom prst="upArrow">
            <a:avLst/>
          </a:prstGeom>
          <a:solidFill>
            <a:srgbClr val="51649F"/>
          </a:solidFill>
          <a:ln>
            <a:solidFill>
              <a:srgbClr val="72759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72759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904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9EB391A7-38C9-8C3B-74D9-330452317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74004"/>
            <a:ext cx="6219824" cy="4753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7EDD6-EB6D-5B73-E5A3-8A7A8FE4AD1C}"/>
              </a:ext>
            </a:extLst>
          </p:cNvPr>
          <p:cNvSpPr txBox="1"/>
          <p:nvPr/>
        </p:nvSpPr>
        <p:spPr>
          <a:xfrm>
            <a:off x="914400" y="573676"/>
            <a:ext cx="110163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latin typeface="Microsoft YaHei"/>
                <a:ea typeface="Microsoft YaHei"/>
              </a:rPr>
              <a:t>City of Los Angeles, Private room and Low-Price Listings are affected more by Covid-19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D1BB01-4239-0901-6D8C-22BF8529134D}"/>
              </a:ext>
            </a:extLst>
          </p:cNvPr>
          <p:cNvSpPr txBox="1"/>
          <p:nvPr/>
        </p:nvSpPr>
        <p:spPr>
          <a:xfrm>
            <a:off x="914399" y="204582"/>
            <a:ext cx="8635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Monthly Review x </a:t>
            </a:r>
            <a:r>
              <a:rPr lang="en-US" b="1" err="1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Neighbourhood_Group</a:t>
            </a:r>
            <a:r>
              <a:rPr lang="en-US" b="1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/</a:t>
            </a:r>
            <a:r>
              <a:rPr lang="en-US" b="1" err="1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Room_Type</a:t>
            </a:r>
            <a:r>
              <a:rPr lang="en-US" b="1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/Price Tier</a:t>
            </a:r>
            <a:endParaRPr lang="en-US">
              <a:solidFill>
                <a:srgbClr val="FF5A5E"/>
              </a:solidFill>
              <a:latin typeface="Microsoft YaHei"/>
              <a:ea typeface="+mn-lt"/>
              <a:cs typeface="+mn-lt"/>
            </a:endParaRPr>
          </a:p>
        </p:txBody>
      </p:sp>
      <p:pic>
        <p:nvPicPr>
          <p:cNvPr id="25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1E170C3-3B76-28ED-157C-13BD694E94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70" b="68162"/>
          <a:stretch/>
        </p:blipFill>
        <p:spPr>
          <a:xfrm>
            <a:off x="7127493" y="2389583"/>
            <a:ext cx="1556520" cy="917164"/>
          </a:xfrm>
          <a:prstGeom prst="rect">
            <a:avLst/>
          </a:prstGeom>
        </p:spPr>
      </p:pic>
      <p:pic>
        <p:nvPicPr>
          <p:cNvPr id="27" name="Picture 2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93B8D0-E889-2F1F-2000-B95A828B38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2286" r="-270" b="-145"/>
          <a:stretch/>
        </p:blipFill>
        <p:spPr>
          <a:xfrm>
            <a:off x="7127493" y="4976217"/>
            <a:ext cx="1556520" cy="8069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E656F2D-82DB-2F07-ECD0-8E26B28F127A}"/>
              </a:ext>
            </a:extLst>
          </p:cNvPr>
          <p:cNvSpPr txBox="1"/>
          <p:nvPr/>
        </p:nvSpPr>
        <p:spPr>
          <a:xfrm rot="16200000">
            <a:off x="-398860" y="3579733"/>
            <a:ext cx="182760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rgbClr val="000000"/>
                </a:solidFill>
                <a:cs typeface="Calibri"/>
              </a:rPr>
              <a:t>Monthly Review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CEB6D5-0ECC-1D86-E58D-3D3162395A1C}"/>
              </a:ext>
            </a:extLst>
          </p:cNvPr>
          <p:cNvSpPr txBox="1"/>
          <p:nvPr/>
        </p:nvSpPr>
        <p:spPr>
          <a:xfrm>
            <a:off x="869156" y="1577578"/>
            <a:ext cx="711993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rgbClr val="000000"/>
                </a:solidFill>
                <a:latin typeface="Microsoft YaHei"/>
                <a:ea typeface="Microsoft YaHei"/>
                <a:cs typeface="Calibri"/>
              </a:rPr>
              <a:t>Monthly Review by </a:t>
            </a:r>
            <a:r>
              <a:rPr lang="en-US" sz="1200" b="1" err="1">
                <a:solidFill>
                  <a:srgbClr val="000000"/>
                </a:solidFill>
                <a:latin typeface="Microsoft YaHei"/>
                <a:ea typeface="+mn-lt"/>
                <a:cs typeface="+mn-lt"/>
              </a:rPr>
              <a:t>Neighbourhood_Group</a:t>
            </a:r>
            <a:r>
              <a:rPr lang="en-US" sz="1200" b="1">
                <a:solidFill>
                  <a:srgbClr val="000000"/>
                </a:solidFill>
                <a:latin typeface="Microsoft YaHei"/>
                <a:ea typeface="+mn-lt"/>
                <a:cs typeface="+mn-lt"/>
              </a:rPr>
              <a:t>/</a:t>
            </a:r>
            <a:r>
              <a:rPr lang="en-US" sz="1200" b="1" err="1">
                <a:solidFill>
                  <a:srgbClr val="000000"/>
                </a:solidFill>
                <a:latin typeface="Microsoft YaHei"/>
                <a:ea typeface="+mn-lt"/>
                <a:cs typeface="+mn-lt"/>
              </a:rPr>
              <a:t>Room_Type</a:t>
            </a:r>
            <a:r>
              <a:rPr lang="en-US" sz="1200" b="1">
                <a:solidFill>
                  <a:srgbClr val="000000"/>
                </a:solidFill>
                <a:latin typeface="Microsoft YaHei"/>
                <a:ea typeface="+mn-lt"/>
                <a:cs typeface="+mn-lt"/>
              </a:rPr>
              <a:t>/Price Tier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48FD50B-684B-4B13-B63E-5A067546C135}"/>
              </a:ext>
            </a:extLst>
          </p:cNvPr>
          <p:cNvCxnSpPr/>
          <p:nvPr/>
        </p:nvCxnSpPr>
        <p:spPr>
          <a:xfrm>
            <a:off x="5376861" y="2043111"/>
            <a:ext cx="21431" cy="373618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F7EE08-72A7-F483-9305-E5099E87B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88835"/>
              </p:ext>
            </p:extLst>
          </p:nvPr>
        </p:nvGraphicFramePr>
        <p:xfrm>
          <a:off x="8679655" y="1982390"/>
          <a:ext cx="3203588" cy="1302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437">
                  <a:extLst>
                    <a:ext uri="{9D8B030D-6E8A-4147-A177-3AD203B41FA5}">
                      <a16:colId xmlns:a16="http://schemas.microsoft.com/office/drawing/2014/main" val="935987678"/>
                    </a:ext>
                  </a:extLst>
                </a:gridCol>
                <a:gridCol w="940593">
                  <a:extLst>
                    <a:ext uri="{9D8B030D-6E8A-4147-A177-3AD203B41FA5}">
                      <a16:colId xmlns:a16="http://schemas.microsoft.com/office/drawing/2014/main" val="1989161985"/>
                    </a:ext>
                  </a:extLst>
                </a:gridCol>
                <a:gridCol w="667558">
                  <a:extLst>
                    <a:ext uri="{9D8B030D-6E8A-4147-A177-3AD203B41FA5}">
                      <a16:colId xmlns:a16="http://schemas.microsoft.com/office/drawing/2014/main" val="151164047"/>
                    </a:ext>
                  </a:extLst>
                </a:gridCol>
              </a:tblGrid>
              <a:tr h="380252">
                <a:tc>
                  <a:txBody>
                    <a:bodyPr/>
                    <a:lstStyle/>
                    <a:p>
                      <a:pPr algn="ctr"/>
                      <a:endParaRPr lang="en-US" sz="1000">
                        <a:latin typeface="Microsoft YaHei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Microsoft YaHei"/>
                        </a:rPr>
                        <a:t>AVG Change 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Microsoft YaHei"/>
                        </a:rPr>
                        <a:t>P-value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000499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FF5A5E"/>
                          </a:solidFill>
                          <a:latin typeface="Microsoft YaHei"/>
                        </a:rPr>
                        <a:t>City of Los Angeles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FF5A5E"/>
                          </a:solidFill>
                          <a:latin typeface="Microsoft YaHei"/>
                        </a:rPr>
                        <a:t>-87.25%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909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latin typeface="Microsoft YaHei"/>
                        </a:rPr>
                        <a:t>Other Cities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-73.33%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  <a:endParaRPr lang="en-US" sz="1000" b="0">
                        <a:solidFill>
                          <a:schemeClr val="tx1"/>
                        </a:solidFill>
                        <a:latin typeface="Microsoft YaHei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2683"/>
                  </a:ext>
                </a:extLst>
              </a:tr>
              <a:tr h="301965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1">
                          <a:latin typeface="Microsoft YaHei"/>
                        </a:rPr>
                        <a:t>Unincorporated Areas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-67.49%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  <a:endParaRPr lang="en-US" sz="1000" b="0">
                        <a:solidFill>
                          <a:schemeClr val="tx1"/>
                        </a:solidFill>
                        <a:latin typeface="Microsoft YaHei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8675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713778-3C6B-6A8F-AE83-CE28125DF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159818"/>
              </p:ext>
            </p:extLst>
          </p:nvPr>
        </p:nvGraphicFramePr>
        <p:xfrm>
          <a:off x="8643936" y="3351610"/>
          <a:ext cx="3251215" cy="1214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156">
                  <a:extLst>
                    <a:ext uri="{9D8B030D-6E8A-4147-A177-3AD203B41FA5}">
                      <a16:colId xmlns:a16="http://schemas.microsoft.com/office/drawing/2014/main" val="935987678"/>
                    </a:ext>
                  </a:extLst>
                </a:gridCol>
                <a:gridCol w="954577">
                  <a:extLst>
                    <a:ext uri="{9D8B030D-6E8A-4147-A177-3AD203B41FA5}">
                      <a16:colId xmlns:a16="http://schemas.microsoft.com/office/drawing/2014/main" val="1989161985"/>
                    </a:ext>
                  </a:extLst>
                </a:gridCol>
                <a:gridCol w="677482">
                  <a:extLst>
                    <a:ext uri="{9D8B030D-6E8A-4147-A177-3AD203B41FA5}">
                      <a16:colId xmlns:a16="http://schemas.microsoft.com/office/drawing/2014/main" val="151164047"/>
                    </a:ext>
                  </a:extLst>
                </a:gridCol>
              </a:tblGrid>
              <a:tr h="303601"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chemeClr val="tx1"/>
                          </a:solidFill>
                          <a:latin typeface="Microsoft YaHei"/>
                        </a:rPr>
                        <a:t>Entire home/apt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-80.12%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909"/>
                  </a:ext>
                </a:extLst>
              </a:tr>
              <a:tr h="303601"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latin typeface="Microsoft YaHei"/>
                        </a:rPr>
                        <a:t>Hotel room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-86.89%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  <a:endParaRPr lang="en-US" sz="1000" b="0">
                        <a:solidFill>
                          <a:schemeClr val="tx1"/>
                        </a:solidFill>
                        <a:latin typeface="Microsoft YaHei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2683"/>
                  </a:ext>
                </a:extLst>
              </a:tr>
              <a:tr h="303601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1">
                          <a:solidFill>
                            <a:srgbClr val="FF5A5E"/>
                          </a:solidFill>
                          <a:latin typeface="Microsoft YaHei"/>
                        </a:rPr>
                        <a:t>Private room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1">
                          <a:solidFill>
                            <a:srgbClr val="FF5A5E"/>
                          </a:solidFill>
                          <a:latin typeface="Microsoft YaHei"/>
                        </a:rPr>
                        <a:t>-89.50%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  <a:endParaRPr lang="en-US" sz="1000" b="0">
                        <a:solidFill>
                          <a:schemeClr val="tx1"/>
                        </a:solidFill>
                        <a:latin typeface="Microsoft YaHei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86752"/>
                  </a:ext>
                </a:extLst>
              </a:tr>
              <a:tr h="303601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1">
                          <a:latin typeface="Microsoft YaHei"/>
                        </a:rPr>
                        <a:t>Shared room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-58.21%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661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6BA6A7-50B5-B218-B1D2-013C190AE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14353"/>
              </p:ext>
            </p:extLst>
          </p:nvPr>
        </p:nvGraphicFramePr>
        <p:xfrm>
          <a:off x="8643936" y="4958954"/>
          <a:ext cx="3263122" cy="75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086">
                  <a:extLst>
                    <a:ext uri="{9D8B030D-6E8A-4147-A177-3AD203B41FA5}">
                      <a16:colId xmlns:a16="http://schemas.microsoft.com/office/drawing/2014/main" val="935987678"/>
                    </a:ext>
                  </a:extLst>
                </a:gridCol>
                <a:gridCol w="958073">
                  <a:extLst>
                    <a:ext uri="{9D8B030D-6E8A-4147-A177-3AD203B41FA5}">
                      <a16:colId xmlns:a16="http://schemas.microsoft.com/office/drawing/2014/main" val="1989161985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51164047"/>
                    </a:ext>
                  </a:extLst>
                </a:gridCol>
              </a:tblGrid>
              <a:tr h="375058">
                <a:tc>
                  <a:txBody>
                    <a:bodyPr/>
                    <a:lstStyle/>
                    <a:p>
                      <a:pPr algn="r"/>
                      <a:r>
                        <a:rPr lang="en-US" sz="1000" b="1">
                          <a:solidFill>
                            <a:srgbClr val="FF5A5E"/>
                          </a:solidFill>
                          <a:latin typeface="Microsoft YaHei"/>
                        </a:rPr>
                        <a:t>Low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rgbClr val="FF5A5E"/>
                          </a:solidFill>
                          <a:latin typeface="Microsoft YaHei"/>
                        </a:rPr>
                        <a:t>-83.69%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909"/>
                  </a:ext>
                </a:extLst>
              </a:tr>
              <a:tr h="37505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00" b="1">
                          <a:latin typeface="Microsoft YaHei"/>
                        </a:rPr>
                        <a:t>High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solidFill>
                            <a:schemeClr val="tx1"/>
                          </a:solidFill>
                          <a:latin typeface="Microsoft YaHei"/>
                        </a:rPr>
                        <a:t>-73.87%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>
                          <a:solidFill>
                            <a:schemeClr val="tx1"/>
                          </a:solidFill>
                          <a:latin typeface="Microsoft YaHei"/>
                        </a:rPr>
                        <a:t>&lt;0.01</a:t>
                      </a:r>
                      <a:endParaRPr lang="en-US" sz="1000" b="0">
                        <a:solidFill>
                          <a:schemeClr val="tx1"/>
                        </a:solidFill>
                        <a:latin typeface="Microsoft YaHei"/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2683"/>
                  </a:ext>
                </a:extLst>
              </a:tr>
            </a:tbl>
          </a:graphicData>
        </a:graphic>
      </p:graphicFrame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54AB383-8C52-8122-726C-287E0B199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463" y="3431306"/>
            <a:ext cx="1564482" cy="1144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15AE5B-80F3-D0A4-91AA-9A906F60F13F}"/>
              </a:ext>
            </a:extLst>
          </p:cNvPr>
          <p:cNvSpPr txBox="1"/>
          <p:nvPr/>
        </p:nvSpPr>
        <p:spPr>
          <a:xfrm>
            <a:off x="920352" y="1008252"/>
            <a:ext cx="1082588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Microsoft YaHei"/>
                <a:ea typeface="Microsoft YaHei"/>
              </a:rPr>
              <a:t>The City of Los Angeles is affected more because of the </a:t>
            </a:r>
            <a:r>
              <a:rPr lang="en-US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high population</a:t>
            </a:r>
            <a:r>
              <a:rPr lang="en-US" sz="1400" dirty="0">
                <a:latin typeface="Microsoft YaHei"/>
                <a:ea typeface="Microsoft YaHei"/>
              </a:rPr>
              <a:t>, Private room and Low-price listings recover slowly maybe because of the</a:t>
            </a:r>
            <a:r>
              <a:rPr lang="en-US" sz="1400" dirty="0">
                <a:solidFill>
                  <a:srgbClr val="E08489"/>
                </a:solidFill>
                <a:latin typeface="Microsoft YaHei"/>
                <a:ea typeface="Microsoft YaHei"/>
              </a:rPr>
              <a:t> </a:t>
            </a:r>
            <a:r>
              <a:rPr lang="en-US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lack of standardized pandemic prevention mechanisms</a:t>
            </a:r>
            <a:r>
              <a:rPr lang="en-US" sz="1400" dirty="0">
                <a:solidFill>
                  <a:srgbClr val="FF5A5E"/>
                </a:solidFill>
                <a:latin typeface="Microsoft YaHei"/>
                <a:ea typeface="Microsoft YaHei"/>
              </a:rPr>
              <a:t>,</a:t>
            </a:r>
            <a:r>
              <a:rPr lang="en-US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 less promotion and advertising</a:t>
            </a:r>
            <a:endParaRPr lang="en-US" sz="1400" b="1" dirty="0">
              <a:solidFill>
                <a:srgbClr val="FF5A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E9F50-F5E8-7CAD-20B4-1E4958A32500}"/>
              </a:ext>
            </a:extLst>
          </p:cNvPr>
          <p:cNvSpPr txBox="1"/>
          <p:nvPr/>
        </p:nvSpPr>
        <p:spPr>
          <a:xfrm>
            <a:off x="7131844" y="5780483"/>
            <a:ext cx="35540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rgbClr val="7F7F7F"/>
                </a:solidFill>
                <a:latin typeface="Microsoft YaHei"/>
                <a:ea typeface="Microsoft YaHei"/>
                <a:cs typeface="Calibri"/>
              </a:rPr>
              <a:t>* 200 is the around the total average price of all listings over time</a:t>
            </a:r>
            <a:endParaRPr lang="en-US" dirty="0">
              <a:solidFill>
                <a:srgbClr val="000000"/>
              </a:solidFill>
              <a:latin typeface="Calibri" panose="020F0502020204030204"/>
              <a:ea typeface="Microsoft YaHei"/>
              <a:cs typeface="Calibri"/>
            </a:endParaRPr>
          </a:p>
          <a:p>
            <a:r>
              <a:rPr lang="en-US" sz="800" dirty="0">
                <a:solidFill>
                  <a:srgbClr val="7F7F7F"/>
                </a:solidFill>
                <a:latin typeface="Microsoft YaHei"/>
                <a:ea typeface="Microsoft YaHei"/>
                <a:cs typeface="Calibri"/>
              </a:rPr>
              <a:t>Low-price listings: Avg price over time&lt;=200</a:t>
            </a:r>
            <a:endParaRPr lang="en-US" dirty="0">
              <a:cs typeface="Calibri" panose="020F0502020204030204"/>
            </a:endParaRPr>
          </a:p>
          <a:p>
            <a:r>
              <a:rPr lang="en-US" sz="800" dirty="0">
                <a:solidFill>
                  <a:srgbClr val="7F7F7F"/>
                </a:solidFill>
                <a:latin typeface="Microsoft YaHei"/>
                <a:ea typeface="Microsoft YaHei"/>
                <a:cs typeface="+mn-lt"/>
              </a:rPr>
              <a:t>High-price</a:t>
            </a:r>
            <a:r>
              <a:rPr lang="en-US" sz="800" dirty="0">
                <a:solidFill>
                  <a:srgbClr val="7F7F7F"/>
                </a:solidFill>
                <a:latin typeface="Microsoft YaHei"/>
                <a:ea typeface="Microsoft YaHei"/>
                <a:cs typeface="Calibri"/>
              </a:rPr>
              <a:t> listings: Avg price over time&gt;200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820312-684F-779F-8C41-441716BBA9A6}"/>
              </a:ext>
            </a:extLst>
          </p:cNvPr>
          <p:cNvSpPr txBox="1"/>
          <p:nvPr/>
        </p:nvSpPr>
        <p:spPr>
          <a:xfrm>
            <a:off x="4780360" y="1809747"/>
            <a:ext cx="1214435" cy="28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Covid</a:t>
            </a:r>
            <a:endParaRPr lang="en-US" sz="1200" dirty="0">
              <a:solidFill>
                <a:srgbClr val="FF5A5E"/>
              </a:solidFill>
              <a:latin typeface="Microsoft YaHei"/>
              <a:ea typeface="Microsoft Ya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9694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2D21BE09-E412-2CA7-C742-5A3B52159A5D}"/>
              </a:ext>
            </a:extLst>
          </p:cNvPr>
          <p:cNvSpPr/>
          <p:nvPr/>
        </p:nvSpPr>
        <p:spPr>
          <a:xfrm>
            <a:off x="1548191" y="2970609"/>
            <a:ext cx="919163" cy="913822"/>
          </a:xfrm>
          <a:prstGeom prst="roundRect">
            <a:avLst/>
          </a:prstGeom>
          <a:solidFill>
            <a:srgbClr val="FF5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C8E8F8-81FB-EBD8-B8AE-46DE2D2803EC}"/>
              </a:ext>
            </a:extLst>
          </p:cNvPr>
          <p:cNvSpPr txBox="1"/>
          <p:nvPr/>
        </p:nvSpPr>
        <p:spPr>
          <a:xfrm>
            <a:off x="3344090" y="3884431"/>
            <a:ext cx="8234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the Future Performance of Airbnb?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AB1B4-C5ED-416A-3F35-E94887EFED81}"/>
              </a:ext>
            </a:extLst>
          </p:cNvPr>
          <p:cNvSpPr txBox="1"/>
          <p:nvPr/>
        </p:nvSpPr>
        <p:spPr>
          <a:xfrm>
            <a:off x="3344090" y="3107531"/>
            <a:ext cx="170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rgbClr val="FF5A5E"/>
                  </a:solidFill>
                </a:ln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Part B</a:t>
            </a:r>
          </a:p>
        </p:txBody>
      </p:sp>
    </p:spTree>
    <p:extLst>
      <p:ext uri="{BB962C8B-B14F-4D97-AF65-F5344CB8AC3E}">
        <p14:creationId xmlns:p14="http://schemas.microsoft.com/office/powerpoint/2010/main" val="248652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4321C-3B66-69EA-45C9-C8FA2C3949C9}"/>
              </a:ext>
            </a:extLst>
          </p:cNvPr>
          <p:cNvSpPr txBox="1"/>
          <p:nvPr/>
        </p:nvSpPr>
        <p:spPr>
          <a:xfrm>
            <a:off x="914400" y="573676"/>
            <a:ext cx="909977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 err="1">
                <a:latin typeface="Microsoft YaHei"/>
                <a:ea typeface="Microsoft YaHei"/>
              </a:rPr>
              <a:t>XGBoost</a:t>
            </a:r>
            <a:r>
              <a:rPr lang="en-US" sz="2400" b="1" dirty="0">
                <a:latin typeface="Microsoft YaHei"/>
                <a:ea typeface="Microsoft YaHei"/>
              </a:rPr>
              <a:t> is the best algorithm among 5 algorithms</a:t>
            </a:r>
            <a:endParaRPr lang="en-US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380BF-43B1-FBA0-4848-27ED6D93D0D8}"/>
              </a:ext>
            </a:extLst>
          </p:cNvPr>
          <p:cNvSpPr txBox="1"/>
          <p:nvPr/>
        </p:nvSpPr>
        <p:spPr>
          <a:xfrm>
            <a:off x="914399" y="204582"/>
            <a:ext cx="8635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 dirty="0">
                <a:solidFill>
                  <a:srgbClr val="FF5A5E"/>
                </a:solidFill>
                <a:latin typeface="Microsoft YaHei"/>
                <a:ea typeface="Microsoft YaHei"/>
              </a:rPr>
              <a:t>Model Building &amp; Comparison</a:t>
            </a:r>
            <a:endParaRPr lang="en-US" sz="1400" dirty="0">
              <a:solidFill>
                <a:srgbClr val="FF5A5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121E0-28D5-7F99-7944-09ABBC94F6CF}"/>
              </a:ext>
            </a:extLst>
          </p:cNvPr>
          <p:cNvSpPr txBox="1"/>
          <p:nvPr/>
        </p:nvSpPr>
        <p:spPr>
          <a:xfrm>
            <a:off x="8351213" y="1618382"/>
            <a:ext cx="237334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FF5A5E"/>
                </a:solidFill>
                <a:latin typeface="Microsoft YaHei"/>
                <a:ea typeface="+mn-lt"/>
                <a:cs typeface="+mn-lt"/>
              </a:defRPr>
            </a:lvl1pPr>
          </a:lstStyle>
          <a:p>
            <a:r>
              <a:rPr lang="en-US" altLang="zh-CN" dirty="0"/>
              <a:t>Performance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A1A3E4-2D36-DFA1-9FB3-35DB6805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7221"/>
              </p:ext>
            </p:extLst>
          </p:nvPr>
        </p:nvGraphicFramePr>
        <p:xfrm>
          <a:off x="7924091" y="5260459"/>
          <a:ext cx="3253058" cy="85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951">
                  <a:extLst>
                    <a:ext uri="{9D8B030D-6E8A-4147-A177-3AD203B41FA5}">
                      <a16:colId xmlns:a16="http://schemas.microsoft.com/office/drawing/2014/main" val="598474292"/>
                    </a:ext>
                  </a:extLst>
                </a:gridCol>
                <a:gridCol w="1622107">
                  <a:extLst>
                    <a:ext uri="{9D8B030D-6E8A-4147-A177-3AD203B41FA5}">
                      <a16:colId xmlns:a16="http://schemas.microsoft.com/office/drawing/2014/main" val="1173057523"/>
                    </a:ext>
                  </a:extLst>
                </a:gridCol>
              </a:tblGrid>
              <a:tr h="42638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egoe UI"/>
                        </a:rPr>
                        <a:t>max_depth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lt"/>
                        </a:rPr>
                        <a:t>20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464013"/>
                  </a:ext>
                </a:extLst>
              </a:tr>
              <a:tr h="4263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Segoe UI"/>
                        </a:rPr>
                        <a:t>learning_rate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lt"/>
                        </a:rPr>
                        <a:t>0.05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9587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96356429-A948-7915-59E2-E84F00881CDF}"/>
              </a:ext>
            </a:extLst>
          </p:cNvPr>
          <p:cNvSpPr txBox="1"/>
          <p:nvPr/>
        </p:nvSpPr>
        <p:spPr>
          <a:xfrm>
            <a:off x="7924090" y="4620214"/>
            <a:ext cx="350202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FF5A5E"/>
                </a:solidFill>
                <a:latin typeface="Microsoft YaHei"/>
                <a:ea typeface="+mn-lt"/>
                <a:cs typeface="+mn-lt"/>
              </a:defRPr>
            </a:lvl1pPr>
          </a:lstStyle>
          <a:p>
            <a:r>
              <a:rPr lang="en-US" dirty="0" err="1"/>
              <a:t>XGBoost</a:t>
            </a:r>
            <a:r>
              <a:rPr lang="en-US" dirty="0"/>
              <a:t> Final Parameters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5B6F6D-F49B-6872-BEE6-0C4B87DA98CC}"/>
              </a:ext>
            </a:extLst>
          </p:cNvPr>
          <p:cNvCxnSpPr>
            <a:cxnSpLocks/>
          </p:cNvCxnSpPr>
          <p:nvPr/>
        </p:nvCxnSpPr>
        <p:spPr>
          <a:xfrm>
            <a:off x="7035377" y="2498979"/>
            <a:ext cx="0" cy="2761480"/>
          </a:xfrm>
          <a:prstGeom prst="straightConnector1">
            <a:avLst/>
          </a:prstGeom>
          <a:ln w="28575">
            <a:solidFill>
              <a:srgbClr val="FF5A5E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7D5CB1-8041-1C6F-9FD9-DE881844A52B}"/>
              </a:ext>
            </a:extLst>
          </p:cNvPr>
          <p:cNvSpPr txBox="1"/>
          <p:nvPr/>
        </p:nvSpPr>
        <p:spPr>
          <a:xfrm>
            <a:off x="1579512" y="1618383"/>
            <a:ext cx="32028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5A5E"/>
                </a:solidFill>
                <a:latin typeface="Microsoft YaHei"/>
                <a:ea typeface="+mn-lt"/>
                <a:cs typeface="+mn-lt"/>
              </a:rPr>
              <a:t>Model Building Process</a:t>
            </a:r>
            <a:endParaRPr lang="en-US" sz="1400" b="1" dirty="0">
              <a:solidFill>
                <a:srgbClr val="FF5A5E"/>
              </a:solidFill>
              <a:latin typeface="Microsoft YaHei"/>
              <a:ea typeface="+mn-lt"/>
              <a:cs typeface="+mn-lt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8B76E51D-9740-D18D-AF2A-92CA4EE2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578600"/>
              </p:ext>
            </p:extLst>
          </p:nvPr>
        </p:nvGraphicFramePr>
        <p:xfrm>
          <a:off x="7390025" y="2125687"/>
          <a:ext cx="4228944" cy="2199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1216">
                  <a:extLst>
                    <a:ext uri="{9D8B030D-6E8A-4147-A177-3AD203B41FA5}">
                      <a16:colId xmlns:a16="http://schemas.microsoft.com/office/drawing/2014/main" val="2404544295"/>
                    </a:ext>
                  </a:extLst>
                </a:gridCol>
                <a:gridCol w="1063864">
                  <a:extLst>
                    <a:ext uri="{9D8B030D-6E8A-4147-A177-3AD203B41FA5}">
                      <a16:colId xmlns:a16="http://schemas.microsoft.com/office/drawing/2014/main" val="1365459580"/>
                    </a:ext>
                  </a:extLst>
                </a:gridCol>
                <a:gridCol w="1063864">
                  <a:extLst>
                    <a:ext uri="{9D8B030D-6E8A-4147-A177-3AD203B41FA5}">
                      <a16:colId xmlns:a16="http://schemas.microsoft.com/office/drawing/2014/main" val="3065807017"/>
                    </a:ext>
                  </a:extLst>
                </a:gridCol>
              </a:tblGrid>
              <a:tr h="366570"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</a:rPr>
                        <a:t>Train MAPE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微软雅黑"/>
                          <a:ea typeface="微软雅黑"/>
                        </a:rPr>
                        <a:t>Test MAPE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006785"/>
                  </a:ext>
                </a:extLst>
              </a:tr>
              <a:tr h="366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微软雅黑"/>
                          <a:ea typeface="微软雅黑"/>
                        </a:rPr>
                        <a:t>Decision Tree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/>
                          <a:ea typeface="微软雅黑"/>
                        </a:rPr>
                        <a:t>4.0360%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/>
                          <a:ea typeface="微软雅黑"/>
                        </a:rPr>
                        <a:t>144.5443%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490064"/>
                  </a:ext>
                </a:extLst>
              </a:tr>
              <a:tr h="366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微软雅黑"/>
                          <a:ea typeface="微软雅黑"/>
                        </a:rPr>
                        <a:t>XGBoost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</a:rPr>
                        <a:t>3.0606%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9F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软雅黑"/>
                          <a:ea typeface="微软雅黑"/>
                        </a:rPr>
                        <a:t>121.9178%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B9F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66905"/>
                  </a:ext>
                </a:extLst>
              </a:tr>
              <a:tr h="366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微软雅黑"/>
                          <a:ea typeface="微软雅黑"/>
                        </a:rPr>
                        <a:t>LightGBM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/>
                          <a:ea typeface="微软雅黑"/>
                        </a:rPr>
                        <a:t>0.0089%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微软雅黑"/>
                          <a:ea typeface="微软雅黑"/>
                        </a:rPr>
                        <a:t>672.8931%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324358"/>
                  </a:ext>
                </a:extLst>
              </a:tr>
              <a:tr h="366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微软雅黑"/>
                          <a:ea typeface="微软雅黑"/>
                        </a:rPr>
                        <a:t>Linear Regression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17.7913%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52.1935%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764052"/>
                  </a:ext>
                </a:extLst>
              </a:tr>
              <a:tr h="366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微软雅黑"/>
                          <a:ea typeface="微软雅黑"/>
                        </a:rPr>
                        <a:t>Exponential Smoothing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微软雅黑"/>
                        <a:ea typeface="微软雅黑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15.2401%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95.2050%</a:t>
                      </a:r>
                    </a:p>
                  </a:txBody>
                  <a:tcPr marL="6350" marR="6350" marT="635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4879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6D8B87B9-3299-EAC3-A037-FB2F3C3BF13C}"/>
              </a:ext>
            </a:extLst>
          </p:cNvPr>
          <p:cNvSpPr txBox="1"/>
          <p:nvPr/>
        </p:nvSpPr>
        <p:spPr>
          <a:xfrm>
            <a:off x="3405562" y="5141881"/>
            <a:ext cx="3480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Retrain the selected model with all history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 exponential smoothing to predict future price and minimum nights for monthly review prediction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DF069F-FD69-87A3-CCA8-4B86C9026BB5}"/>
              </a:ext>
            </a:extLst>
          </p:cNvPr>
          <p:cNvSpPr txBox="1"/>
          <p:nvPr/>
        </p:nvSpPr>
        <p:spPr>
          <a:xfrm>
            <a:off x="914399" y="1035341"/>
            <a:ext cx="107544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variable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month_review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/>
              <a:buChar char="§"/>
            </a:pP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Selected Feature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price,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minimum_nights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neighborhood_risk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roomtype_risk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Year, Month, drop, covid</a:t>
            </a:r>
            <a:endParaRPr lang="en-US" sz="1400" b="1" dirty="0">
              <a:solidFill>
                <a:srgbClr val="FF5A5E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36AD827-C48D-7904-CCC1-EF55D62ABBC2}"/>
              </a:ext>
            </a:extLst>
          </p:cNvPr>
          <p:cNvSpPr/>
          <p:nvPr/>
        </p:nvSpPr>
        <p:spPr>
          <a:xfrm>
            <a:off x="587838" y="2125687"/>
            <a:ext cx="2448294" cy="373292"/>
          </a:xfrm>
          <a:prstGeom prst="roundRect">
            <a:avLst/>
          </a:prstGeom>
          <a:noFill/>
          <a:ln w="19050">
            <a:solidFill>
              <a:srgbClr val="FF5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Preprocessing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271ED84-ADA6-52FE-CD72-585623CD50FC}"/>
              </a:ext>
            </a:extLst>
          </p:cNvPr>
          <p:cNvSpPr/>
          <p:nvPr/>
        </p:nvSpPr>
        <p:spPr>
          <a:xfrm>
            <a:off x="587838" y="3038752"/>
            <a:ext cx="2448294" cy="373292"/>
          </a:xfrm>
          <a:prstGeom prst="roundRect">
            <a:avLst/>
          </a:prstGeom>
          <a:noFill/>
          <a:ln w="19050">
            <a:solidFill>
              <a:srgbClr val="FF5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Feature Engineering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6EE7E09-4CB2-6F9B-6394-B259CD12AE68}"/>
              </a:ext>
            </a:extLst>
          </p:cNvPr>
          <p:cNvSpPr/>
          <p:nvPr/>
        </p:nvSpPr>
        <p:spPr>
          <a:xfrm>
            <a:off x="587838" y="3951817"/>
            <a:ext cx="2448294" cy="373292"/>
          </a:xfrm>
          <a:prstGeom prst="roundRect">
            <a:avLst/>
          </a:prstGeom>
          <a:noFill/>
          <a:ln w="19050">
            <a:solidFill>
              <a:srgbClr val="FF5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Tuning and Model Selection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2C2ED7-349C-FF9B-7807-4BFE374C1C4F}"/>
              </a:ext>
            </a:extLst>
          </p:cNvPr>
          <p:cNvSpPr/>
          <p:nvPr/>
        </p:nvSpPr>
        <p:spPr>
          <a:xfrm>
            <a:off x="587838" y="5777949"/>
            <a:ext cx="2448294" cy="373292"/>
          </a:xfrm>
          <a:prstGeom prst="roundRect">
            <a:avLst/>
          </a:prstGeom>
          <a:noFill/>
          <a:ln w="19050">
            <a:solidFill>
              <a:srgbClr val="FF5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2C736C-BFFA-FD3A-C7CF-B3635F14F4FA}"/>
              </a:ext>
            </a:extLst>
          </p:cNvPr>
          <p:cNvSpPr txBox="1"/>
          <p:nvPr/>
        </p:nvSpPr>
        <p:spPr>
          <a:xfrm>
            <a:off x="3390779" y="2134285"/>
            <a:ext cx="1333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b="1" dirty="0"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Aggregation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C1E0A-588E-DB86-6F82-1ACB01FC4234}"/>
              </a:ext>
            </a:extLst>
          </p:cNvPr>
          <p:cNvSpPr txBox="1"/>
          <p:nvPr/>
        </p:nvSpPr>
        <p:spPr>
          <a:xfrm>
            <a:off x="3390779" y="2415092"/>
            <a:ext cx="33970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By 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room_type</a:t>
            </a: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neighborhood group and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Monthly review: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 &amp; minimum night: median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84FE12-A831-E81B-8885-A45E9EFF90C1}"/>
              </a:ext>
            </a:extLst>
          </p:cNvPr>
          <p:cNvSpPr txBox="1"/>
          <p:nvPr/>
        </p:nvSpPr>
        <p:spPr>
          <a:xfrm>
            <a:off x="3390779" y="2992917"/>
            <a:ext cx="3200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b="1" dirty="0"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Encoding &amp; </a:t>
            </a:r>
            <a:r>
              <a:rPr lang="en-US" sz="1200" b="1" dirty="0" err="1"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Variable‘Drop</a:t>
            </a:r>
            <a:r>
              <a:rPr lang="en-US" sz="1200" b="1" dirty="0"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E53057-E4E5-249C-394C-F698131F9992}"/>
              </a:ext>
            </a:extLst>
          </p:cNvPr>
          <p:cNvSpPr txBox="1"/>
          <p:nvPr/>
        </p:nvSpPr>
        <p:spPr>
          <a:xfrm>
            <a:off x="3390779" y="3269916"/>
            <a:ext cx="347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Room type -&gt; 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roomtype_risk</a:t>
            </a:r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Neighborhood group -&gt; </a:t>
            </a:r>
            <a:r>
              <a:rPr lang="en-US" sz="1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neighborhood_risk</a:t>
            </a:r>
            <a:endParaRPr lang="en-US" sz="1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‘Drop’: A dummy variable. There is a huge drop in the monthly review in 2019-11 and 2019-12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804364-BF37-CD35-FFB2-055F0B91F860}"/>
              </a:ext>
            </a:extLst>
          </p:cNvPr>
          <p:cNvSpPr txBox="1"/>
          <p:nvPr/>
        </p:nvSpPr>
        <p:spPr>
          <a:xfrm>
            <a:off x="3390779" y="3951817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b="1" dirty="0"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Splitting Dataset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D4E4E4-C8E1-0B26-9846-BBDA16ABFAD8}"/>
              </a:ext>
            </a:extLst>
          </p:cNvPr>
          <p:cNvSpPr txBox="1"/>
          <p:nvPr/>
        </p:nvSpPr>
        <p:spPr>
          <a:xfrm>
            <a:off x="3390779" y="4236278"/>
            <a:ext cx="24513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 set: 2018-04 ~ 2020-07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Validation set: 2020-08 ~ 2020-10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Testing set: 2020-11 ~ 2021-01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F222A2A7-AD66-AF99-F4EB-091415812F1D}"/>
              </a:ext>
            </a:extLst>
          </p:cNvPr>
          <p:cNvSpPr/>
          <p:nvPr/>
        </p:nvSpPr>
        <p:spPr>
          <a:xfrm>
            <a:off x="587838" y="4864882"/>
            <a:ext cx="2448294" cy="373292"/>
          </a:xfrm>
          <a:prstGeom prst="roundRect">
            <a:avLst/>
          </a:prstGeom>
          <a:noFill/>
          <a:ln w="19050">
            <a:solidFill>
              <a:srgbClr val="FF5A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Retrain the final model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70D3C9-FE24-C1CA-F595-7CA3D0075122}"/>
              </a:ext>
            </a:extLst>
          </p:cNvPr>
          <p:cNvSpPr txBox="1"/>
          <p:nvPr/>
        </p:nvSpPr>
        <p:spPr>
          <a:xfrm>
            <a:off x="3408453" y="4864882"/>
            <a:ext cx="1748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Wingdings" pitchFamily="2" charset="2"/>
              <a:buChar char="q"/>
            </a:pPr>
            <a:r>
              <a:rPr lang="en-US" sz="1200" b="1" dirty="0"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Retrain the model</a:t>
            </a:r>
          </a:p>
        </p:txBody>
      </p:sp>
      <p:sp>
        <p:nvSpPr>
          <p:cNvPr id="43" name="Chevron 42">
            <a:extLst>
              <a:ext uri="{FF2B5EF4-FFF2-40B4-BE49-F238E27FC236}">
                <a16:creationId xmlns:a16="http://schemas.microsoft.com/office/drawing/2014/main" id="{8C4943DB-4809-D86E-4F66-D70FA5AE318E}"/>
              </a:ext>
            </a:extLst>
          </p:cNvPr>
          <p:cNvSpPr/>
          <p:nvPr/>
        </p:nvSpPr>
        <p:spPr>
          <a:xfrm rot="5400000">
            <a:off x="1718341" y="2601519"/>
            <a:ext cx="187287" cy="330506"/>
          </a:xfrm>
          <a:prstGeom prst="chevron">
            <a:avLst/>
          </a:prstGeom>
          <a:solidFill>
            <a:srgbClr val="E08489"/>
          </a:solidFill>
          <a:ln>
            <a:solidFill>
              <a:srgbClr val="E08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Chevron 43">
            <a:extLst>
              <a:ext uri="{FF2B5EF4-FFF2-40B4-BE49-F238E27FC236}">
                <a16:creationId xmlns:a16="http://schemas.microsoft.com/office/drawing/2014/main" id="{91AC2E46-EE84-D0DA-E3AF-2662121AA6AD}"/>
              </a:ext>
            </a:extLst>
          </p:cNvPr>
          <p:cNvSpPr/>
          <p:nvPr/>
        </p:nvSpPr>
        <p:spPr>
          <a:xfrm rot="5400000">
            <a:off x="1718341" y="3518551"/>
            <a:ext cx="187287" cy="330506"/>
          </a:xfrm>
          <a:prstGeom prst="chevron">
            <a:avLst/>
          </a:prstGeom>
          <a:solidFill>
            <a:srgbClr val="E08489"/>
          </a:solidFill>
          <a:ln>
            <a:solidFill>
              <a:srgbClr val="E08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B4AB6CBB-7E3A-F6E2-8394-0B78EA2A5F34}"/>
              </a:ext>
            </a:extLst>
          </p:cNvPr>
          <p:cNvSpPr/>
          <p:nvPr/>
        </p:nvSpPr>
        <p:spPr>
          <a:xfrm rot="5400000">
            <a:off x="1718341" y="4432778"/>
            <a:ext cx="187287" cy="330506"/>
          </a:xfrm>
          <a:prstGeom prst="chevron">
            <a:avLst/>
          </a:prstGeom>
          <a:solidFill>
            <a:srgbClr val="E08489"/>
          </a:solidFill>
          <a:ln>
            <a:solidFill>
              <a:srgbClr val="E08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1B180737-6BDC-5E48-EB50-5279D8E5AA4A}"/>
              </a:ext>
            </a:extLst>
          </p:cNvPr>
          <p:cNvSpPr/>
          <p:nvPr/>
        </p:nvSpPr>
        <p:spPr>
          <a:xfrm rot="5400000">
            <a:off x="1718341" y="5339772"/>
            <a:ext cx="187287" cy="330506"/>
          </a:xfrm>
          <a:prstGeom prst="chevron">
            <a:avLst/>
          </a:prstGeom>
          <a:solidFill>
            <a:srgbClr val="E08489"/>
          </a:solidFill>
          <a:ln>
            <a:solidFill>
              <a:srgbClr val="E084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221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20380BF-43B1-FBA0-4848-27ED6D93D0D8}"/>
              </a:ext>
            </a:extLst>
          </p:cNvPr>
          <p:cNvSpPr txBox="1"/>
          <p:nvPr/>
        </p:nvSpPr>
        <p:spPr>
          <a:xfrm>
            <a:off x="914399" y="204582"/>
            <a:ext cx="8635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5A5E"/>
                </a:solidFill>
                <a:latin typeface="Microsoft YaHei"/>
                <a:ea typeface="Microsoft YaHei"/>
              </a:rPr>
              <a:t>Future of Home Sharing</a:t>
            </a:r>
            <a:endParaRPr lang="en-US" sz="1400" dirty="0">
              <a:solidFill>
                <a:srgbClr val="FF5A5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3683-323D-7FA2-3E45-639AB82708A3}"/>
              </a:ext>
            </a:extLst>
          </p:cNvPr>
          <p:cNvSpPr txBox="1"/>
          <p:nvPr/>
        </p:nvSpPr>
        <p:spPr>
          <a:xfrm>
            <a:off x="4327266" y="1456119"/>
            <a:ext cx="35374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000000"/>
                </a:solidFill>
                <a:latin typeface="Microsoft YaHei"/>
                <a:ea typeface="Microsoft YaHei"/>
                <a:cs typeface="Calibri"/>
              </a:defRPr>
            </a:lvl1pPr>
          </a:lstStyle>
          <a:p>
            <a:r>
              <a:rPr lang="en-US" altLang="zh-CN" dirty="0"/>
              <a:t>Monthly Review Prediction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9B3294-BB26-EEEF-E64F-EC5C3A0E080E}"/>
              </a:ext>
            </a:extLst>
          </p:cNvPr>
          <p:cNvSpPr txBox="1"/>
          <p:nvPr/>
        </p:nvSpPr>
        <p:spPr>
          <a:xfrm>
            <a:off x="857738" y="708212"/>
            <a:ext cx="1034963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Microsoft YaHei"/>
                <a:ea typeface="Microsoft YaHei"/>
              </a:rPr>
              <a:t>The future of the Airbnb home-sharing market will </a:t>
            </a:r>
            <a:r>
              <a:rPr lang="en-US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recover</a:t>
            </a:r>
            <a:r>
              <a:rPr lang="en-US" sz="1400" dirty="0">
                <a:latin typeface="Microsoft YaHei"/>
                <a:ea typeface="Microsoft YaHei"/>
              </a:rPr>
              <a:t> after COVID (after 2021/03/01) </a:t>
            </a:r>
            <a:r>
              <a:rPr lang="en-US" altLang="zh-CN" sz="14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</a:rPr>
              <a:t>because the factors like </a:t>
            </a:r>
            <a:r>
              <a:rPr lang="en-US" altLang="zh-CN" sz="1400" b="1" i="0" u="none" strike="noStrike" dirty="0">
                <a:solidFill>
                  <a:srgbClr val="FF5A5E"/>
                </a:solidFill>
                <a:effectLst/>
                <a:latin typeface="Microsoft YaHei" panose="020B0503020204020204" pitchFamily="34" charset="-122"/>
              </a:rPr>
              <a:t>minimum night and the price will gradually back to the normal level, and the demand will increase</a:t>
            </a:r>
            <a:r>
              <a:rPr lang="en-US" altLang="zh-CN" sz="1400" b="1" i="0" dirty="0">
                <a:solidFill>
                  <a:srgbClr val="FF5A5E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​</a:t>
            </a:r>
            <a:r>
              <a:rPr lang="en-US" sz="1400" b="1" dirty="0">
                <a:solidFill>
                  <a:srgbClr val="FF5A5E"/>
                </a:solidFill>
                <a:latin typeface="Microsoft YaHei"/>
                <a:ea typeface="Microsoft YaHei"/>
              </a:rPr>
              <a:t>​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176C13F-E974-270A-5877-29A094E34E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6922099"/>
              </p:ext>
            </p:extLst>
          </p:nvPr>
        </p:nvGraphicFramePr>
        <p:xfrm>
          <a:off x="914399" y="2118728"/>
          <a:ext cx="10292975" cy="403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6E11B3E-FD6A-7F04-99E5-9FCF7F1FDF08}"/>
              </a:ext>
            </a:extLst>
          </p:cNvPr>
          <p:cNvCxnSpPr>
            <a:cxnSpLocks/>
          </p:cNvCxnSpPr>
          <p:nvPr/>
        </p:nvCxnSpPr>
        <p:spPr>
          <a:xfrm>
            <a:off x="6505812" y="2006958"/>
            <a:ext cx="0" cy="327109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BECF63-1D49-5544-9186-70256F0AE4DC}"/>
              </a:ext>
            </a:extLst>
          </p:cNvPr>
          <p:cNvSpPr txBox="1"/>
          <p:nvPr/>
        </p:nvSpPr>
        <p:spPr>
          <a:xfrm>
            <a:off x="5892387" y="1729959"/>
            <a:ext cx="1214435" cy="28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Covid</a:t>
            </a:r>
            <a:endParaRPr lang="en-US" sz="1200" dirty="0">
              <a:solidFill>
                <a:srgbClr val="FF5A5E"/>
              </a:solidFill>
              <a:latin typeface="Microsoft YaHei"/>
              <a:ea typeface="Microsoft Ya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333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107CFD-E197-1999-0FC5-05E22BAEC0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7127983"/>
              </p:ext>
            </p:extLst>
          </p:nvPr>
        </p:nvGraphicFramePr>
        <p:xfrm>
          <a:off x="6095999" y="2543774"/>
          <a:ext cx="5459621" cy="36139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19C433-7330-5D02-2C04-6968C2FFE0BE}"/>
              </a:ext>
            </a:extLst>
          </p:cNvPr>
          <p:cNvSpPr txBox="1"/>
          <p:nvPr/>
        </p:nvSpPr>
        <p:spPr>
          <a:xfrm>
            <a:off x="914398" y="726545"/>
            <a:ext cx="1064122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Neighborhood Group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sz="1400" b="1" dirty="0"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 cities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might rebound quicker than the City of Los Angeles, maybe because it is less affected by COVID and can recover easier due to lower population density</a:t>
            </a:r>
          </a:p>
          <a:p>
            <a:pPr marL="285750" indent="-285750">
              <a:buFont typeface="Wingdings"/>
              <a:buChar char="§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 </a:t>
            </a:r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Room Type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the </a:t>
            </a:r>
            <a:r>
              <a:rPr lang="en-US" sz="1400" b="1" dirty="0">
                <a:solidFill>
                  <a:srgbClr val="FF5A5E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Private room 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might have a larger market than the entire home/apt in the short run because of the lower minimum night requirement; but in the long run, the entire home/apt might regain the dominant position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380BF-43B1-FBA0-4848-27ED6D93D0D8}"/>
              </a:ext>
            </a:extLst>
          </p:cNvPr>
          <p:cNvSpPr txBox="1"/>
          <p:nvPr/>
        </p:nvSpPr>
        <p:spPr>
          <a:xfrm>
            <a:off x="914399" y="204582"/>
            <a:ext cx="863513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rgbClr val="FF5A5E"/>
                </a:solidFill>
                <a:latin typeface="Microsoft YaHei"/>
                <a:ea typeface="Microsoft YaHei"/>
              </a:rPr>
              <a:t>Future of Home Sharing-By Different Group</a:t>
            </a:r>
            <a:endParaRPr lang="en-US" sz="1400">
              <a:solidFill>
                <a:srgbClr val="FF5A5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FF3683-323D-7FA2-3E45-639AB82708A3}"/>
              </a:ext>
            </a:extLst>
          </p:cNvPr>
          <p:cNvSpPr txBox="1"/>
          <p:nvPr/>
        </p:nvSpPr>
        <p:spPr>
          <a:xfrm>
            <a:off x="1597454" y="1880706"/>
            <a:ext cx="3537467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000000"/>
                </a:solidFill>
                <a:latin typeface="Microsoft YaHei"/>
                <a:ea typeface="Microsoft YaHei"/>
                <a:cs typeface="Calibri"/>
              </a:defRPr>
            </a:lvl1pPr>
          </a:lstStyle>
          <a:p>
            <a:r>
              <a:rPr lang="en-US" altLang="zh-CN" dirty="0"/>
              <a:t>Monthly Review By Neighborhood Group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121E0-28D5-7F99-7944-09ABBC94F6CF}"/>
              </a:ext>
            </a:extLst>
          </p:cNvPr>
          <p:cNvSpPr txBox="1"/>
          <p:nvPr/>
        </p:nvSpPr>
        <p:spPr>
          <a:xfrm>
            <a:off x="6608632" y="1885520"/>
            <a:ext cx="5083966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000000"/>
                </a:solidFill>
                <a:latin typeface="Microsoft YaHei"/>
                <a:ea typeface="Microsoft YaHei"/>
                <a:cs typeface="Calibri"/>
              </a:defRPr>
            </a:lvl1pPr>
          </a:lstStyle>
          <a:p>
            <a:r>
              <a:rPr lang="en-US"/>
              <a:t>Monthly Review By Room Type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0774AB1-DAFB-4099-2DDF-4CE5D1617B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245108"/>
              </p:ext>
            </p:extLst>
          </p:nvPr>
        </p:nvGraphicFramePr>
        <p:xfrm>
          <a:off x="636378" y="2543773"/>
          <a:ext cx="5459621" cy="3613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117572-0CBD-6B70-A07E-006D9BE91341}"/>
              </a:ext>
            </a:extLst>
          </p:cNvPr>
          <p:cNvCxnSpPr>
            <a:cxnSpLocks/>
          </p:cNvCxnSpPr>
          <p:nvPr/>
        </p:nvCxnSpPr>
        <p:spPr>
          <a:xfrm>
            <a:off x="3646865" y="2543773"/>
            <a:ext cx="0" cy="26980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2FDA82-0BE9-2B63-E776-68A046305D80}"/>
              </a:ext>
            </a:extLst>
          </p:cNvPr>
          <p:cNvSpPr txBox="1"/>
          <p:nvPr/>
        </p:nvSpPr>
        <p:spPr>
          <a:xfrm>
            <a:off x="3039647" y="2260819"/>
            <a:ext cx="1214435" cy="28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Covid</a:t>
            </a:r>
            <a:endParaRPr lang="en-US" sz="1200" dirty="0">
              <a:solidFill>
                <a:srgbClr val="FF5A5E"/>
              </a:solidFill>
              <a:latin typeface="Microsoft YaHei"/>
              <a:ea typeface="Microsoft YaHei"/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74A4D5-D923-BBDF-C4C8-F26DB3FE78CA}"/>
              </a:ext>
            </a:extLst>
          </p:cNvPr>
          <p:cNvCxnSpPr>
            <a:cxnSpLocks/>
          </p:cNvCxnSpPr>
          <p:nvPr/>
        </p:nvCxnSpPr>
        <p:spPr>
          <a:xfrm>
            <a:off x="9106486" y="2543776"/>
            <a:ext cx="0" cy="2698061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6F881E-8BF4-24AD-DB15-32D85CBE33A4}"/>
              </a:ext>
            </a:extLst>
          </p:cNvPr>
          <p:cNvSpPr txBox="1"/>
          <p:nvPr/>
        </p:nvSpPr>
        <p:spPr>
          <a:xfrm>
            <a:off x="8499268" y="2260822"/>
            <a:ext cx="1214435" cy="28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rgbClr val="FF5A5E"/>
                </a:solidFill>
                <a:latin typeface="Microsoft YaHei"/>
                <a:ea typeface="Microsoft YaHei"/>
                <a:cs typeface="Calibri"/>
              </a:rPr>
              <a:t>Covid</a:t>
            </a:r>
            <a:endParaRPr lang="en-US" sz="1200" dirty="0">
              <a:solidFill>
                <a:srgbClr val="FF5A5E"/>
              </a:solidFill>
              <a:latin typeface="Microsoft YaHei"/>
              <a:ea typeface="Microsoft YaHe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1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968</Words>
  <Application>Microsoft Macintosh PowerPoint</Application>
  <PresentationFormat>Widescreen</PresentationFormat>
  <Paragraphs>141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Microsoft YaHei</vt:lpstr>
      <vt:lpstr>Microsoft YaHei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Zou, Xiaoying</dc:creator>
  <cp:lastModifiedBy>Zou, Xiaoying</cp:lastModifiedBy>
  <cp:revision>10</cp:revision>
  <dcterms:created xsi:type="dcterms:W3CDTF">2023-02-12T01:02:20Z</dcterms:created>
  <dcterms:modified xsi:type="dcterms:W3CDTF">2023-02-18T06:31:04Z</dcterms:modified>
</cp:coreProperties>
</file>