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7720" r:id="rId2"/>
    <p:sldId id="7721" r:id="rId3"/>
    <p:sldId id="7722" r:id="rId4"/>
    <p:sldId id="7723" r:id="rId5"/>
    <p:sldId id="7724" r:id="rId6"/>
    <p:sldId id="7728" r:id="rId7"/>
    <p:sldId id="7725" r:id="rId8"/>
    <p:sldId id="7726" r:id="rId9"/>
    <p:sldId id="7727" r:id="rId10"/>
    <p:sldId id="752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 Jan" initials="PJ" lastIdx="2" clrIdx="0">
    <p:extLst>
      <p:ext uri="{19B8F6BF-5375-455C-9EA6-DF929625EA0E}">
        <p15:presenceInfo xmlns:p15="http://schemas.microsoft.com/office/powerpoint/2012/main" userId="e9abed61bdb5c2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8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5317" autoAdjust="0"/>
  </p:normalViewPr>
  <p:slideViewPr>
    <p:cSldViewPr snapToGrid="0">
      <p:cViewPr varScale="1">
        <p:scale>
          <a:sx n="68" d="100"/>
          <a:sy n="68" d="100"/>
        </p:scale>
        <p:origin x="72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60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3A99781D-8CC5-3888-5356-106C252AAA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8400415-194A-E754-81A9-FB4D628EE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C5146-FE87-45DC-9F7A-852F97AD3525}" type="datetimeFigureOut">
              <a:rPr lang="zh-TW" altLang="en-US" smtClean="0"/>
              <a:t>2023/7/9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E66F587-7FAC-1557-2F5B-0AADA8C921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8FA03A-4728-AFD2-A44B-354D8E0860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0167D-598F-478A-87DE-32B72930B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890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51325-44B5-4B15-A551-A61A79A305DE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793FC-B9DE-4853-870F-B5DB9A952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80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3138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3882FB3-418F-49F1-A1A6-86E3E52198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99"/>
          <a:stretch/>
        </p:blipFill>
        <p:spPr>
          <a:xfrm>
            <a:off x="0" y="0"/>
            <a:ext cx="4595964" cy="46604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124955D-E53E-4330-81C9-6DE22EF19B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6206" y="1432211"/>
            <a:ext cx="4935794" cy="54257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432F1D-C345-6F68-03F2-CA301D43C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1139" y="2577382"/>
            <a:ext cx="8169721" cy="1373647"/>
          </a:xfrm>
        </p:spPr>
        <p:txBody>
          <a:bodyPr anchor="ctr">
            <a:normAutofit/>
          </a:bodyPr>
          <a:lstStyle>
            <a:lvl1pPr algn="ctr">
              <a:defRPr sz="4400" b="1" spc="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椭圆 2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62A9A5AA-6DE7-18F5-8E6C-CB43E191A403}"/>
              </a:ext>
            </a:extLst>
          </p:cNvPr>
          <p:cNvSpPr/>
          <p:nvPr userDrawn="1"/>
        </p:nvSpPr>
        <p:spPr>
          <a:xfrm>
            <a:off x="6017623" y="4837332"/>
            <a:ext cx="163773" cy="163773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" name="任意多边形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44C24D63-C12A-25FC-6C3A-15C6F620994B}"/>
              </a:ext>
            </a:extLst>
          </p:cNvPr>
          <p:cNvSpPr/>
          <p:nvPr userDrawn="1"/>
        </p:nvSpPr>
        <p:spPr>
          <a:xfrm>
            <a:off x="6281483" y="4919114"/>
            <a:ext cx="3125338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100000">
                  <a:srgbClr val="232324"/>
                </a:gs>
                <a:gs pos="0">
                  <a:schemeClr val="bg1"/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5" name="任意多边形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0F8191E4-A18B-52C7-C513-D24B8AA69514}"/>
              </a:ext>
            </a:extLst>
          </p:cNvPr>
          <p:cNvSpPr/>
          <p:nvPr userDrawn="1"/>
        </p:nvSpPr>
        <p:spPr>
          <a:xfrm flipH="1">
            <a:off x="2750971" y="4919114"/>
            <a:ext cx="3125338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100000">
                  <a:srgbClr val="232324"/>
                </a:gs>
                <a:gs pos="0">
                  <a:schemeClr val="bg1"/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B5C35-7803-6D59-AFD6-C5546255C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58400" y="6571955"/>
            <a:ext cx="2124894" cy="2860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TW"/>
              <a:t>Php &amp; my sql </a:t>
            </a:r>
            <a:r>
              <a:rPr lang="zh-TW" altLang="en-US"/>
              <a:t> 課程                  </a:t>
            </a:r>
            <a:fld id="{44C17B34-3B2B-4648-8E11-108A0E01146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8449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1302 0.00046 L 1.04167E-6 1.1111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-2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38 1.11111E-6 L -2.29167E-6 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5" grpId="0" animBg="1"/>
      <p:bldP spid="5" grpId="1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17728734-F8F9-4C88-993B-AD792CD56D89}"/>
              </a:ext>
            </a:extLst>
          </p:cNvPr>
          <p:cNvGrpSpPr/>
          <p:nvPr userDrawn="1"/>
        </p:nvGrpSpPr>
        <p:grpSpPr>
          <a:xfrm>
            <a:off x="295071" y="1902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6DC0884-6A83-48BA-AAF8-3B7EB24F2D4E}"/>
                </a:ext>
              </a:extLst>
            </p:cNvPr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349408B6-9696-4A5B-A103-E1EE4FB46197}"/>
                  </a:ext>
                </a:extLst>
              </p:cNvPr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BC7BAA39-3124-4873-A47F-BED4F34F6883}"/>
                  </a:ext>
                </a:extLst>
              </p:cNvPr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4B5EC67-E582-47F5-AD80-247E1E58B109}"/>
                </a:ext>
              </a:extLst>
            </p:cNvPr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lstStyle/>
            <a:p>
              <a:pPr algn="ctr"/>
              <a:endParaRPr lang="zh-CN" altLang="en-US" sz="3600" dirty="0">
                <a:solidFill>
                  <a:schemeClr val="bg1"/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A75435F8-A470-4185-91DA-FD983119D8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565"/>
          <a:stretch/>
        </p:blipFill>
        <p:spPr>
          <a:xfrm>
            <a:off x="5372100" y="6019799"/>
            <a:ext cx="6819900" cy="83820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B3CD0BC-D18B-4A9C-ADD3-6443622D574A}"/>
              </a:ext>
            </a:extLst>
          </p:cNvPr>
          <p:cNvSpPr/>
          <p:nvPr userDrawn="1"/>
        </p:nvSpPr>
        <p:spPr>
          <a:xfrm>
            <a:off x="0" y="6429375"/>
            <a:ext cx="5372100" cy="428625"/>
          </a:xfrm>
          <a:prstGeom prst="rect">
            <a:avLst/>
          </a:prstGeom>
          <a:gradFill flip="none" rotWithShape="1">
            <a:gsLst>
              <a:gs pos="58000">
                <a:schemeClr val="accent2"/>
              </a:gs>
              <a:gs pos="58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BEE157-F2A3-9A93-9707-9D296874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64" y="171177"/>
            <a:ext cx="10701092" cy="569052"/>
          </a:xfrm>
        </p:spPr>
        <p:txBody>
          <a:bodyPr>
            <a:normAutofit/>
          </a:bodyPr>
          <a:lstStyle>
            <a:lvl1pPr>
              <a:defRPr sz="320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15B001-787B-FFB5-6B2A-6EE1F3880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765" y="872155"/>
            <a:ext cx="10701092" cy="5049254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E09D2A5-33AF-B7F8-966B-BA582D5C2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6473" y="6054635"/>
            <a:ext cx="6497076" cy="274320"/>
          </a:xfrm>
        </p:spPr>
        <p:txBody>
          <a:bodyPr/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DBAD842-DBB7-F5EA-1788-9FB8BD0F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5516" y="6053335"/>
            <a:ext cx="1071936" cy="274320"/>
          </a:xfrm>
        </p:spPr>
        <p:txBody>
          <a:bodyPr/>
          <a:lstStyle>
            <a:lvl1pPr algn="r">
              <a:defRPr b="1"/>
            </a:lvl1pPr>
          </a:lstStyle>
          <a:p>
            <a:pPr>
              <a:defRPr/>
            </a:pPr>
            <a:fld id="{A664C07F-1B4E-4B53-AA43-54279C4DA7CD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996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EA2FAB7-23F0-91EE-3B46-AE9A0469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86" y="315250"/>
            <a:ext cx="11136519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B2364DB-2433-6FEA-3E13-41BCDB08F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587" y="2016034"/>
            <a:ext cx="1113652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42B31BD-0CB1-21AE-3C7D-ADF3F224F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588" y="6200738"/>
            <a:ext cx="246805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5ED0061-284E-1375-EBF5-3B69A4916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83557" y="6200738"/>
            <a:ext cx="728834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86B3E7E-4EBB-C1F2-2727-E4DAE819A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75552" y="6200738"/>
            <a:ext cx="111555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44C17B34-3B2B-4648-8E11-108A0E01146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89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B818DC-33AD-902E-03F1-BC59F0CE2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PHP</a:t>
            </a:r>
            <a:r>
              <a:rPr lang="zh-TW" altLang="en-US" dirty="0"/>
              <a:t>與</a:t>
            </a:r>
            <a:r>
              <a:rPr lang="en-US" altLang="zh-TW" dirty="0"/>
              <a:t>MySQL</a:t>
            </a:r>
            <a:r>
              <a:rPr lang="zh-TW" altLang="en-US" dirty="0"/>
              <a:t>資料庫連結</a:t>
            </a:r>
          </a:p>
        </p:txBody>
      </p:sp>
    </p:spTree>
    <p:extLst>
      <p:ext uri="{BB962C8B-B14F-4D97-AF65-F5344CB8AC3E}">
        <p14:creationId xmlns:p14="http://schemas.microsoft.com/office/powerpoint/2010/main" val="3978004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808EFFE6-24F3-422D-BAEF-879F975CC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012" y="1447799"/>
            <a:ext cx="2085975" cy="239191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4E55389B-0E4D-4566-A0F3-592CBE5FE612}"/>
              </a:ext>
            </a:extLst>
          </p:cNvPr>
          <p:cNvSpPr txBox="1"/>
          <p:nvPr/>
        </p:nvSpPr>
        <p:spPr>
          <a:xfrm>
            <a:off x="5053012" y="2228260"/>
            <a:ext cx="2085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PHP</a:t>
            </a:r>
            <a:endParaRPr lang="zh-CN" altLang="en-US" sz="4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8" name="文本框 2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C4575056-F84E-4A45-8200-A3C96F6288AE}"/>
              </a:ext>
            </a:extLst>
          </p:cNvPr>
          <p:cNvSpPr txBox="1"/>
          <p:nvPr/>
        </p:nvSpPr>
        <p:spPr>
          <a:xfrm>
            <a:off x="2640750" y="3962792"/>
            <a:ext cx="69105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 defTabSz="914400"/>
            <a:r>
              <a:rPr lang="en-US" altLang="zh-TW" sz="4800" spc="-1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微软雅黑 Light" panose="020B0502040204020203" pitchFamily="34" charset="-122"/>
              </a:rPr>
              <a:t>THANK</a:t>
            </a:r>
            <a:r>
              <a:rPr lang="zh-TW" altLang="en-US" sz="4800" spc="-1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微软雅黑 Light" panose="020B0502040204020203" pitchFamily="34" charset="-122"/>
              </a:rPr>
              <a:t> </a:t>
            </a:r>
            <a:r>
              <a:rPr lang="en-US" altLang="zh-TW" sz="4800" spc="-1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微软雅黑 Light" panose="020B0502040204020203" pitchFamily="34" charset="-122"/>
              </a:rPr>
              <a:t>YOU</a:t>
            </a:r>
            <a:endParaRPr lang="zh-CN" altLang="en-US" sz="4800" spc="-15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anose="020B0606030504020204" pitchFamily="34" charset="0"/>
              <a:sym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03311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13796 L 4.16667E-6 4.8148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3F070E-B474-F4EF-A691-5B1099DC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PHP</a:t>
            </a:r>
            <a:r>
              <a:rPr lang="zh-TW" altLang="en-US" dirty="0"/>
              <a:t>連結</a:t>
            </a:r>
            <a:r>
              <a:rPr lang="en-US" altLang="zh-TW" dirty="0"/>
              <a:t>MySQL</a:t>
            </a:r>
            <a:r>
              <a:rPr lang="zh-TW" altLang="en-US" dirty="0"/>
              <a:t>資料庫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ECF4F2-AEFF-1B82-BAE3-23D07EE48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765" y="872155"/>
            <a:ext cx="9757963" cy="5049254"/>
          </a:xfrm>
        </p:spPr>
        <p:txBody>
          <a:bodyPr>
            <a:normAutofit/>
          </a:bodyPr>
          <a:lstStyle/>
          <a:p>
            <a:r>
              <a:rPr lang="en-US" altLang="zh-TW" dirty="0"/>
              <a:t>PHP</a:t>
            </a:r>
            <a:r>
              <a:rPr lang="zh-TW" altLang="en-US" dirty="0"/>
              <a:t>可使用</a:t>
            </a:r>
            <a:r>
              <a:rPr lang="en-US" altLang="zh-TW" dirty="0" err="1"/>
              <a:t>ext</a:t>
            </a:r>
            <a:r>
              <a:rPr lang="en-US" altLang="zh-TW" dirty="0"/>
              <a:t>/</a:t>
            </a:r>
            <a:r>
              <a:rPr lang="en-US" altLang="zh-TW" dirty="0" err="1"/>
              <a:t>mysqli</a:t>
            </a:r>
            <a:r>
              <a:rPr lang="zh-TW" altLang="en-US" dirty="0"/>
              <a:t>擴充程式來存取資料庫，提供了使用</a:t>
            </a:r>
            <a:r>
              <a:rPr lang="en-US" altLang="zh-TW" dirty="0"/>
              <a:t>MySQL</a:t>
            </a:r>
            <a:r>
              <a:rPr lang="zh-TW" altLang="en-US" dirty="0"/>
              <a:t>資料庫的</a:t>
            </a:r>
            <a:r>
              <a:rPr lang="zh-TW" altLang="en-US" dirty="0">
                <a:solidFill>
                  <a:srgbClr val="FF0000"/>
                </a:solidFill>
              </a:rPr>
              <a:t>相關函式</a:t>
            </a:r>
            <a:r>
              <a:rPr lang="zh-TW" altLang="en-US" dirty="0"/>
              <a:t>，以便於我們可以在網頁中存取資料庫中的資料</a:t>
            </a:r>
          </a:p>
          <a:p>
            <a:r>
              <a:rPr lang="zh-TW" altLang="en-US" dirty="0"/>
              <a:t>在</a:t>
            </a:r>
            <a:r>
              <a:rPr lang="en-US" altLang="zh-TW" dirty="0"/>
              <a:t>PHP</a:t>
            </a:r>
            <a:r>
              <a:rPr lang="zh-TW" altLang="en-US" dirty="0"/>
              <a:t>中存取資料庫的方式為使用</a:t>
            </a:r>
            <a:r>
              <a:rPr lang="zh-TW" altLang="en-US" dirty="0">
                <a:solidFill>
                  <a:srgbClr val="FF0000"/>
                </a:solidFill>
              </a:rPr>
              <a:t>函式</a:t>
            </a:r>
            <a:r>
              <a:rPr lang="zh-TW" altLang="en-US" dirty="0"/>
              <a:t>將</a:t>
            </a:r>
            <a:r>
              <a:rPr lang="en-US" altLang="zh-TW" dirty="0">
                <a:solidFill>
                  <a:srgbClr val="FF0000"/>
                </a:solidFill>
              </a:rPr>
              <a:t>SQL</a:t>
            </a:r>
            <a:r>
              <a:rPr lang="zh-TW" altLang="en-US" dirty="0">
                <a:solidFill>
                  <a:srgbClr val="FF0000"/>
                </a:solidFill>
              </a:rPr>
              <a:t>語法</a:t>
            </a:r>
            <a:r>
              <a:rPr lang="zh-TW" altLang="en-US" dirty="0"/>
              <a:t>傳送到</a:t>
            </a:r>
            <a:r>
              <a:rPr lang="en-US" altLang="zh-TW" dirty="0"/>
              <a:t>MySQL</a:t>
            </a:r>
            <a:r>
              <a:rPr lang="zh-TW" altLang="en-US" dirty="0"/>
              <a:t>資料庫的主機來操作</a:t>
            </a:r>
            <a:r>
              <a:rPr lang="en-US" altLang="zh-TW" dirty="0"/>
              <a:t>MySQL</a:t>
            </a:r>
            <a:endParaRPr lang="zh-TW" altLang="en-US" dirty="0"/>
          </a:p>
          <a:p>
            <a:r>
              <a:rPr lang="zh-TW" altLang="en-US" dirty="0"/>
              <a:t>而操作</a:t>
            </a:r>
            <a:r>
              <a:rPr lang="en-US" altLang="zh-TW" dirty="0"/>
              <a:t>MySQL</a:t>
            </a:r>
            <a:r>
              <a:rPr lang="zh-TW" altLang="en-US" dirty="0"/>
              <a:t>的過程主要為：</a:t>
            </a:r>
            <a:r>
              <a:rPr lang="en-US" altLang="zh-TW" dirty="0">
                <a:solidFill>
                  <a:srgbClr val="FF0000"/>
                </a:solidFill>
              </a:rPr>
              <a:t>1.</a:t>
            </a:r>
            <a:r>
              <a:rPr lang="zh-TW" altLang="en-US" dirty="0">
                <a:solidFill>
                  <a:srgbClr val="FF0000"/>
                </a:solidFill>
              </a:rPr>
              <a:t>連線資料庫、</a:t>
            </a:r>
            <a:r>
              <a:rPr lang="en-US" altLang="zh-TW" dirty="0">
                <a:solidFill>
                  <a:srgbClr val="FF0000"/>
                </a:solidFill>
              </a:rPr>
              <a:t>2.</a:t>
            </a:r>
            <a:r>
              <a:rPr lang="zh-TW" altLang="en-US" dirty="0">
                <a:solidFill>
                  <a:srgbClr val="FF0000"/>
                </a:solidFill>
              </a:rPr>
              <a:t>送出</a:t>
            </a:r>
            <a:r>
              <a:rPr lang="en-US" altLang="zh-TW" dirty="0">
                <a:solidFill>
                  <a:srgbClr val="FF0000"/>
                </a:solidFill>
              </a:rPr>
              <a:t>SQL</a:t>
            </a:r>
            <a:r>
              <a:rPr lang="zh-TW" altLang="en-US" dirty="0">
                <a:solidFill>
                  <a:srgbClr val="FF0000"/>
                </a:solidFill>
              </a:rPr>
              <a:t>語法、</a:t>
            </a:r>
            <a:r>
              <a:rPr lang="en-US" altLang="zh-TW" dirty="0">
                <a:solidFill>
                  <a:srgbClr val="FF0000"/>
                </a:solidFill>
              </a:rPr>
              <a:t>3.</a:t>
            </a:r>
            <a:r>
              <a:rPr lang="zh-TW" altLang="en-US" dirty="0">
                <a:solidFill>
                  <a:srgbClr val="FF0000"/>
                </a:solidFill>
              </a:rPr>
              <a:t>取得資料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379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6300A-E08A-7A1D-6118-B1C4572F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PHP</a:t>
            </a:r>
            <a:r>
              <a:rPr lang="zh-TW" altLang="en-US" dirty="0"/>
              <a:t>連結</a:t>
            </a:r>
            <a:r>
              <a:rPr lang="en-US" altLang="zh-TW" dirty="0"/>
              <a:t>MySQL</a:t>
            </a:r>
            <a:r>
              <a:rPr lang="zh-TW" altLang="en-US" dirty="0"/>
              <a:t>資料庫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E2C81D-7533-A207-C5E0-9936061FE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PHP</a:t>
            </a:r>
            <a:r>
              <a:rPr lang="zh-TW" altLang="en-US" dirty="0"/>
              <a:t>中存取資料庫的方式為使用函式將</a:t>
            </a:r>
            <a:r>
              <a:rPr lang="en-US" altLang="zh-TW" dirty="0"/>
              <a:t>SQL</a:t>
            </a:r>
            <a:r>
              <a:rPr lang="zh-TW" altLang="en-US" dirty="0"/>
              <a:t>語法傳送到</a:t>
            </a:r>
            <a:r>
              <a:rPr lang="en-US" altLang="zh-TW" dirty="0"/>
              <a:t>MySQL</a:t>
            </a:r>
            <a:r>
              <a:rPr lang="zh-TW" altLang="en-US" dirty="0"/>
              <a:t>資料庫的主機來操作</a:t>
            </a:r>
            <a:r>
              <a:rPr lang="en-US" altLang="zh-TW" dirty="0"/>
              <a:t>MySQL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而操作</a:t>
            </a:r>
            <a:r>
              <a:rPr lang="en-US" altLang="zh-TW" dirty="0"/>
              <a:t>MySQL</a:t>
            </a:r>
            <a:r>
              <a:rPr lang="zh-TW" altLang="en-US" dirty="0"/>
              <a:t>的過程主要為：連線資料庫、送出</a:t>
            </a:r>
            <a:r>
              <a:rPr lang="en-US" altLang="zh-TW" dirty="0"/>
              <a:t>SQL</a:t>
            </a:r>
            <a:r>
              <a:rPr lang="zh-TW" altLang="en-US" dirty="0"/>
              <a:t>語法、取得資料。</a:t>
            </a:r>
          </a:p>
          <a:p>
            <a:r>
              <a:rPr lang="en-US" altLang="zh-TW" dirty="0"/>
              <a:t>MySQL</a:t>
            </a:r>
            <a:r>
              <a:rPr lang="zh-TW" altLang="en-US" dirty="0"/>
              <a:t>資料庫的相關函式主要如下：</a:t>
            </a:r>
          </a:p>
          <a:p>
            <a:pPr lvl="1"/>
            <a:r>
              <a:rPr lang="en-US" altLang="zh-TW" dirty="0"/>
              <a:t>1.</a:t>
            </a:r>
            <a:r>
              <a:rPr lang="zh-TW" altLang="en-US" dirty="0"/>
              <a:t>連線資料庫：</a:t>
            </a:r>
            <a:r>
              <a:rPr lang="en-US" altLang="zh-TW" dirty="0" err="1"/>
              <a:t>mysqli_connect</a:t>
            </a:r>
            <a:endParaRPr lang="en-US" altLang="zh-TW" dirty="0"/>
          </a:p>
          <a:p>
            <a:pPr lvl="1"/>
            <a:r>
              <a:rPr lang="en-US" altLang="zh-TW" dirty="0"/>
              <a:t>2.</a:t>
            </a:r>
            <a:r>
              <a:rPr lang="zh-TW" altLang="en-US" dirty="0"/>
              <a:t>送出</a:t>
            </a:r>
            <a:r>
              <a:rPr lang="en-US" altLang="zh-TW" dirty="0"/>
              <a:t>SQL</a:t>
            </a:r>
            <a:r>
              <a:rPr lang="zh-TW" altLang="en-US" dirty="0"/>
              <a:t>語法：</a:t>
            </a:r>
            <a:r>
              <a:rPr lang="en-US" altLang="zh-TW" dirty="0" err="1"/>
              <a:t>mysqli_query</a:t>
            </a:r>
            <a:endParaRPr lang="en-US" altLang="zh-TW" dirty="0"/>
          </a:p>
          <a:p>
            <a:pPr lvl="1"/>
            <a:r>
              <a:rPr lang="en-US" altLang="zh-TW" dirty="0"/>
              <a:t>3.</a:t>
            </a:r>
            <a:r>
              <a:rPr lang="zh-TW" altLang="en-US" dirty="0"/>
              <a:t>取得欄位與值資料：</a:t>
            </a:r>
            <a:r>
              <a:rPr lang="en-US" altLang="zh-TW" dirty="0" err="1"/>
              <a:t>mysqli_fetch_assoc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280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4C681A-8782-19CA-8BF7-136322E7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連線：</a:t>
            </a:r>
            <a:r>
              <a:rPr lang="en-US" altLang="zh-TW" dirty="0" err="1"/>
              <a:t>mysqli_connect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22D76F-EA3D-03B0-5962-025740F21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功能：開啟</a:t>
            </a:r>
            <a:r>
              <a:rPr lang="en-US" altLang="zh-TW" dirty="0"/>
              <a:t>MySQL</a:t>
            </a:r>
            <a:r>
              <a:rPr lang="zh-TW" altLang="en-US" dirty="0"/>
              <a:t>伺服器連線</a:t>
            </a:r>
          </a:p>
          <a:p>
            <a:r>
              <a:rPr lang="zh-TW" altLang="en-US" dirty="0"/>
              <a:t>語法：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 </a:t>
            </a:r>
            <a:r>
              <a:rPr lang="en-US" altLang="zh-TW" dirty="0" err="1"/>
              <a:t>mysqli_connect</a:t>
            </a:r>
            <a:r>
              <a:rPr lang="en-US" altLang="zh-TW" dirty="0"/>
              <a:t>(“MySQL</a:t>
            </a:r>
            <a:r>
              <a:rPr lang="zh-TW" altLang="en-US" dirty="0"/>
              <a:t>主機位置”</a:t>
            </a:r>
            <a:r>
              <a:rPr lang="en-US" altLang="zh-TW" dirty="0"/>
              <a:t>, “</a:t>
            </a:r>
            <a:r>
              <a:rPr lang="zh-TW" altLang="en-US" dirty="0"/>
              <a:t>帳號”</a:t>
            </a:r>
            <a:r>
              <a:rPr lang="en-US" altLang="zh-TW" dirty="0"/>
              <a:t>, “</a:t>
            </a:r>
            <a:r>
              <a:rPr lang="zh-TW" altLang="en-US" dirty="0"/>
              <a:t>密碼“</a:t>
            </a:r>
            <a:r>
              <a:rPr lang="en-US" altLang="zh-TW" dirty="0"/>
              <a:t>,”</a:t>
            </a:r>
            <a:r>
              <a:rPr lang="zh-TW" altLang="en-US" dirty="0"/>
              <a:t>資料庫</a:t>
            </a:r>
            <a:r>
              <a:rPr lang="en-US" altLang="zh-TW" dirty="0"/>
              <a:t>);</a:t>
            </a:r>
          </a:p>
          <a:p>
            <a:r>
              <a:rPr lang="zh-TW" altLang="en-US" dirty="0"/>
              <a:t>說明：成功則傳回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一個代表到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MySQL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服務器的連接的對象</a:t>
            </a:r>
            <a:r>
              <a:rPr lang="zh-TW" altLang="en-US" dirty="0"/>
              <a:t>，失敗則傳回錯誤訊息。</a:t>
            </a:r>
          </a:p>
          <a:p>
            <a:r>
              <a:rPr lang="zh-TW" altLang="en-US" dirty="0"/>
              <a:t>使用範例：</a:t>
            </a:r>
            <a:endParaRPr lang="en-US" altLang="zh-TW" dirty="0"/>
          </a:p>
          <a:p>
            <a:endParaRPr lang="zh-TW" altLang="en-US" dirty="0"/>
          </a:p>
          <a:p>
            <a:pPr lvl="1"/>
            <a:r>
              <a:rPr lang="en-US" altLang="zh-TW" u="sng" dirty="0" err="1"/>
              <a:t>db_open.php</a:t>
            </a:r>
            <a:endParaRPr lang="zh-TW" altLang="en-US" u="sng" dirty="0"/>
          </a:p>
        </p:txBody>
      </p:sp>
    </p:spTree>
    <p:extLst>
      <p:ext uri="{BB962C8B-B14F-4D97-AF65-F5344CB8AC3E}">
        <p14:creationId xmlns:p14="http://schemas.microsoft.com/office/powerpoint/2010/main" val="86023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36D05-FC10-09FB-861D-09C30461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送出</a:t>
            </a:r>
            <a:r>
              <a:rPr lang="en-US" altLang="zh-TW" dirty="0"/>
              <a:t>SQL</a:t>
            </a:r>
            <a:r>
              <a:rPr lang="zh-TW" altLang="en-US" dirty="0"/>
              <a:t>語法：</a:t>
            </a:r>
            <a:r>
              <a:rPr lang="en-US" altLang="zh-TW" dirty="0" err="1"/>
              <a:t>mysqli_query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426568-C35B-E2F0-75E8-BA417A85D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功能：送出</a:t>
            </a:r>
            <a:r>
              <a:rPr lang="en-US" altLang="zh-TW" dirty="0"/>
              <a:t>MySQL</a:t>
            </a:r>
            <a:r>
              <a:rPr lang="zh-TW" altLang="en-US" dirty="0"/>
              <a:t>要求</a:t>
            </a:r>
          </a:p>
          <a:p>
            <a:r>
              <a:rPr lang="zh-TW" altLang="en-US" dirty="0"/>
              <a:t>語法： 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mysqli_query</a:t>
            </a:r>
            <a:r>
              <a:rPr lang="en-US" altLang="zh-TW" dirty="0"/>
              <a:t>("SQL</a:t>
            </a:r>
            <a:r>
              <a:rPr lang="zh-TW" altLang="en-US" dirty="0"/>
              <a:t>語法</a:t>
            </a:r>
            <a:r>
              <a:rPr lang="en-US" altLang="zh-TW" dirty="0"/>
              <a:t>");</a:t>
            </a:r>
          </a:p>
          <a:p>
            <a:r>
              <a:rPr lang="zh-TW" altLang="en-US" dirty="0"/>
              <a:t>說明：</a:t>
            </a:r>
          </a:p>
          <a:p>
            <a:pPr marL="457200" lvl="1" indent="0">
              <a:buNone/>
            </a:pPr>
            <a:r>
              <a:rPr lang="zh-TW" altLang="en-US" dirty="0"/>
              <a:t>成功則傳回一正數的</a:t>
            </a:r>
            <a:r>
              <a:rPr lang="en-US" altLang="zh-TW" dirty="0"/>
              <a:t>MySQL</a:t>
            </a:r>
            <a:r>
              <a:rPr lang="zh-TW" altLang="en-US" dirty="0"/>
              <a:t>結果辨別，失敗則傳回空字串</a:t>
            </a:r>
            <a:r>
              <a:rPr lang="en-US" altLang="zh-TW" dirty="0"/>
              <a:t>””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r>
              <a:rPr lang="en-US" altLang="zh-TW" u="sng" dirty="0"/>
              <a:t>Ch06-1.php</a:t>
            </a:r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3791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FAA24-F5F0-5732-02AC-86513085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送出</a:t>
            </a:r>
            <a:r>
              <a:rPr lang="en-US" altLang="zh-TW" dirty="0"/>
              <a:t>SQL</a:t>
            </a:r>
            <a:r>
              <a:rPr lang="zh-TW" altLang="en-US" dirty="0"/>
              <a:t>語法：</a:t>
            </a:r>
            <a:r>
              <a:rPr lang="en-US" altLang="zh-TW" dirty="0" err="1"/>
              <a:t>mysqli_query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D32590-A270-8B0F-A173-1F207771A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 </a:t>
            </a:r>
            <a:r>
              <a:rPr lang="en-US" altLang="zh-TW" dirty="0"/>
              <a:t>// </a:t>
            </a:r>
            <a:r>
              <a:rPr lang="zh-TW" altLang="en-US" dirty="0"/>
              <a:t>取得欄位數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   </a:t>
            </a:r>
            <a:r>
              <a:rPr lang="en-US" altLang="zh-TW" dirty="0"/>
              <a:t>$</a:t>
            </a:r>
            <a:r>
              <a:rPr lang="en-US" altLang="zh-TW" dirty="0" err="1"/>
              <a:t>total_fields</a:t>
            </a:r>
            <a:r>
              <a:rPr lang="en-US" altLang="zh-TW" dirty="0"/>
              <a:t> = </a:t>
            </a:r>
            <a:r>
              <a:rPr lang="en-US" altLang="zh-TW" dirty="0" err="1">
                <a:solidFill>
                  <a:srgbClr val="FF0000"/>
                </a:solidFill>
              </a:rPr>
              <a:t>mysqli_num_fields</a:t>
            </a:r>
            <a:r>
              <a:rPr lang="en-US" altLang="zh-TW" dirty="0"/>
              <a:t>($result);</a:t>
            </a:r>
          </a:p>
          <a:p>
            <a:r>
              <a:rPr lang="en-US" altLang="zh-TW" dirty="0"/>
              <a:t>   echo "</a:t>
            </a:r>
            <a:r>
              <a:rPr lang="zh-TW" altLang="en-US" dirty="0"/>
              <a:t>欄位數</a:t>
            </a:r>
            <a:r>
              <a:rPr lang="en-US" altLang="zh-TW" dirty="0"/>
              <a:t>: $</a:t>
            </a:r>
            <a:r>
              <a:rPr lang="en-US" altLang="zh-TW" dirty="0" err="1"/>
              <a:t>total_fields</a:t>
            </a:r>
            <a:r>
              <a:rPr lang="en-US" altLang="zh-TW" dirty="0"/>
              <a:t> </a:t>
            </a:r>
            <a:r>
              <a:rPr lang="zh-TW" altLang="en-US" dirty="0"/>
              <a:t>個</a:t>
            </a:r>
            <a:r>
              <a:rPr lang="en-US" altLang="zh-TW" dirty="0"/>
              <a:t>&lt;</a:t>
            </a:r>
            <a:r>
              <a:rPr lang="en-US" altLang="zh-TW" dirty="0" err="1"/>
              <a:t>br</a:t>
            </a:r>
            <a:r>
              <a:rPr lang="en-US" altLang="zh-TW" dirty="0"/>
              <a:t>/&gt;";</a:t>
            </a:r>
          </a:p>
          <a:p>
            <a:endParaRPr lang="en-US" altLang="zh-TW" dirty="0"/>
          </a:p>
          <a:p>
            <a:r>
              <a:rPr lang="en-US" altLang="zh-TW" dirty="0"/>
              <a:t>   echo "</a:t>
            </a:r>
            <a:r>
              <a:rPr lang="en-US" altLang="zh-TW" dirty="0" err="1"/>
              <a:t>field_count</a:t>
            </a:r>
            <a:r>
              <a:rPr lang="en-US" altLang="zh-TW" dirty="0" err="1">
                <a:solidFill>
                  <a:srgbClr val="FF0000"/>
                </a:solidFill>
              </a:rPr>
              <a:t>".$result</a:t>
            </a:r>
            <a:r>
              <a:rPr lang="en-US" altLang="zh-TW" dirty="0">
                <a:solidFill>
                  <a:srgbClr val="FF0000"/>
                </a:solidFill>
              </a:rPr>
              <a:t>-&gt;</a:t>
            </a:r>
            <a:r>
              <a:rPr lang="en-US" altLang="zh-TW" dirty="0" err="1">
                <a:solidFill>
                  <a:srgbClr val="FF0000"/>
                </a:solidFill>
              </a:rPr>
              <a:t>field_count</a:t>
            </a:r>
            <a:r>
              <a:rPr lang="en-US" altLang="zh-TW" dirty="0"/>
              <a:t>."&lt;</a:t>
            </a:r>
            <a:r>
              <a:rPr lang="en-US" altLang="zh-TW" dirty="0" err="1"/>
              <a:t>br</a:t>
            </a:r>
            <a:r>
              <a:rPr lang="en-US" altLang="zh-TW" dirty="0"/>
              <a:t>&gt;";</a:t>
            </a:r>
          </a:p>
          <a:p>
            <a:endParaRPr lang="en-US" altLang="zh-TW" dirty="0"/>
          </a:p>
          <a:p>
            <a:r>
              <a:rPr lang="en-US" altLang="zh-TW" dirty="0"/>
              <a:t>   // </a:t>
            </a:r>
            <a:r>
              <a:rPr lang="zh-TW" altLang="en-US" dirty="0"/>
              <a:t>取得記錄數</a:t>
            </a:r>
          </a:p>
          <a:p>
            <a:r>
              <a:rPr lang="zh-TW" altLang="en-US" dirty="0"/>
              <a:t>   </a:t>
            </a:r>
            <a:r>
              <a:rPr lang="en-US" altLang="zh-TW" dirty="0"/>
              <a:t>$</a:t>
            </a:r>
            <a:r>
              <a:rPr lang="en-US" altLang="zh-TW" dirty="0" err="1"/>
              <a:t>total_records</a:t>
            </a:r>
            <a:r>
              <a:rPr lang="en-US" altLang="zh-TW" dirty="0"/>
              <a:t> = </a:t>
            </a:r>
            <a:r>
              <a:rPr lang="en-US" altLang="zh-TW" dirty="0" err="1">
                <a:solidFill>
                  <a:srgbClr val="FF0000"/>
                </a:solidFill>
              </a:rPr>
              <a:t>mysqli_num_rows</a:t>
            </a:r>
            <a:r>
              <a:rPr lang="en-US" altLang="zh-TW" dirty="0"/>
              <a:t>($result);</a:t>
            </a:r>
          </a:p>
          <a:p>
            <a:r>
              <a:rPr lang="en-US" altLang="zh-TW" dirty="0"/>
              <a:t>   echo "</a:t>
            </a:r>
            <a:r>
              <a:rPr lang="zh-TW" altLang="en-US" dirty="0"/>
              <a:t>記錄數</a:t>
            </a:r>
            <a:r>
              <a:rPr lang="en-US" altLang="zh-TW" dirty="0"/>
              <a:t>: $</a:t>
            </a:r>
            <a:r>
              <a:rPr lang="en-US" altLang="zh-TW" dirty="0" err="1"/>
              <a:t>total_records</a:t>
            </a:r>
            <a:r>
              <a:rPr lang="en-US" altLang="zh-TW" dirty="0"/>
              <a:t> </a:t>
            </a:r>
            <a:r>
              <a:rPr lang="zh-TW" altLang="en-US" dirty="0"/>
              <a:t>筆</a:t>
            </a:r>
            <a:r>
              <a:rPr lang="en-US" altLang="zh-TW" dirty="0"/>
              <a:t>&lt;</a:t>
            </a:r>
            <a:r>
              <a:rPr lang="en-US" altLang="zh-TW" dirty="0" err="1"/>
              <a:t>br</a:t>
            </a:r>
            <a:r>
              <a:rPr lang="en-US" altLang="zh-TW" dirty="0"/>
              <a:t>/&gt;";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862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0B7C1-240D-602E-25A2-46D6793E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Mysqli_fetch_assoc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FDF653-9A02-590C-BB21-39A9FDFCF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功能：取得對</a:t>
            </a:r>
            <a:r>
              <a:rPr lang="en-US" altLang="zh-TW" dirty="0"/>
              <a:t>MySQL</a:t>
            </a:r>
            <a:r>
              <a:rPr lang="zh-TW" altLang="en-US" dirty="0"/>
              <a:t>要求後的陣列結果</a:t>
            </a:r>
          </a:p>
          <a:p>
            <a:r>
              <a:rPr lang="zh-TW" altLang="en-US" dirty="0"/>
              <a:t>語法： </a:t>
            </a:r>
          </a:p>
          <a:p>
            <a:r>
              <a:rPr lang="en-US" altLang="zh-TW" dirty="0" err="1"/>
              <a:t>mysqli_fetch_assoc</a:t>
            </a:r>
            <a:r>
              <a:rPr lang="en-US" altLang="zh-TW" dirty="0"/>
              <a:t>(</a:t>
            </a:r>
            <a:r>
              <a:rPr lang="zh-TW" altLang="en-US" dirty="0"/>
              <a:t>結果辨別</a:t>
            </a:r>
            <a:r>
              <a:rPr lang="en-US" altLang="zh-TW" dirty="0"/>
              <a:t>);</a:t>
            </a:r>
          </a:p>
          <a:p>
            <a:r>
              <a:rPr lang="zh-TW" altLang="en-US" dirty="0"/>
              <a:t>說明：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讀取該資料表中</a:t>
            </a:r>
            <a:r>
              <a:rPr lang="zh-TW" altLang="en-US" dirty="0">
                <a:solidFill>
                  <a:srgbClr val="FF0000"/>
                </a:solidFill>
              </a:rPr>
              <a:t>列</a:t>
            </a:r>
            <a:r>
              <a:rPr lang="zh-TW" altLang="en-US" dirty="0"/>
              <a:t>的資料，回傳的是一個陣列資料。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</a:t>
            </a:r>
            <a:r>
              <a:rPr lang="en-US" altLang="zh-TW" u="sng" dirty="0"/>
              <a:t>ch06-2.php</a:t>
            </a:r>
            <a:endParaRPr lang="zh-TW" altLang="en-US" u="sng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375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4E949-BA21-7689-7309-DF40C226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-</a:t>
            </a:r>
            <a:r>
              <a:rPr lang="zh-TW" altLang="en-US" dirty="0"/>
              <a:t>判斷輸入之帳號密碼與資料庫是否吻合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B91CF04-98C3-8C04-5A62-43925E36A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28" y="980387"/>
            <a:ext cx="4828713" cy="426562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A4D00BD-A5C6-5E6D-3013-11512CF64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411" y="980387"/>
            <a:ext cx="4681660" cy="426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5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965775E-749B-56E8-3B18-3114CC6DC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1037"/>
            <a:ext cx="12192000" cy="415592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702D05D-5343-23ED-904E-8396301B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-</a:t>
            </a:r>
            <a:r>
              <a:rPr lang="zh-TW" altLang="en-US" dirty="0"/>
              <a:t>吻合後出現</a:t>
            </a:r>
            <a:r>
              <a:rPr lang="en-US" altLang="zh-TW" dirty="0"/>
              <a:t>”</a:t>
            </a:r>
            <a:r>
              <a:rPr lang="zh-TW" altLang="en-US" dirty="0"/>
              <a:t>名字</a:t>
            </a:r>
            <a:r>
              <a:rPr lang="en-US" altLang="zh-TW" dirty="0"/>
              <a:t>”</a:t>
            </a:r>
            <a:r>
              <a:rPr lang="zh-TW" altLang="en-US" dirty="0"/>
              <a:t>於主頁選單上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BECA93-5445-5440-FB48-76697221B5A8}"/>
              </a:ext>
            </a:extLst>
          </p:cNvPr>
          <p:cNvSpPr/>
          <p:nvPr/>
        </p:nvSpPr>
        <p:spPr>
          <a:xfrm>
            <a:off x="8210746" y="1885360"/>
            <a:ext cx="1300899" cy="433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38193508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自定义 4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A7991"/>
      </a:accent1>
      <a:accent2>
        <a:srgbClr val="313846"/>
      </a:accent2>
      <a:accent3>
        <a:srgbClr val="6A7991"/>
      </a:accent3>
      <a:accent4>
        <a:srgbClr val="313846"/>
      </a:accent4>
      <a:accent5>
        <a:srgbClr val="6A7991"/>
      </a:accent5>
      <a:accent6>
        <a:srgbClr val="313846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443</Words>
  <Application>Microsoft Office PowerPoint</Application>
  <PresentationFormat>寬螢幕</PresentationFormat>
  <Paragraphs>52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等线</vt:lpstr>
      <vt:lpstr>等线 Light</vt:lpstr>
      <vt:lpstr>DIN Mittelschrift Std</vt:lpstr>
      <vt:lpstr>微软雅黑 Light</vt:lpstr>
      <vt:lpstr>標楷體</vt:lpstr>
      <vt:lpstr>Arial</vt:lpstr>
      <vt:lpstr>Calibri</vt:lpstr>
      <vt:lpstr>Verdana</vt:lpstr>
      <vt:lpstr>第一PPT，www.1ppt.com</vt:lpstr>
      <vt:lpstr>PHP與MySQL資料庫連結</vt:lpstr>
      <vt:lpstr>PHP連結MySQL資料庫</vt:lpstr>
      <vt:lpstr>PHP連結MySQL資料庫</vt:lpstr>
      <vt:lpstr>連線：mysqli_connect</vt:lpstr>
      <vt:lpstr>送出SQL語法：mysqli_query</vt:lpstr>
      <vt:lpstr>送出SQL語法：mysqli_query</vt:lpstr>
      <vt:lpstr>Mysqli_fetch_assoc</vt:lpstr>
      <vt:lpstr>練習-判斷輸入之帳號密碼與資料庫是否吻合</vt:lpstr>
      <vt:lpstr>練習-吻合後出現”名字”於主頁選單上</vt:lpstr>
      <vt:lpstr>PowerPoint 簡報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通用商务</dc:title>
  <dc:creator>第一PPT</dc:creator>
  <cp:keywords>www.1ppt.com</cp:keywords>
  <dc:description>www.1ppt.com</dc:description>
  <cp:lastModifiedBy>Philip Jan</cp:lastModifiedBy>
  <cp:revision>79</cp:revision>
  <dcterms:created xsi:type="dcterms:W3CDTF">2018-06-07T08:55:01Z</dcterms:created>
  <dcterms:modified xsi:type="dcterms:W3CDTF">2023-07-09T08:07:57Z</dcterms:modified>
</cp:coreProperties>
</file>