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1FC"/>
    <a:srgbClr val="E41F35"/>
    <a:srgbClr val="7AD1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3"/>
    <p:restoredTop sz="94843"/>
  </p:normalViewPr>
  <p:slideViewPr>
    <p:cSldViewPr snapToGrid="0" snapToObjects="1">
      <p:cViewPr varScale="1">
        <p:scale>
          <a:sx n="124" d="100"/>
          <a:sy n="124" d="100"/>
        </p:scale>
        <p:origin x="184" y="3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E21AF-9186-1E45-8BED-A55675AE4114}" type="datetimeFigureOut">
              <a:rPr lang="en-US" smtClean="0"/>
              <a:t>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F57B-CBF7-1543-97FA-410CC95646A4}" type="slidenum">
              <a:rPr lang="en-US" smtClean="0"/>
              <a:t>‹#›</a:t>
            </a:fld>
            <a:endParaRPr lang="en-US"/>
          </a:p>
        </p:txBody>
      </p:sp>
    </p:spTree>
    <p:extLst>
      <p:ext uri="{BB962C8B-B14F-4D97-AF65-F5344CB8AC3E}">
        <p14:creationId xmlns:p14="http://schemas.microsoft.com/office/powerpoint/2010/main" val="1742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DF57B-CBF7-1543-97FA-410CC95646A4}" type="slidenum">
              <a:rPr lang="en-US" smtClean="0"/>
              <a:t>7</a:t>
            </a:fld>
            <a:endParaRPr lang="en-US"/>
          </a:p>
        </p:txBody>
      </p:sp>
    </p:spTree>
    <p:extLst>
      <p:ext uri="{BB962C8B-B14F-4D97-AF65-F5344CB8AC3E}">
        <p14:creationId xmlns:p14="http://schemas.microsoft.com/office/powerpoint/2010/main" val="428316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EBD1-8470-054E-B3B6-9E8731B1D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0666-5CF1-3B48-975A-528BC3F98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88356-3EA6-BB47-B88B-68E0FE6F115F}"/>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3498E5AD-8C1E-9F41-B34B-82ABA15AA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C3A44-466B-B148-A240-BCFA189DC5FB}"/>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17011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1ECB-0630-4144-A731-F503CE8E2F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84B212-ACF9-3B4F-92A3-0E97C4605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9D97D-36DB-4646-A80B-CB149A8AB548}"/>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6E4B5FF9-713B-9F44-9A14-D0A40794B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3C544-3F80-044D-8BA7-3B3E2C8B6399}"/>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90148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4CAAC-8081-4640-ACE1-3EEC1C16E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A3D5F3-343E-EB49-B0BF-004A8F111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2A165-FEC7-F84D-8E3B-BFFD122C29AC}"/>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3BF42879-0961-3844-B30E-B9E32600E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6D0DB-5760-684F-A1A7-6DCB50ABDADB}"/>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193747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3AA-6619-004F-9FB9-CEC5A95BB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3A570-8E73-6149-99BD-105ADC498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A4373-8F7B-874F-8321-2692F526029D}"/>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60E05A66-35A5-3440-801E-BBB895179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1722D-4AE7-614A-B97B-1A337F1B079C}"/>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67853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7F74-27D6-D148-A39A-DFA194AAA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4E2239-2583-5648-803B-9F11F8388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50A88-0F76-614C-8582-B09C48C18F0B}"/>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53223C7E-A5AD-2848-9D63-014E974C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9023C-7795-B84F-A441-EE52C49D89A5}"/>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83841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81B-8EEF-FF4B-B6EE-39D50C6ED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87968-302A-1B43-8DC5-E22365861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CE78DE-95E3-3949-A300-87BA301F5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81E0F-284F-074A-9326-8E21FD300A46}"/>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6" name="Footer Placeholder 5">
            <a:extLst>
              <a:ext uri="{FF2B5EF4-FFF2-40B4-BE49-F238E27FC236}">
                <a16:creationId xmlns:a16="http://schemas.microsoft.com/office/drawing/2014/main" id="{5C6DB7F5-E7DC-C04F-B3BA-FB3EFEC9E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B324F-F413-2B4D-BF51-47552AA1CE53}"/>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57994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BEFC-F35B-A342-B18B-B349004F9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21A782-90BC-3447-ABE8-4AAD4F8DE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A8738-28BC-B346-90DB-227C34DBD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3C351E-7421-4542-B4DD-F97D47259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C1EA5-7CAC-F846-82DC-BE4414883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0DFE2-0D99-BB4D-B762-7060BF980215}"/>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8" name="Footer Placeholder 7">
            <a:extLst>
              <a:ext uri="{FF2B5EF4-FFF2-40B4-BE49-F238E27FC236}">
                <a16:creationId xmlns:a16="http://schemas.microsoft.com/office/drawing/2014/main" id="{264C6F08-297A-8943-94EA-BA510F669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1CA87-84C6-F846-8ECA-17D795140D17}"/>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5182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101F-6526-0344-A9DE-67C0B33DD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1FB40-C364-BC43-9344-0215F7C3EDFD}"/>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4" name="Footer Placeholder 3">
            <a:extLst>
              <a:ext uri="{FF2B5EF4-FFF2-40B4-BE49-F238E27FC236}">
                <a16:creationId xmlns:a16="http://schemas.microsoft.com/office/drawing/2014/main" id="{57DE88F2-A6C1-CF45-A940-BBA479727B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C156A-AD21-0343-A272-82F903B400A5}"/>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0098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47102-C6B7-964F-A7C6-A11581753F13}"/>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3" name="Footer Placeholder 2">
            <a:extLst>
              <a:ext uri="{FF2B5EF4-FFF2-40B4-BE49-F238E27FC236}">
                <a16:creationId xmlns:a16="http://schemas.microsoft.com/office/drawing/2014/main" id="{599D6622-8655-5E4C-A76C-A6F7FB970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BD5A0D-2E28-8A44-A7A9-C3BD62AA940A}"/>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0629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F063-01B9-034B-A263-EAE8F36D7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93500-9C0E-D24F-9F5A-2A26ABD43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A2FCB1-6328-D745-BB7D-0F579336D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7F413-4128-EB49-B5B0-C79F7B629531}"/>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6" name="Footer Placeholder 5">
            <a:extLst>
              <a:ext uri="{FF2B5EF4-FFF2-40B4-BE49-F238E27FC236}">
                <a16:creationId xmlns:a16="http://schemas.microsoft.com/office/drawing/2014/main" id="{80010A79-D1A7-3A45-A44B-F1ACC4D03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E0891-997F-FC44-88E1-4DF14B824265}"/>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65136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10A1-5D3E-A64C-BAD2-7A6905D3A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999CBF-BC44-9647-A4DA-A6E394347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C350F0-7392-BA4D-BB28-D04D9C05C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984E1-F2DC-5E4F-964B-9A57897182E8}"/>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6" name="Footer Placeholder 5">
            <a:extLst>
              <a:ext uri="{FF2B5EF4-FFF2-40B4-BE49-F238E27FC236}">
                <a16:creationId xmlns:a16="http://schemas.microsoft.com/office/drawing/2014/main" id="{8CD1E2ED-FC1E-1049-897B-ED6055F2F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F5988-09D6-C344-A4B3-71F05095A458}"/>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47592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A3234-72A0-3247-A576-D7433CCC2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23AA7-9E8D-B346-B349-5FD2165C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7EA08-D14D-394B-B85B-F110AA259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63E4F697-0874-AF41-9711-1013FDE9F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A87ED-7DC2-9740-9C71-ABF149C8B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D4628-9091-B143-A7D9-8921596D61D1}" type="slidenum">
              <a:rPr lang="en-US" smtClean="0"/>
              <a:t>‹#›</a:t>
            </a:fld>
            <a:endParaRPr lang="en-US"/>
          </a:p>
        </p:txBody>
      </p:sp>
    </p:spTree>
    <p:extLst>
      <p:ext uri="{BB962C8B-B14F-4D97-AF65-F5344CB8AC3E}">
        <p14:creationId xmlns:p14="http://schemas.microsoft.com/office/powerpoint/2010/main" val="1569282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owerup-game-app.herokuapp.com/" TargetMode="External"/><Relationship Id="rId2" Type="http://schemas.openxmlformats.org/officeDocument/2006/relationships/audio" Target="../media/audio3.wav"/><Relationship Id="rId1" Type="http://schemas.openxmlformats.org/officeDocument/2006/relationships/slideLayout" Target="../slideLayouts/slideLayout1.xml"/><Relationship Id="rId4" Type="http://schemas.openxmlformats.org/officeDocument/2006/relationships/hyperlink" Target="https://github.com/Shawn52409/power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1F35"/>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0F2727-B504-EE48-AE0F-0F97BE2E79F7}"/>
              </a:ext>
            </a:extLst>
          </p:cNvPr>
          <p:cNvSpPr txBox="1"/>
          <p:nvPr/>
        </p:nvSpPr>
        <p:spPr>
          <a:xfrm rot="18139207">
            <a:off x="5357830" y="3271562"/>
            <a:ext cx="1550297" cy="400110"/>
          </a:xfrm>
          <a:prstGeom prst="rect">
            <a:avLst/>
          </a:prstGeom>
          <a:noFill/>
        </p:spPr>
        <p:txBody>
          <a:bodyPr wrap="none" rtlCol="0">
            <a:spAutoFit/>
          </a:bodyPr>
          <a:lstStyle/>
          <a:p>
            <a:pPr algn="ctr"/>
            <a:r>
              <a:rPr lang="en-US" sz="2000" dirty="0">
                <a:solidFill>
                  <a:schemeClr val="bg1"/>
                </a:solidFill>
              </a:rPr>
              <a:t>Shawn Miller</a:t>
            </a:r>
          </a:p>
        </p:txBody>
      </p:sp>
      <p:pic>
        <p:nvPicPr>
          <p:cNvPr id="2" name="Picture 2" descr="Mario Mario (@MarioMario_1985) / Twitter">
            <a:extLst>
              <a:ext uri="{FF2B5EF4-FFF2-40B4-BE49-F238E27FC236}">
                <a16:creationId xmlns:a16="http://schemas.microsoft.com/office/drawing/2014/main" id="{9EAEF6F7-09B7-8D4D-9528-620095CC26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835"/>
          <a:stretch/>
        </p:blipFill>
        <p:spPr bwMode="auto">
          <a:xfrm flipH="1">
            <a:off x="3370733" y="4969995"/>
            <a:ext cx="5080000" cy="18880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3370733" y="401419"/>
            <a:ext cx="5450531" cy="2646878"/>
          </a:xfrm>
          <a:prstGeom prst="rect">
            <a:avLst/>
          </a:prstGeom>
          <a:noFill/>
        </p:spPr>
        <p:txBody>
          <a:bodyPr wrap="none" rtlCol="0">
            <a:spAutoFit/>
          </a:bodyPr>
          <a:lstStyle/>
          <a:p>
            <a:r>
              <a:rPr lang="en-US" sz="16600" dirty="0">
                <a:solidFill>
                  <a:schemeClr val="bg1"/>
                </a:solidFill>
                <a:latin typeface="Playbill" panose="020F0502020204030204" pitchFamily="34" charset="0"/>
                <a:cs typeface="Playbill" panose="020F0502020204030204" pitchFamily="34" charset="0"/>
              </a:rPr>
              <a:t>Power Up!</a:t>
            </a:r>
          </a:p>
        </p:txBody>
      </p:sp>
      <p:pic>
        <p:nvPicPr>
          <p:cNvPr id="15" name="Picture 14">
            <a:extLst>
              <a:ext uri="{FF2B5EF4-FFF2-40B4-BE49-F238E27FC236}">
                <a16:creationId xmlns:a16="http://schemas.microsoft.com/office/drawing/2014/main" id="{768B0F89-089D-854A-B6B2-ECB8B447D336}"/>
              </a:ext>
            </a:extLst>
          </p:cNvPr>
          <p:cNvPicPr>
            <a:picLocks noChangeAspect="1"/>
          </p:cNvPicPr>
          <p:nvPr/>
        </p:nvPicPr>
        <p:blipFill>
          <a:blip r:embed="rId4"/>
          <a:stretch>
            <a:fillRect/>
          </a:stretch>
        </p:blipFill>
        <p:spPr>
          <a:xfrm>
            <a:off x="5371022" y="3864402"/>
            <a:ext cx="1323439" cy="1323439"/>
          </a:xfrm>
          <a:prstGeom prst="rect">
            <a:avLst/>
          </a:prstGeom>
        </p:spPr>
      </p:pic>
      <p:sp>
        <p:nvSpPr>
          <p:cNvPr id="16" name="TextBox 15">
            <a:extLst>
              <a:ext uri="{FF2B5EF4-FFF2-40B4-BE49-F238E27FC236}">
                <a16:creationId xmlns:a16="http://schemas.microsoft.com/office/drawing/2014/main" id="{28ECD322-C380-3247-9D73-AAA1C27C3810}"/>
              </a:ext>
            </a:extLst>
          </p:cNvPr>
          <p:cNvSpPr txBox="1"/>
          <p:nvPr/>
        </p:nvSpPr>
        <p:spPr>
          <a:xfrm rot="17339625">
            <a:off x="6867210" y="4110251"/>
            <a:ext cx="1532663" cy="400110"/>
          </a:xfrm>
          <a:prstGeom prst="rect">
            <a:avLst/>
          </a:prstGeom>
          <a:noFill/>
        </p:spPr>
        <p:txBody>
          <a:bodyPr wrap="none" rtlCol="0">
            <a:spAutoFit/>
          </a:bodyPr>
          <a:lstStyle/>
          <a:p>
            <a:pPr algn="ctr"/>
            <a:r>
              <a:rPr lang="en-US" sz="2000" dirty="0">
                <a:solidFill>
                  <a:schemeClr val="bg1"/>
                </a:solidFill>
              </a:rPr>
              <a:t>Justin Oeters</a:t>
            </a:r>
          </a:p>
        </p:txBody>
      </p:sp>
      <p:sp>
        <p:nvSpPr>
          <p:cNvPr id="17" name="TextBox 16">
            <a:extLst>
              <a:ext uri="{FF2B5EF4-FFF2-40B4-BE49-F238E27FC236}">
                <a16:creationId xmlns:a16="http://schemas.microsoft.com/office/drawing/2014/main" id="{60E19BD6-EFB5-7B43-B2A4-3DE229FA2707}"/>
              </a:ext>
            </a:extLst>
          </p:cNvPr>
          <p:cNvSpPr txBox="1"/>
          <p:nvPr/>
        </p:nvSpPr>
        <p:spPr>
          <a:xfrm rot="15304175">
            <a:off x="6528377" y="3406193"/>
            <a:ext cx="1350626" cy="400110"/>
          </a:xfrm>
          <a:prstGeom prst="rect">
            <a:avLst/>
          </a:prstGeom>
          <a:noFill/>
        </p:spPr>
        <p:txBody>
          <a:bodyPr wrap="none" rtlCol="0">
            <a:spAutoFit/>
          </a:bodyPr>
          <a:lstStyle/>
          <a:p>
            <a:pPr algn="ctr"/>
            <a:r>
              <a:rPr lang="en-US" sz="2000" dirty="0">
                <a:solidFill>
                  <a:schemeClr val="bg1"/>
                </a:solidFill>
              </a:rPr>
              <a:t>Ben Kasper</a:t>
            </a:r>
          </a:p>
        </p:txBody>
      </p:sp>
    </p:spTree>
    <p:extLst>
      <p:ext uri="{BB962C8B-B14F-4D97-AF65-F5344CB8AC3E}">
        <p14:creationId xmlns:p14="http://schemas.microsoft.com/office/powerpoint/2010/main" val="2925864274"/>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sm64_coin.wav"/>
          </p:stSnd>
        </p:sndAc>
      </p:transition>
    </mc:Choice>
    <mc:Fallback>
      <p:transition spd="slow">
        <p:sndAc>
          <p:stSnd>
            <p:snd r:embed="rId2" name="sm64_coin.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AD1F0"/>
        </a:solidFill>
        <a:effectLst/>
      </p:bgPr>
    </p:bg>
    <p:spTree>
      <p:nvGrpSpPr>
        <p:cNvPr id="1" name=""/>
        <p:cNvGrpSpPr/>
        <p:nvPr/>
      </p:nvGrpSpPr>
      <p:grpSpPr>
        <a:xfrm>
          <a:off x="0" y="0"/>
          <a:ext cx="0" cy="0"/>
          <a:chOff x="0" y="0"/>
          <a:chExt cx="0" cy="0"/>
        </a:xfrm>
      </p:grpSpPr>
      <p:pic>
        <p:nvPicPr>
          <p:cNvPr id="2050" name="Picture 2" descr="Crash Bandicoot/Gallery | Bandipedia | Fandom">
            <a:extLst>
              <a:ext uri="{FF2B5EF4-FFF2-40B4-BE49-F238E27FC236}">
                <a16:creationId xmlns:a16="http://schemas.microsoft.com/office/drawing/2014/main" id="{C0FBA20B-6ECA-A647-9739-53F30C90F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383" y="1200317"/>
            <a:ext cx="3175000" cy="3924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4578790" y="428185"/>
            <a:ext cx="3034420" cy="707886"/>
          </a:xfrm>
          <a:prstGeom prst="rect">
            <a:avLst/>
          </a:prstGeom>
          <a:noFill/>
        </p:spPr>
        <p:txBody>
          <a:bodyPr wrap="none" rtlCol="0">
            <a:spAutoFit/>
          </a:bodyPr>
          <a:lstStyle/>
          <a:p>
            <a:r>
              <a:rPr lang="en-US" sz="4000" dirty="0"/>
              <a:t>Elevator Pitch</a:t>
            </a:r>
          </a:p>
        </p:txBody>
      </p:sp>
      <p:sp>
        <p:nvSpPr>
          <p:cNvPr id="5" name="TextBox 4">
            <a:extLst>
              <a:ext uri="{FF2B5EF4-FFF2-40B4-BE49-F238E27FC236}">
                <a16:creationId xmlns:a16="http://schemas.microsoft.com/office/drawing/2014/main" id="{BFBD74BB-CA65-8F42-B167-AE1D6960A21F}"/>
              </a:ext>
            </a:extLst>
          </p:cNvPr>
          <p:cNvSpPr txBox="1"/>
          <p:nvPr/>
        </p:nvSpPr>
        <p:spPr>
          <a:xfrm>
            <a:off x="388718" y="5467989"/>
            <a:ext cx="11004443" cy="1015663"/>
          </a:xfrm>
          <a:prstGeom prst="rect">
            <a:avLst/>
          </a:prstGeom>
          <a:noFill/>
        </p:spPr>
        <p:txBody>
          <a:bodyPr wrap="square" rtlCol="0">
            <a:spAutoFit/>
          </a:bodyPr>
          <a:lstStyle/>
          <a:p>
            <a:r>
              <a:rPr lang="en-US" sz="2000" b="1" dirty="0"/>
              <a:t>Motivation for development: </a:t>
            </a:r>
            <a:r>
              <a:rPr lang="en-US" sz="2000" dirty="0"/>
              <a:t>There are a lot of opinions out there for the greatest games, but nowhere to simply build your own greatest games collection. This app’s motivation stems from this desire to have a simple yet effective way to track all our gaming desires.</a:t>
            </a:r>
            <a:endParaRPr lang="en-US" sz="2000" b="1" dirty="0"/>
          </a:p>
        </p:txBody>
      </p:sp>
      <p:sp>
        <p:nvSpPr>
          <p:cNvPr id="7" name="TextBox 6">
            <a:extLst>
              <a:ext uri="{FF2B5EF4-FFF2-40B4-BE49-F238E27FC236}">
                <a16:creationId xmlns:a16="http://schemas.microsoft.com/office/drawing/2014/main" id="{6F0FF9EC-0B4F-3148-85F1-D5E439813B6F}"/>
              </a:ext>
            </a:extLst>
          </p:cNvPr>
          <p:cNvSpPr txBox="1"/>
          <p:nvPr/>
        </p:nvSpPr>
        <p:spPr>
          <a:xfrm>
            <a:off x="388718" y="1338965"/>
            <a:ext cx="8310665" cy="3785652"/>
          </a:xfrm>
          <a:prstGeom prst="rect">
            <a:avLst/>
          </a:prstGeom>
          <a:noFill/>
        </p:spPr>
        <p:txBody>
          <a:bodyPr wrap="square" rtlCol="0">
            <a:spAutoFit/>
          </a:bodyPr>
          <a:lstStyle/>
          <a:p>
            <a:r>
              <a:rPr lang="en-US" sz="2000" dirty="0"/>
              <a:t>Gaming has been on a cultural tear since the swinging seventies. From the first Magnavox Odyssey, through the 16-bit era and into the modern age of gaming in 4k, video games have become ingrained in more of our daily lives. </a:t>
            </a:r>
          </a:p>
          <a:p>
            <a:endParaRPr lang="en-US" sz="2000" dirty="0"/>
          </a:p>
          <a:p>
            <a:r>
              <a:rPr lang="en-US" sz="2000" dirty="0"/>
              <a:t>With so many games out there today, how do we decide which is best?</a:t>
            </a:r>
          </a:p>
          <a:p>
            <a:endParaRPr lang="en-US" sz="2000" dirty="0"/>
          </a:p>
          <a:p>
            <a:r>
              <a:rPr lang="en-US" sz="2000" dirty="0"/>
              <a:t>Introducing the Power Up app. An app designed for simplicity and a clear user experience centered around the idea that anyone should be able to curate their own personal library of games. Starting from our robust database of video games, including everything from JRPGs to Metroidvanias and everything in between, the user can find the games that fit their needs and begin to build a personal library. </a:t>
            </a:r>
          </a:p>
        </p:txBody>
      </p:sp>
      <p:pic>
        <p:nvPicPr>
          <p:cNvPr id="2054" name="Picture 6" descr="Aku Aku | Bandipedia | Fandom">
            <a:extLst>
              <a:ext uri="{FF2B5EF4-FFF2-40B4-BE49-F238E27FC236}">
                <a16:creationId xmlns:a16="http://schemas.microsoft.com/office/drawing/2014/main" id="{3EEFAD89-DA6E-0244-B9DC-101674F52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4" y="138648"/>
            <a:ext cx="848557" cy="120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71903"/>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sm64_mario_lets_go.wav"/>
          </p:stSnd>
        </p:sndAc>
      </p:transition>
    </mc:Choice>
    <mc:Fallback>
      <p:transition spd="slow">
        <p:sndAc>
          <p:stSnd>
            <p:snd r:embed="rId2" name="sm64_mario_lets_go.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5161635" y="497635"/>
            <a:ext cx="1908856" cy="707886"/>
          </a:xfrm>
          <a:prstGeom prst="rect">
            <a:avLst/>
          </a:prstGeom>
          <a:noFill/>
        </p:spPr>
        <p:txBody>
          <a:bodyPr wrap="none" rtlCol="0">
            <a:spAutoFit/>
          </a:bodyPr>
          <a:lstStyle/>
          <a:p>
            <a:r>
              <a:rPr lang="en-US" sz="4000" dirty="0"/>
              <a:t>Concept</a:t>
            </a:r>
          </a:p>
        </p:txBody>
      </p:sp>
      <p:sp>
        <p:nvSpPr>
          <p:cNvPr id="7" name="TextBox 6">
            <a:extLst>
              <a:ext uri="{FF2B5EF4-FFF2-40B4-BE49-F238E27FC236}">
                <a16:creationId xmlns:a16="http://schemas.microsoft.com/office/drawing/2014/main" id="{6F0FF9EC-0B4F-3148-85F1-D5E439813B6F}"/>
              </a:ext>
            </a:extLst>
          </p:cNvPr>
          <p:cNvSpPr txBox="1"/>
          <p:nvPr/>
        </p:nvSpPr>
        <p:spPr>
          <a:xfrm>
            <a:off x="3531765" y="1514991"/>
            <a:ext cx="8162488" cy="4093428"/>
          </a:xfrm>
          <a:prstGeom prst="rect">
            <a:avLst/>
          </a:prstGeom>
          <a:noFill/>
        </p:spPr>
        <p:txBody>
          <a:bodyPr wrap="square" rtlCol="0">
            <a:spAutoFit/>
          </a:bodyPr>
          <a:lstStyle/>
          <a:p>
            <a:r>
              <a:rPr lang="en-US" sz="2000" dirty="0"/>
              <a:t>The Power Up app allows the user to create their own unique ID and log-in credentials. From there, they can begin to search for their games and click the save button to add them to their unique gaming library.</a:t>
            </a:r>
          </a:p>
          <a:p>
            <a:endParaRPr lang="en-US" sz="2000" dirty="0"/>
          </a:p>
          <a:p>
            <a:r>
              <a:rPr lang="en-US" sz="2000" b="1" dirty="0"/>
              <a:t>The site consists of 4 pages:</a:t>
            </a:r>
          </a:p>
          <a:p>
            <a:pPr marL="800100" lvl="1" indent="-342900">
              <a:buFont typeface="Arial" panose="020B0604020202020204" pitchFamily="34" charset="0"/>
              <a:buChar char="•"/>
            </a:pPr>
            <a:r>
              <a:rPr lang="en-US" sz="2000" dirty="0"/>
              <a:t>Home page where the user can see the games in the database (cannot ”save” without being logged in)</a:t>
            </a:r>
          </a:p>
          <a:p>
            <a:pPr marL="800100" lvl="1" indent="-342900">
              <a:buFont typeface="Arial" panose="020B0604020202020204" pitchFamily="34" charset="0"/>
              <a:buChar char="•"/>
            </a:pPr>
            <a:r>
              <a:rPr lang="en-US" sz="2000" dirty="0"/>
              <a:t>Signup page where user will sign up for a profile</a:t>
            </a:r>
          </a:p>
          <a:p>
            <a:pPr marL="800100" lvl="1" indent="-342900">
              <a:buFont typeface="Arial" panose="020B0604020202020204" pitchFamily="34" charset="0"/>
              <a:buChar char="•"/>
            </a:pPr>
            <a:r>
              <a:rPr lang="en-US" sz="2000" dirty="0"/>
              <a:t>Login page where existing users will sign back in</a:t>
            </a:r>
          </a:p>
          <a:p>
            <a:pPr marL="800100" lvl="1" indent="-342900">
              <a:buFont typeface="Arial" panose="020B0604020202020204" pitchFamily="34" charset="0"/>
              <a:buChar char="•"/>
            </a:pPr>
            <a:r>
              <a:rPr lang="en-US" sz="2000" dirty="0"/>
              <a:t>Favorites page where users can see their curated list of saved games</a:t>
            </a:r>
          </a:p>
          <a:p>
            <a:pPr marL="800100" lvl="1" indent="-342900">
              <a:buFont typeface="Arial" panose="020B0604020202020204" pitchFamily="34" charset="0"/>
              <a:buChar char="•"/>
            </a:pPr>
            <a:endParaRPr lang="en-US" sz="2000" dirty="0"/>
          </a:p>
          <a:p>
            <a:r>
              <a:rPr lang="en-US" sz="2000" dirty="0"/>
              <a:t>Once the user has completed their tasks, they can either log out or search for more games to add to their library</a:t>
            </a:r>
          </a:p>
        </p:txBody>
      </p:sp>
      <p:pic>
        <p:nvPicPr>
          <p:cNvPr id="3074" name="Picture 2" descr="Quiz: Can You Match These Links To The Zelda Game They&amp;#39;re From? - Nintendo  Life">
            <a:extLst>
              <a:ext uri="{FF2B5EF4-FFF2-40B4-BE49-F238E27FC236}">
                <a16:creationId xmlns:a16="http://schemas.microsoft.com/office/drawing/2014/main" id="{A44AD1E3-F80E-C443-8FF0-BA8028434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64" y="1718191"/>
            <a:ext cx="4352518" cy="435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83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AD1F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0FF9EC-0B4F-3148-85F1-D5E439813B6F}"/>
              </a:ext>
            </a:extLst>
          </p:cNvPr>
          <p:cNvSpPr txBox="1"/>
          <p:nvPr/>
        </p:nvSpPr>
        <p:spPr>
          <a:xfrm>
            <a:off x="4118225" y="2167846"/>
            <a:ext cx="3955551" cy="3595955"/>
          </a:xfrm>
          <a:prstGeom prst="rect">
            <a:avLst/>
          </a:prstGeom>
          <a:solidFill>
            <a:schemeClr val="bg1">
              <a:lumMod val="85000"/>
            </a:schemeClr>
          </a:solidFill>
        </p:spPr>
        <p:txBody>
          <a:bodyPr wrap="square" rtlCol="0" anchor="ctr">
            <a:noAutofit/>
          </a:bodyPr>
          <a:lstStyle/>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As a</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Fan of Video Games</a:t>
            </a:r>
          </a:p>
          <a:p>
            <a:pPr algn="ctr"/>
            <a:endPar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 want</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To view the world’s most popular videos</a:t>
            </a:r>
          </a:p>
          <a:p>
            <a:pPr algn="ctr"/>
            <a:endPar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So that</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 can build my own wish list of games to play</a:t>
            </a:r>
          </a:p>
          <a:p>
            <a:pPr algn="ctr"/>
            <a:endPar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Then</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 can collaborate with other video game fans with similar interests</a:t>
            </a:r>
          </a:p>
        </p:txBody>
      </p:sp>
      <p:pic>
        <p:nvPicPr>
          <p:cNvPr id="4100" name="Picture 4" descr="MAMEWorld Forums - MAME Artwork: Official - Gameboy Color (purple)">
            <a:extLst>
              <a:ext uri="{FF2B5EF4-FFF2-40B4-BE49-F238E27FC236}">
                <a16:creationId xmlns:a16="http://schemas.microsoft.com/office/drawing/2014/main" id="{1F70EC41-D11A-9046-8038-144E8D7FFA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287"/>
          <a:stretch/>
        </p:blipFill>
        <p:spPr bwMode="auto">
          <a:xfrm>
            <a:off x="2537780" y="880559"/>
            <a:ext cx="7116440" cy="59952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4920486" y="172673"/>
            <a:ext cx="2351028" cy="707886"/>
          </a:xfrm>
          <a:prstGeom prst="rect">
            <a:avLst/>
          </a:prstGeom>
          <a:noFill/>
        </p:spPr>
        <p:txBody>
          <a:bodyPr wrap="none" rtlCol="0">
            <a:spAutoFit/>
          </a:bodyPr>
          <a:lstStyle/>
          <a:p>
            <a:r>
              <a:rPr lang="en-US" sz="4000" dirty="0"/>
              <a:t>User Story</a:t>
            </a:r>
          </a:p>
        </p:txBody>
      </p:sp>
    </p:spTree>
    <p:extLst>
      <p:ext uri="{BB962C8B-B14F-4D97-AF65-F5344CB8AC3E}">
        <p14:creationId xmlns:p14="http://schemas.microsoft.com/office/powerpoint/2010/main" val="4277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1F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5214316" y="304769"/>
            <a:ext cx="1763368" cy="707886"/>
          </a:xfrm>
          <a:prstGeom prst="rect">
            <a:avLst/>
          </a:prstGeom>
          <a:noFill/>
        </p:spPr>
        <p:txBody>
          <a:bodyPr wrap="none" rtlCol="0">
            <a:spAutoFit/>
          </a:bodyPr>
          <a:lstStyle/>
          <a:p>
            <a:r>
              <a:rPr lang="en-US" sz="4000" dirty="0">
                <a:solidFill>
                  <a:schemeClr val="bg1"/>
                </a:solidFill>
              </a:rPr>
              <a:t>Process</a:t>
            </a:r>
          </a:p>
        </p:txBody>
      </p:sp>
      <p:sp>
        <p:nvSpPr>
          <p:cNvPr id="7" name="TextBox 6">
            <a:extLst>
              <a:ext uri="{FF2B5EF4-FFF2-40B4-BE49-F238E27FC236}">
                <a16:creationId xmlns:a16="http://schemas.microsoft.com/office/drawing/2014/main" id="{6F0FF9EC-0B4F-3148-85F1-D5E439813B6F}"/>
              </a:ext>
            </a:extLst>
          </p:cNvPr>
          <p:cNvSpPr txBox="1"/>
          <p:nvPr/>
        </p:nvSpPr>
        <p:spPr>
          <a:xfrm>
            <a:off x="591082" y="1228696"/>
            <a:ext cx="11009836" cy="4708981"/>
          </a:xfrm>
          <a:prstGeom prst="rect">
            <a:avLst/>
          </a:prstGeom>
          <a:noFill/>
        </p:spPr>
        <p:txBody>
          <a:bodyPr wrap="square" rtlCol="0">
            <a:spAutoFit/>
          </a:bodyPr>
          <a:lstStyle/>
          <a:p>
            <a:r>
              <a:rPr lang="en-US" sz="2000" b="1" dirty="0">
                <a:solidFill>
                  <a:schemeClr val="bg1"/>
                </a:solidFill>
              </a:rPr>
              <a:t>Technologies used:</a:t>
            </a:r>
          </a:p>
          <a:p>
            <a:pPr marL="800100" lvl="1" indent="-342900">
              <a:buFont typeface="Arial" panose="020B0604020202020204" pitchFamily="34" charset="0"/>
              <a:buChar char="•"/>
            </a:pPr>
            <a:r>
              <a:rPr lang="en-US" sz="2000" dirty="0">
                <a:solidFill>
                  <a:schemeClr val="bg1"/>
                </a:solidFill>
              </a:rPr>
              <a:t>Heroku </a:t>
            </a:r>
          </a:p>
          <a:p>
            <a:pPr marL="800100" lvl="1" indent="-342900">
              <a:buFont typeface="Arial" panose="020B0604020202020204" pitchFamily="34" charset="0"/>
              <a:buChar char="•"/>
            </a:pPr>
            <a:r>
              <a:rPr lang="en-US" sz="2000" dirty="0">
                <a:solidFill>
                  <a:schemeClr val="bg1"/>
                </a:solidFill>
              </a:rPr>
              <a:t>Node.js and </a:t>
            </a:r>
            <a:r>
              <a:rPr lang="en-US" sz="2000" dirty="0" err="1">
                <a:solidFill>
                  <a:schemeClr val="bg1"/>
                </a:solidFill>
              </a:rPr>
              <a:t>Express.js</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rPr>
              <a:t>Mongo DB</a:t>
            </a:r>
          </a:p>
          <a:p>
            <a:pPr marL="800100" lvl="1" indent="-342900">
              <a:buFont typeface="Arial" panose="020B0604020202020204" pitchFamily="34" charset="0"/>
              <a:buChar char="•"/>
            </a:pPr>
            <a:r>
              <a:rPr lang="en-US" sz="2000" dirty="0">
                <a:solidFill>
                  <a:schemeClr val="bg1"/>
                </a:solidFill>
              </a:rPr>
              <a:t>React</a:t>
            </a:r>
          </a:p>
          <a:p>
            <a:pPr marL="800100" lvl="1" indent="-342900">
              <a:buFont typeface="Arial" panose="020B0604020202020204" pitchFamily="34" charset="0"/>
              <a:buChar char="•"/>
            </a:pPr>
            <a:r>
              <a:rPr lang="en-US" sz="2000" dirty="0" err="1">
                <a:solidFill>
                  <a:schemeClr val="bg1"/>
                </a:solidFill>
              </a:rPr>
              <a:t>GraphQL</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rPr>
              <a:t>Apollo Server</a:t>
            </a:r>
          </a:p>
          <a:p>
            <a:pPr marL="800100" lvl="1" indent="-342900">
              <a:buFont typeface="Arial" panose="020B0604020202020204" pitchFamily="34" charset="0"/>
              <a:buChar char="•"/>
            </a:pPr>
            <a:r>
              <a:rPr lang="en-US" sz="2000" dirty="0">
                <a:solidFill>
                  <a:schemeClr val="bg1"/>
                </a:solidFill>
              </a:rPr>
              <a:t>Bootstrap (CSS)</a:t>
            </a:r>
          </a:p>
          <a:p>
            <a:pPr marL="800100" lvl="1" indent="-342900">
              <a:buFont typeface="Arial" panose="020B0604020202020204" pitchFamily="34" charset="0"/>
              <a:buChar char="•"/>
            </a:pPr>
            <a:r>
              <a:rPr lang="en-US" sz="2000" dirty="0">
                <a:solidFill>
                  <a:schemeClr val="bg1"/>
                </a:solidFill>
              </a:rPr>
              <a:t>JS, HTML, CSS</a:t>
            </a:r>
          </a:p>
          <a:p>
            <a:pPr lvl="1"/>
            <a:endParaRPr lang="en-US" sz="2000" dirty="0">
              <a:solidFill>
                <a:schemeClr val="bg1"/>
              </a:solidFill>
            </a:endParaRPr>
          </a:p>
          <a:p>
            <a:r>
              <a:rPr lang="en-US" sz="2000" b="1" dirty="0">
                <a:solidFill>
                  <a:schemeClr val="bg1"/>
                </a:solidFill>
              </a:rPr>
              <a:t>Breakdown of tasks and roles:</a:t>
            </a:r>
          </a:p>
          <a:p>
            <a:pPr marL="800100" lvl="1" indent="-342900">
              <a:buFont typeface="Arial" panose="020B0604020202020204" pitchFamily="34" charset="0"/>
              <a:buChar char="•"/>
            </a:pPr>
            <a:r>
              <a:rPr lang="en-US" sz="2000" b="1" dirty="0">
                <a:solidFill>
                  <a:schemeClr val="bg1"/>
                </a:solidFill>
              </a:rPr>
              <a:t>Group</a:t>
            </a:r>
            <a:r>
              <a:rPr lang="en-US" sz="2000" dirty="0">
                <a:solidFill>
                  <a:schemeClr val="bg1"/>
                </a:solidFill>
              </a:rPr>
              <a:t>: brainstorm idea for app; general collaboration across all aspects of the project</a:t>
            </a:r>
          </a:p>
          <a:p>
            <a:pPr marL="800100" lvl="1" indent="-342900">
              <a:buFont typeface="Arial" panose="020B0604020202020204" pitchFamily="34" charset="0"/>
              <a:buChar char="•"/>
            </a:pPr>
            <a:r>
              <a:rPr lang="en-US" sz="2000" b="1" dirty="0">
                <a:solidFill>
                  <a:schemeClr val="bg1"/>
                </a:solidFill>
              </a:rPr>
              <a:t>Shawn</a:t>
            </a:r>
            <a:r>
              <a:rPr lang="en-US" sz="2000" dirty="0">
                <a:solidFill>
                  <a:schemeClr val="bg1"/>
                </a:solidFill>
              </a:rPr>
              <a:t>: Database (incl. seeds), Server-side</a:t>
            </a:r>
          </a:p>
          <a:p>
            <a:pPr marL="800100" lvl="1" indent="-342900">
              <a:buFont typeface="Arial" panose="020B0604020202020204" pitchFamily="34" charset="0"/>
              <a:buChar char="•"/>
            </a:pPr>
            <a:r>
              <a:rPr lang="en-US" sz="2000" b="1" dirty="0">
                <a:solidFill>
                  <a:schemeClr val="bg1"/>
                </a:solidFill>
              </a:rPr>
              <a:t>Justin</a:t>
            </a:r>
            <a:r>
              <a:rPr lang="en-US" sz="2000" dirty="0">
                <a:solidFill>
                  <a:schemeClr val="bg1"/>
                </a:solidFill>
              </a:rPr>
              <a:t>: React, queries, server-side</a:t>
            </a:r>
          </a:p>
          <a:p>
            <a:pPr marL="800100" lvl="1" indent="-342900">
              <a:buFont typeface="Arial" panose="020B0604020202020204" pitchFamily="34" charset="0"/>
              <a:buChar char="•"/>
            </a:pPr>
            <a:r>
              <a:rPr lang="en-US" sz="2000" b="1" dirty="0">
                <a:solidFill>
                  <a:schemeClr val="bg1"/>
                </a:solidFill>
              </a:rPr>
              <a:t>Ben</a:t>
            </a:r>
            <a:r>
              <a:rPr lang="en-US" sz="2000" dirty="0">
                <a:solidFill>
                  <a:schemeClr val="bg1"/>
                </a:solidFill>
              </a:rPr>
              <a:t>: React, queries Wireframe, Presentation, README</a:t>
            </a:r>
          </a:p>
        </p:txBody>
      </p:sp>
      <p:pic>
        <p:nvPicPr>
          <p:cNvPr id="5124" name="Picture 4" descr="Yoshi, Pixel tattoo, Pixel art">
            <a:extLst>
              <a:ext uri="{FF2B5EF4-FFF2-40B4-BE49-F238E27FC236}">
                <a16:creationId xmlns:a16="http://schemas.microsoft.com/office/drawing/2014/main" id="{308431CF-4DB5-ED41-88C3-CD8691DC0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316" y="1304549"/>
            <a:ext cx="2433947" cy="300089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16-Bit Mario | Super Mario and Friends new Adventure Wiki | Fandom">
            <a:extLst>
              <a:ext uri="{FF2B5EF4-FFF2-40B4-BE49-F238E27FC236}">
                <a16:creationId xmlns:a16="http://schemas.microsoft.com/office/drawing/2014/main" id="{DB2AC9AC-BE74-CD4D-A8EB-CE73F914E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736" y="1228696"/>
            <a:ext cx="1723043" cy="286070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Someone requested a Bowser sprite-palette edit, so here he is! : r/Mario">
            <a:extLst>
              <a:ext uri="{FF2B5EF4-FFF2-40B4-BE49-F238E27FC236}">
                <a16:creationId xmlns:a16="http://schemas.microsoft.com/office/drawing/2014/main" id="{76F7A929-E8DE-4B4F-91C9-E94DCCF06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012778" y="641781"/>
            <a:ext cx="2746648" cy="3312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5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9000">
              <a:srgbClr val="00B050"/>
            </a:gs>
            <a:gs pos="50000">
              <a:srgbClr val="E41F35"/>
            </a:gs>
          </a:gsLst>
          <a:lin ang="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1760967" y="369146"/>
            <a:ext cx="2233304" cy="707886"/>
          </a:xfrm>
          <a:prstGeom prst="rect">
            <a:avLst/>
          </a:prstGeom>
          <a:noFill/>
          <a:effectLst/>
        </p:spPr>
        <p:txBody>
          <a:bodyPr wrap="none" rtlCol="0">
            <a:spAutoFit/>
          </a:bodyPr>
          <a:lstStyle/>
          <a:p>
            <a:r>
              <a:rPr lang="en-US" sz="4000" dirty="0">
                <a:solidFill>
                  <a:schemeClr val="bg1"/>
                </a:solidFill>
              </a:rPr>
              <a:t>Successes</a:t>
            </a:r>
          </a:p>
        </p:txBody>
      </p:sp>
      <p:sp>
        <p:nvSpPr>
          <p:cNvPr id="2" name="Rectangle 1">
            <a:extLst>
              <a:ext uri="{FF2B5EF4-FFF2-40B4-BE49-F238E27FC236}">
                <a16:creationId xmlns:a16="http://schemas.microsoft.com/office/drawing/2014/main" id="{0BB3DD36-0521-2B4F-A454-55737AF4C604}"/>
              </a:ext>
            </a:extLst>
          </p:cNvPr>
          <p:cNvSpPr/>
          <p:nvPr/>
        </p:nvSpPr>
        <p:spPr>
          <a:xfrm>
            <a:off x="1760967" y="1608881"/>
            <a:ext cx="3935225" cy="39701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600"/>
              </a:spcAft>
              <a:buFont typeface="Arial" panose="020B0604020202020204" pitchFamily="34" charset="0"/>
              <a:buChar char="•"/>
            </a:pPr>
            <a:r>
              <a:rPr lang="en-US" sz="2000" dirty="0">
                <a:solidFill>
                  <a:schemeClr val="bg1"/>
                </a:solidFill>
              </a:rPr>
              <a:t>Coming together quickly on a concept for the project</a:t>
            </a:r>
          </a:p>
          <a:p>
            <a:pPr marL="285750" indent="-285750">
              <a:spcAft>
                <a:spcPts val="600"/>
              </a:spcAft>
              <a:buFont typeface="Arial" panose="020B0604020202020204" pitchFamily="34" charset="0"/>
              <a:buChar char="•"/>
            </a:pPr>
            <a:r>
              <a:rPr lang="en-US" sz="2000" dirty="0">
                <a:solidFill>
                  <a:schemeClr val="bg1"/>
                </a:solidFill>
              </a:rPr>
              <a:t>Challenged ourselves intellectually</a:t>
            </a:r>
          </a:p>
          <a:p>
            <a:pPr marL="285750" indent="-285750">
              <a:spcAft>
                <a:spcPts val="600"/>
              </a:spcAft>
              <a:buFont typeface="Arial" panose="020B0604020202020204" pitchFamily="34" charset="0"/>
              <a:buChar char="•"/>
            </a:pPr>
            <a:r>
              <a:rPr lang="en-US" sz="2000" dirty="0">
                <a:solidFill>
                  <a:schemeClr val="bg1"/>
                </a:solidFill>
              </a:rPr>
              <a:t>Overcame some of the initial struggles of connecting the server side to the client side</a:t>
            </a:r>
          </a:p>
          <a:p>
            <a:pPr marL="285750" indent="-285750">
              <a:buFont typeface="Arial" panose="020B0604020202020204" pitchFamily="34" charset="0"/>
              <a:buChar char="•"/>
            </a:pPr>
            <a:endParaRPr lang="en-US" sz="1400" dirty="0">
              <a:solidFill>
                <a:schemeClr val="bg1"/>
              </a:solidFill>
            </a:endParaRPr>
          </a:p>
        </p:txBody>
      </p:sp>
      <p:sp>
        <p:nvSpPr>
          <p:cNvPr id="5" name="Rectangle 4">
            <a:extLst>
              <a:ext uri="{FF2B5EF4-FFF2-40B4-BE49-F238E27FC236}">
                <a16:creationId xmlns:a16="http://schemas.microsoft.com/office/drawing/2014/main" id="{C98FAD4B-E0B9-DA4D-8F7B-526077F70DE2}"/>
              </a:ext>
            </a:extLst>
          </p:cNvPr>
          <p:cNvSpPr/>
          <p:nvPr/>
        </p:nvSpPr>
        <p:spPr>
          <a:xfrm>
            <a:off x="6838870" y="1608881"/>
            <a:ext cx="4551745" cy="22028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lvl="0" indent="-285750">
              <a:spcAft>
                <a:spcPts val="600"/>
              </a:spcAft>
              <a:buFont typeface="Arial" panose="020B0604020202020204" pitchFamily="34" charset="0"/>
              <a:buChar char="•"/>
            </a:pPr>
            <a:r>
              <a:rPr lang="en-US" sz="2000" dirty="0">
                <a:solidFill>
                  <a:schemeClr val="bg1"/>
                </a:solidFill>
              </a:rPr>
              <a:t>Getting data from server side to client side</a:t>
            </a:r>
          </a:p>
          <a:p>
            <a:pPr marL="285750" lvl="0" indent="-285750">
              <a:spcAft>
                <a:spcPts val="600"/>
              </a:spcAft>
              <a:buFont typeface="Arial" panose="020B0604020202020204" pitchFamily="34" charset="0"/>
              <a:buChar char="•"/>
            </a:pPr>
            <a:r>
              <a:rPr lang="en-US" dirty="0">
                <a:solidFill>
                  <a:schemeClr val="bg1"/>
                </a:solidFill>
              </a:rPr>
              <a:t>Queries</a:t>
            </a:r>
          </a:p>
          <a:p>
            <a:pPr marL="285750" lvl="0" indent="-285750">
              <a:spcAft>
                <a:spcPts val="600"/>
              </a:spcAft>
              <a:buFont typeface="Arial" panose="020B0604020202020204" pitchFamily="34" charset="0"/>
              <a:buChar char="•"/>
            </a:pPr>
            <a:r>
              <a:rPr lang="en-US" dirty="0" err="1">
                <a:solidFill>
                  <a:schemeClr val="bg1"/>
                </a:solidFill>
              </a:rPr>
              <a:t>GraphQL</a:t>
            </a:r>
            <a:r>
              <a:rPr lang="en-US" dirty="0">
                <a:solidFill>
                  <a:schemeClr val="bg1"/>
                </a:solidFill>
              </a:rPr>
              <a:t> syntax and usage</a:t>
            </a:r>
          </a:p>
          <a:p>
            <a:pPr algn="ctr"/>
            <a:endParaRPr lang="en-US" sz="2800" b="1" dirty="0">
              <a:solidFill>
                <a:schemeClr val="bg1"/>
              </a:solidFill>
            </a:endParaRPr>
          </a:p>
        </p:txBody>
      </p:sp>
      <p:sp>
        <p:nvSpPr>
          <p:cNvPr id="8" name="TextBox 7">
            <a:extLst>
              <a:ext uri="{FF2B5EF4-FFF2-40B4-BE49-F238E27FC236}">
                <a16:creationId xmlns:a16="http://schemas.microsoft.com/office/drawing/2014/main" id="{9B44EE38-1C49-824F-812E-5648887EA9A9}"/>
              </a:ext>
            </a:extLst>
          </p:cNvPr>
          <p:cNvSpPr txBox="1"/>
          <p:nvPr/>
        </p:nvSpPr>
        <p:spPr>
          <a:xfrm>
            <a:off x="8047039" y="369146"/>
            <a:ext cx="2424638" cy="707886"/>
          </a:xfrm>
          <a:prstGeom prst="rect">
            <a:avLst/>
          </a:prstGeom>
          <a:noFill/>
          <a:effectLst/>
        </p:spPr>
        <p:txBody>
          <a:bodyPr wrap="none" rtlCol="0">
            <a:spAutoFit/>
          </a:bodyPr>
          <a:lstStyle/>
          <a:p>
            <a:r>
              <a:rPr lang="en-US" sz="4000" dirty="0">
                <a:solidFill>
                  <a:schemeClr val="bg1"/>
                </a:solidFill>
              </a:rPr>
              <a:t>Challenges</a:t>
            </a:r>
          </a:p>
        </p:txBody>
      </p:sp>
      <p:cxnSp>
        <p:nvCxnSpPr>
          <p:cNvPr id="9" name="Straight Connector 8">
            <a:extLst>
              <a:ext uri="{FF2B5EF4-FFF2-40B4-BE49-F238E27FC236}">
                <a16:creationId xmlns:a16="http://schemas.microsoft.com/office/drawing/2014/main" id="{931D05A9-3E52-B64A-BDDB-AFAC8834E065}"/>
              </a:ext>
            </a:extLst>
          </p:cNvPr>
          <p:cNvCxnSpPr>
            <a:cxnSpLocks/>
          </p:cNvCxnSpPr>
          <p:nvPr/>
        </p:nvCxnSpPr>
        <p:spPr>
          <a:xfrm>
            <a:off x="6044630" y="0"/>
            <a:ext cx="0" cy="68580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6146" name="Picture 2" descr="Goal Pole - Super Mario Wiki, the Mario encyclopedia">
            <a:extLst>
              <a:ext uri="{FF2B5EF4-FFF2-40B4-BE49-F238E27FC236}">
                <a16:creationId xmlns:a16="http://schemas.microsoft.com/office/drawing/2014/main" id="{F7D0F416-0A0E-BD43-B6EA-11D2E83A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07" y="1077032"/>
            <a:ext cx="1598705" cy="397011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uper Mario 3D World, Land, Game Over Remake PNG by ShineSpriteGamer on  DeviantArt">
            <a:extLst>
              <a:ext uri="{FF2B5EF4-FFF2-40B4-BE49-F238E27FC236}">
                <a16:creationId xmlns:a16="http://schemas.microsoft.com/office/drawing/2014/main" id="{54D73310-5C16-B94A-B185-FC3117452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80" b="59312"/>
          <a:stretch/>
        </p:blipFill>
        <p:spPr bwMode="auto">
          <a:xfrm>
            <a:off x="6486270" y="3977570"/>
            <a:ext cx="5256944" cy="90372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ario dead | Sports, Hip Hop &amp;amp; Piff - The Coli">
            <a:extLst>
              <a:ext uri="{FF2B5EF4-FFF2-40B4-BE49-F238E27FC236}">
                <a16:creationId xmlns:a16="http://schemas.microsoft.com/office/drawing/2014/main" id="{5BDF9695-428B-3649-ACEC-F493E325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878" y="4513481"/>
            <a:ext cx="2459371" cy="245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74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hoose Your Weapon – DJMMT&amp;#39;s Gaming (&amp;amp; More) Blog">
            <a:extLst>
              <a:ext uri="{FF2B5EF4-FFF2-40B4-BE49-F238E27FC236}">
                <a16:creationId xmlns:a16="http://schemas.microsoft.com/office/drawing/2014/main" id="{AC411E56-6CFC-3445-A02B-2C434B2844B7}"/>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3358712" y="2105561"/>
            <a:ext cx="5474576" cy="2646878"/>
          </a:xfrm>
          <a:prstGeom prst="rect">
            <a:avLst/>
          </a:prstGeom>
          <a:noFill/>
        </p:spPr>
        <p:txBody>
          <a:bodyPr wrap="none" rtlCol="0">
            <a:spAutoFit/>
          </a:bodyPr>
          <a:lstStyle/>
          <a:p>
            <a:r>
              <a:rPr lang="en-US" sz="16600" b="1" dirty="0"/>
              <a:t>Demo</a:t>
            </a:r>
          </a:p>
        </p:txBody>
      </p:sp>
    </p:spTree>
    <p:extLst>
      <p:ext uri="{BB962C8B-B14F-4D97-AF65-F5344CB8AC3E}">
        <p14:creationId xmlns:p14="http://schemas.microsoft.com/office/powerpoint/2010/main" val="237058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AD1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2387901" y="594137"/>
            <a:ext cx="7416197" cy="707886"/>
          </a:xfrm>
          <a:prstGeom prst="rect">
            <a:avLst/>
          </a:prstGeom>
          <a:noFill/>
        </p:spPr>
        <p:txBody>
          <a:bodyPr wrap="none" rtlCol="0">
            <a:spAutoFit/>
          </a:bodyPr>
          <a:lstStyle/>
          <a:p>
            <a:r>
              <a:rPr lang="en-US" sz="4000" dirty="0"/>
              <a:t>Directions for Future Development</a:t>
            </a:r>
          </a:p>
        </p:txBody>
      </p:sp>
      <p:sp>
        <p:nvSpPr>
          <p:cNvPr id="7" name="TextBox 6">
            <a:extLst>
              <a:ext uri="{FF2B5EF4-FFF2-40B4-BE49-F238E27FC236}">
                <a16:creationId xmlns:a16="http://schemas.microsoft.com/office/drawing/2014/main" id="{6F0FF9EC-0B4F-3148-85F1-D5E439813B6F}"/>
              </a:ext>
            </a:extLst>
          </p:cNvPr>
          <p:cNvSpPr txBox="1"/>
          <p:nvPr/>
        </p:nvSpPr>
        <p:spPr>
          <a:xfrm>
            <a:off x="756285" y="2016546"/>
            <a:ext cx="6055481" cy="424731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Edit profile and edit blog options</a:t>
            </a:r>
          </a:p>
          <a:p>
            <a:pPr marL="342900" indent="-342900">
              <a:spcAft>
                <a:spcPts val="1200"/>
              </a:spcAft>
              <a:buFont typeface="Arial" panose="020B0604020202020204" pitchFamily="34" charset="0"/>
              <a:buChar char="•"/>
            </a:pPr>
            <a:r>
              <a:rPr lang="en-US" sz="2000" dirty="0"/>
              <a:t>Add review stars (e.g., 1-5 stars) to the inputs from the user when posting a review</a:t>
            </a:r>
          </a:p>
          <a:p>
            <a:pPr marL="342900" indent="-342900">
              <a:spcAft>
                <a:spcPts val="1200"/>
              </a:spcAft>
              <a:buFont typeface="Arial" panose="020B0604020202020204" pitchFamily="34" charset="0"/>
              <a:buChar char="•"/>
            </a:pPr>
            <a:r>
              <a:rPr lang="en-US" sz="2000" dirty="0"/>
              <a:t>Add “Favorite Genre” or “Favorite Game” to the user’s profile</a:t>
            </a:r>
          </a:p>
          <a:p>
            <a:pPr marL="342900" indent="-342900">
              <a:spcAft>
                <a:spcPts val="1200"/>
              </a:spcAft>
              <a:buFont typeface="Arial" panose="020B0604020202020204" pitchFamily="34" charset="0"/>
              <a:buChar char="•"/>
            </a:pPr>
            <a:r>
              <a:rPr lang="en-US" sz="2000" dirty="0"/>
              <a:t>Add feature to allow user to save their favorite searches to quickly go back</a:t>
            </a:r>
          </a:p>
          <a:p>
            <a:pPr marL="342900" indent="-342900">
              <a:spcAft>
                <a:spcPts val="1200"/>
              </a:spcAft>
              <a:buFont typeface="Arial" panose="020B0604020202020204" pitchFamily="34" charset="0"/>
              <a:buChar char="•"/>
            </a:pPr>
            <a:r>
              <a:rPr lang="en-US" sz="2000" dirty="0"/>
              <a:t>Add feature to allow user to follow other users and collaborate on game libraries</a:t>
            </a:r>
          </a:p>
          <a:p>
            <a:pPr marL="342900" indent="-342900">
              <a:spcAft>
                <a:spcPts val="1200"/>
              </a:spcAft>
              <a:buFont typeface="Arial" panose="020B0604020202020204" pitchFamily="34" charset="0"/>
              <a:buChar char="•"/>
            </a:pPr>
            <a:r>
              <a:rPr lang="en-US" sz="2000" dirty="0"/>
              <a:t>Add filters for searches to get more pinpointed results</a:t>
            </a:r>
          </a:p>
        </p:txBody>
      </p:sp>
      <p:pic>
        <p:nvPicPr>
          <p:cNvPr id="8194" name="Picture 2" descr="Iron City VR / virtual reality rentals birmingham al, video game party">
            <a:extLst>
              <a:ext uri="{FF2B5EF4-FFF2-40B4-BE49-F238E27FC236}">
                <a16:creationId xmlns:a16="http://schemas.microsoft.com/office/drawing/2014/main" id="{3AB7FFF7-F4FE-CC4C-887A-DBC1FBED2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783" y="2485204"/>
            <a:ext cx="4673217" cy="437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8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1F3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674B1B-6742-B447-B452-88F6E1C769D0}"/>
              </a:ext>
            </a:extLst>
          </p:cNvPr>
          <p:cNvSpPr txBox="1"/>
          <p:nvPr/>
        </p:nvSpPr>
        <p:spPr>
          <a:xfrm>
            <a:off x="5488270" y="594137"/>
            <a:ext cx="1215461" cy="707886"/>
          </a:xfrm>
          <a:prstGeom prst="rect">
            <a:avLst/>
          </a:prstGeom>
          <a:noFill/>
        </p:spPr>
        <p:txBody>
          <a:bodyPr wrap="none" rtlCol="0">
            <a:spAutoFit/>
          </a:bodyPr>
          <a:lstStyle/>
          <a:p>
            <a:r>
              <a:rPr lang="en-US" sz="4000" dirty="0">
                <a:solidFill>
                  <a:schemeClr val="bg1"/>
                </a:solidFill>
              </a:rPr>
              <a:t>Links</a:t>
            </a:r>
          </a:p>
        </p:txBody>
      </p:sp>
      <p:sp>
        <p:nvSpPr>
          <p:cNvPr id="2" name="Rounded Rectangle 1">
            <a:hlinkClick r:id="rId3"/>
            <a:extLst>
              <a:ext uri="{FF2B5EF4-FFF2-40B4-BE49-F238E27FC236}">
                <a16:creationId xmlns:a16="http://schemas.microsoft.com/office/drawing/2014/main" id="{0BBB67D5-756E-BB4A-87C3-3D30AE0A0B44}"/>
              </a:ext>
            </a:extLst>
          </p:cNvPr>
          <p:cNvSpPr/>
          <p:nvPr/>
        </p:nvSpPr>
        <p:spPr>
          <a:xfrm>
            <a:off x="1914525" y="2771775"/>
            <a:ext cx="3057525" cy="842963"/>
          </a:xfrm>
          <a:prstGeom prst="roundRect">
            <a:avLst/>
          </a:prstGeom>
          <a:solidFill>
            <a:srgbClr val="0001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Deployed Heroku App</a:t>
            </a:r>
          </a:p>
        </p:txBody>
      </p:sp>
      <p:sp>
        <p:nvSpPr>
          <p:cNvPr id="8" name="Rounded Rectangle 7">
            <a:hlinkClick r:id="rId4"/>
            <a:extLst>
              <a:ext uri="{FF2B5EF4-FFF2-40B4-BE49-F238E27FC236}">
                <a16:creationId xmlns:a16="http://schemas.microsoft.com/office/drawing/2014/main" id="{9223C9BB-F972-D746-A26C-7566ED435CEF}"/>
              </a:ext>
            </a:extLst>
          </p:cNvPr>
          <p:cNvSpPr/>
          <p:nvPr/>
        </p:nvSpPr>
        <p:spPr>
          <a:xfrm>
            <a:off x="7053262" y="2771775"/>
            <a:ext cx="3057525" cy="842963"/>
          </a:xfrm>
          <a:prstGeom prst="roundRect">
            <a:avLst/>
          </a:prstGeom>
          <a:solidFill>
            <a:srgbClr val="0001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Repo</a:t>
            </a:r>
          </a:p>
        </p:txBody>
      </p:sp>
    </p:spTree>
    <p:extLst>
      <p:ext uri="{BB962C8B-B14F-4D97-AF65-F5344CB8AC3E}">
        <p14:creationId xmlns:p14="http://schemas.microsoft.com/office/powerpoint/2010/main" val="2123579907"/>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sm64_mario_yahoo.wav"/>
          </p:stSnd>
        </p:sndAc>
      </p:transition>
    </mc:Choice>
    <mc:Fallback>
      <p:transition spd="slow">
        <p:sndAc>
          <p:stSnd>
            <p:snd r:embed="rId2" name="sm64_mario_yahoo.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17511</TotalTime>
  <Words>566</Words>
  <Application>Microsoft Macintosh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Menlo</vt:lpstr>
      <vt:lpstr>Playbill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Lorena A Gutierrez Cobos</dc:creator>
  <cp:lastModifiedBy>Lorena A Gutierrez Cobos</cp:lastModifiedBy>
  <cp:revision>8</cp:revision>
  <dcterms:created xsi:type="dcterms:W3CDTF">2021-11-06T14:04:35Z</dcterms:created>
  <dcterms:modified xsi:type="dcterms:W3CDTF">2022-01-15T19:06:33Z</dcterms:modified>
</cp:coreProperties>
</file>