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7" r:id="rId11"/>
    <p:sldId id="268" r:id="rId12"/>
    <p:sldId id="266" r:id="rId13"/>
    <p:sldId id="269" r:id="rId14"/>
    <p:sldId id="270" r:id="rId15"/>
    <p:sldId id="271" r:id="rId16"/>
    <p:sldId id="273" r:id="rId17"/>
    <p:sldId id="275" r:id="rId18"/>
    <p:sldId id="276" r:id="rId19"/>
    <p:sldId id="277" r:id="rId20"/>
    <p:sldId id="278" r:id="rId21"/>
    <p:sldId id="274" r:id="rId22"/>
  </p:sldIdLst>
  <p:sldSz cx="9144000" cy="5143500" type="screen16x9"/>
  <p:notesSz cx="6858000" cy="9144000"/>
  <p:embeddedFontLst>
    <p:embeddedFont>
      <p:font typeface="Maven Pro" pitchFamily="2" charset="77"/>
      <p:regular r:id="rId24"/>
      <p:bold r:id="rId25"/>
    </p:embeddedFont>
    <p:embeddedFont>
      <p:font typeface="Noto Serif" panose="02020600060500020200" pitchFamily="18" charset="0"/>
      <p:regular r:id="rId26"/>
      <p:bold r:id="rId27"/>
      <p:italic r:id="rId28"/>
      <p:boldItalic r:id="rId29"/>
    </p:embeddedFont>
    <p:embeddedFont>
      <p:font typeface="Nunito"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76190" autoAdjust="0"/>
  </p:normalViewPr>
  <p:slideViewPr>
    <p:cSldViewPr snapToGrid="0">
      <p:cViewPr varScale="1">
        <p:scale>
          <a:sx n="128" d="100"/>
          <a:sy n="128" d="100"/>
        </p:scale>
        <p:origin x="1704" y="168"/>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TH" dirty="0"/>
          </a:p>
        </p:txBody>
      </p:sp>
    </p:spTree>
    <p:extLst>
      <p:ext uri="{BB962C8B-B14F-4D97-AF65-F5344CB8AC3E}">
        <p14:creationId xmlns:p14="http://schemas.microsoft.com/office/powerpoint/2010/main" val="3522083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76d8867a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76d8867a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next two slides we will attempt to detect the cluster from </a:t>
            </a:r>
            <a:r>
              <a:rPr lang="en-US" dirty="0" err="1"/>
              <a:t>tsne</a:t>
            </a:r>
            <a:r>
              <a:rPr lang="en-US" dirty="0"/>
              <a:t> output in the original data set. For this experiment we fix perplexity to 30</a:t>
            </a:r>
          </a:p>
          <a:p>
            <a:pPr marL="0" lvl="0" indent="0" algn="l" rtl="0">
              <a:spcBef>
                <a:spcPts val="0"/>
              </a:spcBef>
              <a:spcAft>
                <a:spcPts val="0"/>
              </a:spcAft>
              <a:buNone/>
            </a:pPr>
            <a:r>
              <a:rPr lang="en-US" dirty="0"/>
              <a:t>We will use k means and gaussian mixture models</a:t>
            </a:r>
          </a:p>
          <a:p>
            <a:pPr marL="0" lvl="0" indent="0" algn="l" rtl="0">
              <a:spcBef>
                <a:spcPts val="0"/>
              </a:spcBef>
              <a:spcAft>
                <a:spcPts val="0"/>
              </a:spcAft>
              <a:buNone/>
            </a:pPr>
            <a:r>
              <a:rPr lang="en-US" dirty="0"/>
              <a:t>We begin by marking the elements of each cluster as per image below</a:t>
            </a:r>
          </a:p>
          <a:p>
            <a:pPr marL="0" lvl="0" indent="0" algn="l" rtl="0">
              <a:spcBef>
                <a:spcPts val="0"/>
              </a:spcBef>
              <a:spcAft>
                <a:spcPts val="0"/>
              </a:spcAft>
              <a:buNone/>
            </a:pPr>
            <a:r>
              <a:rPr lang="en-US" dirty="0"/>
              <a:t>In a sense this is an artificial clustering based on the </a:t>
            </a:r>
            <a:r>
              <a:rPr lang="en-US" dirty="0" err="1"/>
              <a:t>tsne</a:t>
            </a:r>
            <a:r>
              <a:rPr lang="en-US" dirty="0"/>
              <a:t> output and made by us. In the next slide we will see how close kMeans and gaussian mixtures matches our artificial clustering</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76d8867a9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76d8867a9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now formally define the experiment.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each run we initialize the algorithm at random on the original data set and get the output </a:t>
            </a:r>
            <a:r>
              <a:rPr lang="en-US" dirty="0" err="1"/>
              <a:t>ie</a:t>
            </a:r>
            <a:r>
              <a:rPr lang="en-US" dirty="0"/>
              <a:t>. the cluster labels </a:t>
            </a:r>
          </a:p>
          <a:p>
            <a:pPr marL="0" lvl="0" indent="0" algn="l" rtl="0">
              <a:spcBef>
                <a:spcPts val="0"/>
              </a:spcBef>
              <a:spcAft>
                <a:spcPts val="0"/>
              </a:spcAft>
              <a:buNone/>
            </a:pPr>
            <a:r>
              <a:rPr lang="en-US" dirty="0"/>
              <a:t>Then we set the accuracy of the run to be the percentage of data points that have the same label in the output of the algorithm and our artificial clustering of the previous slide</a:t>
            </a:r>
          </a:p>
          <a:p>
            <a:pPr marL="0" lvl="0" indent="0" algn="l" rtl="0">
              <a:spcBef>
                <a:spcPts val="0"/>
              </a:spcBef>
              <a:spcAft>
                <a:spcPts val="0"/>
              </a:spcAft>
              <a:buNone/>
            </a:pPr>
            <a:r>
              <a:rPr lang="en-US" dirty="0"/>
              <a:t>We observe that the accuracy averages between 75% and 85% depending on the algorithm. </a:t>
            </a:r>
          </a:p>
          <a:p>
            <a:pPr marL="0" lvl="0" indent="0" algn="l" rtl="0">
              <a:spcBef>
                <a:spcPts val="0"/>
              </a:spcBef>
              <a:spcAft>
                <a:spcPts val="0"/>
              </a:spcAft>
              <a:buNone/>
            </a:pPr>
            <a:r>
              <a:rPr lang="en-US" dirty="0"/>
              <a:t>From this we conclude that the cluster we observed in </a:t>
            </a:r>
            <a:r>
              <a:rPr lang="en-US" dirty="0" err="1"/>
              <a:t>Tsne</a:t>
            </a:r>
            <a:r>
              <a:rPr lang="en-US" dirty="0"/>
              <a:t> output indeed exists in the original data set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715ca9524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715ca9524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this slide we will explore if the cluster relates to sale price, for example is it the higher or lowest percentage of house prices ?</a:t>
            </a:r>
          </a:p>
          <a:p>
            <a:pPr marL="0" lvl="0" indent="0" algn="l" rtl="0">
              <a:spcBef>
                <a:spcPts val="0"/>
              </a:spcBef>
              <a:spcAft>
                <a:spcPts val="0"/>
              </a:spcAft>
              <a:buNone/>
            </a:pPr>
            <a:r>
              <a:rPr lang="en-GB" dirty="0"/>
              <a:t>We attempt to answer this question by a filtration in the data set</a:t>
            </a:r>
          </a:p>
          <a:p>
            <a:pPr marL="0" lvl="0" indent="0" algn="l" rtl="0">
              <a:spcBef>
                <a:spcPts val="0"/>
              </a:spcBef>
              <a:spcAft>
                <a:spcPts val="0"/>
              </a:spcAft>
              <a:buNone/>
            </a:pPr>
            <a:r>
              <a:rPr lang="en-GB" dirty="0"/>
              <a:t>We fix perplexity to 30 and we plot with  bright red the lowest percentage of the data set (according to caption) based on sale price</a:t>
            </a:r>
          </a:p>
          <a:p>
            <a:pPr marL="0" lvl="0" indent="0" algn="l" rtl="0">
              <a:spcBef>
                <a:spcPts val="0"/>
              </a:spcBef>
              <a:spcAft>
                <a:spcPts val="0"/>
              </a:spcAft>
              <a:buNone/>
            </a:pPr>
            <a:r>
              <a:rPr lang="en-GB" dirty="0"/>
              <a:t>If the cluster indeed relates to sale price, then it would be a point in the filtration where the cluster was fully blue and becomes fully red</a:t>
            </a:r>
          </a:p>
          <a:p>
            <a:pPr marL="0" lvl="0" indent="0" algn="l" rtl="0">
              <a:spcBef>
                <a:spcPts val="0"/>
              </a:spcBef>
              <a:spcAft>
                <a:spcPts val="0"/>
              </a:spcAft>
              <a:buNone/>
            </a:pPr>
            <a:r>
              <a:rPr lang="en-GB" dirty="0"/>
              <a:t>We don’t observe this pattern, in particular we see that it gradually turns from blue to red</a:t>
            </a:r>
          </a:p>
          <a:p>
            <a:pPr marL="0" lvl="0" indent="0" algn="l" rtl="0">
              <a:spcBef>
                <a:spcPts val="0"/>
              </a:spcBef>
              <a:spcAft>
                <a:spcPts val="0"/>
              </a:spcAft>
              <a:buNone/>
            </a:pPr>
            <a:r>
              <a:rPr lang="en-GB" dirty="0"/>
              <a:t>We conclude that even though a cluster exists in the data set, it does not relate to sale price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According to the analysis done by Nick, we are not going to use PCA in the regression algorithm part because it will affect the final performance as long as it is applied. First we use polynomial regression on the standardized dataset, we have tried to set the degree as a positive integer from 1 to 10, but we found that when degree is greater than or equal to 4, it will lead to Memory Error because of curse of dimensionality, so we only explore the case when degree is equal to 1, 2, and 3. The blue points in the figure represent the true value of the house price from the 100th to the 150th index of the test set, and the red line represents the predicted Sale Price of the current model, as shown in the figure, we found that when degree is equal to 2 and 3, the training set MSE are 0, which means that this model is overfitting, probably due to too many; the MSE of the test set is gradually decreasing as the complexity of the model rises.</a:t>
            </a:r>
          </a:p>
        </p:txBody>
      </p:sp>
    </p:spTree>
    <p:extLst>
      <p:ext uri="{BB962C8B-B14F-4D97-AF65-F5344CB8AC3E}">
        <p14:creationId xmlns:p14="http://schemas.microsoft.com/office/powerpoint/2010/main" val="145905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Then we apply Support vector regression on the standardized dataset to explore whether there will be better results. Compared to polynomial regression, Support vector regression requires tuning three hyperparameters. The best parameters on the left are the </a:t>
            </a:r>
            <a:r>
              <a:rPr lang="en-US" altLang="zh-CN" dirty="0" err="1"/>
              <a:t>best_params</a:t>
            </a:r>
            <a:r>
              <a:rPr lang="en-US" altLang="zh-CN" dirty="0"/>
              <a:t>_ property of the </a:t>
            </a:r>
            <a:r>
              <a:rPr lang="en-US" altLang="zh-CN" dirty="0" err="1"/>
              <a:t>GridSearchCV</a:t>
            </a:r>
            <a:r>
              <a:rPr lang="en-US" altLang="zh-CN" dirty="0"/>
              <a:t> function in </a:t>
            </a:r>
            <a:r>
              <a:rPr lang="en-US" altLang="zh-CN" dirty="0" err="1"/>
              <a:t>sklearn</a:t>
            </a:r>
            <a:r>
              <a:rPr lang="en-US" altLang="zh-CN" dirty="0"/>
              <a:t> for our dataset. In order to demonstrate more intuitively the effect of different hyperparameters on the same model, I drew several graphs based on different values of the Regularization parameter and calculated the training and test set MSE, and we can conclude that the MSE becomes better as the regularization parameter increases within a fixed model complexity interval, because the strength of the regularization decreases. However, when the regularization parameter exceeds 10,000, the MSE of the test set will increase, which is in line with the rule that the error of the test set decreases first and then increases as the complexity of the model increases. The MSE of the training set fluctuates with the increase of the complexity of the model and does not decrease all the time.</a:t>
            </a:r>
          </a:p>
        </p:txBody>
      </p:sp>
    </p:spTree>
    <p:extLst>
      <p:ext uri="{BB962C8B-B14F-4D97-AF65-F5344CB8AC3E}">
        <p14:creationId xmlns:p14="http://schemas.microsoft.com/office/powerpoint/2010/main" val="298389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Finally, we applied random forest regression on the standardized dataset to see how it performs; compared to support vector regression, random forest regression has more hyperparameters, so I used </a:t>
            </a:r>
            <a:r>
              <a:rPr lang="en-US" altLang="zh-CN" dirty="0" err="1"/>
              <a:t>RandomizedSearchCV</a:t>
            </a:r>
            <a:r>
              <a:rPr lang="en-US" altLang="zh-CN" dirty="0"/>
              <a:t> before </a:t>
            </a:r>
            <a:r>
              <a:rPr lang="en-US" altLang="zh-CN" dirty="0" err="1"/>
              <a:t>GridSearchCV</a:t>
            </a:r>
            <a:r>
              <a:rPr lang="en-US" altLang="zh-CN" dirty="0"/>
              <a:t>. In contrast to </a:t>
            </a:r>
            <a:r>
              <a:rPr lang="en-US" altLang="zh-CN" dirty="0" err="1"/>
              <a:t>GridSearchCV</a:t>
            </a:r>
            <a:r>
              <a:rPr lang="en-US" altLang="zh-CN" dirty="0"/>
              <a:t>, not all parameter values are tried out; instead, a fixed number of parameter settings is sampled from the specified distributions. We use it to narrow down the range of hyperparameters and save the time of </a:t>
            </a:r>
            <a:r>
              <a:rPr lang="en-US" altLang="zh-CN" dirty="0" err="1"/>
              <a:t>GridsearchCV</a:t>
            </a:r>
            <a:r>
              <a:rPr lang="en-US" altLang="zh-CN" dirty="0"/>
              <a:t>. The best combination of hyperparameters is shown on the left. Then I drew several graphs based on different </a:t>
            </a:r>
            <a:r>
              <a:rPr lang="en-US" altLang="zh-CN" dirty="0" err="1"/>
              <a:t>max_depth</a:t>
            </a:r>
            <a:r>
              <a:rPr lang="en-US" altLang="zh-CN" dirty="0"/>
              <a:t> values and the MSE in the corresponding cases. We found that when </a:t>
            </a:r>
            <a:r>
              <a:rPr lang="en-US" altLang="zh-CN" dirty="0" err="1"/>
              <a:t>max_depth</a:t>
            </a:r>
            <a:r>
              <a:rPr lang="en-US" altLang="zh-CN" dirty="0"/>
              <a:t> was greater than 40, the MSE of both the test set and the training set were unchanged, indicating that we did not have over-fitting in the tree generation phase because these pruning settings did not make the MSE of the test set better; this is different from the </a:t>
            </a:r>
            <a:r>
              <a:rPr lang="en-US" altLang="zh-CN" dirty="0" err="1"/>
              <a:t>GridsearchCV</a:t>
            </a:r>
            <a:r>
              <a:rPr lang="en-US" altLang="zh-CN" dirty="0"/>
              <a:t> results, probably because the division of the test set and training set during </a:t>
            </a:r>
            <a:r>
              <a:rPr lang="en-US" altLang="zh-CN" dirty="0" err="1"/>
              <a:t>GridsearchCV</a:t>
            </a:r>
            <a:r>
              <a:rPr lang="en-US" altLang="zh-CN" dirty="0"/>
              <a:t> is different from the model testing phase. Anyway, comparing the MSEs of random forest regression with polynomial regression and SVM regression, random forest regression has the best performance on this dataset.</a:t>
            </a:r>
            <a:endParaRPr lang="en-US" altLang="zh-CN" b="0" i="0" dirty="0">
              <a:solidFill>
                <a:srgbClr val="212529"/>
              </a:solidFill>
              <a:effectLst/>
              <a:latin typeface="-apple-system"/>
            </a:endParaRPr>
          </a:p>
        </p:txBody>
      </p:sp>
    </p:spTree>
    <p:extLst>
      <p:ext uri="{BB962C8B-B14F-4D97-AF65-F5344CB8AC3E}">
        <p14:creationId xmlns:p14="http://schemas.microsoft.com/office/powerpoint/2010/main" val="2839779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r>
              <a:rPr lang="en-US" altLang="zh-CN" dirty="0"/>
              <a:t>This graph shows the impurity-based feature importance of the first 35 features of our best random forest model in ascending order, and we find that in addition to overall quality, Above ground living area square feet, Size of garage in car capacity, and Total square feet of basement area has the most significant impact on house price, probably because these parameters can reflect the total area of the house from the side.</a:t>
            </a:r>
            <a:endParaRPr lang="zh-CN" altLang="en-US" dirty="0"/>
          </a:p>
        </p:txBody>
      </p:sp>
    </p:spTree>
    <p:extLst>
      <p:ext uri="{BB962C8B-B14F-4D97-AF65-F5344CB8AC3E}">
        <p14:creationId xmlns:p14="http://schemas.microsoft.com/office/powerpoint/2010/main" val="3313468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r>
              <a:rPr lang="en-US" altLang="zh-CN" dirty="0"/>
              <a:t>In the random forest regression model, I set the house price as less than 25% as </a:t>
            </a:r>
            <a:r>
              <a:rPr lang="en-US" altLang="zh-CN" dirty="0" err="1"/>
              <a:t>low_price</a:t>
            </a:r>
            <a:r>
              <a:rPr lang="en-US" altLang="zh-CN" dirty="0"/>
              <a:t>, 25% to 75% as </a:t>
            </a:r>
            <a:r>
              <a:rPr lang="en-US" altLang="zh-CN" dirty="0" err="1"/>
              <a:t>medium_price</a:t>
            </a:r>
            <a:r>
              <a:rPr lang="en-US" altLang="zh-CN" dirty="0"/>
              <a:t>, and higher than 75% as </a:t>
            </a:r>
            <a:r>
              <a:rPr lang="en-US" altLang="zh-CN" dirty="0" err="1"/>
              <a:t>high_price</a:t>
            </a:r>
            <a:r>
              <a:rPr lang="en-US" altLang="zh-CN" dirty="0"/>
              <a:t>. Since we just want to explore this classification method, I simply adjusted the hyperparameters using </a:t>
            </a:r>
            <a:r>
              <a:rPr lang="en-US" altLang="zh-CN" dirty="0" err="1"/>
              <a:t>GridSearchCV</a:t>
            </a:r>
            <a:r>
              <a:rPr lang="en-US" altLang="zh-CN" dirty="0"/>
              <a:t> and then found that when max_ depth is greater than or equal to 9, the f1_score has been maintained at 0.989726, such a high f1_score may be because we just simply divide the target into three classes.</a:t>
            </a:r>
            <a:endParaRPr lang="zh-CN" altLang="en-US" dirty="0"/>
          </a:p>
        </p:txBody>
      </p:sp>
    </p:spTree>
    <p:extLst>
      <p:ext uri="{BB962C8B-B14F-4D97-AF65-F5344CB8AC3E}">
        <p14:creationId xmlns:p14="http://schemas.microsoft.com/office/powerpoint/2010/main" val="3382406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7815beb7c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7815beb7c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We explored dimensionality reduction and tested the performance of regression algorithms on varying PCA components</a:t>
            </a:r>
            <a:endParaRPr dirty="0"/>
          </a:p>
          <a:p>
            <a:pPr marL="0" lvl="0" indent="0" algn="l" rtl="0">
              <a:spcBef>
                <a:spcPts val="0"/>
              </a:spcBef>
              <a:spcAft>
                <a:spcPts val="0"/>
              </a:spcAft>
              <a:buClr>
                <a:schemeClr val="dk1"/>
              </a:buClr>
              <a:buSzPts val="1100"/>
              <a:buFont typeface="Arial"/>
              <a:buNone/>
            </a:pPr>
            <a:r>
              <a:rPr lang="en" dirty="0"/>
              <a:t>-Using tsne we discovered that the data set has at least one cluster. In particular this cluster is not related with house price</a:t>
            </a:r>
            <a:endParaRPr dirty="0"/>
          </a:p>
          <a:p>
            <a:pPr marL="0" lvl="0" indent="0" algn="l" rtl="0">
              <a:spcBef>
                <a:spcPts val="0"/>
              </a:spcBef>
              <a:spcAft>
                <a:spcPts val="0"/>
              </a:spcAft>
              <a:buNone/>
            </a:pPr>
            <a:r>
              <a:rPr lang="en" dirty="0"/>
              <a:t>In this section we will be performing kmeans on the dataset and for this we first need to see how many clusters would be generated. To find the number of clusters we would be using the elbow method. As you can see on the left side the number of clusters that would be optimal is 10 ,so on right side first we tried to create scatter plot for different labels The array of labels preserves the index or sequence of the data points, so we can utilize this characteristic to filter data points. The first scatter plot is for label 0 and after that we tried it for label 2 and 8.</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7815beb7c2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7815beb7c2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The above graph the we iterate to filter the data according to each unique class one iteration at a time. The result we get is the final visualization of all the </a:t>
            </a:r>
            <a:r>
              <a:rPr lang="en" dirty="0" err="1"/>
              <a:t>clusters.on</a:t>
            </a:r>
            <a:r>
              <a:rPr lang="en" dirty="0"/>
              <a:t> the left side and on right we had the cluster centroids.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050" dirty="0"/>
              <a:t>P</a:t>
            </a:r>
            <a:r>
              <a:rPr lang="en-TH" sz="1050" dirty="0"/>
              <a:t>roblem: </a:t>
            </a:r>
            <a:r>
              <a:rPr lang="en-US" sz="1050" b="0" i="0" u="none" strike="noStrike" dirty="0">
                <a:solidFill>
                  <a:srgbClr val="333333"/>
                </a:solidFill>
                <a:effectLst/>
                <a:latin typeface="Suisse Regular"/>
              </a:rPr>
              <a:t>Globally, house prices increased significantly every year, you can see from the graph, that the house price in Australia rises to almost 25% and in turkey is 106%</a:t>
            </a:r>
          </a:p>
          <a:p>
            <a:pPr marL="158750" indent="0">
              <a:buNone/>
            </a:pPr>
            <a:r>
              <a:rPr lang="en-US" sz="1050" b="0" i="0" u="none" strike="noStrike" dirty="0">
                <a:solidFill>
                  <a:srgbClr val="333333"/>
                </a:solidFill>
                <a:effectLst/>
                <a:latin typeface="Suisse Regular"/>
              </a:rPr>
              <a:t>so it would be better if we could be able to know the prediction price of our dream house. </a:t>
            </a:r>
          </a:p>
          <a:p>
            <a:pPr marL="158750" indent="0">
              <a:buNone/>
            </a:pPr>
            <a:r>
              <a:rPr lang="en-US" sz="1050" b="0" i="0" u="none" strike="noStrike" dirty="0">
                <a:solidFill>
                  <a:srgbClr val="333333"/>
                </a:solidFill>
                <a:effectLst/>
                <a:latin typeface="Suisse Regular"/>
              </a:rPr>
              <a:t>The goals of this project aims to explore the methods that are taught in class and applied it to real world dataset and see its performance and then figure out what techniques or algorithms would be appropriate on our data set.</a:t>
            </a:r>
          </a:p>
        </p:txBody>
      </p:sp>
    </p:spTree>
    <p:extLst>
      <p:ext uri="{BB962C8B-B14F-4D97-AF65-F5344CB8AC3E}">
        <p14:creationId xmlns:p14="http://schemas.microsoft.com/office/powerpoint/2010/main" val="1467520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7815beb7c2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7815beb7c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GMM performs soft classification and provide us the probabilities of the data point belonging to each of the possible clusters. But why are we using this, The idea behind Gaussian Mixture Models is to find the parameters of the Gaussians that best explain our data and over here we see how our data fits the gaussian mixture model and overlaps the data points for the whole dataset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endParaRPr lang="zh-CN" altLang="en-US" dirty="0"/>
          </a:p>
        </p:txBody>
      </p:sp>
    </p:spTree>
    <p:extLst>
      <p:ext uri="{BB962C8B-B14F-4D97-AF65-F5344CB8AC3E}">
        <p14:creationId xmlns:p14="http://schemas.microsoft.com/office/powerpoint/2010/main" val="409415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a:t>
            </a:r>
            <a:r>
              <a:rPr lang="en-TH" dirty="0"/>
              <a:t>e use the dataset from kaggle competition</a:t>
            </a:r>
          </a:p>
          <a:p>
            <a:pPr marL="158750" indent="0">
              <a:buNone/>
            </a:pPr>
            <a:endParaRPr lang="en-TH" dirty="0"/>
          </a:p>
          <a:p>
            <a:pPr marL="158750" indent="0">
              <a:buNone/>
            </a:pPr>
            <a:r>
              <a:rPr lang="en-US" dirty="0"/>
              <a:t>T</a:t>
            </a:r>
            <a:r>
              <a:rPr lang="en-TH" dirty="0"/>
              <a:t>here are 79 house features, which have 13 numerical cols and other cols are categorical values.</a:t>
            </a:r>
          </a:p>
          <a:p>
            <a:pPr marL="158750" indent="0">
              <a:buNone/>
            </a:pPr>
            <a:r>
              <a:rPr lang="en-US" dirty="0"/>
              <a:t>W</a:t>
            </a:r>
            <a:r>
              <a:rPr lang="en-TH" dirty="0"/>
              <a:t>hen input is categorical and numerical value, output are numerical data type</a:t>
            </a:r>
          </a:p>
          <a:p>
            <a:pPr marL="158750" indent="0">
              <a:buNone/>
            </a:pPr>
            <a:endParaRPr lang="en-TH" dirty="0"/>
          </a:p>
        </p:txBody>
      </p:sp>
      <p:sp>
        <p:nvSpPr>
          <p:cNvPr id="4" name="Slide Number Placeholder 3"/>
          <p:cNvSpPr>
            <a:spLocks noGrp="1"/>
          </p:cNvSpPr>
          <p:nvPr>
            <p:ph type="sldNum" sz="quarter" idx="5"/>
          </p:nvPr>
        </p:nvSpPr>
        <p:spPr/>
        <p:txBody>
          <a:bodyPr/>
          <a:lstStyle/>
          <a:p>
            <a:fld id="{342219BC-BA28-7446-8017-7161F6D83558}" type="slidenum">
              <a:rPr lang="en-TH" smtClean="0"/>
              <a:t>3</a:t>
            </a:fld>
            <a:endParaRPr lang="en-TH"/>
          </a:p>
        </p:txBody>
      </p:sp>
    </p:spTree>
    <p:extLst>
      <p:ext uri="{BB962C8B-B14F-4D97-AF65-F5344CB8AC3E}">
        <p14:creationId xmlns:p14="http://schemas.microsoft.com/office/powerpoint/2010/main" val="100387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a:t>
            </a:r>
            <a:r>
              <a:rPr lang="en-TH" dirty="0"/>
              <a:t>irst, before using the dataset we did preprocessing for missing values</a:t>
            </a:r>
          </a:p>
          <a:p>
            <a:pPr marL="158750" indent="0">
              <a:buNone/>
            </a:pPr>
            <a:endParaRPr lang="en-TH" dirty="0"/>
          </a:p>
          <a:p>
            <a:pPr marL="158750" indent="0">
              <a:buNone/>
            </a:pPr>
            <a:r>
              <a:rPr lang="en-TH" dirty="0"/>
              <a:t>we tried imputations with 2 types of encoding which are label encoding and one hot encoding</a:t>
            </a:r>
          </a:p>
          <a:p>
            <a:pPr marL="158750" indent="0">
              <a:buNone/>
            </a:pPr>
            <a:r>
              <a:rPr lang="en-US" dirty="0"/>
              <a:t>Firstly, we </a:t>
            </a:r>
            <a:r>
              <a:rPr lang="en-TH" dirty="0"/>
              <a:t>applied imputation which are mean and most frequent or simple imputation then knn imputation and the last one is linear regression imputation</a:t>
            </a:r>
          </a:p>
          <a:p>
            <a:pPr marL="158750" indent="0">
              <a:buNone/>
            </a:pPr>
            <a:r>
              <a:rPr lang="en-US" dirty="0"/>
              <a:t>W</a:t>
            </a:r>
            <a:r>
              <a:rPr lang="en-TH" dirty="0"/>
              <a:t>e tested and choose the best imputation by using cross validation. </a:t>
            </a:r>
            <a:r>
              <a:rPr lang="en-US" dirty="0"/>
              <a:t>W</a:t>
            </a:r>
            <a:r>
              <a:rPr lang="en-TH" dirty="0"/>
              <a:t>e can see that linear regression with label encoding has the best performance</a:t>
            </a:r>
          </a:p>
          <a:p>
            <a:pPr marL="158750" indent="0">
              <a:buNone/>
            </a:pPr>
            <a:r>
              <a:rPr lang="en-TH" dirty="0"/>
              <a:t> </a:t>
            </a:r>
          </a:p>
        </p:txBody>
      </p:sp>
    </p:spTree>
    <p:extLst>
      <p:ext uri="{BB962C8B-B14F-4D97-AF65-F5344CB8AC3E}">
        <p14:creationId xmlns:p14="http://schemas.microsoft.com/office/powerpoint/2010/main" val="3601426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715ca952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715ca952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and the following section we visualize the data using PCA and </a:t>
            </a:r>
            <a:r>
              <a:rPr lang="en-US" dirty="0" err="1"/>
              <a:t>tsne</a:t>
            </a:r>
            <a:endParaRPr lang="en-US" dirty="0"/>
          </a:p>
          <a:p>
            <a:pPr marL="0" lvl="0" indent="0" algn="l" rtl="0">
              <a:spcBef>
                <a:spcPts val="0"/>
              </a:spcBef>
              <a:spcAft>
                <a:spcPts val="0"/>
              </a:spcAft>
              <a:buNone/>
            </a:pPr>
            <a:r>
              <a:rPr lang="en-US" dirty="0"/>
              <a:t>From the data set we remove the sale price and we perform PCA on the remaining</a:t>
            </a:r>
          </a:p>
          <a:p>
            <a:pPr marL="0" lvl="0" indent="0" algn="l" rtl="0">
              <a:spcBef>
                <a:spcPts val="0"/>
              </a:spcBef>
              <a:spcAft>
                <a:spcPts val="0"/>
              </a:spcAft>
              <a:buNone/>
            </a:pPr>
            <a:r>
              <a:rPr lang="en-US" dirty="0"/>
              <a:t>We plot our results, on the left we see the data reduced to 1 dimension and on the right the data reduced to two dimensions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715ca952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715ca952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also present the scree graph that depicts the explained variance at each PCA component</a:t>
            </a:r>
          </a:p>
          <a:p>
            <a:pPr marL="0" lvl="0" indent="0" algn="l" rtl="0">
              <a:spcBef>
                <a:spcPts val="0"/>
              </a:spcBef>
              <a:spcAft>
                <a:spcPts val="0"/>
              </a:spcAft>
              <a:buNone/>
            </a:pPr>
            <a:r>
              <a:rPr lang="en-US" dirty="0"/>
              <a:t>We observe that by the 3</a:t>
            </a:r>
            <a:r>
              <a:rPr lang="en-US" baseline="30000" dirty="0"/>
              <a:t>rd</a:t>
            </a:r>
            <a:r>
              <a:rPr lang="en-US" dirty="0"/>
              <a:t> component we explain more than 99% of the variance and by the fourth component more than 99.9% of the variance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715ca952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715ca952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conclude the PCA section by exploring how regression algorithms perform.</a:t>
            </a:r>
          </a:p>
          <a:p>
            <a:pPr marL="0" lvl="0" indent="0" algn="l" rtl="0">
              <a:spcBef>
                <a:spcPts val="0"/>
              </a:spcBef>
              <a:spcAft>
                <a:spcPts val="0"/>
              </a:spcAft>
              <a:buNone/>
            </a:pPr>
            <a:r>
              <a:rPr lang="en-US" dirty="0"/>
              <a:t>We proceed as follows: each step we run PCA and reduce the data set to a lower dimension, then we run the regression algorithms and record the MSE</a:t>
            </a:r>
          </a:p>
          <a:p>
            <a:pPr marL="0" lvl="0" indent="0" algn="l" rtl="0">
              <a:spcBef>
                <a:spcPts val="0"/>
              </a:spcBef>
              <a:spcAft>
                <a:spcPts val="0"/>
              </a:spcAft>
              <a:buNone/>
            </a:pPr>
            <a:r>
              <a:rPr lang="en-US" dirty="0"/>
              <a:t>Random forest and SVM regression were run on a standardized data set</a:t>
            </a:r>
            <a:r>
              <a:rPr lang="en-GB" dirty="0"/>
              <a:t>, while linear regression was run on the original data set</a:t>
            </a:r>
          </a:p>
          <a:p>
            <a:pPr marL="0" lvl="0" indent="0" algn="l" rtl="0">
              <a:spcBef>
                <a:spcPts val="0"/>
              </a:spcBef>
              <a:spcAft>
                <a:spcPts val="0"/>
              </a:spcAft>
              <a:buNone/>
            </a:pPr>
            <a:r>
              <a:rPr lang="en-GB" dirty="0"/>
              <a:t>We see a trend among all algorithms that the more PCA components the less the MSE, but the rate changes depending on the algorithm</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715ca952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715ca952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now visualize the data using </a:t>
            </a:r>
            <a:r>
              <a:rPr lang="en-GB" dirty="0" err="1"/>
              <a:t>tsne</a:t>
            </a:r>
            <a:r>
              <a:rPr lang="en-GB" dirty="0"/>
              <a:t>, again the sale price is dropped and we plot the remaining features.</a:t>
            </a:r>
          </a:p>
          <a:p>
            <a:pPr marL="0" lvl="0" indent="0" algn="l" rtl="0">
              <a:spcBef>
                <a:spcPts val="0"/>
              </a:spcBef>
              <a:spcAft>
                <a:spcPts val="0"/>
              </a:spcAft>
              <a:buNone/>
            </a:pPr>
            <a:r>
              <a:rPr lang="en-GB" dirty="0"/>
              <a:t>On the right you can see the data in two dimensions using different values of perplexity ranging from 1 to 100</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15ca9524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15ca9524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particular we observe something that looks like a cluster that remains consistent despite the perplexity.</a:t>
            </a:r>
          </a:p>
          <a:p>
            <a:pPr marL="0" lvl="0" indent="0" algn="l" rtl="0">
              <a:spcBef>
                <a:spcPts val="0"/>
              </a:spcBef>
              <a:spcAft>
                <a:spcPts val="0"/>
              </a:spcAft>
              <a:buNone/>
            </a:pPr>
            <a:r>
              <a:rPr lang="en-GB" dirty="0"/>
              <a:t>In the upcoming slides we shall explore more if this cluster indeed exists in the original data set and also if this cluster relates to sale price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628650" y="3552662"/>
            <a:ext cx="3182692" cy="20574"/>
          </a:xfrm>
          <a:custGeom>
            <a:avLst/>
            <a:gdLst>
              <a:gd name="connsiteX0" fmla="*/ 0 w 3182692"/>
              <a:gd name="connsiteY0" fmla="*/ 0 h 20574"/>
              <a:gd name="connsiteX1" fmla="*/ 604711 w 3182692"/>
              <a:gd name="connsiteY1" fmla="*/ 0 h 20574"/>
              <a:gd name="connsiteX2" fmla="*/ 1241250 w 3182692"/>
              <a:gd name="connsiteY2" fmla="*/ 0 h 20574"/>
              <a:gd name="connsiteX3" fmla="*/ 1909615 w 3182692"/>
              <a:gd name="connsiteY3" fmla="*/ 0 h 20574"/>
              <a:gd name="connsiteX4" fmla="*/ 2577981 w 3182692"/>
              <a:gd name="connsiteY4" fmla="*/ 0 h 20574"/>
              <a:gd name="connsiteX5" fmla="*/ 3182692 w 3182692"/>
              <a:gd name="connsiteY5" fmla="*/ 0 h 20574"/>
              <a:gd name="connsiteX6" fmla="*/ 3182692 w 3182692"/>
              <a:gd name="connsiteY6" fmla="*/ 20574 h 20574"/>
              <a:gd name="connsiteX7" fmla="*/ 2482500 w 3182692"/>
              <a:gd name="connsiteY7" fmla="*/ 20574 h 20574"/>
              <a:gd name="connsiteX8" fmla="*/ 1782308 w 3182692"/>
              <a:gd name="connsiteY8" fmla="*/ 20574 h 20574"/>
              <a:gd name="connsiteX9" fmla="*/ 1145769 w 3182692"/>
              <a:gd name="connsiteY9" fmla="*/ 20574 h 20574"/>
              <a:gd name="connsiteX10" fmla="*/ 0 w 3182692"/>
              <a:gd name="connsiteY10" fmla="*/ 20574 h 20574"/>
              <a:gd name="connsiteX11" fmla="*/ 0 w 3182692"/>
              <a:gd name="connsiteY11" fmla="*/ 0 h 2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20574"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869" y="8892"/>
                  <a:pt x="3183080" y="12703"/>
                  <a:pt x="3182692" y="20574"/>
                </a:cubicBezTo>
                <a:cubicBezTo>
                  <a:pt x="2998421" y="24028"/>
                  <a:pt x="2675038" y="21300"/>
                  <a:pt x="2482500" y="20574"/>
                </a:cubicBezTo>
                <a:cubicBezTo>
                  <a:pt x="2289962" y="19848"/>
                  <a:pt x="1930644" y="9120"/>
                  <a:pt x="1782308" y="20574"/>
                </a:cubicBezTo>
                <a:cubicBezTo>
                  <a:pt x="1633972" y="32028"/>
                  <a:pt x="1287388" y="294"/>
                  <a:pt x="1145769" y="20574"/>
                </a:cubicBezTo>
                <a:cubicBezTo>
                  <a:pt x="1004150" y="40854"/>
                  <a:pt x="256377" y="-35152"/>
                  <a:pt x="0" y="20574"/>
                </a:cubicBezTo>
                <a:cubicBezTo>
                  <a:pt x="-161" y="11630"/>
                  <a:pt x="139" y="4527"/>
                  <a:pt x="0" y="0"/>
                </a:cubicBezTo>
                <a:close/>
              </a:path>
              <a:path w="3182692" h="20574"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3228" y="8886"/>
                  <a:pt x="3182047" y="10327"/>
                  <a:pt x="3182692" y="20574"/>
                </a:cubicBezTo>
                <a:cubicBezTo>
                  <a:pt x="3039109" y="-10415"/>
                  <a:pt x="2823860" y="16134"/>
                  <a:pt x="2546154" y="20574"/>
                </a:cubicBezTo>
                <a:cubicBezTo>
                  <a:pt x="2268448" y="25014"/>
                  <a:pt x="2098674" y="7577"/>
                  <a:pt x="1845961" y="20574"/>
                </a:cubicBezTo>
                <a:cubicBezTo>
                  <a:pt x="1593248" y="33571"/>
                  <a:pt x="1456743" y="29846"/>
                  <a:pt x="1304904" y="20574"/>
                </a:cubicBezTo>
                <a:cubicBezTo>
                  <a:pt x="1153065" y="11302"/>
                  <a:pt x="947204" y="13412"/>
                  <a:pt x="668365" y="20574"/>
                </a:cubicBezTo>
                <a:cubicBezTo>
                  <a:pt x="389526" y="27736"/>
                  <a:pt x="288244" y="-2342"/>
                  <a:pt x="0" y="20574"/>
                </a:cubicBezTo>
                <a:cubicBezTo>
                  <a:pt x="271" y="13936"/>
                  <a:pt x="-429" y="800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630936" y="336042"/>
            <a:ext cx="7886700" cy="3051810"/>
          </a:xfr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630936" y="3737610"/>
            <a:ext cx="7886700" cy="843534"/>
          </a:xfrm>
        </p:spPr>
        <p:txBody>
          <a:bodyPr>
            <a:normAutofit/>
          </a:bodyPr>
          <a:lstStyle>
            <a:lvl1pPr marL="0" indent="0" algn="l">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10/27/22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1422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28650" y="1447038"/>
            <a:ext cx="7886700" cy="3188970"/>
          </a:xfrm>
        </p:spPr>
        <p:txBody>
          <a:bodyPr>
            <a:normAutofit/>
          </a:bodyPr>
          <a:lstStyle>
            <a:lvl1pPr>
              <a:defRPr sz="2100"/>
            </a:lvl1pPr>
            <a:lvl2pPr>
              <a:defRPr sz="1800"/>
            </a:lvl2pPr>
            <a:lvl3pPr>
              <a:defRPr sz="150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10/27/22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628649" y="1282446"/>
            <a:ext cx="7886700" cy="20574"/>
          </a:xfrm>
          <a:custGeom>
            <a:avLst/>
            <a:gdLst>
              <a:gd name="connsiteX0" fmla="*/ 0 w 7886700"/>
              <a:gd name="connsiteY0" fmla="*/ 0 h 20574"/>
              <a:gd name="connsiteX1" fmla="*/ 420624 w 7886700"/>
              <a:gd name="connsiteY1" fmla="*/ 0 h 20574"/>
              <a:gd name="connsiteX2" fmla="*/ 1156716 w 7886700"/>
              <a:gd name="connsiteY2" fmla="*/ 0 h 20574"/>
              <a:gd name="connsiteX3" fmla="*/ 1577340 w 7886700"/>
              <a:gd name="connsiteY3" fmla="*/ 0 h 20574"/>
              <a:gd name="connsiteX4" fmla="*/ 2155698 w 7886700"/>
              <a:gd name="connsiteY4" fmla="*/ 0 h 20574"/>
              <a:gd name="connsiteX5" fmla="*/ 2970657 w 7886700"/>
              <a:gd name="connsiteY5" fmla="*/ 0 h 20574"/>
              <a:gd name="connsiteX6" fmla="*/ 3627882 w 7886700"/>
              <a:gd name="connsiteY6" fmla="*/ 0 h 20574"/>
              <a:gd name="connsiteX7" fmla="*/ 4363974 w 7886700"/>
              <a:gd name="connsiteY7" fmla="*/ 0 h 20574"/>
              <a:gd name="connsiteX8" fmla="*/ 4942332 w 7886700"/>
              <a:gd name="connsiteY8" fmla="*/ 0 h 20574"/>
              <a:gd name="connsiteX9" fmla="*/ 5599557 w 7886700"/>
              <a:gd name="connsiteY9" fmla="*/ 0 h 20574"/>
              <a:gd name="connsiteX10" fmla="*/ 6414516 w 7886700"/>
              <a:gd name="connsiteY10" fmla="*/ 0 h 20574"/>
              <a:gd name="connsiteX11" fmla="*/ 6914007 w 7886700"/>
              <a:gd name="connsiteY11" fmla="*/ 0 h 20574"/>
              <a:gd name="connsiteX12" fmla="*/ 7886700 w 7886700"/>
              <a:gd name="connsiteY12" fmla="*/ 0 h 20574"/>
              <a:gd name="connsiteX13" fmla="*/ 7886700 w 7886700"/>
              <a:gd name="connsiteY13" fmla="*/ 20574 h 20574"/>
              <a:gd name="connsiteX14" fmla="*/ 7308342 w 7886700"/>
              <a:gd name="connsiteY14" fmla="*/ 20574 h 20574"/>
              <a:gd name="connsiteX15" fmla="*/ 6887718 w 7886700"/>
              <a:gd name="connsiteY15" fmla="*/ 20574 h 20574"/>
              <a:gd name="connsiteX16" fmla="*/ 6230493 w 7886700"/>
              <a:gd name="connsiteY16" fmla="*/ 20574 h 20574"/>
              <a:gd name="connsiteX17" fmla="*/ 5731002 w 7886700"/>
              <a:gd name="connsiteY17" fmla="*/ 20574 h 20574"/>
              <a:gd name="connsiteX18" fmla="*/ 5073777 w 7886700"/>
              <a:gd name="connsiteY18" fmla="*/ 20574 h 20574"/>
              <a:gd name="connsiteX19" fmla="*/ 4416552 w 7886700"/>
              <a:gd name="connsiteY19" fmla="*/ 20574 h 20574"/>
              <a:gd name="connsiteX20" fmla="*/ 3759327 w 7886700"/>
              <a:gd name="connsiteY20" fmla="*/ 20574 h 20574"/>
              <a:gd name="connsiteX21" fmla="*/ 3102102 w 7886700"/>
              <a:gd name="connsiteY21" fmla="*/ 20574 h 20574"/>
              <a:gd name="connsiteX22" fmla="*/ 2523744 w 7886700"/>
              <a:gd name="connsiteY22" fmla="*/ 20574 h 20574"/>
              <a:gd name="connsiteX23" fmla="*/ 1787652 w 7886700"/>
              <a:gd name="connsiteY23" fmla="*/ 20574 h 20574"/>
              <a:gd name="connsiteX24" fmla="*/ 1130427 w 7886700"/>
              <a:gd name="connsiteY24" fmla="*/ 20574 h 20574"/>
              <a:gd name="connsiteX25" fmla="*/ 0 w 7886700"/>
              <a:gd name="connsiteY25" fmla="*/ 20574 h 20574"/>
              <a:gd name="connsiteX26" fmla="*/ 0 w 7886700"/>
              <a:gd name="connsiteY26" fmla="*/ 0 h 2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86700" h="20574" fill="none" extrusionOk="0">
                <a:moveTo>
                  <a:pt x="0" y="0"/>
                </a:moveTo>
                <a:cubicBezTo>
                  <a:pt x="157525" y="2723"/>
                  <a:pt x="287389" y="-6453"/>
                  <a:pt x="420624" y="0"/>
                </a:cubicBezTo>
                <a:cubicBezTo>
                  <a:pt x="553859" y="6453"/>
                  <a:pt x="825625" y="29874"/>
                  <a:pt x="1156716" y="0"/>
                </a:cubicBezTo>
                <a:cubicBezTo>
                  <a:pt x="1487807" y="-29874"/>
                  <a:pt x="1467015" y="9632"/>
                  <a:pt x="1577340" y="0"/>
                </a:cubicBezTo>
                <a:cubicBezTo>
                  <a:pt x="1687665" y="-9632"/>
                  <a:pt x="2024250" y="19395"/>
                  <a:pt x="2155698" y="0"/>
                </a:cubicBezTo>
                <a:cubicBezTo>
                  <a:pt x="2287146" y="-19395"/>
                  <a:pt x="2775210" y="-36481"/>
                  <a:pt x="2970657" y="0"/>
                </a:cubicBezTo>
                <a:cubicBezTo>
                  <a:pt x="3166104" y="36481"/>
                  <a:pt x="3456933" y="2822"/>
                  <a:pt x="3627882" y="0"/>
                </a:cubicBezTo>
                <a:cubicBezTo>
                  <a:pt x="3798831" y="-2822"/>
                  <a:pt x="4063535" y="23706"/>
                  <a:pt x="4363974" y="0"/>
                </a:cubicBezTo>
                <a:cubicBezTo>
                  <a:pt x="4664413" y="-23706"/>
                  <a:pt x="4721338" y="-85"/>
                  <a:pt x="4942332" y="0"/>
                </a:cubicBezTo>
                <a:cubicBezTo>
                  <a:pt x="5163326" y="85"/>
                  <a:pt x="5298512" y="10710"/>
                  <a:pt x="5599557" y="0"/>
                </a:cubicBezTo>
                <a:cubicBezTo>
                  <a:pt x="5900603" y="-10710"/>
                  <a:pt x="6095214" y="3467"/>
                  <a:pt x="6414516" y="0"/>
                </a:cubicBezTo>
                <a:cubicBezTo>
                  <a:pt x="6733818" y="-3467"/>
                  <a:pt x="6803711" y="5617"/>
                  <a:pt x="6914007" y="0"/>
                </a:cubicBezTo>
                <a:cubicBezTo>
                  <a:pt x="7024303" y="-5617"/>
                  <a:pt x="7602090" y="-33929"/>
                  <a:pt x="7886700" y="0"/>
                </a:cubicBezTo>
                <a:cubicBezTo>
                  <a:pt x="7887140" y="6295"/>
                  <a:pt x="7885688" y="11558"/>
                  <a:pt x="7886700" y="20574"/>
                </a:cubicBezTo>
                <a:cubicBezTo>
                  <a:pt x="7637258" y="10284"/>
                  <a:pt x="7575695" y="9871"/>
                  <a:pt x="7308342" y="20574"/>
                </a:cubicBezTo>
                <a:cubicBezTo>
                  <a:pt x="7040989" y="31277"/>
                  <a:pt x="7003134" y="37163"/>
                  <a:pt x="6887718" y="20574"/>
                </a:cubicBezTo>
                <a:cubicBezTo>
                  <a:pt x="6772302" y="3985"/>
                  <a:pt x="6488136" y="51389"/>
                  <a:pt x="6230493" y="20574"/>
                </a:cubicBezTo>
                <a:cubicBezTo>
                  <a:pt x="5972851" y="-10241"/>
                  <a:pt x="5929971" y="28764"/>
                  <a:pt x="5731002" y="20574"/>
                </a:cubicBezTo>
                <a:cubicBezTo>
                  <a:pt x="5532033" y="12384"/>
                  <a:pt x="5381360" y="21850"/>
                  <a:pt x="5073777" y="20574"/>
                </a:cubicBezTo>
                <a:cubicBezTo>
                  <a:pt x="4766194" y="19298"/>
                  <a:pt x="4713365" y="22453"/>
                  <a:pt x="4416552" y="20574"/>
                </a:cubicBezTo>
                <a:cubicBezTo>
                  <a:pt x="4119740" y="18695"/>
                  <a:pt x="3915304" y="21560"/>
                  <a:pt x="3759327" y="20574"/>
                </a:cubicBezTo>
                <a:cubicBezTo>
                  <a:pt x="3603351" y="19588"/>
                  <a:pt x="3375414" y="14360"/>
                  <a:pt x="3102102" y="20574"/>
                </a:cubicBezTo>
                <a:cubicBezTo>
                  <a:pt x="2828791" y="26788"/>
                  <a:pt x="2795766" y="12603"/>
                  <a:pt x="2523744" y="20574"/>
                </a:cubicBezTo>
                <a:cubicBezTo>
                  <a:pt x="2251722" y="28545"/>
                  <a:pt x="1947642" y="25435"/>
                  <a:pt x="1787652" y="20574"/>
                </a:cubicBezTo>
                <a:cubicBezTo>
                  <a:pt x="1627662" y="15713"/>
                  <a:pt x="1413335" y="22807"/>
                  <a:pt x="1130427" y="20574"/>
                </a:cubicBezTo>
                <a:cubicBezTo>
                  <a:pt x="847520" y="18341"/>
                  <a:pt x="292942" y="-20486"/>
                  <a:pt x="0" y="20574"/>
                </a:cubicBezTo>
                <a:cubicBezTo>
                  <a:pt x="929" y="11485"/>
                  <a:pt x="125" y="9213"/>
                  <a:pt x="0" y="0"/>
                </a:cubicBezTo>
                <a:close/>
              </a:path>
              <a:path w="7886700" h="20574" stroke="0"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887055" y="5465"/>
                  <a:pt x="7886440" y="14230"/>
                  <a:pt x="7886700" y="20574"/>
                </a:cubicBezTo>
                <a:cubicBezTo>
                  <a:pt x="7752936" y="30980"/>
                  <a:pt x="7671143" y="15382"/>
                  <a:pt x="7466076" y="20574"/>
                </a:cubicBezTo>
                <a:cubicBezTo>
                  <a:pt x="7261009" y="25766"/>
                  <a:pt x="7039949" y="39034"/>
                  <a:pt x="6651117" y="20574"/>
                </a:cubicBezTo>
                <a:cubicBezTo>
                  <a:pt x="6262285" y="2114"/>
                  <a:pt x="6379660" y="14574"/>
                  <a:pt x="6151626" y="20574"/>
                </a:cubicBezTo>
                <a:cubicBezTo>
                  <a:pt x="5923592" y="26574"/>
                  <a:pt x="5816137" y="42595"/>
                  <a:pt x="5494401" y="20574"/>
                </a:cubicBezTo>
                <a:cubicBezTo>
                  <a:pt x="5172665" y="-1447"/>
                  <a:pt x="5022009" y="7288"/>
                  <a:pt x="4679442" y="20574"/>
                </a:cubicBezTo>
                <a:cubicBezTo>
                  <a:pt x="4336875" y="33860"/>
                  <a:pt x="4169241" y="-11410"/>
                  <a:pt x="4022217" y="20574"/>
                </a:cubicBezTo>
                <a:cubicBezTo>
                  <a:pt x="3875193" y="52558"/>
                  <a:pt x="3723776" y="39340"/>
                  <a:pt x="3601593" y="20574"/>
                </a:cubicBezTo>
                <a:cubicBezTo>
                  <a:pt x="3479410" y="1808"/>
                  <a:pt x="3283834" y="13589"/>
                  <a:pt x="3102102" y="20574"/>
                </a:cubicBezTo>
                <a:cubicBezTo>
                  <a:pt x="2920370" y="27559"/>
                  <a:pt x="2467386" y="28546"/>
                  <a:pt x="2287143" y="20574"/>
                </a:cubicBezTo>
                <a:cubicBezTo>
                  <a:pt x="2106900" y="12602"/>
                  <a:pt x="1798848" y="52698"/>
                  <a:pt x="1629918" y="20574"/>
                </a:cubicBezTo>
                <a:cubicBezTo>
                  <a:pt x="1460989" y="-11550"/>
                  <a:pt x="1324115" y="28055"/>
                  <a:pt x="1130427" y="20574"/>
                </a:cubicBezTo>
                <a:cubicBezTo>
                  <a:pt x="936739" y="13093"/>
                  <a:pt x="302034" y="23285"/>
                  <a:pt x="0" y="20574"/>
                </a:cubicBezTo>
                <a:cubicBezTo>
                  <a:pt x="-40" y="12796"/>
                  <a:pt x="-161" y="5458"/>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Tree>
    <p:extLst>
      <p:ext uri="{BB962C8B-B14F-4D97-AF65-F5344CB8AC3E}">
        <p14:creationId xmlns:p14="http://schemas.microsoft.com/office/powerpoint/2010/main" val="145517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8"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9D07F5F-851D-9978-83F6-CDD7572EC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3474"/>
            <a:ext cx="9194298" cy="60583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4423583-E82D-D09C-370D-67787A9E7C6B}"/>
              </a:ext>
            </a:extLst>
          </p:cNvPr>
          <p:cNvSpPr>
            <a:spLocks noGrp="1"/>
          </p:cNvSpPr>
          <p:nvPr>
            <p:ph type="ctrTitle"/>
          </p:nvPr>
        </p:nvSpPr>
        <p:spPr>
          <a:xfrm>
            <a:off x="124688" y="2405685"/>
            <a:ext cx="1803503" cy="530777"/>
          </a:xfrm>
        </p:spPr>
        <p:txBody>
          <a:bodyPr anchor="b">
            <a:normAutofit fontScale="90000"/>
          </a:bodyPr>
          <a:lstStyle/>
          <a:p>
            <a:r>
              <a:rPr lang="en-TH" sz="2400" dirty="0">
                <a:solidFill>
                  <a:schemeClr val="bg1"/>
                </a:solidFill>
              </a:rPr>
              <a:t>DATA7703</a:t>
            </a:r>
            <a:endParaRPr lang="en-TH" sz="2800" dirty="0">
              <a:solidFill>
                <a:schemeClr val="bg1"/>
              </a:solidFill>
            </a:endParaRPr>
          </a:p>
        </p:txBody>
      </p:sp>
      <p:sp>
        <p:nvSpPr>
          <p:cNvPr id="3" name="Subtitle 2">
            <a:extLst>
              <a:ext uri="{FF2B5EF4-FFF2-40B4-BE49-F238E27FC236}">
                <a16:creationId xmlns:a16="http://schemas.microsoft.com/office/drawing/2014/main" id="{603E5176-23B3-8CD2-0712-E4C8F8C09021}"/>
              </a:ext>
            </a:extLst>
          </p:cNvPr>
          <p:cNvSpPr>
            <a:spLocks noGrp="1"/>
          </p:cNvSpPr>
          <p:nvPr>
            <p:ph type="subTitle" idx="1"/>
          </p:nvPr>
        </p:nvSpPr>
        <p:spPr>
          <a:xfrm>
            <a:off x="124688" y="2825853"/>
            <a:ext cx="2177272" cy="1606480"/>
          </a:xfrm>
        </p:spPr>
        <p:txBody>
          <a:bodyPr>
            <a:normAutofit fontScale="92500" lnSpcReduction="10000"/>
          </a:bodyPr>
          <a:lstStyle/>
          <a:p>
            <a:r>
              <a:rPr lang="en-TH" sz="1900" dirty="0">
                <a:solidFill>
                  <a:schemeClr val="bg1"/>
                </a:solidFill>
              </a:rPr>
              <a:t>Group 1</a:t>
            </a:r>
          </a:p>
          <a:p>
            <a:r>
              <a:rPr lang="en-TH" sz="1500" dirty="0">
                <a:solidFill>
                  <a:schemeClr val="bg1"/>
                </a:solidFill>
              </a:rPr>
              <a:t>Ashama Plipat</a:t>
            </a:r>
          </a:p>
          <a:p>
            <a:r>
              <a:rPr lang="en-TH" sz="1500" dirty="0">
                <a:solidFill>
                  <a:schemeClr val="bg1"/>
                </a:solidFill>
              </a:rPr>
              <a:t>Jai Ji</a:t>
            </a:r>
          </a:p>
          <a:p>
            <a:r>
              <a:rPr lang="en-TH" sz="1500" dirty="0">
                <a:solidFill>
                  <a:schemeClr val="bg1"/>
                </a:solidFill>
              </a:rPr>
              <a:t>Shuo Yuan</a:t>
            </a:r>
          </a:p>
          <a:p>
            <a:r>
              <a:rPr lang="en-TH" sz="1500" dirty="0">
                <a:solidFill>
                  <a:schemeClr val="bg1"/>
                </a:solidFill>
              </a:rPr>
              <a:t>Nikolaos Chatzis</a:t>
            </a:r>
          </a:p>
          <a:p>
            <a:r>
              <a:rPr lang="en-TH" sz="1500" dirty="0">
                <a:solidFill>
                  <a:schemeClr val="bg1"/>
                </a:solidFill>
              </a:rPr>
              <a:t>Ritika Rana</a:t>
            </a:r>
          </a:p>
          <a:p>
            <a:endParaRPr lang="en-TH" dirty="0">
              <a:solidFill>
                <a:schemeClr val="bg1"/>
              </a:solidFill>
            </a:endParaRPr>
          </a:p>
          <a:p>
            <a:endParaRPr lang="en-TH" dirty="0">
              <a:solidFill>
                <a:schemeClr val="bg1"/>
              </a:solidFill>
            </a:endParaRPr>
          </a:p>
        </p:txBody>
      </p:sp>
      <p:sp>
        <p:nvSpPr>
          <p:cNvPr id="4" name="Title 1">
            <a:extLst>
              <a:ext uri="{FF2B5EF4-FFF2-40B4-BE49-F238E27FC236}">
                <a16:creationId xmlns:a16="http://schemas.microsoft.com/office/drawing/2014/main" id="{9C551B31-FCD4-82D1-88F3-65894B511792}"/>
              </a:ext>
            </a:extLst>
          </p:cNvPr>
          <p:cNvSpPr txBox="1">
            <a:spLocks/>
          </p:cNvSpPr>
          <p:nvPr/>
        </p:nvSpPr>
        <p:spPr>
          <a:xfrm>
            <a:off x="-142800" y="-175977"/>
            <a:ext cx="7912489" cy="185136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66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pPr algn="ctr"/>
            <a:r>
              <a:rPr lang="en-US" sz="4000" dirty="0">
                <a:solidFill>
                  <a:schemeClr val="bg1"/>
                </a:solidFill>
              </a:rPr>
              <a:t>Exploration of ML algorithms </a:t>
            </a:r>
            <a:r>
              <a:rPr lang="en-US" sz="3600" dirty="0">
                <a:solidFill>
                  <a:schemeClr val="bg1"/>
                </a:solidFill>
              </a:rPr>
              <a:t>through house price data set</a:t>
            </a:r>
            <a:endParaRPr lang="en-TH" sz="4000" dirty="0">
              <a:solidFill>
                <a:schemeClr val="bg1"/>
              </a:solidFill>
            </a:endParaRPr>
          </a:p>
        </p:txBody>
      </p:sp>
      <p:sp>
        <p:nvSpPr>
          <p:cNvPr id="5" name="TextBox 4">
            <a:extLst>
              <a:ext uri="{FF2B5EF4-FFF2-40B4-BE49-F238E27FC236}">
                <a16:creationId xmlns:a16="http://schemas.microsoft.com/office/drawing/2014/main" id="{6419E78A-7E26-ADD6-F90C-CB2B65BBFBD6}"/>
              </a:ext>
            </a:extLst>
          </p:cNvPr>
          <p:cNvSpPr txBox="1"/>
          <p:nvPr/>
        </p:nvSpPr>
        <p:spPr>
          <a:xfrm>
            <a:off x="0" y="4881890"/>
            <a:ext cx="8065155" cy="261610"/>
          </a:xfrm>
          <a:prstGeom prst="rect">
            <a:avLst/>
          </a:prstGeom>
          <a:noFill/>
        </p:spPr>
        <p:txBody>
          <a:bodyPr wrap="square" rtlCol="0">
            <a:spAutoFit/>
          </a:bodyPr>
          <a:lstStyle/>
          <a:p>
            <a:r>
              <a:rPr lang="en-US" sz="1100" dirty="0"/>
              <a:t>Figure r</a:t>
            </a:r>
            <a:r>
              <a:rPr lang="en-TH" sz="1100" dirty="0"/>
              <a:t>ef: </a:t>
            </a:r>
            <a:r>
              <a:rPr lang="en-US" sz="1100" dirty="0"/>
              <a:t>https://</a:t>
            </a:r>
            <a:r>
              <a:rPr lang="en-US" sz="1100" dirty="0" err="1"/>
              <a:t>britainnewstime.com</a:t>
            </a:r>
            <a:r>
              <a:rPr lang="en-US" sz="1100" dirty="0"/>
              <a:t>/2022/07/20/house-prices-jump-to-283500-in-may/</a:t>
            </a:r>
            <a:endParaRPr lang="en-TH" sz="1100" dirty="0"/>
          </a:p>
        </p:txBody>
      </p:sp>
    </p:spTree>
    <p:extLst>
      <p:ext uri="{BB962C8B-B14F-4D97-AF65-F5344CB8AC3E}">
        <p14:creationId xmlns:p14="http://schemas.microsoft.com/office/powerpoint/2010/main" val="362568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4"/>
          <p:cNvSpPr txBox="1">
            <a:spLocks noGrp="1"/>
          </p:cNvSpPr>
          <p:nvPr>
            <p:ph type="title"/>
          </p:nvPr>
        </p:nvSpPr>
        <p:spPr>
          <a:xfrm>
            <a:off x="1303800" y="598575"/>
            <a:ext cx="7030500" cy="831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 we spot the cluster in the original</a:t>
            </a:r>
            <a:endParaRPr/>
          </a:p>
          <a:p>
            <a:pPr marL="0" lvl="0" indent="0" algn="l" rtl="0">
              <a:spcBef>
                <a:spcPts val="0"/>
              </a:spcBef>
              <a:spcAft>
                <a:spcPts val="0"/>
              </a:spcAft>
              <a:buNone/>
            </a:pPr>
            <a:r>
              <a:rPr lang="en"/>
              <a:t> data set ?</a:t>
            </a:r>
            <a:endParaRPr/>
          </a:p>
        </p:txBody>
      </p:sp>
      <p:sp>
        <p:nvSpPr>
          <p:cNvPr id="364" name="Google Shape;364;p24"/>
          <p:cNvSpPr txBox="1"/>
          <p:nvPr/>
        </p:nvSpPr>
        <p:spPr>
          <a:xfrm>
            <a:off x="1303800" y="1552350"/>
            <a:ext cx="6987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We proceed as follows:</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We mark the cluster elements of the tsne output (as per picture below)</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We shall test with kMeans and Gaussian mixtures (next slide)</a:t>
            </a:r>
            <a:endParaRPr>
              <a:latin typeface="Nunito"/>
              <a:ea typeface="Nunito"/>
              <a:cs typeface="Nunito"/>
              <a:sym typeface="Nunito"/>
            </a:endParaRPr>
          </a:p>
        </p:txBody>
      </p:sp>
      <p:pic>
        <p:nvPicPr>
          <p:cNvPr id="365" name="Google Shape;365;p24"/>
          <p:cNvPicPr preferRelativeResize="0"/>
          <p:nvPr/>
        </p:nvPicPr>
        <p:blipFill>
          <a:blip r:embed="rId3">
            <a:alphaModFix/>
          </a:blip>
          <a:stretch>
            <a:fillRect/>
          </a:stretch>
        </p:blipFill>
        <p:spPr>
          <a:xfrm>
            <a:off x="1883625" y="2448025"/>
            <a:ext cx="3590925" cy="2362200"/>
          </a:xfrm>
          <a:prstGeom prst="rect">
            <a:avLst/>
          </a:prstGeom>
          <a:noFill/>
          <a:ln>
            <a:noFill/>
          </a:ln>
        </p:spPr>
      </p:pic>
      <p:sp>
        <p:nvSpPr>
          <p:cNvPr id="366" name="Google Shape;366;p24"/>
          <p:cNvSpPr txBox="1"/>
          <p:nvPr/>
        </p:nvSpPr>
        <p:spPr>
          <a:xfrm>
            <a:off x="5629950" y="4163450"/>
            <a:ext cx="266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We mark elements as orange and purple</a:t>
            </a:r>
            <a:endParaRPr>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14:dur="2000" advTm="31684"/>
    </mc:Choice>
    <mc:Fallback xmlns="">
      <p:transition spd="slow" advTm="3168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5"/>
          <p:cNvSpPr txBox="1">
            <a:spLocks noGrp="1"/>
          </p:cNvSpPr>
          <p:nvPr>
            <p:ph type="title"/>
          </p:nvPr>
        </p:nvSpPr>
        <p:spPr>
          <a:xfrm>
            <a:off x="1275175" y="176500"/>
            <a:ext cx="7030500" cy="66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kMeans and Gaussian mixtures</a:t>
            </a:r>
            <a:endParaRPr dirty="0"/>
          </a:p>
        </p:txBody>
      </p:sp>
      <p:sp>
        <p:nvSpPr>
          <p:cNvPr id="372" name="Google Shape;372;p25"/>
          <p:cNvSpPr txBox="1"/>
          <p:nvPr/>
        </p:nvSpPr>
        <p:spPr>
          <a:xfrm>
            <a:off x="1237575" y="844000"/>
            <a:ext cx="6459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-We run each algorithm 100 times:</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	- With 2 clusters/components</a:t>
            </a:r>
            <a:endParaRPr dirty="0">
              <a:latin typeface="Nunito"/>
              <a:ea typeface="Nunito"/>
              <a:cs typeface="Nunito"/>
              <a:sym typeface="Nunito"/>
            </a:endParaRPr>
          </a:p>
          <a:p>
            <a:pPr marL="0" lvl="0" indent="457200" algn="l" rtl="0">
              <a:spcBef>
                <a:spcPts val="0"/>
              </a:spcBef>
              <a:spcAft>
                <a:spcPts val="0"/>
              </a:spcAft>
              <a:buNone/>
            </a:pPr>
            <a:r>
              <a:rPr lang="en" dirty="0">
                <a:latin typeface="Nunito"/>
                <a:ea typeface="Nunito"/>
                <a:cs typeface="Nunito"/>
                <a:sym typeface="Nunito"/>
              </a:rPr>
              <a:t>	- Initialized at random points in time</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-We define accuracy as the percentage of labels that are consistent between the marked elements (from tsne) and the label output of the algorithm</a:t>
            </a:r>
            <a:endParaRPr dirty="0">
              <a:latin typeface="Nunito"/>
              <a:ea typeface="Nunito"/>
              <a:cs typeface="Nunito"/>
              <a:sym typeface="Nunito"/>
            </a:endParaRPr>
          </a:p>
        </p:txBody>
      </p:sp>
      <p:pic>
        <p:nvPicPr>
          <p:cNvPr id="373" name="Google Shape;373;p25"/>
          <p:cNvPicPr preferRelativeResize="0"/>
          <p:nvPr/>
        </p:nvPicPr>
        <p:blipFill>
          <a:blip r:embed="rId3">
            <a:alphaModFix/>
          </a:blip>
          <a:stretch>
            <a:fillRect/>
          </a:stretch>
        </p:blipFill>
        <p:spPr>
          <a:xfrm>
            <a:off x="717961" y="2103575"/>
            <a:ext cx="3211334" cy="2195925"/>
          </a:xfrm>
          <a:prstGeom prst="rect">
            <a:avLst/>
          </a:prstGeom>
          <a:noFill/>
          <a:ln>
            <a:noFill/>
          </a:ln>
        </p:spPr>
      </p:pic>
      <p:pic>
        <p:nvPicPr>
          <p:cNvPr id="374" name="Google Shape;374;p25"/>
          <p:cNvPicPr preferRelativeResize="0"/>
          <p:nvPr/>
        </p:nvPicPr>
        <p:blipFill>
          <a:blip r:embed="rId4">
            <a:alphaModFix/>
          </a:blip>
          <a:stretch>
            <a:fillRect/>
          </a:stretch>
        </p:blipFill>
        <p:spPr>
          <a:xfrm>
            <a:off x="5094341" y="2136476"/>
            <a:ext cx="3211334" cy="2195925"/>
          </a:xfrm>
          <a:prstGeom prst="rect">
            <a:avLst/>
          </a:prstGeom>
          <a:noFill/>
          <a:ln>
            <a:noFill/>
          </a:ln>
        </p:spPr>
      </p:pic>
      <p:sp>
        <p:nvSpPr>
          <p:cNvPr id="375" name="Google Shape;375;p25"/>
          <p:cNvSpPr txBox="1"/>
          <p:nvPr/>
        </p:nvSpPr>
        <p:spPr>
          <a:xfrm>
            <a:off x="1237575" y="4460092"/>
            <a:ext cx="279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Gaussian Mixture models</a:t>
            </a:r>
            <a:endParaRPr dirty="0">
              <a:latin typeface="Nunito"/>
              <a:ea typeface="Nunito"/>
              <a:cs typeface="Nunito"/>
              <a:sym typeface="Nunito"/>
            </a:endParaRPr>
          </a:p>
        </p:txBody>
      </p:sp>
      <p:sp>
        <p:nvSpPr>
          <p:cNvPr id="376" name="Google Shape;376;p25"/>
          <p:cNvSpPr txBox="1"/>
          <p:nvPr/>
        </p:nvSpPr>
        <p:spPr>
          <a:xfrm>
            <a:off x="6352575" y="4460092"/>
            <a:ext cx="268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k Means</a:t>
            </a:r>
            <a:endParaRPr dirty="0">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14:dur="2000" advTm="34723"/>
    </mc:Choice>
    <mc:Fallback xmlns="">
      <p:transition spd="slow" advTm="3472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3"/>
          <p:cNvSpPr txBox="1">
            <a:spLocks noGrp="1"/>
          </p:cNvSpPr>
          <p:nvPr>
            <p:ph type="title"/>
          </p:nvPr>
        </p:nvSpPr>
        <p:spPr>
          <a:xfrm>
            <a:off x="1319325" y="3421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Does the data cluster correspond to sale price ?</a:t>
            </a:r>
            <a:endParaRPr/>
          </a:p>
        </p:txBody>
      </p:sp>
      <p:pic>
        <p:nvPicPr>
          <p:cNvPr id="357" name="Google Shape;357;p23"/>
          <p:cNvPicPr preferRelativeResize="0"/>
          <p:nvPr/>
        </p:nvPicPr>
        <p:blipFill>
          <a:blip r:embed="rId3">
            <a:alphaModFix/>
          </a:blip>
          <a:stretch>
            <a:fillRect/>
          </a:stretch>
        </p:blipFill>
        <p:spPr>
          <a:xfrm>
            <a:off x="2405575" y="1820175"/>
            <a:ext cx="6667107" cy="3240826"/>
          </a:xfrm>
          <a:prstGeom prst="rect">
            <a:avLst/>
          </a:prstGeom>
          <a:noFill/>
          <a:ln>
            <a:noFill/>
          </a:ln>
        </p:spPr>
      </p:pic>
      <p:sp>
        <p:nvSpPr>
          <p:cNvPr id="358" name="Google Shape;358;p23"/>
          <p:cNvSpPr txBox="1"/>
          <p:nvPr/>
        </p:nvSpPr>
        <p:spPr>
          <a:xfrm>
            <a:off x="106129" y="1820175"/>
            <a:ext cx="2359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-Fix perplexity to 30</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-Filter the data points by price</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-We observe that the data cluster does not correspond to a price cluster</a:t>
            </a:r>
            <a:endParaRPr dirty="0">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14:dur="2000" advTm="47129"/>
    </mc:Choice>
    <mc:Fallback xmlns="">
      <p:transition spd="slow" advTm="4712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D76CA-4AD2-3F0F-1941-2EB4CE5C4FEE}"/>
              </a:ext>
            </a:extLst>
          </p:cNvPr>
          <p:cNvSpPr>
            <a:spLocks noGrp="1"/>
          </p:cNvSpPr>
          <p:nvPr>
            <p:ph type="title"/>
          </p:nvPr>
        </p:nvSpPr>
        <p:spPr/>
        <p:txBody>
          <a:bodyPr/>
          <a:lstStyle/>
          <a:p>
            <a:r>
              <a:rPr lang="en-US" altLang="zh-CN" dirty="0"/>
              <a:t>polynomial regression</a:t>
            </a:r>
            <a:endParaRPr lang="zh-CN" altLang="en-US" dirty="0"/>
          </a:p>
        </p:txBody>
      </p:sp>
      <p:sp>
        <p:nvSpPr>
          <p:cNvPr id="9" name="Google Shape;331;p20">
            <a:extLst>
              <a:ext uri="{FF2B5EF4-FFF2-40B4-BE49-F238E27FC236}">
                <a16:creationId xmlns:a16="http://schemas.microsoft.com/office/drawing/2014/main" id="{837C9997-4FE8-A156-9E59-5BB41A0F44F2}"/>
              </a:ext>
            </a:extLst>
          </p:cNvPr>
          <p:cNvSpPr txBox="1"/>
          <p:nvPr/>
        </p:nvSpPr>
        <p:spPr>
          <a:xfrm>
            <a:off x="651666" y="1638709"/>
            <a:ext cx="7653000" cy="61552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endParaRPr lang="en-US" dirty="0">
              <a:latin typeface="Nunito"/>
              <a:ea typeface="Nunito"/>
              <a:cs typeface="Nunito"/>
              <a:sym typeface="Nunito"/>
            </a:endParaRPr>
          </a:p>
          <a:p>
            <a:pPr marL="285750" lvl="0" indent="-285750" algn="l" rtl="0">
              <a:spcBef>
                <a:spcPts val="0"/>
              </a:spcBef>
              <a:spcAft>
                <a:spcPts val="0"/>
              </a:spcAft>
              <a:buFont typeface="Wingdings" panose="05000000000000000000" pitchFamily="2" charset="2"/>
              <a:buChar char="l"/>
            </a:pPr>
            <a:endParaRPr dirty="0">
              <a:latin typeface="Nunito"/>
              <a:ea typeface="Nunito"/>
              <a:cs typeface="Nunito"/>
              <a:sym typeface="Nunito"/>
            </a:endParaRPr>
          </a:p>
        </p:txBody>
      </p:sp>
      <p:pic>
        <p:nvPicPr>
          <p:cNvPr id="5" name="图片 4">
            <a:extLst>
              <a:ext uri="{FF2B5EF4-FFF2-40B4-BE49-F238E27FC236}">
                <a16:creationId xmlns:a16="http://schemas.microsoft.com/office/drawing/2014/main" id="{3C958E76-E087-E6B9-E8DA-8FCD52D1E8A9}"/>
              </a:ext>
            </a:extLst>
          </p:cNvPr>
          <p:cNvPicPr>
            <a:picLocks noChangeAspect="1"/>
          </p:cNvPicPr>
          <p:nvPr/>
        </p:nvPicPr>
        <p:blipFill>
          <a:blip r:embed="rId3"/>
          <a:stretch>
            <a:fillRect/>
          </a:stretch>
        </p:blipFill>
        <p:spPr>
          <a:xfrm>
            <a:off x="172436" y="2124139"/>
            <a:ext cx="2993612" cy="2169831"/>
          </a:xfrm>
          <a:prstGeom prst="rect">
            <a:avLst/>
          </a:prstGeom>
        </p:spPr>
      </p:pic>
      <p:pic>
        <p:nvPicPr>
          <p:cNvPr id="8" name="图片 7">
            <a:extLst>
              <a:ext uri="{FF2B5EF4-FFF2-40B4-BE49-F238E27FC236}">
                <a16:creationId xmlns:a16="http://schemas.microsoft.com/office/drawing/2014/main" id="{C0915E8F-BA67-81F2-0970-005CB70F1376}"/>
              </a:ext>
            </a:extLst>
          </p:cNvPr>
          <p:cNvPicPr>
            <a:picLocks noChangeAspect="1"/>
          </p:cNvPicPr>
          <p:nvPr/>
        </p:nvPicPr>
        <p:blipFill>
          <a:blip r:embed="rId4"/>
          <a:stretch>
            <a:fillRect/>
          </a:stretch>
        </p:blipFill>
        <p:spPr>
          <a:xfrm>
            <a:off x="3166048" y="2124139"/>
            <a:ext cx="2876794" cy="2169831"/>
          </a:xfrm>
          <a:prstGeom prst="rect">
            <a:avLst/>
          </a:prstGeom>
        </p:spPr>
      </p:pic>
      <p:pic>
        <p:nvPicPr>
          <p:cNvPr id="12" name="图片 11">
            <a:extLst>
              <a:ext uri="{FF2B5EF4-FFF2-40B4-BE49-F238E27FC236}">
                <a16:creationId xmlns:a16="http://schemas.microsoft.com/office/drawing/2014/main" id="{AE7802C8-2511-77B9-8F16-8D9D5EDB54D1}"/>
              </a:ext>
            </a:extLst>
          </p:cNvPr>
          <p:cNvPicPr>
            <a:picLocks noChangeAspect="1"/>
          </p:cNvPicPr>
          <p:nvPr/>
        </p:nvPicPr>
        <p:blipFill>
          <a:blip r:embed="rId5"/>
          <a:stretch>
            <a:fillRect/>
          </a:stretch>
        </p:blipFill>
        <p:spPr>
          <a:xfrm>
            <a:off x="6094770" y="2101633"/>
            <a:ext cx="2876794" cy="2189715"/>
          </a:xfrm>
          <a:prstGeom prst="rect">
            <a:avLst/>
          </a:prstGeom>
        </p:spPr>
      </p:pic>
    </p:spTree>
    <p:extLst>
      <p:ext uri="{BB962C8B-B14F-4D97-AF65-F5344CB8AC3E}">
        <p14:creationId xmlns:p14="http://schemas.microsoft.com/office/powerpoint/2010/main" val="42459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F7CF0-C120-2B71-A64A-AECCE817180E}"/>
              </a:ext>
            </a:extLst>
          </p:cNvPr>
          <p:cNvSpPr>
            <a:spLocks noGrp="1"/>
          </p:cNvSpPr>
          <p:nvPr>
            <p:ph type="title"/>
          </p:nvPr>
        </p:nvSpPr>
        <p:spPr/>
        <p:txBody>
          <a:bodyPr/>
          <a:lstStyle/>
          <a:p>
            <a:pPr marL="0" lvl="0" indent="0" algn="l" rtl="0">
              <a:spcBef>
                <a:spcPts val="0"/>
              </a:spcBef>
              <a:spcAft>
                <a:spcPts val="0"/>
              </a:spcAft>
              <a:buNone/>
            </a:pPr>
            <a:r>
              <a:rPr lang="en-US" altLang="zh-CN" dirty="0">
                <a:sym typeface="Nunito"/>
              </a:rPr>
              <a:t>SVM regression</a:t>
            </a:r>
          </a:p>
        </p:txBody>
      </p:sp>
      <p:sp>
        <p:nvSpPr>
          <p:cNvPr id="3" name="文本框 2">
            <a:extLst>
              <a:ext uri="{FF2B5EF4-FFF2-40B4-BE49-F238E27FC236}">
                <a16:creationId xmlns:a16="http://schemas.microsoft.com/office/drawing/2014/main" id="{8E437053-814C-A971-A411-42BBCAC2D63E}"/>
              </a:ext>
            </a:extLst>
          </p:cNvPr>
          <p:cNvSpPr txBox="1"/>
          <p:nvPr/>
        </p:nvSpPr>
        <p:spPr>
          <a:xfrm>
            <a:off x="247574" y="2690123"/>
            <a:ext cx="1752126" cy="954107"/>
          </a:xfrm>
          <a:prstGeom prst="rect">
            <a:avLst/>
          </a:prstGeom>
          <a:noFill/>
        </p:spPr>
        <p:txBody>
          <a:bodyPr wrap="square" rtlCol="0">
            <a:spAutoFit/>
          </a:bodyPr>
          <a:lstStyle/>
          <a:p>
            <a:r>
              <a:rPr lang="en-US"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Best parameters: </a:t>
            </a:r>
          </a:p>
          <a:p>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‘C': 10000, </a:t>
            </a:r>
          </a:p>
          <a:p>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'gamma': 0.01, </a:t>
            </a:r>
          </a:p>
          <a:p>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'kernel': 'sigmoid'</a:t>
            </a:r>
            <a:endParaRPr lang="zh-CN" altLang="en-US" dirty="0">
              <a:latin typeface="Noto Serif" panose="02020600060500020200" pitchFamily="18" charset="0"/>
              <a:cs typeface="Noto Serif" panose="02020600060500020200" pitchFamily="18" charset="0"/>
            </a:endParaRPr>
          </a:p>
        </p:txBody>
      </p:sp>
      <p:pic>
        <p:nvPicPr>
          <p:cNvPr id="7" name="图片 6">
            <a:extLst>
              <a:ext uri="{FF2B5EF4-FFF2-40B4-BE49-F238E27FC236}">
                <a16:creationId xmlns:a16="http://schemas.microsoft.com/office/drawing/2014/main" id="{B6B8825F-DB6A-FE6C-84B6-982866F00AC1}"/>
              </a:ext>
            </a:extLst>
          </p:cNvPr>
          <p:cNvPicPr>
            <a:picLocks noChangeAspect="1"/>
          </p:cNvPicPr>
          <p:nvPr/>
        </p:nvPicPr>
        <p:blipFill>
          <a:blip r:embed="rId3"/>
          <a:stretch>
            <a:fillRect/>
          </a:stretch>
        </p:blipFill>
        <p:spPr>
          <a:xfrm>
            <a:off x="2123124" y="1441050"/>
            <a:ext cx="2257244" cy="1726127"/>
          </a:xfrm>
          <a:prstGeom prst="rect">
            <a:avLst/>
          </a:prstGeom>
        </p:spPr>
      </p:pic>
      <p:pic>
        <p:nvPicPr>
          <p:cNvPr id="9" name="图片 8">
            <a:extLst>
              <a:ext uri="{FF2B5EF4-FFF2-40B4-BE49-F238E27FC236}">
                <a16:creationId xmlns:a16="http://schemas.microsoft.com/office/drawing/2014/main" id="{3EA3D523-E715-068E-CFBA-E83BD54743ED}"/>
              </a:ext>
            </a:extLst>
          </p:cNvPr>
          <p:cNvPicPr>
            <a:picLocks noChangeAspect="1"/>
          </p:cNvPicPr>
          <p:nvPr/>
        </p:nvPicPr>
        <p:blipFill>
          <a:blip r:embed="rId4"/>
          <a:stretch>
            <a:fillRect/>
          </a:stretch>
        </p:blipFill>
        <p:spPr>
          <a:xfrm>
            <a:off x="4417982" y="1449716"/>
            <a:ext cx="2182015" cy="1675855"/>
          </a:xfrm>
          <a:prstGeom prst="rect">
            <a:avLst/>
          </a:prstGeom>
        </p:spPr>
      </p:pic>
      <p:pic>
        <p:nvPicPr>
          <p:cNvPr id="11" name="图片 10">
            <a:extLst>
              <a:ext uri="{FF2B5EF4-FFF2-40B4-BE49-F238E27FC236}">
                <a16:creationId xmlns:a16="http://schemas.microsoft.com/office/drawing/2014/main" id="{E545B9DC-F553-E735-4E52-7364E20B7FD4}"/>
              </a:ext>
            </a:extLst>
          </p:cNvPr>
          <p:cNvPicPr>
            <a:picLocks noChangeAspect="1"/>
          </p:cNvPicPr>
          <p:nvPr/>
        </p:nvPicPr>
        <p:blipFill>
          <a:blip r:embed="rId5"/>
          <a:stretch>
            <a:fillRect/>
          </a:stretch>
        </p:blipFill>
        <p:spPr>
          <a:xfrm>
            <a:off x="6599997" y="1475693"/>
            <a:ext cx="2182015" cy="1691484"/>
          </a:xfrm>
          <a:prstGeom prst="rect">
            <a:avLst/>
          </a:prstGeom>
        </p:spPr>
      </p:pic>
      <p:pic>
        <p:nvPicPr>
          <p:cNvPr id="15" name="图片 14">
            <a:extLst>
              <a:ext uri="{FF2B5EF4-FFF2-40B4-BE49-F238E27FC236}">
                <a16:creationId xmlns:a16="http://schemas.microsoft.com/office/drawing/2014/main" id="{497B9A41-EAB1-2DE5-B686-E0B6B7B31C19}"/>
              </a:ext>
            </a:extLst>
          </p:cNvPr>
          <p:cNvPicPr>
            <a:picLocks noChangeAspect="1"/>
          </p:cNvPicPr>
          <p:nvPr/>
        </p:nvPicPr>
        <p:blipFill>
          <a:blip r:embed="rId6"/>
          <a:stretch>
            <a:fillRect/>
          </a:stretch>
        </p:blipFill>
        <p:spPr>
          <a:xfrm>
            <a:off x="2141931" y="3125571"/>
            <a:ext cx="2257244" cy="1697915"/>
          </a:xfrm>
          <a:prstGeom prst="rect">
            <a:avLst/>
          </a:prstGeom>
        </p:spPr>
      </p:pic>
      <p:pic>
        <p:nvPicPr>
          <p:cNvPr id="17" name="图片 16">
            <a:extLst>
              <a:ext uri="{FF2B5EF4-FFF2-40B4-BE49-F238E27FC236}">
                <a16:creationId xmlns:a16="http://schemas.microsoft.com/office/drawing/2014/main" id="{B6E029D2-E68E-A178-6880-46FB2CC34CA5}"/>
              </a:ext>
            </a:extLst>
          </p:cNvPr>
          <p:cNvPicPr>
            <a:picLocks noChangeAspect="1"/>
          </p:cNvPicPr>
          <p:nvPr/>
        </p:nvPicPr>
        <p:blipFill>
          <a:blip r:embed="rId7"/>
          <a:stretch>
            <a:fillRect/>
          </a:stretch>
        </p:blipFill>
        <p:spPr>
          <a:xfrm>
            <a:off x="4448907" y="3177528"/>
            <a:ext cx="2225426" cy="1691484"/>
          </a:xfrm>
          <a:prstGeom prst="rect">
            <a:avLst/>
          </a:prstGeom>
        </p:spPr>
      </p:pic>
      <p:pic>
        <p:nvPicPr>
          <p:cNvPr id="19" name="图片 18">
            <a:extLst>
              <a:ext uri="{FF2B5EF4-FFF2-40B4-BE49-F238E27FC236}">
                <a16:creationId xmlns:a16="http://schemas.microsoft.com/office/drawing/2014/main" id="{49A0483C-4F25-6C76-77A8-2569EF46AD0A}"/>
              </a:ext>
            </a:extLst>
          </p:cNvPr>
          <p:cNvPicPr>
            <a:picLocks noChangeAspect="1"/>
          </p:cNvPicPr>
          <p:nvPr/>
        </p:nvPicPr>
        <p:blipFill>
          <a:blip r:embed="rId8"/>
          <a:stretch>
            <a:fillRect/>
          </a:stretch>
        </p:blipFill>
        <p:spPr>
          <a:xfrm>
            <a:off x="6659705" y="3167177"/>
            <a:ext cx="2257244" cy="1712186"/>
          </a:xfrm>
          <a:prstGeom prst="rect">
            <a:avLst/>
          </a:prstGeom>
        </p:spPr>
      </p:pic>
    </p:spTree>
    <p:extLst>
      <p:ext uri="{BB962C8B-B14F-4D97-AF65-F5344CB8AC3E}">
        <p14:creationId xmlns:p14="http://schemas.microsoft.com/office/powerpoint/2010/main" val="3930167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F7CF0-C120-2B71-A64A-AECCE817180E}"/>
              </a:ext>
            </a:extLst>
          </p:cNvPr>
          <p:cNvSpPr>
            <a:spLocks noGrp="1"/>
          </p:cNvSpPr>
          <p:nvPr>
            <p:ph type="title"/>
          </p:nvPr>
        </p:nvSpPr>
        <p:spPr/>
        <p:txBody>
          <a:bodyPr/>
          <a:lstStyle/>
          <a:p>
            <a:pPr marL="0" lvl="0" indent="0" algn="l" rtl="0">
              <a:spcBef>
                <a:spcPts val="0"/>
              </a:spcBef>
              <a:spcAft>
                <a:spcPts val="0"/>
              </a:spcAft>
              <a:buNone/>
            </a:pPr>
            <a:r>
              <a:rPr lang="en-US" altLang="zh-CN" dirty="0">
                <a:sym typeface="Nunito"/>
              </a:rPr>
              <a:t>Random forest regression</a:t>
            </a:r>
          </a:p>
        </p:txBody>
      </p:sp>
      <p:sp>
        <p:nvSpPr>
          <p:cNvPr id="3" name="文本框 2">
            <a:extLst>
              <a:ext uri="{FF2B5EF4-FFF2-40B4-BE49-F238E27FC236}">
                <a16:creationId xmlns:a16="http://schemas.microsoft.com/office/drawing/2014/main" id="{9BACAFA9-2F27-402F-28A3-5D345BFA90B6}"/>
              </a:ext>
            </a:extLst>
          </p:cNvPr>
          <p:cNvSpPr txBox="1"/>
          <p:nvPr/>
        </p:nvSpPr>
        <p:spPr>
          <a:xfrm>
            <a:off x="340995" y="3088050"/>
            <a:ext cx="2499013" cy="1600438"/>
          </a:xfrm>
          <a:prstGeom prst="rect">
            <a:avLst/>
          </a:prstGeom>
          <a:noFill/>
        </p:spPr>
        <p:txBody>
          <a:bodyPr wrap="square" rtlCol="0">
            <a:spAutoFit/>
          </a:bodyPr>
          <a:lstStyle/>
          <a:p>
            <a:r>
              <a:rPr lang="en-US"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Best parameters: </a:t>
            </a:r>
          </a:p>
          <a:p>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'bootstrap': False, </a:t>
            </a:r>
          </a:p>
          <a:p>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a:t>
            </a:r>
            <a:r>
              <a:rPr lang="en-AU" altLang="zh-CN" b="0" i="0" dirty="0" err="1">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max_depth</a:t>
            </a:r>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 50, </a:t>
            </a:r>
          </a:p>
          <a:p>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a:t>
            </a:r>
            <a:r>
              <a:rPr lang="en-AU" altLang="zh-CN" b="0" i="0" dirty="0" err="1">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max_features</a:t>
            </a:r>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 'sqrt', '</a:t>
            </a:r>
            <a:r>
              <a:rPr lang="en-AU" altLang="zh-CN" b="0" i="0" dirty="0" err="1">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min_samples_leaf</a:t>
            </a:r>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 1, '</a:t>
            </a:r>
            <a:r>
              <a:rPr lang="en-AU" altLang="zh-CN" b="0" i="0" dirty="0" err="1">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min_samples_split</a:t>
            </a:r>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 3, '</a:t>
            </a:r>
            <a:r>
              <a:rPr lang="en-AU" altLang="zh-CN" b="0" i="0" dirty="0" err="1">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n_estimators</a:t>
            </a:r>
            <a:r>
              <a:rPr lang="en-AU" altLang="zh-CN" b="0" i="0" dirty="0">
                <a:solidFill>
                  <a:srgbClr val="000000"/>
                </a:solidFill>
                <a:effectLst/>
                <a:latin typeface="Noto Serif" panose="02020600060500020200" pitchFamily="18" charset="0"/>
                <a:ea typeface="Noto Serif" panose="02020600060500020200" pitchFamily="18" charset="0"/>
                <a:cs typeface="Noto Serif" panose="02020600060500020200" pitchFamily="18" charset="0"/>
              </a:rPr>
              <a:t>’: 200</a:t>
            </a:r>
            <a:endParaRPr lang="zh-CN" altLang="en-US" dirty="0">
              <a:latin typeface="Noto Serif" panose="02020600060500020200" pitchFamily="18" charset="0"/>
              <a:cs typeface="Noto Serif" panose="02020600060500020200" pitchFamily="18" charset="0"/>
            </a:endParaRPr>
          </a:p>
        </p:txBody>
      </p:sp>
      <p:pic>
        <p:nvPicPr>
          <p:cNvPr id="17" name="图片 16">
            <a:extLst>
              <a:ext uri="{FF2B5EF4-FFF2-40B4-BE49-F238E27FC236}">
                <a16:creationId xmlns:a16="http://schemas.microsoft.com/office/drawing/2014/main" id="{C46DA962-E763-C628-AC34-71CF5BC7EA9E}"/>
              </a:ext>
            </a:extLst>
          </p:cNvPr>
          <p:cNvPicPr>
            <a:picLocks noChangeAspect="1"/>
          </p:cNvPicPr>
          <p:nvPr/>
        </p:nvPicPr>
        <p:blipFill>
          <a:blip r:embed="rId3"/>
          <a:stretch>
            <a:fillRect/>
          </a:stretch>
        </p:blipFill>
        <p:spPr>
          <a:xfrm>
            <a:off x="2509876" y="1321451"/>
            <a:ext cx="2213197" cy="1655542"/>
          </a:xfrm>
          <a:prstGeom prst="rect">
            <a:avLst/>
          </a:prstGeom>
        </p:spPr>
      </p:pic>
      <p:pic>
        <p:nvPicPr>
          <p:cNvPr id="19" name="图片 18">
            <a:extLst>
              <a:ext uri="{FF2B5EF4-FFF2-40B4-BE49-F238E27FC236}">
                <a16:creationId xmlns:a16="http://schemas.microsoft.com/office/drawing/2014/main" id="{4B447170-DE5D-53DC-F287-1736F0E85895}"/>
              </a:ext>
            </a:extLst>
          </p:cNvPr>
          <p:cNvPicPr>
            <a:picLocks noChangeAspect="1"/>
          </p:cNvPicPr>
          <p:nvPr/>
        </p:nvPicPr>
        <p:blipFill>
          <a:blip r:embed="rId4"/>
          <a:stretch>
            <a:fillRect/>
          </a:stretch>
        </p:blipFill>
        <p:spPr>
          <a:xfrm>
            <a:off x="4769832" y="1321450"/>
            <a:ext cx="2143715" cy="1655542"/>
          </a:xfrm>
          <a:prstGeom prst="rect">
            <a:avLst/>
          </a:prstGeom>
        </p:spPr>
      </p:pic>
      <p:pic>
        <p:nvPicPr>
          <p:cNvPr id="21" name="图片 20">
            <a:extLst>
              <a:ext uri="{FF2B5EF4-FFF2-40B4-BE49-F238E27FC236}">
                <a16:creationId xmlns:a16="http://schemas.microsoft.com/office/drawing/2014/main" id="{CC679360-2D54-90DC-85DC-40D5E085A2AC}"/>
              </a:ext>
            </a:extLst>
          </p:cNvPr>
          <p:cNvPicPr>
            <a:picLocks noChangeAspect="1"/>
          </p:cNvPicPr>
          <p:nvPr/>
        </p:nvPicPr>
        <p:blipFill>
          <a:blip r:embed="rId5"/>
          <a:stretch>
            <a:fillRect/>
          </a:stretch>
        </p:blipFill>
        <p:spPr>
          <a:xfrm>
            <a:off x="6875406" y="1321451"/>
            <a:ext cx="2176338" cy="1655541"/>
          </a:xfrm>
          <a:prstGeom prst="rect">
            <a:avLst/>
          </a:prstGeom>
        </p:spPr>
      </p:pic>
      <p:pic>
        <p:nvPicPr>
          <p:cNvPr id="23" name="图片 22">
            <a:extLst>
              <a:ext uri="{FF2B5EF4-FFF2-40B4-BE49-F238E27FC236}">
                <a16:creationId xmlns:a16="http://schemas.microsoft.com/office/drawing/2014/main" id="{A80C4A2F-0561-BD83-3E9B-722D00D1CD43}"/>
              </a:ext>
            </a:extLst>
          </p:cNvPr>
          <p:cNvPicPr>
            <a:picLocks noChangeAspect="1"/>
          </p:cNvPicPr>
          <p:nvPr/>
        </p:nvPicPr>
        <p:blipFill>
          <a:blip r:embed="rId6"/>
          <a:stretch>
            <a:fillRect/>
          </a:stretch>
        </p:blipFill>
        <p:spPr>
          <a:xfrm>
            <a:off x="3330319" y="3088050"/>
            <a:ext cx="2213197" cy="1715555"/>
          </a:xfrm>
          <a:prstGeom prst="rect">
            <a:avLst/>
          </a:prstGeom>
        </p:spPr>
      </p:pic>
      <p:pic>
        <p:nvPicPr>
          <p:cNvPr id="25" name="图片 24">
            <a:extLst>
              <a:ext uri="{FF2B5EF4-FFF2-40B4-BE49-F238E27FC236}">
                <a16:creationId xmlns:a16="http://schemas.microsoft.com/office/drawing/2014/main" id="{58755E27-C454-5A34-2F59-D13FF86BA014}"/>
              </a:ext>
            </a:extLst>
          </p:cNvPr>
          <p:cNvPicPr>
            <a:picLocks noChangeAspect="1"/>
          </p:cNvPicPr>
          <p:nvPr/>
        </p:nvPicPr>
        <p:blipFill>
          <a:blip r:embed="rId7"/>
          <a:stretch>
            <a:fillRect/>
          </a:stretch>
        </p:blipFill>
        <p:spPr>
          <a:xfrm>
            <a:off x="5950699" y="3097237"/>
            <a:ext cx="2230061" cy="1706368"/>
          </a:xfrm>
          <a:prstGeom prst="rect">
            <a:avLst/>
          </a:prstGeom>
        </p:spPr>
      </p:pic>
    </p:spTree>
    <p:extLst>
      <p:ext uri="{BB962C8B-B14F-4D97-AF65-F5344CB8AC3E}">
        <p14:creationId xmlns:p14="http://schemas.microsoft.com/office/powerpoint/2010/main" val="3684359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F7CF0-C120-2B71-A64A-AECCE817180E}"/>
              </a:ext>
            </a:extLst>
          </p:cNvPr>
          <p:cNvSpPr>
            <a:spLocks noGrp="1"/>
          </p:cNvSpPr>
          <p:nvPr>
            <p:ph type="title"/>
          </p:nvPr>
        </p:nvSpPr>
        <p:spPr/>
        <p:txBody>
          <a:bodyPr/>
          <a:lstStyle/>
          <a:p>
            <a:pPr marL="0" lvl="0" indent="0" algn="l" rtl="0">
              <a:spcBef>
                <a:spcPts val="0"/>
              </a:spcBef>
              <a:spcAft>
                <a:spcPts val="0"/>
              </a:spcAft>
              <a:buNone/>
            </a:pPr>
            <a:r>
              <a:rPr lang="en-US" altLang="zh-CN" dirty="0">
                <a:sym typeface="Nunito"/>
              </a:rPr>
              <a:t>Random forest regression</a:t>
            </a:r>
          </a:p>
        </p:txBody>
      </p:sp>
      <p:pic>
        <p:nvPicPr>
          <p:cNvPr id="9" name="图片 8">
            <a:extLst>
              <a:ext uri="{FF2B5EF4-FFF2-40B4-BE49-F238E27FC236}">
                <a16:creationId xmlns:a16="http://schemas.microsoft.com/office/drawing/2014/main" id="{E3797480-C0B0-F0D0-C100-69CFF0D22441}"/>
              </a:ext>
            </a:extLst>
          </p:cNvPr>
          <p:cNvPicPr>
            <a:picLocks noChangeAspect="1"/>
          </p:cNvPicPr>
          <p:nvPr/>
        </p:nvPicPr>
        <p:blipFill>
          <a:blip r:embed="rId3"/>
          <a:stretch>
            <a:fillRect/>
          </a:stretch>
        </p:blipFill>
        <p:spPr>
          <a:xfrm>
            <a:off x="2057978" y="1246909"/>
            <a:ext cx="5028044" cy="3661319"/>
          </a:xfrm>
          <a:prstGeom prst="rect">
            <a:avLst/>
          </a:prstGeom>
        </p:spPr>
      </p:pic>
    </p:spTree>
    <p:extLst>
      <p:ext uri="{BB962C8B-B14F-4D97-AF65-F5344CB8AC3E}">
        <p14:creationId xmlns:p14="http://schemas.microsoft.com/office/powerpoint/2010/main" val="87334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F7CF0-C120-2B71-A64A-AECCE817180E}"/>
              </a:ext>
            </a:extLst>
          </p:cNvPr>
          <p:cNvSpPr>
            <a:spLocks noGrp="1"/>
          </p:cNvSpPr>
          <p:nvPr>
            <p:ph type="title"/>
          </p:nvPr>
        </p:nvSpPr>
        <p:spPr/>
        <p:txBody>
          <a:bodyPr/>
          <a:lstStyle/>
          <a:p>
            <a:pPr marL="0" lvl="0" indent="0" algn="l" rtl="0">
              <a:spcBef>
                <a:spcPts val="0"/>
              </a:spcBef>
              <a:spcAft>
                <a:spcPts val="0"/>
              </a:spcAft>
              <a:buNone/>
            </a:pPr>
            <a:r>
              <a:rPr lang="en-US" altLang="zh-CN" dirty="0">
                <a:sym typeface="Nunito"/>
              </a:rPr>
              <a:t>Random forest classification</a:t>
            </a:r>
          </a:p>
        </p:txBody>
      </p:sp>
      <p:pic>
        <p:nvPicPr>
          <p:cNvPr id="4" name="图片 3">
            <a:extLst>
              <a:ext uri="{FF2B5EF4-FFF2-40B4-BE49-F238E27FC236}">
                <a16:creationId xmlns:a16="http://schemas.microsoft.com/office/drawing/2014/main" id="{92944287-2CA7-271A-12BC-2AA94AB622AD}"/>
              </a:ext>
            </a:extLst>
          </p:cNvPr>
          <p:cNvPicPr>
            <a:picLocks noChangeAspect="1"/>
          </p:cNvPicPr>
          <p:nvPr/>
        </p:nvPicPr>
        <p:blipFill>
          <a:blip r:embed="rId3"/>
          <a:stretch>
            <a:fillRect/>
          </a:stretch>
        </p:blipFill>
        <p:spPr>
          <a:xfrm>
            <a:off x="3867583" y="1372657"/>
            <a:ext cx="4810796" cy="3172268"/>
          </a:xfrm>
          <a:prstGeom prst="rect">
            <a:avLst/>
          </a:prstGeom>
        </p:spPr>
      </p:pic>
      <p:pic>
        <p:nvPicPr>
          <p:cNvPr id="7" name="图片 6">
            <a:extLst>
              <a:ext uri="{FF2B5EF4-FFF2-40B4-BE49-F238E27FC236}">
                <a16:creationId xmlns:a16="http://schemas.microsoft.com/office/drawing/2014/main" id="{44550E3C-58BC-5A63-B278-535E559F83E2}"/>
              </a:ext>
            </a:extLst>
          </p:cNvPr>
          <p:cNvPicPr>
            <a:picLocks noChangeAspect="1"/>
          </p:cNvPicPr>
          <p:nvPr/>
        </p:nvPicPr>
        <p:blipFill>
          <a:blip r:embed="rId4"/>
          <a:stretch>
            <a:fillRect/>
          </a:stretch>
        </p:blipFill>
        <p:spPr>
          <a:xfrm>
            <a:off x="961250" y="1778880"/>
            <a:ext cx="2305372" cy="2057687"/>
          </a:xfrm>
          <a:prstGeom prst="rect">
            <a:avLst/>
          </a:prstGeom>
        </p:spPr>
      </p:pic>
    </p:spTree>
    <p:extLst>
      <p:ext uri="{BB962C8B-B14F-4D97-AF65-F5344CB8AC3E}">
        <p14:creationId xmlns:p14="http://schemas.microsoft.com/office/powerpoint/2010/main" val="94581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kMeans Classification </a:t>
            </a:r>
            <a:endParaRPr/>
          </a:p>
        </p:txBody>
      </p:sp>
      <p:sp>
        <p:nvSpPr>
          <p:cNvPr id="382" name="Google Shape;382;p26"/>
          <p:cNvSpPr txBox="1"/>
          <p:nvPr/>
        </p:nvSpPr>
        <p:spPr>
          <a:xfrm>
            <a:off x="1053650" y="1401825"/>
            <a:ext cx="6459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Performing kMeans on whole dataset</a:t>
            </a:r>
            <a:endParaRPr>
              <a:latin typeface="Nunito"/>
              <a:ea typeface="Nunito"/>
              <a:cs typeface="Nunito"/>
              <a:sym typeface="Nunito"/>
            </a:endParaRPr>
          </a:p>
        </p:txBody>
      </p:sp>
      <p:pic>
        <p:nvPicPr>
          <p:cNvPr id="383" name="Google Shape;383;p26"/>
          <p:cNvPicPr preferRelativeResize="0"/>
          <p:nvPr/>
        </p:nvPicPr>
        <p:blipFill rotWithShape="1">
          <a:blip r:embed="rId3">
            <a:alphaModFix/>
          </a:blip>
          <a:srcRect l="27553" t="42960" r="48116" b="29296"/>
          <a:stretch/>
        </p:blipFill>
        <p:spPr>
          <a:xfrm>
            <a:off x="376875" y="2117301"/>
            <a:ext cx="3427651" cy="2604976"/>
          </a:xfrm>
          <a:prstGeom prst="rect">
            <a:avLst/>
          </a:prstGeom>
          <a:noFill/>
          <a:ln>
            <a:noFill/>
          </a:ln>
        </p:spPr>
      </p:pic>
      <p:pic>
        <p:nvPicPr>
          <p:cNvPr id="384" name="Google Shape;384;p26"/>
          <p:cNvPicPr preferRelativeResize="0"/>
          <p:nvPr/>
        </p:nvPicPr>
        <p:blipFill>
          <a:blip r:embed="rId4">
            <a:alphaModFix/>
          </a:blip>
          <a:stretch>
            <a:fillRect/>
          </a:stretch>
        </p:blipFill>
        <p:spPr>
          <a:xfrm>
            <a:off x="5358193" y="483742"/>
            <a:ext cx="3178145" cy="2058375"/>
          </a:xfrm>
          <a:prstGeom prst="rect">
            <a:avLst/>
          </a:prstGeom>
          <a:noFill/>
          <a:ln>
            <a:noFill/>
          </a:ln>
        </p:spPr>
      </p:pic>
      <p:pic>
        <p:nvPicPr>
          <p:cNvPr id="385" name="Google Shape;385;p26"/>
          <p:cNvPicPr preferRelativeResize="0"/>
          <p:nvPr/>
        </p:nvPicPr>
        <p:blipFill>
          <a:blip r:embed="rId5">
            <a:alphaModFix/>
          </a:blip>
          <a:stretch>
            <a:fillRect/>
          </a:stretch>
        </p:blipFill>
        <p:spPr>
          <a:xfrm>
            <a:off x="4376060" y="2656950"/>
            <a:ext cx="3178151" cy="210766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55329"/>
    </mc:Choice>
    <mc:Fallback xmlns="">
      <p:transition spd="slow" advTm="5532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kMeans </a:t>
            </a:r>
            <a:endParaRPr/>
          </a:p>
        </p:txBody>
      </p:sp>
      <p:pic>
        <p:nvPicPr>
          <p:cNvPr id="391" name="Google Shape;391;p27"/>
          <p:cNvPicPr preferRelativeResize="0"/>
          <p:nvPr/>
        </p:nvPicPr>
        <p:blipFill>
          <a:blip r:embed="rId3">
            <a:alphaModFix/>
          </a:blip>
          <a:stretch>
            <a:fillRect/>
          </a:stretch>
        </p:blipFill>
        <p:spPr>
          <a:xfrm>
            <a:off x="385233" y="1536926"/>
            <a:ext cx="3860800" cy="2444958"/>
          </a:xfrm>
          <a:prstGeom prst="rect">
            <a:avLst/>
          </a:prstGeom>
          <a:noFill/>
          <a:ln>
            <a:noFill/>
          </a:ln>
        </p:spPr>
      </p:pic>
      <p:pic>
        <p:nvPicPr>
          <p:cNvPr id="392" name="Google Shape;392;p27"/>
          <p:cNvPicPr preferRelativeResize="0"/>
          <p:nvPr/>
        </p:nvPicPr>
        <p:blipFill>
          <a:blip r:embed="rId4">
            <a:alphaModFix/>
          </a:blip>
          <a:stretch>
            <a:fillRect/>
          </a:stretch>
        </p:blipFill>
        <p:spPr>
          <a:xfrm>
            <a:off x="4835983" y="1520623"/>
            <a:ext cx="3860798" cy="24003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7860"/>
    </mc:Choice>
    <mc:Fallback xmlns="">
      <p:transition spd="slow" advTm="1786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6E0FF1E-2D05-5E97-E1A9-77123A403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892" y="130302"/>
            <a:ext cx="5486032" cy="46702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320F33F-13FC-8D2D-819A-6B5C6B7E32B6}"/>
              </a:ext>
            </a:extLst>
          </p:cNvPr>
          <p:cNvSpPr>
            <a:spLocks noGrp="1"/>
          </p:cNvSpPr>
          <p:nvPr>
            <p:ph type="title"/>
          </p:nvPr>
        </p:nvSpPr>
        <p:spPr>
          <a:xfrm>
            <a:off x="473202" y="473202"/>
            <a:ext cx="2564892" cy="1097280"/>
          </a:xfrm>
        </p:spPr>
        <p:txBody>
          <a:bodyPr anchor="ctr">
            <a:normAutofit/>
          </a:bodyPr>
          <a:lstStyle/>
          <a:p>
            <a:pPr>
              <a:lnSpc>
                <a:spcPct val="95000"/>
              </a:lnSpc>
            </a:pPr>
            <a:r>
              <a:rPr lang="en-TH" sz="2775" dirty="0"/>
              <a:t>Introduction	</a:t>
            </a:r>
          </a:p>
        </p:txBody>
      </p:sp>
      <p:sp>
        <p:nvSpPr>
          <p:cNvPr id="1030" name="Content Placeholder 1029">
            <a:extLst>
              <a:ext uri="{FF2B5EF4-FFF2-40B4-BE49-F238E27FC236}">
                <a16:creationId xmlns:a16="http://schemas.microsoft.com/office/drawing/2014/main" id="{4CDADE3E-6DB9-3688-5E97-0AC758D62587}"/>
              </a:ext>
            </a:extLst>
          </p:cNvPr>
          <p:cNvSpPr>
            <a:spLocks noGrp="1"/>
          </p:cNvSpPr>
          <p:nvPr>
            <p:ph idx="1"/>
          </p:nvPr>
        </p:nvSpPr>
        <p:spPr>
          <a:xfrm>
            <a:off x="473202" y="1021842"/>
            <a:ext cx="5170932" cy="1097280"/>
          </a:xfrm>
        </p:spPr>
        <p:txBody>
          <a:bodyPr anchor="ctr">
            <a:normAutofit/>
          </a:bodyPr>
          <a:lstStyle/>
          <a:p>
            <a:pPr marL="0" indent="0">
              <a:buNone/>
            </a:pPr>
            <a:r>
              <a:rPr lang="en-US" sz="1500" dirty="0"/>
              <a:t>The rising of house price around the world</a:t>
            </a:r>
          </a:p>
        </p:txBody>
      </p:sp>
      <p:sp>
        <p:nvSpPr>
          <p:cNvPr id="3" name="TextBox 2">
            <a:extLst>
              <a:ext uri="{FF2B5EF4-FFF2-40B4-BE49-F238E27FC236}">
                <a16:creationId xmlns:a16="http://schemas.microsoft.com/office/drawing/2014/main" id="{FF845A45-4B4F-2942-F6A2-B73AF6CD2E9E}"/>
              </a:ext>
            </a:extLst>
          </p:cNvPr>
          <p:cNvSpPr txBox="1"/>
          <p:nvPr/>
        </p:nvSpPr>
        <p:spPr>
          <a:xfrm>
            <a:off x="0" y="4890087"/>
            <a:ext cx="7620000" cy="246221"/>
          </a:xfrm>
          <a:prstGeom prst="rect">
            <a:avLst/>
          </a:prstGeom>
          <a:noFill/>
        </p:spPr>
        <p:txBody>
          <a:bodyPr wrap="square" rtlCol="0">
            <a:spAutoFit/>
          </a:bodyPr>
          <a:lstStyle/>
          <a:p>
            <a:r>
              <a:rPr lang="en-TH" sz="1000" dirty="0"/>
              <a:t>Fig ref: </a:t>
            </a:r>
            <a:r>
              <a:rPr lang="en-US" sz="1000" dirty="0"/>
              <a:t>https://</a:t>
            </a:r>
            <a:r>
              <a:rPr lang="en-US" sz="1000" dirty="0" err="1"/>
              <a:t>www.knightfrank.com</a:t>
            </a:r>
            <a:r>
              <a:rPr lang="en-US" sz="1000" dirty="0"/>
              <a:t>/research/article/2022-03-08-what-happened-to-global-house-prices-in-2021</a:t>
            </a:r>
            <a:endParaRPr lang="en-TH" sz="1000" dirty="0"/>
          </a:p>
        </p:txBody>
      </p:sp>
    </p:spTree>
    <p:extLst>
      <p:ext uri="{BB962C8B-B14F-4D97-AF65-F5344CB8AC3E}">
        <p14:creationId xmlns:p14="http://schemas.microsoft.com/office/powerpoint/2010/main" val="2489753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Gaussian Mixture</a:t>
            </a:r>
            <a:endParaRPr/>
          </a:p>
        </p:txBody>
      </p:sp>
      <p:pic>
        <p:nvPicPr>
          <p:cNvPr id="398" name="Google Shape;398;p28"/>
          <p:cNvPicPr preferRelativeResize="0"/>
          <p:nvPr/>
        </p:nvPicPr>
        <p:blipFill>
          <a:blip r:embed="rId3">
            <a:alphaModFix/>
          </a:blip>
          <a:stretch>
            <a:fillRect/>
          </a:stretch>
        </p:blipFill>
        <p:spPr>
          <a:xfrm>
            <a:off x="148167" y="1555542"/>
            <a:ext cx="4046707" cy="2587142"/>
          </a:xfrm>
          <a:prstGeom prst="rect">
            <a:avLst/>
          </a:prstGeom>
          <a:noFill/>
          <a:ln>
            <a:noFill/>
          </a:ln>
        </p:spPr>
      </p:pic>
      <p:pic>
        <p:nvPicPr>
          <p:cNvPr id="399" name="Google Shape;399;p28"/>
          <p:cNvPicPr preferRelativeResize="0"/>
          <p:nvPr/>
        </p:nvPicPr>
        <p:blipFill>
          <a:blip r:embed="rId4">
            <a:alphaModFix/>
          </a:blip>
          <a:stretch>
            <a:fillRect/>
          </a:stretch>
        </p:blipFill>
        <p:spPr>
          <a:xfrm>
            <a:off x="4799993" y="1555542"/>
            <a:ext cx="3924908" cy="25296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1624"/>
    </mc:Choice>
    <mc:Fallback xmlns="">
      <p:transition spd="slow" advTm="3162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F7CF0-C120-2B71-A64A-AECCE817180E}"/>
              </a:ext>
            </a:extLst>
          </p:cNvPr>
          <p:cNvSpPr>
            <a:spLocks noGrp="1"/>
          </p:cNvSpPr>
          <p:nvPr>
            <p:ph type="title"/>
          </p:nvPr>
        </p:nvSpPr>
        <p:spPr/>
        <p:txBody>
          <a:bodyPr/>
          <a:lstStyle/>
          <a:p>
            <a:pPr marL="0" lvl="0" indent="0" algn="l" rtl="0">
              <a:spcBef>
                <a:spcPts val="0"/>
              </a:spcBef>
              <a:spcAft>
                <a:spcPts val="0"/>
              </a:spcAft>
              <a:buNone/>
            </a:pPr>
            <a:r>
              <a:rPr lang="en-US" altLang="zh-CN" dirty="0">
                <a:sym typeface="Nunito"/>
              </a:rPr>
              <a:t>Conclusion</a:t>
            </a:r>
          </a:p>
        </p:txBody>
      </p:sp>
      <p:sp>
        <p:nvSpPr>
          <p:cNvPr id="3" name="文本框 2">
            <a:extLst>
              <a:ext uri="{FF2B5EF4-FFF2-40B4-BE49-F238E27FC236}">
                <a16:creationId xmlns:a16="http://schemas.microsoft.com/office/drawing/2014/main" id="{8BFE3628-484F-3EF3-4FCF-A0184CFE8443}"/>
              </a:ext>
            </a:extLst>
          </p:cNvPr>
          <p:cNvSpPr txBox="1"/>
          <p:nvPr/>
        </p:nvSpPr>
        <p:spPr>
          <a:xfrm>
            <a:off x="1303800" y="1597875"/>
            <a:ext cx="6648963"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Select the best combinations of imputation and encoding method using cross-validation</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Visualize the data and then explore whether it is related to target through clustering model</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Use different regression models for the prediction to find the best performance by comparing MSE</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Explore different classification models based on our dataset</a:t>
            </a:r>
            <a:endParaRPr lang="zh-CN" altLang="en-US" sz="1600" dirty="0"/>
          </a:p>
        </p:txBody>
      </p:sp>
    </p:spTree>
    <p:extLst>
      <p:ext uri="{BB962C8B-B14F-4D97-AF65-F5344CB8AC3E}">
        <p14:creationId xmlns:p14="http://schemas.microsoft.com/office/powerpoint/2010/main" val="174712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7FEB-CE77-F5DF-FB2B-C95D4E8FAE60}"/>
              </a:ext>
            </a:extLst>
          </p:cNvPr>
          <p:cNvSpPr>
            <a:spLocks noGrp="1"/>
          </p:cNvSpPr>
          <p:nvPr>
            <p:ph type="title"/>
          </p:nvPr>
        </p:nvSpPr>
        <p:spPr/>
        <p:txBody>
          <a:bodyPr>
            <a:normAutofit fontScale="90000"/>
          </a:bodyPr>
          <a:lstStyle/>
          <a:p>
            <a:r>
              <a:rPr lang="en-TH" dirty="0"/>
              <a:t>Dataset </a:t>
            </a:r>
          </a:p>
        </p:txBody>
      </p:sp>
      <p:pic>
        <p:nvPicPr>
          <p:cNvPr id="2050" name="Picture 2">
            <a:extLst>
              <a:ext uri="{FF2B5EF4-FFF2-40B4-BE49-F238E27FC236}">
                <a16:creationId xmlns:a16="http://schemas.microsoft.com/office/drawing/2014/main" id="{35C4BABF-E233-9C3B-513D-C46C760C8A3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8650" y="1420943"/>
            <a:ext cx="7886700" cy="13959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78D7A2-8924-EFD5-884A-C083EC9F9F7B}"/>
              </a:ext>
            </a:extLst>
          </p:cNvPr>
          <p:cNvSpPr txBox="1"/>
          <p:nvPr/>
        </p:nvSpPr>
        <p:spPr>
          <a:xfrm>
            <a:off x="1382467" y="2966229"/>
            <a:ext cx="2838986" cy="253916"/>
          </a:xfrm>
          <a:prstGeom prst="rect">
            <a:avLst/>
          </a:prstGeom>
          <a:noFill/>
        </p:spPr>
        <p:txBody>
          <a:bodyPr wrap="square" rtlCol="0">
            <a:spAutoFit/>
          </a:bodyPr>
          <a:lstStyle/>
          <a:p>
            <a:r>
              <a:rPr lang="en-US" sz="1050" dirty="0"/>
              <a:t>D</a:t>
            </a:r>
            <a:r>
              <a:rPr lang="en-TH" sz="1050" dirty="0"/>
              <a:t>escribe their dream house </a:t>
            </a:r>
          </a:p>
        </p:txBody>
      </p:sp>
      <p:sp>
        <p:nvSpPr>
          <p:cNvPr id="5" name="TextBox 4">
            <a:extLst>
              <a:ext uri="{FF2B5EF4-FFF2-40B4-BE49-F238E27FC236}">
                <a16:creationId xmlns:a16="http://schemas.microsoft.com/office/drawing/2014/main" id="{49213EB0-6314-4946-0389-B20D19BA7018}"/>
              </a:ext>
            </a:extLst>
          </p:cNvPr>
          <p:cNvSpPr txBox="1"/>
          <p:nvPr/>
        </p:nvSpPr>
        <p:spPr>
          <a:xfrm>
            <a:off x="5302877" y="2966229"/>
            <a:ext cx="2838986" cy="253916"/>
          </a:xfrm>
          <a:prstGeom prst="rect">
            <a:avLst/>
          </a:prstGeom>
          <a:noFill/>
        </p:spPr>
        <p:txBody>
          <a:bodyPr wrap="square" rtlCol="0">
            <a:spAutoFit/>
          </a:bodyPr>
          <a:lstStyle/>
          <a:p>
            <a:r>
              <a:rPr lang="en-US" sz="1050" dirty="0"/>
              <a:t>Predict the price</a:t>
            </a:r>
            <a:endParaRPr lang="en-TH" sz="1050" dirty="0"/>
          </a:p>
        </p:txBody>
      </p:sp>
      <p:sp>
        <p:nvSpPr>
          <p:cNvPr id="6" name="Right Arrow 5">
            <a:extLst>
              <a:ext uri="{FF2B5EF4-FFF2-40B4-BE49-F238E27FC236}">
                <a16:creationId xmlns:a16="http://schemas.microsoft.com/office/drawing/2014/main" id="{708AAB74-71FA-B9D7-5E81-24184890A376}"/>
              </a:ext>
            </a:extLst>
          </p:cNvPr>
          <p:cNvSpPr/>
          <p:nvPr/>
        </p:nvSpPr>
        <p:spPr>
          <a:xfrm>
            <a:off x="4016599" y="3003308"/>
            <a:ext cx="1110803" cy="202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sz="1050"/>
          </a:p>
        </p:txBody>
      </p:sp>
      <p:sp>
        <p:nvSpPr>
          <p:cNvPr id="8" name="TextBox 7">
            <a:extLst>
              <a:ext uri="{FF2B5EF4-FFF2-40B4-BE49-F238E27FC236}">
                <a16:creationId xmlns:a16="http://schemas.microsoft.com/office/drawing/2014/main" id="{6511DEA6-2671-C1F9-4CC8-F5FDCE042876}"/>
              </a:ext>
            </a:extLst>
          </p:cNvPr>
          <p:cNvSpPr txBox="1"/>
          <p:nvPr/>
        </p:nvSpPr>
        <p:spPr>
          <a:xfrm>
            <a:off x="34843" y="4928646"/>
            <a:ext cx="7761515" cy="207749"/>
          </a:xfrm>
          <a:prstGeom prst="rect">
            <a:avLst/>
          </a:prstGeom>
          <a:noFill/>
        </p:spPr>
        <p:txBody>
          <a:bodyPr wrap="square">
            <a:spAutoFit/>
          </a:bodyPr>
          <a:lstStyle/>
          <a:p>
            <a:r>
              <a:rPr lang="en-US" sz="750" dirty="0"/>
              <a:t>F</a:t>
            </a:r>
            <a:r>
              <a:rPr lang="en-TH" sz="750" dirty="0"/>
              <a:t>ig ref: https://www.kaggle.com/competitions/house-prices-advanced-regression-techniques/overview/description</a:t>
            </a:r>
          </a:p>
        </p:txBody>
      </p:sp>
      <p:sp>
        <p:nvSpPr>
          <p:cNvPr id="9" name="TextBox 8">
            <a:extLst>
              <a:ext uri="{FF2B5EF4-FFF2-40B4-BE49-F238E27FC236}">
                <a16:creationId xmlns:a16="http://schemas.microsoft.com/office/drawing/2014/main" id="{ACFD8E47-2E8E-EB60-8998-8160C2664738}"/>
              </a:ext>
            </a:extLst>
          </p:cNvPr>
          <p:cNvSpPr txBox="1"/>
          <p:nvPr/>
        </p:nvSpPr>
        <p:spPr>
          <a:xfrm>
            <a:off x="628650" y="3392569"/>
            <a:ext cx="4030436" cy="969496"/>
          </a:xfrm>
          <a:prstGeom prst="rect">
            <a:avLst/>
          </a:prstGeom>
          <a:noFill/>
        </p:spPr>
        <p:txBody>
          <a:bodyPr wrap="square" rtlCol="0">
            <a:spAutoFit/>
          </a:bodyPr>
          <a:lstStyle/>
          <a:p>
            <a:r>
              <a:rPr lang="en-TH" sz="1200" dirty="0"/>
              <a:t>79 house features</a:t>
            </a:r>
          </a:p>
          <a:p>
            <a:endParaRPr lang="en-TH" sz="1050" dirty="0"/>
          </a:p>
          <a:p>
            <a:r>
              <a:rPr lang="en-TH" sz="1200" dirty="0"/>
              <a:t>Input: Categorical and numerical data type</a:t>
            </a:r>
          </a:p>
          <a:p>
            <a:r>
              <a:rPr lang="en-TH" sz="1200" dirty="0"/>
              <a:t>Output: Numerical data type</a:t>
            </a:r>
          </a:p>
          <a:p>
            <a:endParaRPr lang="en-TH" sz="1050" dirty="0"/>
          </a:p>
        </p:txBody>
      </p:sp>
    </p:spTree>
    <p:extLst>
      <p:ext uri="{BB962C8B-B14F-4D97-AF65-F5344CB8AC3E}">
        <p14:creationId xmlns:p14="http://schemas.microsoft.com/office/powerpoint/2010/main" val="262107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3981-1F13-507F-92A7-3889D2A249D7}"/>
              </a:ext>
            </a:extLst>
          </p:cNvPr>
          <p:cNvSpPr>
            <a:spLocks noGrp="1"/>
          </p:cNvSpPr>
          <p:nvPr>
            <p:ph type="title"/>
          </p:nvPr>
        </p:nvSpPr>
        <p:spPr/>
        <p:txBody>
          <a:bodyPr>
            <a:normAutofit fontScale="90000"/>
          </a:bodyPr>
          <a:lstStyle/>
          <a:p>
            <a:r>
              <a:rPr lang="en-TH" dirty="0"/>
              <a:t>Preprocessing data</a:t>
            </a:r>
          </a:p>
        </p:txBody>
      </p:sp>
      <p:sp>
        <p:nvSpPr>
          <p:cNvPr id="3" name="Content Placeholder 2">
            <a:extLst>
              <a:ext uri="{FF2B5EF4-FFF2-40B4-BE49-F238E27FC236}">
                <a16:creationId xmlns:a16="http://schemas.microsoft.com/office/drawing/2014/main" id="{EF88729F-5610-D439-828B-B7DF3B2E7674}"/>
              </a:ext>
            </a:extLst>
          </p:cNvPr>
          <p:cNvSpPr>
            <a:spLocks noGrp="1"/>
          </p:cNvSpPr>
          <p:nvPr>
            <p:ph idx="1"/>
          </p:nvPr>
        </p:nvSpPr>
        <p:spPr>
          <a:xfrm>
            <a:off x="555350" y="1346873"/>
            <a:ext cx="7886700" cy="1551884"/>
          </a:xfrm>
        </p:spPr>
        <p:txBody>
          <a:bodyPr/>
          <a:lstStyle/>
          <a:p>
            <a:pPr marL="0" indent="0">
              <a:buNone/>
            </a:pPr>
            <a:r>
              <a:rPr lang="en-US" b="1" dirty="0">
                <a:solidFill>
                  <a:schemeClr val="bg2">
                    <a:lumMod val="75000"/>
                  </a:schemeClr>
                </a:solidFill>
              </a:rPr>
              <a:t>I</a:t>
            </a:r>
            <a:r>
              <a:rPr lang="en-TH" b="1" dirty="0">
                <a:solidFill>
                  <a:schemeClr val="bg2">
                    <a:lumMod val="75000"/>
                  </a:schemeClr>
                </a:solidFill>
              </a:rPr>
              <a:t>mputation</a:t>
            </a:r>
          </a:p>
          <a:p>
            <a:pPr marL="342900" lvl="1" indent="0">
              <a:buNone/>
            </a:pPr>
            <a:r>
              <a:rPr lang="en-US" dirty="0">
                <a:solidFill>
                  <a:schemeClr val="bg2">
                    <a:lumMod val="75000"/>
                  </a:schemeClr>
                </a:solidFill>
              </a:rPr>
              <a:t>S</a:t>
            </a:r>
            <a:r>
              <a:rPr lang="en-TH" dirty="0">
                <a:solidFill>
                  <a:schemeClr val="bg2">
                    <a:lumMod val="75000"/>
                  </a:schemeClr>
                </a:solidFill>
              </a:rPr>
              <a:t>imple imputation</a:t>
            </a:r>
          </a:p>
          <a:p>
            <a:pPr marL="342900" lvl="1" indent="0">
              <a:buNone/>
            </a:pPr>
            <a:r>
              <a:rPr lang="en-TH" dirty="0">
                <a:solidFill>
                  <a:schemeClr val="bg2">
                    <a:lumMod val="75000"/>
                  </a:schemeClr>
                </a:solidFill>
              </a:rPr>
              <a:t>kNN imputation</a:t>
            </a:r>
          </a:p>
          <a:p>
            <a:pPr marL="342900" lvl="1" indent="0">
              <a:buNone/>
            </a:pPr>
            <a:r>
              <a:rPr lang="en-TH" dirty="0">
                <a:solidFill>
                  <a:schemeClr val="bg2">
                    <a:lumMod val="75000"/>
                  </a:schemeClr>
                </a:solidFill>
              </a:rPr>
              <a:t>Linear regression imputation</a:t>
            </a:r>
          </a:p>
          <a:p>
            <a:pPr marL="344091" lvl="1" indent="0">
              <a:buNone/>
            </a:pPr>
            <a:endParaRPr lang="en-TH" dirty="0">
              <a:solidFill>
                <a:schemeClr val="bg2">
                  <a:lumMod val="75000"/>
                </a:schemeClr>
              </a:solidFill>
            </a:endParaRPr>
          </a:p>
          <a:p>
            <a:pPr marL="610791" lvl="2" indent="-257175"/>
            <a:endParaRPr lang="en-TH" dirty="0">
              <a:solidFill>
                <a:schemeClr val="bg2">
                  <a:lumMod val="75000"/>
                </a:schemeClr>
              </a:solidFill>
            </a:endParaRPr>
          </a:p>
          <a:p>
            <a:pPr marL="10716" lvl="1" indent="0">
              <a:buNone/>
            </a:pPr>
            <a:endParaRPr lang="en-TH" dirty="0">
              <a:solidFill>
                <a:schemeClr val="bg2">
                  <a:lumMod val="75000"/>
                </a:schemeClr>
              </a:solidFill>
            </a:endParaRPr>
          </a:p>
        </p:txBody>
      </p:sp>
      <p:sp>
        <p:nvSpPr>
          <p:cNvPr id="4" name="TextBox 3">
            <a:extLst>
              <a:ext uri="{FF2B5EF4-FFF2-40B4-BE49-F238E27FC236}">
                <a16:creationId xmlns:a16="http://schemas.microsoft.com/office/drawing/2014/main" id="{E52EA691-981D-422B-CCD0-9B1EA33D52F9}"/>
              </a:ext>
            </a:extLst>
          </p:cNvPr>
          <p:cNvSpPr txBox="1"/>
          <p:nvPr/>
        </p:nvSpPr>
        <p:spPr>
          <a:xfrm>
            <a:off x="555350" y="2898757"/>
            <a:ext cx="7125346" cy="1131079"/>
          </a:xfrm>
          <a:prstGeom prst="rect">
            <a:avLst/>
          </a:prstGeom>
          <a:noFill/>
        </p:spPr>
        <p:txBody>
          <a:bodyPr wrap="square" rtlCol="0">
            <a:spAutoFit/>
          </a:bodyPr>
          <a:lstStyle/>
          <a:p>
            <a:pPr marL="10716" lvl="1"/>
            <a:r>
              <a:rPr lang="en-TH" sz="2100" b="1" dirty="0">
                <a:solidFill>
                  <a:schemeClr val="bg2">
                    <a:lumMod val="75000"/>
                  </a:schemeClr>
                </a:solidFill>
              </a:rPr>
              <a:t>Enconding</a:t>
            </a:r>
          </a:p>
          <a:p>
            <a:pPr marL="344091" lvl="1"/>
            <a:r>
              <a:rPr lang="en-TH" sz="1800" dirty="0">
                <a:solidFill>
                  <a:schemeClr val="bg2">
                    <a:lumMod val="75000"/>
                  </a:schemeClr>
                </a:solidFill>
              </a:rPr>
              <a:t>Label enconding</a:t>
            </a:r>
          </a:p>
          <a:p>
            <a:pPr marL="344091" lvl="1"/>
            <a:r>
              <a:rPr lang="en-TH" sz="1800" dirty="0">
                <a:solidFill>
                  <a:schemeClr val="bg2">
                    <a:lumMod val="75000"/>
                  </a:schemeClr>
                </a:solidFill>
              </a:rPr>
              <a:t>One hot encoding</a:t>
            </a:r>
          </a:p>
          <a:p>
            <a:endParaRPr lang="en-TH" sz="1050" dirty="0">
              <a:solidFill>
                <a:schemeClr val="bg2">
                  <a:lumMod val="75000"/>
                </a:schemeClr>
              </a:solidFill>
            </a:endParaRPr>
          </a:p>
        </p:txBody>
      </p:sp>
      <p:pic>
        <p:nvPicPr>
          <p:cNvPr id="6" name="Graphic 5" descr="Badge Tick with solid fill">
            <a:extLst>
              <a:ext uri="{FF2B5EF4-FFF2-40B4-BE49-F238E27FC236}">
                <a16:creationId xmlns:a16="http://schemas.microsoft.com/office/drawing/2014/main" id="{D228A552-60B1-DDD8-3530-FCB0A2A6D5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68196" y="2425700"/>
            <a:ext cx="358233" cy="358233"/>
          </a:xfrm>
          <a:prstGeom prst="rect">
            <a:avLst/>
          </a:prstGeom>
        </p:spPr>
      </p:pic>
      <p:pic>
        <p:nvPicPr>
          <p:cNvPr id="7" name="Graphic 6" descr="Badge Tick with solid fill">
            <a:extLst>
              <a:ext uri="{FF2B5EF4-FFF2-40B4-BE49-F238E27FC236}">
                <a16:creationId xmlns:a16="http://schemas.microsoft.com/office/drawing/2014/main" id="{1D6EA2B3-CBD6-6905-93F6-80D3F9D9AD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5481" y="3227905"/>
            <a:ext cx="340533" cy="340533"/>
          </a:xfrm>
          <a:prstGeom prst="rect">
            <a:avLst/>
          </a:prstGeom>
        </p:spPr>
      </p:pic>
      <p:pic>
        <p:nvPicPr>
          <p:cNvPr id="1026" name="Picture 2">
            <a:extLst>
              <a:ext uri="{FF2B5EF4-FFF2-40B4-BE49-F238E27FC236}">
                <a16:creationId xmlns:a16="http://schemas.microsoft.com/office/drawing/2014/main" id="{CBC77192-0885-BFFC-D8BC-8934F46721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6467" y="1550534"/>
            <a:ext cx="4698708" cy="335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12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8"/>
          <p:cNvSpPr txBox="1">
            <a:spLocks noGrp="1"/>
          </p:cNvSpPr>
          <p:nvPr>
            <p:ph type="title"/>
          </p:nvPr>
        </p:nvSpPr>
        <p:spPr>
          <a:xfrm>
            <a:off x="1303800" y="598575"/>
            <a:ext cx="7030500" cy="61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PRINCIPAL COMPONENT ANALYSIS</a:t>
            </a:r>
            <a:endParaRPr/>
          </a:p>
        </p:txBody>
      </p:sp>
      <p:sp>
        <p:nvSpPr>
          <p:cNvPr id="316" name="Google Shape;316;p18"/>
          <p:cNvSpPr txBox="1"/>
          <p:nvPr/>
        </p:nvSpPr>
        <p:spPr>
          <a:xfrm>
            <a:off x="1354775" y="1304300"/>
            <a:ext cx="5937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-Remove sale price from data set</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-Perform PCA on 1 and 2 dimensions</a:t>
            </a:r>
            <a:endParaRPr>
              <a:latin typeface="Nunito"/>
              <a:ea typeface="Nunito"/>
              <a:cs typeface="Nunito"/>
              <a:sym typeface="Nunito"/>
            </a:endParaRPr>
          </a:p>
        </p:txBody>
      </p:sp>
      <p:pic>
        <p:nvPicPr>
          <p:cNvPr id="317" name="Google Shape;317;p18"/>
          <p:cNvPicPr preferRelativeResize="0"/>
          <p:nvPr/>
        </p:nvPicPr>
        <p:blipFill>
          <a:blip r:embed="rId3">
            <a:alphaModFix/>
          </a:blip>
          <a:stretch>
            <a:fillRect/>
          </a:stretch>
        </p:blipFill>
        <p:spPr>
          <a:xfrm>
            <a:off x="526175" y="2100250"/>
            <a:ext cx="3925826" cy="2531650"/>
          </a:xfrm>
          <a:prstGeom prst="rect">
            <a:avLst/>
          </a:prstGeom>
          <a:noFill/>
          <a:ln>
            <a:noFill/>
          </a:ln>
        </p:spPr>
      </p:pic>
      <p:pic>
        <p:nvPicPr>
          <p:cNvPr id="318" name="Google Shape;318;p18"/>
          <p:cNvPicPr preferRelativeResize="0"/>
          <p:nvPr/>
        </p:nvPicPr>
        <p:blipFill>
          <a:blip r:embed="rId4">
            <a:alphaModFix/>
          </a:blip>
          <a:stretch>
            <a:fillRect/>
          </a:stretch>
        </p:blipFill>
        <p:spPr>
          <a:xfrm>
            <a:off x="5015825" y="1250391"/>
            <a:ext cx="3846826" cy="37843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4292"/>
    </mc:Choice>
    <mc:Fallback xmlns="">
      <p:transition spd="slow" advTm="2429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title"/>
          </p:nvPr>
        </p:nvSpPr>
        <p:spPr>
          <a:xfrm>
            <a:off x="1303800" y="598575"/>
            <a:ext cx="7030500" cy="72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does variance explained change?</a:t>
            </a:r>
            <a:endParaRPr/>
          </a:p>
        </p:txBody>
      </p:sp>
      <p:sp>
        <p:nvSpPr>
          <p:cNvPr id="324" name="Google Shape;324;p19"/>
          <p:cNvSpPr txBox="1"/>
          <p:nvPr/>
        </p:nvSpPr>
        <p:spPr>
          <a:xfrm>
            <a:off x="54375" y="2013854"/>
            <a:ext cx="4055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-We plot the scree graph of this data set</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-Third component explains &gt; 0.99 of variance</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-Fourth component explains &gt; 0.999 of variance</a:t>
            </a:r>
            <a:endParaRPr dirty="0">
              <a:latin typeface="Nunito"/>
              <a:ea typeface="Nunito"/>
              <a:cs typeface="Nunito"/>
              <a:sym typeface="Nunito"/>
            </a:endParaRPr>
          </a:p>
        </p:txBody>
      </p:sp>
      <p:pic>
        <p:nvPicPr>
          <p:cNvPr id="325" name="Google Shape;325;p19"/>
          <p:cNvPicPr preferRelativeResize="0"/>
          <p:nvPr/>
        </p:nvPicPr>
        <p:blipFill>
          <a:blip r:embed="rId3">
            <a:alphaModFix/>
          </a:blip>
          <a:stretch>
            <a:fillRect/>
          </a:stretch>
        </p:blipFill>
        <p:spPr>
          <a:xfrm>
            <a:off x="4110075" y="1904900"/>
            <a:ext cx="4915576" cy="32385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6753"/>
    </mc:Choice>
    <mc:Fallback xmlns="">
      <p:transition spd="slow" advTm="1675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0"/>
          <p:cNvSpPr txBox="1">
            <a:spLocks noGrp="1"/>
          </p:cNvSpPr>
          <p:nvPr>
            <p:ph type="title"/>
          </p:nvPr>
        </p:nvSpPr>
        <p:spPr>
          <a:xfrm>
            <a:off x="1311575" y="450950"/>
            <a:ext cx="7030500" cy="916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How well algorithms perform on PCA data set ?</a:t>
            </a:r>
            <a:endParaRPr/>
          </a:p>
        </p:txBody>
      </p:sp>
      <p:sp>
        <p:nvSpPr>
          <p:cNvPr id="331" name="Google Shape;331;p20"/>
          <p:cNvSpPr txBox="1"/>
          <p:nvPr/>
        </p:nvSpPr>
        <p:spPr>
          <a:xfrm>
            <a:off x="1000325" y="1445150"/>
            <a:ext cx="7653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-We test with Linear regression (raw data), SVM regression and Random </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Forest regression (standardized data)</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-We train on PCA data and record the MSE</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-Trend: more components better performance</a:t>
            </a:r>
            <a:endParaRPr>
              <a:latin typeface="Nunito"/>
              <a:ea typeface="Nunito"/>
              <a:cs typeface="Nunito"/>
              <a:sym typeface="Nunito"/>
            </a:endParaRPr>
          </a:p>
        </p:txBody>
      </p:sp>
      <p:pic>
        <p:nvPicPr>
          <p:cNvPr id="332" name="Google Shape;332;p20"/>
          <p:cNvPicPr preferRelativeResize="0"/>
          <p:nvPr/>
        </p:nvPicPr>
        <p:blipFill>
          <a:blip r:embed="rId3">
            <a:alphaModFix/>
          </a:blip>
          <a:stretch>
            <a:fillRect/>
          </a:stretch>
        </p:blipFill>
        <p:spPr>
          <a:xfrm>
            <a:off x="129125" y="2354150"/>
            <a:ext cx="2812476" cy="2043475"/>
          </a:xfrm>
          <a:prstGeom prst="rect">
            <a:avLst/>
          </a:prstGeom>
          <a:noFill/>
          <a:ln>
            <a:noFill/>
          </a:ln>
        </p:spPr>
      </p:pic>
      <p:sp>
        <p:nvSpPr>
          <p:cNvPr id="333" name="Google Shape;333;p20"/>
          <p:cNvSpPr txBox="1"/>
          <p:nvPr/>
        </p:nvSpPr>
        <p:spPr>
          <a:xfrm>
            <a:off x="719488" y="4475325"/>
            <a:ext cx="222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Linear regression</a:t>
            </a:r>
            <a:endParaRPr dirty="0">
              <a:latin typeface="Nunito"/>
              <a:ea typeface="Nunito"/>
              <a:cs typeface="Nunito"/>
              <a:sym typeface="Nunito"/>
            </a:endParaRPr>
          </a:p>
        </p:txBody>
      </p:sp>
      <p:sp>
        <p:nvSpPr>
          <p:cNvPr id="334" name="Google Shape;334;p20"/>
          <p:cNvSpPr txBox="1"/>
          <p:nvPr/>
        </p:nvSpPr>
        <p:spPr>
          <a:xfrm>
            <a:off x="3900350" y="4475325"/>
            <a:ext cx="20358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SVM regression (rbf kernel (C =1, </a:t>
            </a:r>
            <a:r>
              <a:rPr lang="el-GR" dirty="0">
                <a:latin typeface="Nunito"/>
                <a:ea typeface="Nunito"/>
                <a:cs typeface="Nunito"/>
                <a:sym typeface="Nunito"/>
              </a:rPr>
              <a:t>ε = </a:t>
            </a:r>
            <a:r>
              <a:rPr lang="en-GB" dirty="0">
                <a:latin typeface="Nunito"/>
                <a:ea typeface="Nunito"/>
                <a:cs typeface="Nunito"/>
                <a:sym typeface="Nunito"/>
              </a:rPr>
              <a:t>0.1)</a:t>
            </a:r>
            <a:endParaRPr dirty="0">
              <a:latin typeface="Nunito"/>
              <a:ea typeface="Nunito"/>
              <a:cs typeface="Nunito"/>
              <a:sym typeface="Nunito"/>
            </a:endParaRPr>
          </a:p>
        </p:txBody>
      </p:sp>
      <p:sp>
        <p:nvSpPr>
          <p:cNvPr id="335" name="Google Shape;335;p20"/>
          <p:cNvSpPr txBox="1"/>
          <p:nvPr/>
        </p:nvSpPr>
        <p:spPr>
          <a:xfrm>
            <a:off x="6819725" y="4397625"/>
            <a:ext cx="18336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Random forest regression (max depth =10)</a:t>
            </a:r>
            <a:endParaRPr dirty="0">
              <a:latin typeface="Nunito"/>
              <a:ea typeface="Nunito"/>
              <a:cs typeface="Nunito"/>
              <a:sym typeface="Nunito"/>
            </a:endParaRPr>
          </a:p>
        </p:txBody>
      </p:sp>
      <p:pic>
        <p:nvPicPr>
          <p:cNvPr id="336" name="Google Shape;336;p20"/>
          <p:cNvPicPr preferRelativeResize="0"/>
          <p:nvPr/>
        </p:nvPicPr>
        <p:blipFill>
          <a:blip r:embed="rId4">
            <a:alphaModFix/>
          </a:blip>
          <a:stretch>
            <a:fillRect/>
          </a:stretch>
        </p:blipFill>
        <p:spPr>
          <a:xfrm>
            <a:off x="3094001" y="2428850"/>
            <a:ext cx="2802194" cy="1894075"/>
          </a:xfrm>
          <a:prstGeom prst="rect">
            <a:avLst/>
          </a:prstGeom>
          <a:noFill/>
          <a:ln>
            <a:noFill/>
          </a:ln>
        </p:spPr>
      </p:pic>
      <p:pic>
        <p:nvPicPr>
          <p:cNvPr id="337" name="Google Shape;337;p20"/>
          <p:cNvPicPr preferRelativeResize="0"/>
          <p:nvPr/>
        </p:nvPicPr>
        <p:blipFill>
          <a:blip r:embed="rId5">
            <a:alphaModFix/>
          </a:blip>
          <a:stretch>
            <a:fillRect/>
          </a:stretch>
        </p:blipFill>
        <p:spPr>
          <a:xfrm>
            <a:off x="6048594" y="2428850"/>
            <a:ext cx="2779349" cy="1894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1171"/>
    </mc:Choice>
    <mc:Fallback xmlns="">
      <p:transition spd="slow" advTm="3117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1"/>
          <p:cNvSpPr txBox="1">
            <a:spLocks noGrp="1"/>
          </p:cNvSpPr>
          <p:nvPr>
            <p:ph type="title"/>
          </p:nvPr>
        </p:nvSpPr>
        <p:spPr>
          <a:xfrm>
            <a:off x="1303800" y="598575"/>
            <a:ext cx="7030500" cy="82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T-SNE visualization</a:t>
            </a:r>
            <a:endParaRPr/>
          </a:p>
        </p:txBody>
      </p:sp>
      <p:pic>
        <p:nvPicPr>
          <p:cNvPr id="343" name="Google Shape;343;p21"/>
          <p:cNvPicPr preferRelativeResize="0"/>
          <p:nvPr/>
        </p:nvPicPr>
        <p:blipFill>
          <a:blip r:embed="rId3">
            <a:alphaModFix/>
          </a:blip>
          <a:stretch>
            <a:fillRect/>
          </a:stretch>
        </p:blipFill>
        <p:spPr>
          <a:xfrm>
            <a:off x="3123725" y="1283600"/>
            <a:ext cx="5814700" cy="3859901"/>
          </a:xfrm>
          <a:prstGeom prst="rect">
            <a:avLst/>
          </a:prstGeom>
          <a:noFill/>
          <a:ln>
            <a:noFill/>
          </a:ln>
        </p:spPr>
      </p:pic>
      <p:sp>
        <p:nvSpPr>
          <p:cNvPr id="344" name="Google Shape;344;p21"/>
          <p:cNvSpPr txBox="1"/>
          <p:nvPr/>
        </p:nvSpPr>
        <p:spPr>
          <a:xfrm>
            <a:off x="288969" y="1856832"/>
            <a:ext cx="2361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Data visualized at different perplexity values</a:t>
            </a:r>
            <a:endParaRPr dirty="0">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14:dur="2000" advTm="13082"/>
    </mc:Choice>
    <mc:Fallback xmlns="">
      <p:transition spd="slow" advTm="1308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2"/>
          <p:cNvSpPr txBox="1">
            <a:spLocks noGrp="1"/>
          </p:cNvSpPr>
          <p:nvPr>
            <p:ph type="title"/>
          </p:nvPr>
        </p:nvSpPr>
        <p:spPr>
          <a:xfrm>
            <a:off x="1303800" y="598575"/>
            <a:ext cx="7030500" cy="70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Messages from a higher dimension</a:t>
            </a:r>
            <a:endParaRPr/>
          </a:p>
        </p:txBody>
      </p:sp>
      <p:pic>
        <p:nvPicPr>
          <p:cNvPr id="350" name="Google Shape;350;p22"/>
          <p:cNvPicPr preferRelativeResize="0"/>
          <p:nvPr/>
        </p:nvPicPr>
        <p:blipFill>
          <a:blip r:embed="rId3">
            <a:alphaModFix/>
          </a:blip>
          <a:stretch>
            <a:fillRect/>
          </a:stretch>
        </p:blipFill>
        <p:spPr>
          <a:xfrm>
            <a:off x="3330225" y="1305375"/>
            <a:ext cx="5659275" cy="3756725"/>
          </a:xfrm>
          <a:prstGeom prst="rect">
            <a:avLst/>
          </a:prstGeom>
          <a:noFill/>
          <a:ln>
            <a:noFill/>
          </a:ln>
        </p:spPr>
      </p:pic>
      <p:sp>
        <p:nvSpPr>
          <p:cNvPr id="351" name="Google Shape;351;p22"/>
          <p:cNvSpPr txBox="1"/>
          <p:nvPr/>
        </p:nvSpPr>
        <p:spPr>
          <a:xfrm>
            <a:off x="326111" y="1738916"/>
            <a:ext cx="232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Is there a cluster in the data set ?</a:t>
            </a:r>
            <a:endParaRPr dirty="0">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14:dur="2000" advTm="16295"/>
    </mc:Choice>
    <mc:Fallback xmlns="">
      <p:transition spd="slow" advTm="16295"/>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TotalTime>
  <Words>2427</Words>
  <Application>Microsoft Macintosh PowerPoint</Application>
  <PresentationFormat>On-screen Show (16:9)</PresentationFormat>
  <Paragraphs>142</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Maven Pro</vt:lpstr>
      <vt:lpstr>Nunito</vt:lpstr>
      <vt:lpstr>Noto Serif</vt:lpstr>
      <vt:lpstr>Arial</vt:lpstr>
      <vt:lpstr>Suisse Regular</vt:lpstr>
      <vt:lpstr>Wingdings</vt:lpstr>
      <vt:lpstr>-apple-system</vt:lpstr>
      <vt:lpstr>Momentum</vt:lpstr>
      <vt:lpstr>DATA7703</vt:lpstr>
      <vt:lpstr>Introduction </vt:lpstr>
      <vt:lpstr>Dataset </vt:lpstr>
      <vt:lpstr>Preprocessing data</vt:lpstr>
      <vt:lpstr>PRINCIPAL COMPONENT ANALYSIS</vt:lpstr>
      <vt:lpstr>How does variance explained change?</vt:lpstr>
      <vt:lpstr>Experiment: How well algorithms perform on PCA data set ?</vt:lpstr>
      <vt:lpstr>T-SNE visualization</vt:lpstr>
      <vt:lpstr>Messages from a higher dimension</vt:lpstr>
      <vt:lpstr>Can we spot the cluster in the original  data set ?</vt:lpstr>
      <vt:lpstr>kMeans and Gaussian mixtures</vt:lpstr>
      <vt:lpstr>Does the data cluster correspond to sale price ?</vt:lpstr>
      <vt:lpstr>polynomial regression</vt:lpstr>
      <vt:lpstr>SVM regression</vt:lpstr>
      <vt:lpstr>Random forest regression</vt:lpstr>
      <vt:lpstr>Random forest regression</vt:lpstr>
      <vt:lpstr>Random forest classification</vt:lpstr>
      <vt:lpstr>kMeans Classification </vt:lpstr>
      <vt:lpstr>kMeans </vt:lpstr>
      <vt:lpstr>Gaussian Mixture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Ashama Plipat</cp:lastModifiedBy>
  <cp:revision>11</cp:revision>
  <dcterms:modified xsi:type="dcterms:W3CDTF">2022-10-27T23:37:46Z</dcterms:modified>
</cp:coreProperties>
</file>