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66" r:id="rId7"/>
    <p:sldId id="259" r:id="rId8"/>
    <p:sldId id="260" r:id="rId9"/>
    <p:sldId id="262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 varScale="1">
        <p:scale>
          <a:sx n="88" d="100"/>
          <a:sy n="88" d="100"/>
        </p:scale>
        <p:origin x="8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36F88-CFE6-AF43-9FEB-66C28B3559EC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D390-9817-DB4C-8996-1975A91AA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390-9817-DB4C-8996-1975A91AA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390-9817-DB4C-8996-1975A91AA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390-9817-DB4C-8996-1975A91AA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2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7D0C-F4EC-0748-B122-9238E65F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1560F-A7D8-6D4C-92EB-E94C5AA5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446E-4D10-A849-9F31-C75D1BC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069F-0A6D-2C4F-B367-070D93F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1E3D-0284-8D42-B5D7-928DE022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D078-085A-6C4C-B144-ECE3216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83A25-8B69-274B-9CAF-26F5E4C2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6927-AD45-E040-AC40-A20B968B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7AF0-8013-7941-99F7-B286E67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F7AE-E608-D241-9332-1C822CFE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14FBA-E3B1-B844-8055-8C1878E8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0F1B1-79D6-8347-96C6-6D3EA038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7847-12C9-3245-826C-9CCB4C46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FFF-F8F6-344C-A151-0C889FDA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E1D4-4EF0-5D4F-96E8-816F49EA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7219-F136-654A-84F2-8C50647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E50A-B6B5-8C43-8308-2A1B1A17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BADD-EDE7-7F44-9F0E-0D8C6826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6479-4E3F-E743-B136-456B8C40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EF4A-4262-9A4A-988E-BEC82EC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6A7A-921D-AE42-96EA-1EA97C7E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4C58-8B89-CC44-88F1-916FFFC3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1A1E-663F-524E-95B1-C54A4639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B21A-A725-B246-B2B2-992B543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69CF-01A0-084F-ADD0-C20ECE44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CD4E-34F5-244D-B6E2-F2C6F522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34BA-FE43-AC49-AA6A-13C36EE2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4AD8E-37E6-CC42-80AE-6F26DE74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38F2-FE45-2E47-B83E-AD3CF988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24C6-4E09-7043-A883-858ECB84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5C23-5998-3743-9FC9-3B8A82E2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4124-B5DA-4C43-B03C-D64F4BD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A1B7-4CBC-174A-9CA4-7F5AEA79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DC6F-80EC-8F4C-A09C-6341340C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0E3D0-C598-1244-B61E-DD99985D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B5B68-F9F8-1944-94A6-62526CE0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1C831-C58B-7944-92C4-BCADAEF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E1673-DEEF-404E-81FC-EDEA3ED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D956-6601-6F4A-B135-CDB2723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0A79-34D7-F840-9A9C-8078AC9E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58FA-3372-4A4D-9089-166D39DB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F49B-DFA3-5C45-B4DA-8BBB30FE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D33C6-247F-C24C-B986-5756E1B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9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949ED-F5BF-A546-ADC5-719AB7C7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EE6CD-AD6A-E843-B214-4832D46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E3947-2D8A-2F43-9794-D9624D6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CB8-444F-7842-BBD0-7C734C81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F46E-218E-464A-97FB-BC7C0B2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50ABC-9EAE-4F4E-83D9-CCD6EC482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A7B3-56AF-C34B-AFCB-BEE0EB5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6D3D-D7B2-FD46-9AA4-D9016E20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5C5C-413E-174F-8644-26F12FD3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3FEF-7B6A-0E48-8E31-B629CCFA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B6E05-B7C1-7144-A8B9-6DCFD3B90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A8C7E-3D7C-D244-B735-849D63A74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DEE88-D3B6-5641-BD09-B08CC242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729B-5BC1-2149-B115-1892B587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F880-4BC7-4E4F-AEF7-88241CEC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61716-75BA-4A4E-8E1A-7A1B1B4F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18EA-3FFC-504B-88BD-10791B39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46E1-5CDA-8740-84DC-89793720B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8116-4B92-E541-B31B-88CCF31229A6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2F4A-7D8B-5148-9D08-C1A57827E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5DBF-7437-0345-80B7-234CA0298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B1F8-9FD7-2D42-B997-9D8129AD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C10-D2C2-E84D-9987-330DBF8D4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629" y="1122363"/>
            <a:ext cx="12322629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Anatomical Priors in Convolutional Networks for Unsupervised Biomedical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30C02-3328-5D4E-B31D-C2CC8FAA3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CVPR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Shen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0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4" y="931653"/>
            <a:ext cx="5344066" cy="4739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3.Results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8FC03-C8ED-4244-BF87-AFD8CB46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4" y="2250927"/>
            <a:ext cx="5994400" cy="344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EFDC9-32FA-8643-A9D3-03E919D8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67" y="2093685"/>
            <a:ext cx="3238500" cy="434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B76E9C-C375-D844-BC1D-E5B16B64D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017" y="333435"/>
            <a:ext cx="4394200" cy="246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0E09C3-6437-D14E-9B9D-7E9BE8BA7630}"/>
              </a:ext>
            </a:extLst>
          </p:cNvPr>
          <p:cNvSpPr txBox="1"/>
          <p:nvPr/>
        </p:nvSpPr>
        <p:spPr>
          <a:xfrm>
            <a:off x="10990053" y="4572000"/>
            <a:ext cx="84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b="1" dirty="0"/>
              <a:t>T1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AF27F-5196-3A46-B4BA-306E5F527F94}"/>
              </a:ext>
            </a:extLst>
          </p:cNvPr>
          <p:cNvSpPr txBox="1"/>
          <p:nvPr/>
        </p:nvSpPr>
        <p:spPr>
          <a:xfrm>
            <a:off x="10990053" y="1488390"/>
            <a:ext cx="84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b="1" dirty="0"/>
              <a:t>T2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75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976940" y="2792323"/>
            <a:ext cx="10238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Han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zh-Han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zh-Han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1540330"/>
            <a:ext cx="7115356" cy="4739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Segment a biomedical image into anatomical regions of interest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CNN-based segmentation models depend on amount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annotated data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lack anatomical knowledge.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probabilistic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Contribution: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We demonstrate the method in an unsupervised biomedical image segmentation setting </a:t>
            </a:r>
            <a:r>
              <a:rPr lang="en-US" altLang="zh-Han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paired annotations are not available. </a:t>
            </a:r>
          </a:p>
          <a:p>
            <a:pPr lvl="1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ﬁrst zero-shot neural-network based segmentation of brain structures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387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06D85-9CAE-0849-9F49-3EB2DA40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1" y="2422540"/>
            <a:ext cx="4038600" cy="250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4FEC0A-A143-9843-8EE5-A363FA113A08}"/>
              </a:ext>
            </a:extLst>
          </p:cNvPr>
          <p:cNvSpPr txBox="1"/>
          <p:nvPr/>
        </p:nvSpPr>
        <p:spPr>
          <a:xfrm>
            <a:off x="8091578" y="4968338"/>
            <a:ext cx="163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anatomical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DC48F-C710-934E-86C0-1DAD874612B7}"/>
              </a:ext>
            </a:extLst>
          </p:cNvPr>
          <p:cNvSpPr txBox="1"/>
          <p:nvPr/>
        </p:nvSpPr>
        <p:spPr>
          <a:xfrm>
            <a:off x="10607616" y="5106838"/>
            <a:ext cx="14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E08E11D-E2B1-B34E-81FE-69C683CF2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419" y="1257651"/>
            <a:ext cx="6235700" cy="3276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60FB95-6B19-BD45-82AD-8804DB5D00E4}"/>
              </a:ext>
            </a:extLst>
          </p:cNvPr>
          <p:cNvSpPr/>
          <p:nvPr/>
        </p:nvSpPr>
        <p:spPr>
          <a:xfrm>
            <a:off x="945123" y="4508755"/>
            <a:ext cx="584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graphical representation of our generative model.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5B6850-F696-8B4C-BAC9-114D7B3B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009" y="3937682"/>
            <a:ext cx="711200" cy="749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44EFF2-515F-AC48-9461-D544F54F2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58" y="2592000"/>
            <a:ext cx="673100" cy="723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DA6F9F-E027-B84E-8F9D-D4FF42D14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609" y="1224302"/>
            <a:ext cx="736600" cy="863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EE7AA0-B2A4-DE47-A77D-B9B7DD68FFC3}"/>
              </a:ext>
            </a:extLst>
          </p:cNvPr>
          <p:cNvSpPr txBox="1"/>
          <p:nvPr/>
        </p:nvSpPr>
        <p:spPr>
          <a:xfrm>
            <a:off x="8037185" y="1332936"/>
            <a:ext cx="24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51BD8-B77E-A548-96CB-D59D43166AE6}"/>
              </a:ext>
            </a:extLst>
          </p:cNvPr>
          <p:cNvSpPr txBox="1"/>
          <p:nvPr/>
        </p:nvSpPr>
        <p:spPr>
          <a:xfrm>
            <a:off x="8112185" y="2667990"/>
            <a:ext cx="24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0AD101-7B1D-FD44-97A3-CD2556B92A89}"/>
              </a:ext>
            </a:extLst>
          </p:cNvPr>
          <p:cNvSpPr txBox="1"/>
          <p:nvPr/>
        </p:nvSpPr>
        <p:spPr>
          <a:xfrm>
            <a:off x="8037185" y="4040651"/>
            <a:ext cx="24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Acquired </a:t>
            </a:r>
          </a:p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A669A3-74D1-0947-B626-E2FBD242E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32" y="1344121"/>
            <a:ext cx="2552700" cy="584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3FE5ED-A0AA-BC45-82A0-2D3D09F6D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873" y="5175855"/>
            <a:ext cx="4457461" cy="16458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C049FFF-FF3A-1C4A-8443-6B651ACB4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287" y="5804001"/>
            <a:ext cx="2759242" cy="3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1540330"/>
            <a:ext cx="7115356" cy="4739700"/>
          </a:xfrm>
        </p:spPr>
        <p:txBody>
          <a:bodyPr>
            <a:normAutofit/>
          </a:bodyPr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919FFB-2E75-3C41-BCDB-75B4BE05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14" y="603866"/>
            <a:ext cx="7215757" cy="5577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Han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31209-0B46-244E-BDBB-EC7F42E2A5D3}"/>
              </a:ext>
            </a:extLst>
          </p:cNvPr>
          <p:cNvSpPr/>
          <p:nvPr/>
        </p:nvSpPr>
        <p:spPr>
          <a:xfrm>
            <a:off x="4225424" y="6335910"/>
            <a:ext cx="374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Auto-Encoding Anatomical Prior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A4A30D-33A1-8345-852C-E3CCC5E70821}"/>
              </a:ext>
            </a:extLst>
          </p:cNvPr>
          <p:cNvCxnSpPr>
            <a:stCxn id="8" idx="2"/>
            <a:endCxn id="4" idx="2"/>
          </p:cNvCxnSpPr>
          <p:nvPr/>
        </p:nvCxnSpPr>
        <p:spPr>
          <a:xfrm flipH="1">
            <a:off x="5870993" y="979766"/>
            <a:ext cx="1" cy="520134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D3C92-867C-7B44-B058-1127980FDD73}"/>
              </a:ext>
            </a:extLst>
          </p:cNvPr>
          <p:cNvCxnSpPr/>
          <p:nvPr/>
        </p:nvCxnSpPr>
        <p:spPr>
          <a:xfrm flipH="1">
            <a:off x="7749693" y="979766"/>
            <a:ext cx="1" cy="520134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0DDDF5-7A29-0548-B7E6-C6C6AFE5738A}"/>
              </a:ext>
            </a:extLst>
          </p:cNvPr>
          <p:cNvCxnSpPr>
            <a:cxnSpLocks/>
          </p:cNvCxnSpPr>
          <p:nvPr/>
        </p:nvCxnSpPr>
        <p:spPr>
          <a:xfrm flipH="1">
            <a:off x="5807419" y="6141714"/>
            <a:ext cx="191218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B1ED49-E5E4-654E-9168-4595237EB1AF}"/>
              </a:ext>
            </a:extLst>
          </p:cNvPr>
          <p:cNvCxnSpPr>
            <a:cxnSpLocks/>
          </p:cNvCxnSpPr>
          <p:nvPr/>
        </p:nvCxnSpPr>
        <p:spPr>
          <a:xfrm flipH="1" flipV="1">
            <a:off x="5807419" y="1009528"/>
            <a:ext cx="1927230" cy="667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BED3D-D9A5-5E44-BE45-3D46D984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101"/>
            <a:ext cx="6540345" cy="299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D59BB-3841-EE4C-A7CA-D13B607E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93101"/>
            <a:ext cx="5791200" cy="3263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5C5005-F5F3-D444-A36E-117F5A362044}"/>
              </a:ext>
            </a:extLst>
          </p:cNvPr>
          <p:cNvSpPr txBox="1"/>
          <p:nvPr/>
        </p:nvSpPr>
        <p:spPr>
          <a:xfrm>
            <a:off x="751934" y="1523769"/>
            <a:ext cx="439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b="1" dirty="0"/>
              <a:t>Find</a:t>
            </a:r>
            <a:r>
              <a:rPr lang="zh-Hans" altLang="en-US" sz="2000" b="1" dirty="0"/>
              <a:t>  </a:t>
            </a:r>
            <a:r>
              <a:rPr lang="en-US" altLang="zh-Hans" sz="2000" b="1" dirty="0"/>
              <a:t>likelihood</a:t>
            </a:r>
            <a:r>
              <a:rPr lang="zh-Hans" altLang="en-US" sz="2000" b="1" dirty="0"/>
              <a:t> </a:t>
            </a:r>
            <a:r>
              <a:rPr lang="en-US" altLang="zh-Hans" sz="2000" b="1" dirty="0"/>
              <a:t>of</a:t>
            </a:r>
            <a:r>
              <a:rPr lang="zh-Hans" altLang="en-US" sz="2000" b="1" dirty="0"/>
              <a:t> </a:t>
            </a:r>
            <a:r>
              <a:rPr lang="en-US" altLang="zh-Hans" sz="2000" b="1" dirty="0"/>
              <a:t>joint</a:t>
            </a:r>
            <a:r>
              <a:rPr lang="zh-Hans" altLang="en-US" sz="2000" b="1" dirty="0"/>
              <a:t> </a:t>
            </a:r>
            <a:r>
              <a:rPr lang="en-US" altLang="zh-Hans" sz="2000" b="1" dirty="0"/>
              <a:t>(</a:t>
            </a:r>
            <a:r>
              <a:rPr lang="en-US" altLang="zh-Hans" sz="2000" b="1" dirty="0" err="1"/>
              <a:t>x,s</a:t>
            </a:r>
            <a:r>
              <a:rPr lang="en-US" altLang="zh-Han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025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1CA38-3E15-D240-B4FF-B4699450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34" y="2382838"/>
            <a:ext cx="6121400" cy="20193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53BD8-D29D-714B-89BA-C65910EA3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34" y="1825565"/>
            <a:ext cx="56515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67213-E415-B24A-8988-21E6CF33A6D3}"/>
              </a:ext>
            </a:extLst>
          </p:cNvPr>
          <p:cNvSpPr txBox="1"/>
          <p:nvPr/>
        </p:nvSpPr>
        <p:spPr>
          <a:xfrm>
            <a:off x="2002971" y="1311970"/>
            <a:ext cx="23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Paired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3D104-E68E-5043-A717-F7E8EEACE82A}"/>
              </a:ext>
            </a:extLst>
          </p:cNvPr>
          <p:cNvSpPr txBox="1"/>
          <p:nvPr/>
        </p:nvSpPr>
        <p:spPr>
          <a:xfrm>
            <a:off x="7932057" y="1322397"/>
            <a:ext cx="305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Unpaired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6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85E803-7152-324A-9AC2-5E9F432A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46" y="931653"/>
            <a:ext cx="8773903" cy="4839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1540330"/>
            <a:ext cx="7115356" cy="4739700"/>
          </a:xfrm>
        </p:spPr>
        <p:txBody>
          <a:bodyPr>
            <a:normAutofit/>
          </a:bodyPr>
          <a:lstStyle/>
          <a:p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Han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C5030-547E-644B-A500-43E452AE4C71}"/>
              </a:ext>
            </a:extLst>
          </p:cNvPr>
          <p:cNvSpPr/>
          <p:nvPr/>
        </p:nvSpPr>
        <p:spPr>
          <a:xfrm>
            <a:off x="4727675" y="6312571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zh-Hans" alt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13139B-4CC0-0E45-A20B-15F059E1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45" y="2175441"/>
            <a:ext cx="1132083" cy="532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AC4809-E6FD-0A45-ADCD-AAF17096B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685" y="1730941"/>
            <a:ext cx="396193" cy="444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E935D9-A17F-874F-A844-619B19F45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182" y="2227759"/>
            <a:ext cx="1082726" cy="48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BA122A-2665-9A46-A86E-DC3364D72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223" y="5193426"/>
            <a:ext cx="7112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BEDAA-0E9D-134D-BB04-E08BAB50B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231" y="5206126"/>
            <a:ext cx="6731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A3D19-D130-3F48-B288-BF7F6CF85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158" y="5199021"/>
            <a:ext cx="736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4" y="1264285"/>
            <a:ext cx="5344066" cy="473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1.T1w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zh-Han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0" indent="0">
              <a:buNone/>
            </a:pPr>
            <a:r>
              <a:rPr lang="en-US" altLang="zh-Han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14,000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T1-weighted brain MRI scans from eight publicly available datasets.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 err="1">
                <a:latin typeface="Arial" panose="020B0604020202020204" pitchFamily="34" charset="0"/>
                <a:cs typeface="Arial" panose="020B0604020202020204" pitchFamily="34" charset="0"/>
              </a:rPr>
              <a:t>QCed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 segmentations were used for validation.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an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resampled to a 256x256x256</a:t>
            </a:r>
          </a:p>
          <a:p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zh-Han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tp160x192x224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C5E50-B517-284B-A374-80BC5D42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20" y="3653956"/>
            <a:ext cx="4704272" cy="2912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2AE6AE-2C02-0D48-A359-7A7CC3770BEB}"/>
              </a:ext>
            </a:extLst>
          </p:cNvPr>
          <p:cNvSpPr/>
          <p:nvPr/>
        </p:nvSpPr>
        <p:spPr>
          <a:xfrm>
            <a:off x="6285781" y="1264285"/>
            <a:ext cx="515284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800" b="1" dirty="0">
                <a:latin typeface="Arial" panose="020B0604020202020204" pitchFamily="34" charset="0"/>
                <a:cs typeface="Arial" panose="020B0604020202020204" pitchFamily="34" charset="0"/>
              </a:rPr>
              <a:t>2. T2-FLAIR scan</a:t>
            </a:r>
          </a:p>
          <a:p>
            <a:r>
              <a:rPr lang="en-US" altLang="zh-Han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3800</a:t>
            </a:r>
            <a:r>
              <a:rPr lang="en-US" altLang="zh-Hans" sz="2400" dirty="0">
                <a:latin typeface="Arial" panose="020B0604020202020204" pitchFamily="34" charset="0"/>
                <a:cs typeface="Arial" panose="020B0604020202020204" pitchFamily="34" charset="0"/>
              </a:rPr>
              <a:t> T2-FLAIR scans, a signiﬁcantly different MR modality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40329-5505-B44F-9340-C1920FCC364F}"/>
              </a:ext>
            </a:extLst>
          </p:cNvPr>
          <p:cNvSpPr txBox="1"/>
          <p:nvPr/>
        </p:nvSpPr>
        <p:spPr>
          <a:xfrm>
            <a:off x="10990053" y="4786874"/>
            <a:ext cx="110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6C0-85D0-2240-BE8E-244287A0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9575"/>
            <a:ext cx="5344066" cy="4739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1.Implement: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U-net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Hans" dirty="0">
                <a:latin typeface="Arial" panose="020B0604020202020204" pitchFamily="34" charset="0"/>
                <a:cs typeface="Arial" panose="020B0604020202020204" pitchFamily="34" charset="0"/>
              </a:rPr>
              <a:t>2.Evalution</a:t>
            </a: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an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AA9696-5A01-6340-A977-A9AE4515D679}"/>
              </a:ext>
            </a:extLst>
          </p:cNvPr>
          <p:cNvCxnSpPr>
            <a:cxnSpLocks/>
          </p:cNvCxnSpPr>
          <p:nvPr/>
        </p:nvCxnSpPr>
        <p:spPr>
          <a:xfrm>
            <a:off x="609600" y="365125"/>
            <a:ext cx="0" cy="56652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0DDB7-682D-E449-B622-E55C9B85F856}"/>
              </a:ext>
            </a:extLst>
          </p:cNvPr>
          <p:cNvSpPr txBox="1"/>
          <p:nvPr/>
        </p:nvSpPr>
        <p:spPr>
          <a:xfrm>
            <a:off x="751934" y="333435"/>
            <a:ext cx="102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B6E7-4468-2B4C-8056-C4F8BC09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11" y="2893071"/>
            <a:ext cx="5345364" cy="10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204</Words>
  <Application>Microsoft Macintosh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Anatomical Priors in Convolutional Networks for Unsupervised Biomedical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Anatomical Priors in Convolutional Networks for Unsupervised Biomedical Segmentation</dc:title>
  <dc:creator>Shawn</dc:creator>
  <cp:lastModifiedBy>Shawn</cp:lastModifiedBy>
  <cp:revision>26</cp:revision>
  <dcterms:created xsi:type="dcterms:W3CDTF">2018-07-23T05:05:11Z</dcterms:created>
  <dcterms:modified xsi:type="dcterms:W3CDTF">2018-07-23T13:05:44Z</dcterms:modified>
</cp:coreProperties>
</file>