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slide" Target="slides/slide1.xml"/><Relationship Id="rId19" Type="http://schemas.openxmlformats.org/officeDocument/2006/relationships/font" Target="fonts/Lato-boldItalic.fntdata"/><Relationship Id="rId6" Type="http://schemas.openxmlformats.org/officeDocument/2006/relationships/slide" Target="slides/slide2.xml"/><Relationship Id="rId18" Type="http://schemas.openxmlformats.org/officeDocument/2006/relationships/font" Target="fonts/La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rIns="91425" wrap="square" tIns="91425"/>
          <a:lstStyle>
            <a:lvl1pPr lvl="0">
              <a:spcBef>
                <a:spcPts val="0"/>
              </a:spcBef>
              <a:buClr>
                <a:schemeClr val="dk2"/>
              </a:buClr>
              <a:buSzPct val="100000"/>
              <a:defRPr sz="4200">
                <a:solidFill>
                  <a:schemeClr val="dk2"/>
                </a:solidFill>
              </a:defRPr>
            </a:lvl1pPr>
            <a:lvl2pPr lvl="1">
              <a:spcBef>
                <a:spcPts val="0"/>
              </a:spcBef>
              <a:buClr>
                <a:schemeClr val="dk2"/>
              </a:buClr>
              <a:buSzPct val="100000"/>
              <a:defRPr sz="4200">
                <a:solidFill>
                  <a:schemeClr val="dk2"/>
                </a:solidFill>
              </a:defRPr>
            </a:lvl2pPr>
            <a:lvl3pPr lvl="2">
              <a:spcBef>
                <a:spcPts val="0"/>
              </a:spcBef>
              <a:buClr>
                <a:schemeClr val="dk2"/>
              </a:buClr>
              <a:buSzPct val="100000"/>
              <a:defRPr sz="4200">
                <a:solidFill>
                  <a:schemeClr val="dk2"/>
                </a:solidFill>
              </a:defRPr>
            </a:lvl3pPr>
            <a:lvl4pPr lvl="3">
              <a:spcBef>
                <a:spcPts val="0"/>
              </a:spcBef>
              <a:buClr>
                <a:schemeClr val="dk2"/>
              </a:buClr>
              <a:buSzPct val="100000"/>
              <a:defRPr sz="4200">
                <a:solidFill>
                  <a:schemeClr val="dk2"/>
                </a:solidFill>
              </a:defRPr>
            </a:lvl4pPr>
            <a:lvl5pPr lvl="4">
              <a:spcBef>
                <a:spcPts val="0"/>
              </a:spcBef>
              <a:buClr>
                <a:schemeClr val="dk2"/>
              </a:buClr>
              <a:buSzPct val="100000"/>
              <a:defRPr sz="4200">
                <a:solidFill>
                  <a:schemeClr val="dk2"/>
                </a:solidFill>
              </a:defRPr>
            </a:lvl5pPr>
            <a:lvl6pPr lvl="5">
              <a:spcBef>
                <a:spcPts val="0"/>
              </a:spcBef>
              <a:buClr>
                <a:schemeClr val="dk2"/>
              </a:buClr>
              <a:buSzPct val="100000"/>
              <a:defRPr sz="4200">
                <a:solidFill>
                  <a:schemeClr val="dk2"/>
                </a:solidFill>
              </a:defRPr>
            </a:lvl6pPr>
            <a:lvl7pPr lvl="6">
              <a:spcBef>
                <a:spcPts val="0"/>
              </a:spcBef>
              <a:buClr>
                <a:schemeClr val="dk2"/>
              </a:buClr>
              <a:buSzPct val="100000"/>
              <a:defRPr sz="4200">
                <a:solidFill>
                  <a:schemeClr val="dk2"/>
                </a:solidFill>
              </a:defRPr>
            </a:lvl7pPr>
            <a:lvl8pPr lvl="7">
              <a:spcBef>
                <a:spcPts val="0"/>
              </a:spcBef>
              <a:buClr>
                <a:schemeClr val="dk2"/>
              </a:buClr>
              <a:buSzPct val="100000"/>
              <a:defRPr sz="4200">
                <a:solidFill>
                  <a:schemeClr val="dk2"/>
                </a:solidFill>
              </a:defRPr>
            </a:lvl8pPr>
            <a:lvl9pPr lvl="8">
              <a:spcBef>
                <a:spcPts val="0"/>
              </a:spcBef>
              <a:buClr>
                <a:schemeClr val="dk2"/>
              </a:buClr>
              <a:buSzPct val="100000"/>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rIns="91425" wrap="square" tIns="91425"/>
          <a:lstStyle>
            <a:lvl1pPr lvl="0">
              <a:spcBef>
                <a:spcPts val="0"/>
              </a:spcBef>
              <a:buClr>
                <a:schemeClr val="lt1"/>
              </a:buClr>
              <a:buSzPct val="100000"/>
              <a:defRPr sz="8000">
                <a:solidFill>
                  <a:schemeClr val="lt1"/>
                </a:solidFill>
              </a:defRPr>
            </a:lvl1pPr>
            <a:lvl2pPr lvl="1">
              <a:spcBef>
                <a:spcPts val="0"/>
              </a:spcBef>
              <a:buClr>
                <a:schemeClr val="lt1"/>
              </a:buClr>
              <a:buSzPct val="100000"/>
              <a:defRPr sz="8000">
                <a:solidFill>
                  <a:schemeClr val="lt1"/>
                </a:solidFill>
              </a:defRPr>
            </a:lvl2pPr>
            <a:lvl3pPr lvl="2">
              <a:spcBef>
                <a:spcPts val="0"/>
              </a:spcBef>
              <a:buClr>
                <a:schemeClr val="lt1"/>
              </a:buClr>
              <a:buSzPct val="100000"/>
              <a:defRPr sz="8000">
                <a:solidFill>
                  <a:schemeClr val="lt1"/>
                </a:solidFill>
              </a:defRPr>
            </a:lvl3pPr>
            <a:lvl4pPr lvl="3">
              <a:spcBef>
                <a:spcPts val="0"/>
              </a:spcBef>
              <a:buClr>
                <a:schemeClr val="lt1"/>
              </a:buClr>
              <a:buSzPct val="100000"/>
              <a:defRPr sz="8000">
                <a:solidFill>
                  <a:schemeClr val="lt1"/>
                </a:solidFill>
              </a:defRPr>
            </a:lvl4pPr>
            <a:lvl5pPr lvl="4">
              <a:spcBef>
                <a:spcPts val="0"/>
              </a:spcBef>
              <a:buClr>
                <a:schemeClr val="lt1"/>
              </a:buClr>
              <a:buSzPct val="100000"/>
              <a:defRPr sz="8000">
                <a:solidFill>
                  <a:schemeClr val="lt1"/>
                </a:solidFill>
              </a:defRPr>
            </a:lvl5pPr>
            <a:lvl6pPr lvl="5">
              <a:spcBef>
                <a:spcPts val="0"/>
              </a:spcBef>
              <a:buClr>
                <a:schemeClr val="lt1"/>
              </a:buClr>
              <a:buSzPct val="100000"/>
              <a:defRPr sz="8000">
                <a:solidFill>
                  <a:schemeClr val="lt1"/>
                </a:solidFill>
              </a:defRPr>
            </a:lvl6pPr>
            <a:lvl7pPr lvl="6">
              <a:spcBef>
                <a:spcPts val="0"/>
              </a:spcBef>
              <a:buClr>
                <a:schemeClr val="lt1"/>
              </a:buClr>
              <a:buSzPct val="100000"/>
              <a:defRPr sz="8000">
                <a:solidFill>
                  <a:schemeClr val="lt1"/>
                </a:solidFill>
              </a:defRPr>
            </a:lvl7pPr>
            <a:lvl8pPr lvl="7">
              <a:spcBef>
                <a:spcPts val="0"/>
              </a:spcBef>
              <a:buClr>
                <a:schemeClr val="lt1"/>
              </a:buClr>
              <a:buSzPct val="100000"/>
              <a:defRPr sz="8000">
                <a:solidFill>
                  <a:schemeClr val="lt1"/>
                </a:solidFill>
              </a:defRPr>
            </a:lvl8pPr>
            <a:lvl9pPr lvl="8">
              <a:spcBef>
                <a:spcPts val="0"/>
              </a:spcBef>
              <a:buClr>
                <a:schemeClr val="lt1"/>
              </a:buClr>
              <a:buSzPct val="100000"/>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SzPct val="100000"/>
              <a:buFont typeface="Raleway"/>
              <a:buNone/>
              <a:defRPr b="1" sz="2800">
                <a:latin typeface="Raleway"/>
                <a:ea typeface="Raleway"/>
                <a:cs typeface="Raleway"/>
                <a:sym typeface="Raleway"/>
              </a:defRPr>
            </a:lvl1pPr>
            <a:lvl2pPr lvl="1">
              <a:spcBef>
                <a:spcPts val="0"/>
              </a:spcBef>
              <a:buSzPct val="100000"/>
              <a:buFont typeface="Raleway"/>
              <a:buNone/>
              <a:defRPr b="1" sz="2800">
                <a:latin typeface="Raleway"/>
                <a:ea typeface="Raleway"/>
                <a:cs typeface="Raleway"/>
                <a:sym typeface="Raleway"/>
              </a:defRPr>
            </a:lvl2pPr>
            <a:lvl3pPr lvl="2">
              <a:spcBef>
                <a:spcPts val="0"/>
              </a:spcBef>
              <a:buSzPct val="100000"/>
              <a:buFont typeface="Raleway"/>
              <a:buNone/>
              <a:defRPr b="1" sz="2800">
                <a:latin typeface="Raleway"/>
                <a:ea typeface="Raleway"/>
                <a:cs typeface="Raleway"/>
                <a:sym typeface="Raleway"/>
              </a:defRPr>
            </a:lvl3pPr>
            <a:lvl4pPr lvl="3">
              <a:spcBef>
                <a:spcPts val="0"/>
              </a:spcBef>
              <a:buSzPct val="100000"/>
              <a:buFont typeface="Raleway"/>
              <a:buNone/>
              <a:defRPr b="1" sz="2800">
                <a:latin typeface="Raleway"/>
                <a:ea typeface="Raleway"/>
                <a:cs typeface="Raleway"/>
                <a:sym typeface="Raleway"/>
              </a:defRPr>
            </a:lvl4pPr>
            <a:lvl5pPr lvl="4">
              <a:spcBef>
                <a:spcPts val="0"/>
              </a:spcBef>
              <a:buSzPct val="100000"/>
              <a:buFont typeface="Raleway"/>
              <a:buNone/>
              <a:defRPr b="1" sz="2800">
                <a:latin typeface="Raleway"/>
                <a:ea typeface="Raleway"/>
                <a:cs typeface="Raleway"/>
                <a:sym typeface="Raleway"/>
              </a:defRPr>
            </a:lvl5pPr>
            <a:lvl6pPr lvl="5">
              <a:spcBef>
                <a:spcPts val="0"/>
              </a:spcBef>
              <a:buSzPct val="100000"/>
              <a:buFont typeface="Raleway"/>
              <a:buNone/>
              <a:defRPr b="1" sz="2800">
                <a:latin typeface="Raleway"/>
                <a:ea typeface="Raleway"/>
                <a:cs typeface="Raleway"/>
                <a:sym typeface="Raleway"/>
              </a:defRPr>
            </a:lvl6pPr>
            <a:lvl7pPr lvl="6">
              <a:spcBef>
                <a:spcPts val="0"/>
              </a:spcBef>
              <a:buSzPct val="100000"/>
              <a:buFont typeface="Raleway"/>
              <a:buNone/>
              <a:defRPr b="1" sz="2800">
                <a:latin typeface="Raleway"/>
                <a:ea typeface="Raleway"/>
                <a:cs typeface="Raleway"/>
                <a:sym typeface="Raleway"/>
              </a:defRPr>
            </a:lvl7pPr>
            <a:lvl8pPr lvl="7">
              <a:spcBef>
                <a:spcPts val="0"/>
              </a:spcBef>
              <a:buSzPct val="100000"/>
              <a:buFont typeface="Raleway"/>
              <a:buNone/>
              <a:defRPr b="1" sz="2800">
                <a:latin typeface="Raleway"/>
                <a:ea typeface="Raleway"/>
                <a:cs typeface="Raleway"/>
                <a:sym typeface="Raleway"/>
              </a:defRPr>
            </a:lvl8pPr>
            <a:lvl9pPr lvl="8">
              <a:spcBef>
                <a:spcPts val="0"/>
              </a:spcBef>
              <a:buSzPct val="1000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1"/>
              </a:buClr>
              <a:buSzPct val="1000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rIns="91425" wrap="square" tIns="91425">
            <a:noAutofit/>
          </a:bodyPr>
          <a:lstStyle/>
          <a:p>
            <a:pPr lvl="0">
              <a:spcBef>
                <a:spcPts val="0"/>
              </a:spcBef>
              <a:buNone/>
            </a:pPr>
            <a:r>
              <a:rPr lang="en"/>
              <a:t>REC 2017: IT Service Monitor </a:t>
            </a:r>
          </a:p>
        </p:txBody>
      </p:sp>
      <p:sp>
        <p:nvSpPr>
          <p:cNvPr id="87" name="Shape 87"/>
          <p:cNvSpPr txBox="1"/>
          <p:nvPr>
            <p:ph idx="1" type="subTitle"/>
          </p:nvPr>
        </p:nvSpPr>
        <p:spPr>
          <a:xfrm>
            <a:off x="729627" y="3172900"/>
            <a:ext cx="7688100" cy="541200"/>
          </a:xfrm>
          <a:prstGeom prst="rect">
            <a:avLst/>
          </a:prstGeom>
        </p:spPr>
        <p:txBody>
          <a:bodyPr anchorCtr="0" anchor="t" bIns="91425" lIns="91425" rIns="91425" wrap="square" tIns="91425">
            <a:noAutofit/>
          </a:bodyPr>
          <a:lstStyle/>
          <a:p>
            <a:pPr lvl="0">
              <a:spcBef>
                <a:spcPts val="0"/>
              </a:spcBef>
              <a:buNone/>
            </a:pPr>
            <a:r>
              <a:rPr lang="en"/>
              <a:t>By: Jonathon Wells, Quinn Bast, Shawn Clake, Jennifer Herasymuik</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Problem Statement</a:t>
            </a:r>
          </a:p>
        </p:txBody>
      </p:sp>
      <p:sp>
        <p:nvSpPr>
          <p:cNvPr id="93" name="Shape 93"/>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In today’s fast moving society, downtime or delays of even a few hours can cost a company millions of dollars. We are being contracted to provide a way to monitor a company’s applications and services.</a:t>
            </a:r>
          </a:p>
          <a:p>
            <a:pPr lvl="0">
              <a:spcBef>
                <a:spcPts val="0"/>
              </a:spcBef>
              <a:buNone/>
            </a:pPr>
            <a:r>
              <a:rPr lang="en"/>
              <a:t>We are to design a multi-platform monitoring application that can monitor the health of any number of services. It should keep track of the services and alert the appropriate IT staff automatically upon a negative turn in a services health.</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Technologies Used</a:t>
            </a:r>
          </a:p>
        </p:txBody>
      </p:sp>
      <p:sp>
        <p:nvSpPr>
          <p:cNvPr id="99" name="Shape 99"/>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11150" lvl="0" marL="457200" rtl="0">
              <a:spcBef>
                <a:spcPts val="0"/>
              </a:spcBef>
              <a:buChar char="-"/>
            </a:pPr>
            <a:r>
              <a:rPr lang="en"/>
              <a:t>HTML, CSS, Javascript</a:t>
            </a:r>
          </a:p>
          <a:p>
            <a:pPr indent="-311150" lvl="0" marL="457200" rtl="0">
              <a:spcBef>
                <a:spcPts val="0"/>
              </a:spcBef>
              <a:buChar char="-"/>
            </a:pPr>
            <a:r>
              <a:rPr lang="en"/>
              <a:t>Bootstrap</a:t>
            </a:r>
          </a:p>
          <a:p>
            <a:pPr indent="-311150" lvl="0" marL="457200" rtl="0">
              <a:spcBef>
                <a:spcPts val="0"/>
              </a:spcBef>
              <a:buChar char="-"/>
            </a:pPr>
            <a:r>
              <a:rPr lang="en"/>
              <a:t>MySQL</a:t>
            </a:r>
          </a:p>
          <a:p>
            <a:pPr indent="-311150" lvl="0" marL="457200" rtl="0">
              <a:spcBef>
                <a:spcPts val="0"/>
              </a:spcBef>
              <a:buChar char="-"/>
            </a:pPr>
            <a:r>
              <a:rPr lang="en"/>
              <a:t>Server</a:t>
            </a:r>
          </a:p>
          <a:p>
            <a:pPr indent="-311150" lvl="0" marL="457200">
              <a:spcBef>
                <a:spcPts val="0"/>
              </a:spcBef>
              <a:buChar char="-"/>
            </a:pPr>
            <a:r>
              <a:rPr lang="en"/>
              <a:t>PHP</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Solution Design</a:t>
            </a:r>
          </a:p>
        </p:txBody>
      </p:sp>
      <p:sp>
        <p:nvSpPr>
          <p:cNvPr id="105" name="Shape 105"/>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Services that are being monitored by our application are pinged every minute. The return ping indicates the health of the service, with no reply being a sick or down service. At this point, the service healths are updated on a dashboard, where the issue can then be marked resolved by an IT administrator.</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561275" y="503025"/>
            <a:ext cx="7688700" cy="535200"/>
          </a:xfrm>
          <a:prstGeom prst="rect">
            <a:avLst/>
          </a:prstGeom>
        </p:spPr>
        <p:txBody>
          <a:bodyPr anchorCtr="0" anchor="t" bIns="91425" lIns="91425" rIns="91425" wrap="square" tIns="91425">
            <a:noAutofit/>
          </a:bodyPr>
          <a:lstStyle/>
          <a:p>
            <a:pPr lvl="0">
              <a:spcBef>
                <a:spcPts val="0"/>
              </a:spcBef>
              <a:buNone/>
            </a:pPr>
            <a:r>
              <a:rPr lang="en"/>
              <a:t>Database Implementation</a:t>
            </a:r>
          </a:p>
        </p:txBody>
      </p:sp>
      <p:pic>
        <p:nvPicPr>
          <p:cNvPr descr="DatabaseTables.jpg" id="111" name="Shape 111"/>
          <p:cNvPicPr preferRelativeResize="0"/>
          <p:nvPr/>
        </p:nvPicPr>
        <p:blipFill>
          <a:blip r:embed="rId3">
            <a:alphaModFix/>
          </a:blip>
          <a:stretch>
            <a:fillRect/>
          </a:stretch>
        </p:blipFill>
        <p:spPr>
          <a:xfrm>
            <a:off x="4386700" y="1038225"/>
            <a:ext cx="4680474" cy="3697875"/>
          </a:xfrm>
          <a:prstGeom prst="rect">
            <a:avLst/>
          </a:prstGeom>
          <a:noFill/>
          <a:ln>
            <a:noFill/>
          </a:ln>
        </p:spPr>
      </p:pic>
      <p:sp>
        <p:nvSpPr>
          <p:cNvPr id="112" name="Shape 112"/>
          <p:cNvSpPr txBox="1"/>
          <p:nvPr/>
        </p:nvSpPr>
        <p:spPr>
          <a:xfrm>
            <a:off x="700750" y="1653775"/>
            <a:ext cx="3279600" cy="2985300"/>
          </a:xfrm>
          <a:prstGeom prst="rect">
            <a:avLst/>
          </a:prstGeom>
          <a:noFill/>
          <a:ln>
            <a:noFill/>
          </a:ln>
        </p:spPr>
        <p:txBody>
          <a:bodyPr anchorCtr="0" anchor="t" bIns="91425" lIns="91425" rIns="91425" wrap="square" tIns="91425">
            <a:noAutofit/>
          </a:bodyPr>
          <a:lstStyle/>
          <a:p>
            <a:pPr lvl="0">
              <a:spcBef>
                <a:spcPts val="0"/>
              </a:spcBef>
              <a:buNone/>
            </a:pPr>
            <a:r>
              <a:rPr lang="en"/>
              <a:t>Issues</a:t>
            </a:r>
          </a:p>
          <a:p>
            <a:pPr lvl="0">
              <a:spcBef>
                <a:spcPts val="0"/>
              </a:spcBef>
              <a:buNone/>
            </a:pPr>
            <a:r>
              <a:rPr lang="en"/>
              <a:t>Customer</a:t>
            </a:r>
          </a:p>
          <a:p>
            <a:pPr lvl="0">
              <a:spcBef>
                <a:spcPts val="0"/>
              </a:spcBef>
              <a:buNone/>
            </a:pPr>
            <a:r>
              <a:rPr lang="en"/>
              <a:t>ITStaff</a:t>
            </a:r>
          </a:p>
          <a:p>
            <a:pPr lvl="0">
              <a:spcBef>
                <a:spcPts val="0"/>
              </a:spcBef>
              <a:buNone/>
            </a:pPr>
            <a:r>
              <a:rPr lang="en"/>
              <a:t>Services</a:t>
            </a:r>
          </a:p>
          <a:p>
            <a:pPr lvl="0">
              <a:spcBef>
                <a:spcPts val="0"/>
              </a:spcBef>
              <a:buNone/>
            </a:pPr>
            <a:r>
              <a:rPr lang="en"/>
              <a:t>Issues</a:t>
            </a:r>
          </a:p>
          <a:p>
            <a:pPr lvl="0">
              <a:spcBef>
                <a:spcPts val="0"/>
              </a:spcBef>
              <a:buNone/>
            </a:pPr>
            <a:r>
              <a:rPr lang="en"/>
              <a:t>CustomerServices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Dashboard Page</a:t>
            </a:r>
          </a:p>
        </p:txBody>
      </p:sp>
      <p:sp>
        <p:nvSpPr>
          <p:cNvPr id="118" name="Shape 118"/>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The dashboard serves as the application’s homepage. It displays the list of all services that are being monitored with their health and IP address, as well as an option to view their details or resolve the issue if it is sick.</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Details Page</a:t>
            </a:r>
          </a:p>
        </p:txBody>
      </p:sp>
      <p:sp>
        <p:nvSpPr>
          <p:cNvPr id="124" name="Shape 124"/>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The details page for each service displays the history of issues, as well as a link to the 50 most recent pings and whether or not they worked. It also displays the IT employee that was automatically assigned to the issue.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