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256A"/>
    <a:srgbClr val="FC40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AD211-4570-446E-8199-A45375051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CFC91-5B19-4A3D-9691-C883950F7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14FB8-3987-4F49-97DA-3E83485C7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1338-ABFC-40D4-92E1-FA23D3B0451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0130E-1B1D-4C1C-90C4-466490C3D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7D18A-8EE1-4D39-96B3-99400E1D7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0429-CD5E-4816-A71A-2AAA1D3E3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77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BBF15-F7CF-402A-83F0-C0C59F55D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DB4DA5-4813-45A8-BFAE-2CCBC0916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D1E45-ACE8-472F-9F81-FDD1BB89B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1338-ABFC-40D4-92E1-FA23D3B0451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D9A11-D9BB-41B0-A3EF-B5405EA3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D586F-3CE2-4120-ABF1-3109713E4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0429-CD5E-4816-A71A-2AAA1D3E3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7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A3D40F-3A5F-4872-978D-FE5F2D9AB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BDBF26-5119-4B2B-86BC-2CCA6E357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B5E86-6057-4F66-AB73-E1B28E224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1338-ABFC-40D4-92E1-FA23D3B0451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A7454-9310-4541-A334-D59476207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BA44B-53DA-4D9A-B374-7D164A258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0429-CD5E-4816-A71A-2AAA1D3E3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3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69686-2831-4E74-8AF5-C5D849D77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85C58-7F44-4420-8148-1E4B5670F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2EE9B-A65D-4B92-BB5D-7F9BB33EC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1338-ABFC-40D4-92E1-FA23D3B0451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37442-1D86-4C46-B1CE-69E02129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BDFD1-19D4-4F36-9489-1AAC942A6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0429-CD5E-4816-A71A-2AAA1D3E3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9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583ED-A86A-4BEB-977A-70F2C2417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4146F-43A2-4B47-ACD9-B313AE809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73A3-7CA3-4833-9BF9-F85723139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1338-ABFC-40D4-92E1-FA23D3B0451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9B1CE-47CC-4F40-A373-1A582A3DB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7B239-93FA-4331-9427-62048F63A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0429-CD5E-4816-A71A-2AAA1D3E3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74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C1DD-0A40-4126-A87B-2C9A45AA4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CA5A1-30D9-47FC-AD9B-C34A701860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5CFDD-ADDF-427D-AC83-BA1F274CA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87981-1839-4393-A321-4AC1EF9BC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1338-ABFC-40D4-92E1-FA23D3B0451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8CBDA-F032-4E83-9414-AE35E58DC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191A0E-8932-4186-A95D-21D026E38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0429-CD5E-4816-A71A-2AAA1D3E3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9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C034D-EC80-4666-98B1-80219AD62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57D84-EC75-4ED6-A14C-74588F741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23261-CD68-4B79-96BC-13478604B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46B19F-2ECC-4192-84E7-C99EE0565E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420ED4-F6F4-4C5B-BB0C-4AC2CB935B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BD40F9-D8AB-4985-B311-F3557207E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1338-ABFC-40D4-92E1-FA23D3B0451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85C034-DB83-4A2E-8D7C-0ACD2E14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392138-3B9B-4BCB-9451-AA00E5AD9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0429-CD5E-4816-A71A-2AAA1D3E3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05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C8CCD-A491-4C5A-9097-3E742D90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C2C985-A832-4706-A81C-DF4DCA3D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1338-ABFC-40D4-92E1-FA23D3B0451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1362C-F546-4AB6-AB96-43EF2B914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42D754-396D-4158-9264-F58D4F8DA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0429-CD5E-4816-A71A-2AAA1D3E3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03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B8368C-7F65-46EF-A314-9BD4C7DA4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1338-ABFC-40D4-92E1-FA23D3B0451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A39859-0CA1-49FC-BAE5-F46D5C5B9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577A4-F30E-43E5-8066-08C7E2CD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0429-CD5E-4816-A71A-2AAA1D3E3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39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BE3EA-5CB3-4B1B-B07D-E578DD42F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0B574-EB13-44F4-B75B-C5C57E7E0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F9949-B8D1-4FA4-BA02-0E5358270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A1396-73D4-4F16-9209-23CA0B043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1338-ABFC-40D4-92E1-FA23D3B0451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B2F86-6318-4B5B-8ED8-917210050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E2F78-4E26-41FA-81B7-3B1C0340F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0429-CD5E-4816-A71A-2AAA1D3E3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28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F8FAC-564A-4E14-80E1-14F4BA44A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696704-98D3-4E28-BC81-130AC2F75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476B76-C6E8-494F-A590-48D1B5D1D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D1E20-D58A-48A8-8785-7CAC03D91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1338-ABFC-40D4-92E1-FA23D3B0451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4E86A-6CCF-4284-849A-9B1786C6B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286C9-B0AF-44D7-AE2F-99CD1633B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0429-CD5E-4816-A71A-2AAA1D3E3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36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9DD691-4758-4CA2-A529-9F5F91178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F456F-6D3A-40F6-9A02-C7F84A375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A49EA-F425-4FE7-A8E4-BA5518962D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D1338-ABFC-40D4-92E1-FA23D3B0451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D64BD-B04B-49A4-BCB5-5EE2FABC9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90CFA-E3EE-45B8-BD03-BB9BF8010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90429-CD5E-4816-A71A-2AAA1D3E3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75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8B5708-7A4E-48FF-AD11-FF68B5B799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19" t="1" r="14297" b="18949"/>
          <a:stretch/>
        </p:blipFill>
        <p:spPr>
          <a:xfrm>
            <a:off x="231492" y="263592"/>
            <a:ext cx="5864508" cy="66265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6A7120-C7B3-4E1D-A2FB-202D48776A8B}"/>
              </a:ext>
            </a:extLst>
          </p:cNvPr>
          <p:cNvSpPr txBox="1"/>
          <p:nvPr/>
        </p:nvSpPr>
        <p:spPr>
          <a:xfrm>
            <a:off x="125634" y="78926"/>
            <a:ext cx="14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LMM21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6E9C87-E5A1-4E67-8214-C0FF982C36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972" r="50929"/>
          <a:stretch/>
        </p:blipFill>
        <p:spPr>
          <a:xfrm>
            <a:off x="7876095" y="448258"/>
            <a:ext cx="4315905" cy="17972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AB5B75-EED4-4E16-8DA8-3AF5DB5E9F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929" t="79972"/>
          <a:stretch/>
        </p:blipFill>
        <p:spPr>
          <a:xfrm>
            <a:off x="7974957" y="2203349"/>
            <a:ext cx="4217043" cy="175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551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158539B6-A16C-4D96-AA65-E2414BEA838C}"/>
              </a:ext>
            </a:extLst>
          </p:cNvPr>
          <p:cNvSpPr/>
          <p:nvPr/>
        </p:nvSpPr>
        <p:spPr>
          <a:xfrm>
            <a:off x="-511362" y="-214746"/>
            <a:ext cx="13617761" cy="7519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DCD67E-CC3F-4616-9863-5555EE601D89}"/>
              </a:ext>
            </a:extLst>
          </p:cNvPr>
          <p:cNvSpPr txBox="1"/>
          <p:nvPr/>
        </p:nvSpPr>
        <p:spPr>
          <a:xfrm>
            <a:off x="0" y="109393"/>
            <a:ext cx="2066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PACT</a:t>
            </a:r>
            <a:r>
              <a:rPr lang="und-Latn-001" dirty="0"/>
              <a:t> Experiment 1a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FC18DB3-D583-41D1-A604-DD750B147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8725"/>
            <a:ext cx="12192000" cy="646902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4DB09A2-3885-4F52-9EF5-047E70A34D46}"/>
              </a:ext>
            </a:extLst>
          </p:cNvPr>
          <p:cNvCxnSpPr>
            <a:cxnSpLocks/>
          </p:cNvCxnSpPr>
          <p:nvPr/>
        </p:nvCxnSpPr>
        <p:spPr>
          <a:xfrm>
            <a:off x="0" y="4179368"/>
            <a:ext cx="11925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2E0BE8A-C84C-4D09-8BF4-49FF84AB19B3}"/>
              </a:ext>
            </a:extLst>
          </p:cNvPr>
          <p:cNvSpPr/>
          <p:nvPr/>
        </p:nvSpPr>
        <p:spPr>
          <a:xfrm>
            <a:off x="0" y="1138023"/>
            <a:ext cx="1390649" cy="1386101"/>
          </a:xfrm>
          <a:prstGeom prst="rect">
            <a:avLst/>
          </a:prstGeom>
          <a:pattFill prst="dkHorz">
            <a:fgClr>
              <a:srgbClr val="FC4038"/>
            </a:fgClr>
            <a:bgClr>
              <a:srgbClr val="40256A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nd-Latn-001" sz="1600" dirty="0"/>
              <a:t>80</a:t>
            </a:r>
            <a:r>
              <a:rPr lang="en-US" sz="1600" dirty="0"/>
              <a:t> </a:t>
            </a:r>
            <a:r>
              <a:rPr lang="und-Latn-001" sz="1600" dirty="0"/>
              <a:t>Wordsː</a:t>
            </a:r>
          </a:p>
          <a:p>
            <a:pPr algn="ctr"/>
            <a:r>
              <a:rPr lang="und-Latn-001" sz="1600" dirty="0"/>
              <a:t>20 f1 /s/ clear</a:t>
            </a:r>
          </a:p>
          <a:p>
            <a:pPr algn="ctr"/>
            <a:r>
              <a:rPr lang="und-Latn-001" sz="1600" dirty="0"/>
              <a:t>20 f1 /ʃ/ amb</a:t>
            </a:r>
          </a:p>
          <a:p>
            <a:pPr algn="ctr"/>
            <a:r>
              <a:rPr lang="und-Latn-001" sz="1600" dirty="0"/>
              <a:t>20 pe /s/ amb</a:t>
            </a:r>
          </a:p>
          <a:p>
            <a:pPr algn="ctr"/>
            <a:r>
              <a:rPr lang="und-Latn-001" sz="1600" dirty="0"/>
              <a:t>20 pe /ʃ/ clear</a:t>
            </a:r>
            <a:endParaRPr lang="en-US" sz="1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F17AA7-4C30-4EFA-8E6E-7316A537EC26}"/>
              </a:ext>
            </a:extLst>
          </p:cNvPr>
          <p:cNvCxnSpPr>
            <a:cxnSpLocks/>
          </p:cNvCxnSpPr>
          <p:nvPr/>
        </p:nvCxnSpPr>
        <p:spPr>
          <a:xfrm>
            <a:off x="1390650" y="629920"/>
            <a:ext cx="0" cy="5989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DF804E-48C5-473D-8A05-5E5ECEDEDB31}"/>
              </a:ext>
            </a:extLst>
          </p:cNvPr>
          <p:cNvCxnSpPr/>
          <p:nvPr/>
        </p:nvCxnSpPr>
        <p:spPr>
          <a:xfrm>
            <a:off x="2965450" y="294059"/>
            <a:ext cx="0" cy="6373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4C358B6-924B-4A8A-8ED8-8C73382334B4}"/>
              </a:ext>
            </a:extLst>
          </p:cNvPr>
          <p:cNvCxnSpPr/>
          <p:nvPr/>
        </p:nvCxnSpPr>
        <p:spPr>
          <a:xfrm>
            <a:off x="6115050" y="150121"/>
            <a:ext cx="0" cy="6373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5D143E-F6EF-4B6C-A144-056C602CA6C4}"/>
              </a:ext>
            </a:extLst>
          </p:cNvPr>
          <p:cNvCxnSpPr/>
          <p:nvPr/>
        </p:nvCxnSpPr>
        <p:spPr>
          <a:xfrm>
            <a:off x="4540250" y="198100"/>
            <a:ext cx="0" cy="6373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A50947-44EE-4E8C-A033-C7B436BE3055}"/>
              </a:ext>
            </a:extLst>
          </p:cNvPr>
          <p:cNvCxnSpPr/>
          <p:nvPr/>
        </p:nvCxnSpPr>
        <p:spPr>
          <a:xfrm>
            <a:off x="7689850" y="54163"/>
            <a:ext cx="0" cy="6373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1A59A75-084D-443E-BBAE-94DC958BAF1C}"/>
              </a:ext>
            </a:extLst>
          </p:cNvPr>
          <p:cNvCxnSpPr/>
          <p:nvPr/>
        </p:nvCxnSpPr>
        <p:spPr>
          <a:xfrm>
            <a:off x="9264650" y="102142"/>
            <a:ext cx="0" cy="6373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1BFB7F0-AB77-40EB-A0F9-DE291C1C5DDE}"/>
              </a:ext>
            </a:extLst>
          </p:cNvPr>
          <p:cNvCxnSpPr>
            <a:cxnSpLocks/>
          </p:cNvCxnSpPr>
          <p:nvPr/>
        </p:nvCxnSpPr>
        <p:spPr>
          <a:xfrm>
            <a:off x="10839450" y="6184"/>
            <a:ext cx="0" cy="6851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6A42878-6C73-4738-A6CF-52B1BB6AB8BA}"/>
              </a:ext>
            </a:extLst>
          </p:cNvPr>
          <p:cNvSpPr/>
          <p:nvPr/>
        </p:nvSpPr>
        <p:spPr>
          <a:xfrm>
            <a:off x="1482724" y="1138023"/>
            <a:ext cx="1390649" cy="1386101"/>
          </a:xfrm>
          <a:prstGeom prst="rect">
            <a:avLst/>
          </a:prstGeom>
          <a:pattFill prst="dkHorz">
            <a:fgClr>
              <a:srgbClr val="FC4038"/>
            </a:fgClr>
            <a:bgClr>
              <a:srgbClr val="40256A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nd-Latn-001" sz="1600" dirty="0"/>
              <a:t>80</a:t>
            </a:r>
            <a:r>
              <a:rPr lang="en-US" sz="1600" dirty="0"/>
              <a:t> </a:t>
            </a:r>
            <a:r>
              <a:rPr lang="und-Latn-001" sz="1600" dirty="0"/>
              <a:t>Wordsː</a:t>
            </a:r>
          </a:p>
          <a:p>
            <a:pPr algn="ctr"/>
            <a:r>
              <a:rPr lang="und-Latn-001" sz="1600" dirty="0"/>
              <a:t>20 f1 /s/ clear</a:t>
            </a:r>
          </a:p>
          <a:p>
            <a:pPr algn="ctr"/>
            <a:r>
              <a:rPr lang="und-Latn-001" sz="1600" dirty="0"/>
              <a:t>20 f1 /ʃ/ amb</a:t>
            </a:r>
          </a:p>
          <a:p>
            <a:pPr algn="ctr"/>
            <a:r>
              <a:rPr lang="und-Latn-001" sz="1600" dirty="0"/>
              <a:t>20 pe /s/ amb</a:t>
            </a:r>
          </a:p>
          <a:p>
            <a:pPr algn="ctr"/>
            <a:r>
              <a:rPr lang="und-Latn-001" sz="1600" dirty="0"/>
              <a:t>20 pe /ʃ/ clear</a:t>
            </a:r>
            <a:endParaRPr lang="en-US" sz="1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D6F559-0827-4B2D-84B9-B93578962D8A}"/>
              </a:ext>
            </a:extLst>
          </p:cNvPr>
          <p:cNvSpPr/>
          <p:nvPr/>
        </p:nvSpPr>
        <p:spPr>
          <a:xfrm>
            <a:off x="-11837" y="4368501"/>
            <a:ext cx="1390649" cy="934810"/>
          </a:xfrm>
          <a:prstGeom prst="rect">
            <a:avLst/>
          </a:prstGeom>
          <a:solidFill>
            <a:srgbClr val="FC4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nd-Latn-001" sz="1600" dirty="0"/>
              <a:t>70 /a?i/ː</a:t>
            </a:r>
          </a:p>
          <a:p>
            <a:pPr algn="ctr"/>
            <a:r>
              <a:rPr lang="und-Latn-001" sz="1400" dirty="0"/>
              <a:t>10x7 steps</a:t>
            </a:r>
            <a:endParaRPr lang="en-US" sz="1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B0A645A-69A7-4343-9ECD-1D49EEF19349}"/>
              </a:ext>
            </a:extLst>
          </p:cNvPr>
          <p:cNvSpPr/>
          <p:nvPr/>
        </p:nvSpPr>
        <p:spPr>
          <a:xfrm>
            <a:off x="6207126" y="1078840"/>
            <a:ext cx="1390649" cy="2743200"/>
          </a:xfrm>
          <a:prstGeom prst="rect">
            <a:avLst/>
          </a:prstGeom>
          <a:pattFill prst="dkHorz">
            <a:fgClr>
              <a:srgbClr val="FC4038"/>
            </a:fgClr>
            <a:bgClr>
              <a:srgbClr val="40256A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nd-Latn-001" sz="1600" dirty="0"/>
              <a:t>160</a:t>
            </a:r>
            <a:r>
              <a:rPr lang="en-US" sz="1600" dirty="0"/>
              <a:t> </a:t>
            </a:r>
            <a:r>
              <a:rPr lang="und-Latn-001" sz="1600" dirty="0"/>
              <a:t>Wordsː</a:t>
            </a:r>
          </a:p>
          <a:p>
            <a:pPr algn="ctr"/>
            <a:r>
              <a:rPr lang="und-Latn-001" sz="1600" dirty="0"/>
              <a:t>40 f1 /s/ clear</a:t>
            </a:r>
          </a:p>
          <a:p>
            <a:pPr algn="ctr"/>
            <a:r>
              <a:rPr lang="und-Latn-001" sz="1600" dirty="0"/>
              <a:t>40 f1 /ʃ/ amb</a:t>
            </a:r>
          </a:p>
          <a:p>
            <a:pPr algn="ctr"/>
            <a:r>
              <a:rPr lang="und-Latn-001" sz="1600" dirty="0"/>
              <a:t>40 pe /s/ amb</a:t>
            </a:r>
          </a:p>
          <a:p>
            <a:pPr algn="ctr"/>
            <a:r>
              <a:rPr lang="und-Latn-001" sz="1600" dirty="0"/>
              <a:t>40 pe /ʃ/ clear</a:t>
            </a:r>
            <a:endParaRPr lang="en-US" sz="1400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095B5ED-54DB-4FE4-9A98-4920BDD1F93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1997" y="2779406"/>
            <a:ext cx="4082580" cy="1154669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5D861828-FA41-4532-812B-779A1AE48547}"/>
              </a:ext>
            </a:extLst>
          </p:cNvPr>
          <p:cNvSpPr/>
          <p:nvPr/>
        </p:nvSpPr>
        <p:spPr>
          <a:xfrm>
            <a:off x="-11837" y="5478610"/>
            <a:ext cx="1390649" cy="934810"/>
          </a:xfrm>
          <a:prstGeom prst="rect">
            <a:avLst/>
          </a:prstGeom>
          <a:solidFill>
            <a:srgbClr val="402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nd-Latn-001" sz="1600" dirty="0"/>
              <a:t>70 /a?i/ː</a:t>
            </a:r>
          </a:p>
          <a:p>
            <a:pPr algn="ctr"/>
            <a:r>
              <a:rPr lang="und-Latn-001" sz="1400" dirty="0"/>
              <a:t>10x7 steps</a:t>
            </a:r>
            <a:endParaRPr lang="en-US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F3C4188-207E-4971-9576-4D2CEABE20A0}"/>
              </a:ext>
            </a:extLst>
          </p:cNvPr>
          <p:cNvSpPr/>
          <p:nvPr/>
        </p:nvSpPr>
        <p:spPr>
          <a:xfrm>
            <a:off x="1482724" y="5478610"/>
            <a:ext cx="1390649" cy="934810"/>
          </a:xfrm>
          <a:prstGeom prst="rect">
            <a:avLst/>
          </a:prstGeom>
          <a:solidFill>
            <a:srgbClr val="FC4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nd-Latn-001" sz="1600" dirty="0"/>
              <a:t>70 /a?i/ː</a:t>
            </a:r>
          </a:p>
          <a:p>
            <a:pPr algn="ctr"/>
            <a:r>
              <a:rPr lang="und-Latn-001" sz="1400" dirty="0"/>
              <a:t>10x7 steps</a:t>
            </a:r>
            <a:endParaRPr lang="en-US" sz="14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5A4EB75-D969-4809-9A63-0B36363AC5DD}"/>
              </a:ext>
            </a:extLst>
          </p:cNvPr>
          <p:cNvSpPr/>
          <p:nvPr/>
        </p:nvSpPr>
        <p:spPr>
          <a:xfrm>
            <a:off x="1497505" y="4368501"/>
            <a:ext cx="1390649" cy="934810"/>
          </a:xfrm>
          <a:prstGeom prst="rect">
            <a:avLst/>
          </a:prstGeom>
          <a:solidFill>
            <a:srgbClr val="402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nd-Latn-001" sz="1600" dirty="0"/>
              <a:t>70 /a?i/ː</a:t>
            </a:r>
          </a:p>
          <a:p>
            <a:pPr algn="ctr"/>
            <a:r>
              <a:rPr lang="und-Latn-001" sz="1400" dirty="0"/>
              <a:t>10x7 steps</a:t>
            </a:r>
            <a:endParaRPr lang="en-US" sz="1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EDDA6C4-3A4B-4E56-86B7-CA50D860D6BC}"/>
              </a:ext>
            </a:extLst>
          </p:cNvPr>
          <p:cNvSpPr/>
          <p:nvPr/>
        </p:nvSpPr>
        <p:spPr>
          <a:xfrm>
            <a:off x="3090255" y="4368501"/>
            <a:ext cx="1390649" cy="934810"/>
          </a:xfrm>
          <a:prstGeom prst="rect">
            <a:avLst/>
          </a:prstGeom>
          <a:solidFill>
            <a:srgbClr val="FC4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nd-Latn-001" sz="1600" dirty="0"/>
              <a:t>70 /a?i/ː</a:t>
            </a:r>
          </a:p>
          <a:p>
            <a:pPr algn="ctr"/>
            <a:r>
              <a:rPr lang="und-Latn-001" sz="1400" dirty="0"/>
              <a:t>10x7 steps</a:t>
            </a:r>
            <a:endParaRPr lang="en-US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C03D665-BE2E-4C9F-8C06-17F7A75278A2}"/>
              </a:ext>
            </a:extLst>
          </p:cNvPr>
          <p:cNvSpPr/>
          <p:nvPr/>
        </p:nvSpPr>
        <p:spPr>
          <a:xfrm>
            <a:off x="3090255" y="5478610"/>
            <a:ext cx="1390649" cy="934810"/>
          </a:xfrm>
          <a:prstGeom prst="rect">
            <a:avLst/>
          </a:prstGeom>
          <a:solidFill>
            <a:srgbClr val="402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nd-Latn-001" sz="1600" dirty="0"/>
              <a:t>70 /a?i/ː</a:t>
            </a:r>
          </a:p>
          <a:p>
            <a:pPr algn="ctr"/>
            <a:r>
              <a:rPr lang="und-Latn-001" sz="1400" dirty="0"/>
              <a:t>10x7 steps</a:t>
            </a:r>
            <a:endParaRPr lang="en-US" sz="1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8599F81-D7F0-48B8-8BF4-11A76E519F77}"/>
              </a:ext>
            </a:extLst>
          </p:cNvPr>
          <p:cNvSpPr/>
          <p:nvPr/>
        </p:nvSpPr>
        <p:spPr>
          <a:xfrm>
            <a:off x="4625456" y="5478610"/>
            <a:ext cx="1390649" cy="934810"/>
          </a:xfrm>
          <a:prstGeom prst="rect">
            <a:avLst/>
          </a:prstGeom>
          <a:solidFill>
            <a:srgbClr val="FC4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nd-Latn-001" sz="1600" dirty="0"/>
              <a:t>70 /a?i/ː</a:t>
            </a:r>
          </a:p>
          <a:p>
            <a:pPr algn="ctr"/>
            <a:r>
              <a:rPr lang="und-Latn-001" sz="1400" dirty="0"/>
              <a:t>10x7 steps</a:t>
            </a:r>
            <a:endParaRPr lang="en-US" sz="14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E8BF20A-A08F-4218-8C89-FEB97F654CCA}"/>
              </a:ext>
            </a:extLst>
          </p:cNvPr>
          <p:cNvSpPr/>
          <p:nvPr/>
        </p:nvSpPr>
        <p:spPr>
          <a:xfrm>
            <a:off x="4630077" y="4368501"/>
            <a:ext cx="1390649" cy="934810"/>
          </a:xfrm>
          <a:prstGeom prst="rect">
            <a:avLst/>
          </a:prstGeom>
          <a:solidFill>
            <a:srgbClr val="402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nd-Latn-001" sz="1600" dirty="0"/>
              <a:t>70 /a?i/ː</a:t>
            </a:r>
          </a:p>
          <a:p>
            <a:pPr algn="ctr"/>
            <a:r>
              <a:rPr lang="und-Latn-001" sz="1400" dirty="0"/>
              <a:t>10x7 steps</a:t>
            </a:r>
            <a:endParaRPr lang="en-US" sz="1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6BC09D1-078D-4DB8-8DE9-8D3ED9433CB2}"/>
              </a:ext>
            </a:extLst>
          </p:cNvPr>
          <p:cNvSpPr/>
          <p:nvPr/>
        </p:nvSpPr>
        <p:spPr>
          <a:xfrm>
            <a:off x="6245453" y="4400800"/>
            <a:ext cx="1390649" cy="934810"/>
          </a:xfrm>
          <a:prstGeom prst="rect">
            <a:avLst/>
          </a:prstGeom>
          <a:solidFill>
            <a:srgbClr val="FC4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nd-Latn-001" sz="1600" dirty="0"/>
              <a:t>70 /a?i/ː</a:t>
            </a:r>
          </a:p>
          <a:p>
            <a:pPr algn="ctr"/>
            <a:r>
              <a:rPr lang="und-Latn-001" sz="1400" dirty="0"/>
              <a:t>10x7 steps</a:t>
            </a:r>
            <a:endParaRPr lang="en-US" sz="14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91A9065-FFA4-4B5B-8145-234BD1F20228}"/>
              </a:ext>
            </a:extLst>
          </p:cNvPr>
          <p:cNvSpPr/>
          <p:nvPr/>
        </p:nvSpPr>
        <p:spPr>
          <a:xfrm>
            <a:off x="6245453" y="5510909"/>
            <a:ext cx="1390649" cy="934810"/>
          </a:xfrm>
          <a:prstGeom prst="rect">
            <a:avLst/>
          </a:prstGeom>
          <a:solidFill>
            <a:srgbClr val="402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nd-Latn-001" sz="1600" dirty="0"/>
              <a:t>70 /a?i/ː</a:t>
            </a:r>
          </a:p>
          <a:p>
            <a:pPr algn="ctr"/>
            <a:r>
              <a:rPr lang="und-Latn-001" sz="1400" dirty="0"/>
              <a:t>10x7 steps</a:t>
            </a:r>
            <a:endParaRPr lang="en-US" sz="1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7B8FDA5-B1AB-424F-AB3D-8DC558E619C4}"/>
              </a:ext>
            </a:extLst>
          </p:cNvPr>
          <p:cNvSpPr/>
          <p:nvPr/>
        </p:nvSpPr>
        <p:spPr>
          <a:xfrm>
            <a:off x="7780654" y="5510909"/>
            <a:ext cx="1390649" cy="934810"/>
          </a:xfrm>
          <a:prstGeom prst="rect">
            <a:avLst/>
          </a:prstGeom>
          <a:solidFill>
            <a:srgbClr val="FC4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nd-Latn-001" sz="1600" dirty="0"/>
              <a:t>70 /a?i/ː</a:t>
            </a:r>
          </a:p>
          <a:p>
            <a:pPr algn="ctr"/>
            <a:r>
              <a:rPr lang="und-Latn-001" sz="1400" dirty="0"/>
              <a:t>10x7 steps</a:t>
            </a:r>
            <a:endParaRPr lang="en-US" sz="14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3452F18-E710-4813-BD28-1D54547C58C3}"/>
              </a:ext>
            </a:extLst>
          </p:cNvPr>
          <p:cNvSpPr/>
          <p:nvPr/>
        </p:nvSpPr>
        <p:spPr>
          <a:xfrm>
            <a:off x="7785275" y="4400800"/>
            <a:ext cx="1390649" cy="934810"/>
          </a:xfrm>
          <a:prstGeom prst="rect">
            <a:avLst/>
          </a:prstGeom>
          <a:solidFill>
            <a:srgbClr val="402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nd-Latn-001" sz="1600" dirty="0"/>
              <a:t>70 /a?i/ː</a:t>
            </a:r>
          </a:p>
          <a:p>
            <a:pPr algn="ctr"/>
            <a:r>
              <a:rPr lang="und-Latn-001" sz="1400" dirty="0"/>
              <a:t>10x7 steps</a:t>
            </a:r>
            <a:endParaRPr lang="en-US" sz="14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84A8DE-9F23-4A5F-ACAA-9379CC7A6532}"/>
              </a:ext>
            </a:extLst>
          </p:cNvPr>
          <p:cNvSpPr/>
          <p:nvPr/>
        </p:nvSpPr>
        <p:spPr>
          <a:xfrm>
            <a:off x="9340479" y="4400800"/>
            <a:ext cx="1390649" cy="934810"/>
          </a:xfrm>
          <a:prstGeom prst="rect">
            <a:avLst/>
          </a:prstGeom>
          <a:solidFill>
            <a:srgbClr val="FC4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nd-Latn-001" sz="1600" dirty="0"/>
              <a:t>70 /a?i/ː</a:t>
            </a:r>
          </a:p>
          <a:p>
            <a:pPr algn="ctr"/>
            <a:r>
              <a:rPr lang="und-Latn-001" sz="1400" dirty="0"/>
              <a:t>10x7 steps</a:t>
            </a:r>
            <a:endParaRPr lang="en-US" sz="1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CD9A10B-5852-42F6-9EC6-B5610A9D25E9}"/>
              </a:ext>
            </a:extLst>
          </p:cNvPr>
          <p:cNvSpPr/>
          <p:nvPr/>
        </p:nvSpPr>
        <p:spPr>
          <a:xfrm>
            <a:off x="9340479" y="5510909"/>
            <a:ext cx="1390649" cy="934810"/>
          </a:xfrm>
          <a:prstGeom prst="rect">
            <a:avLst/>
          </a:prstGeom>
          <a:solidFill>
            <a:srgbClr val="402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nd-Latn-001" sz="1600" dirty="0"/>
              <a:t>70 /a?i/ː</a:t>
            </a:r>
          </a:p>
          <a:p>
            <a:pPr algn="ctr"/>
            <a:r>
              <a:rPr lang="und-Latn-001" sz="1400" dirty="0"/>
              <a:t>10x7 steps</a:t>
            </a:r>
            <a:endParaRPr lang="en-US" sz="14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2CE3D92-F8DF-40AA-B2C9-537DA233B7E5}"/>
              </a:ext>
            </a:extLst>
          </p:cNvPr>
          <p:cNvSpPr/>
          <p:nvPr/>
        </p:nvSpPr>
        <p:spPr>
          <a:xfrm>
            <a:off x="10875680" y="5510909"/>
            <a:ext cx="1390649" cy="934810"/>
          </a:xfrm>
          <a:prstGeom prst="rect">
            <a:avLst/>
          </a:prstGeom>
          <a:solidFill>
            <a:srgbClr val="FC4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nd-Latn-001" sz="1600" dirty="0"/>
              <a:t>70 /a?i/ː</a:t>
            </a:r>
          </a:p>
          <a:p>
            <a:pPr algn="ctr"/>
            <a:r>
              <a:rPr lang="und-Latn-001" sz="1400" dirty="0"/>
              <a:t>10x7 steps</a:t>
            </a:r>
            <a:endParaRPr lang="en-US" sz="14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5B16CFC-ACB4-47EC-A6E0-72705AF6BB79}"/>
              </a:ext>
            </a:extLst>
          </p:cNvPr>
          <p:cNvSpPr/>
          <p:nvPr/>
        </p:nvSpPr>
        <p:spPr>
          <a:xfrm>
            <a:off x="10880301" y="4400800"/>
            <a:ext cx="1390649" cy="934810"/>
          </a:xfrm>
          <a:prstGeom prst="rect">
            <a:avLst/>
          </a:prstGeom>
          <a:solidFill>
            <a:srgbClr val="402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nd-Latn-001" sz="1600" dirty="0"/>
              <a:t>70 /a?i/ː</a:t>
            </a:r>
          </a:p>
          <a:p>
            <a:pPr algn="ctr"/>
            <a:r>
              <a:rPr lang="und-Latn-001" sz="1400" dirty="0"/>
              <a:t>10x7 steps</a:t>
            </a:r>
            <a:endParaRPr lang="en-US" sz="1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0D9BF4E-E728-42E5-A89F-890F2683E7BF}"/>
              </a:ext>
            </a:extLst>
          </p:cNvPr>
          <p:cNvSpPr/>
          <p:nvPr/>
        </p:nvSpPr>
        <p:spPr>
          <a:xfrm>
            <a:off x="7790179" y="1078840"/>
            <a:ext cx="1390649" cy="2743200"/>
          </a:xfrm>
          <a:prstGeom prst="rect">
            <a:avLst/>
          </a:prstGeom>
          <a:pattFill prst="dkHorz">
            <a:fgClr>
              <a:srgbClr val="FC4038"/>
            </a:fgClr>
            <a:bgClr>
              <a:srgbClr val="40256A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nd-Latn-001" sz="1600" dirty="0"/>
              <a:t>160</a:t>
            </a:r>
            <a:r>
              <a:rPr lang="en-US" sz="1600" dirty="0"/>
              <a:t> </a:t>
            </a:r>
            <a:r>
              <a:rPr lang="und-Latn-001" sz="1600" dirty="0"/>
              <a:t>Wordsː</a:t>
            </a:r>
          </a:p>
          <a:p>
            <a:pPr algn="ctr"/>
            <a:r>
              <a:rPr lang="und-Latn-001" sz="1600" dirty="0"/>
              <a:t>40 f1 /s/ clear</a:t>
            </a:r>
          </a:p>
          <a:p>
            <a:pPr algn="ctr"/>
            <a:r>
              <a:rPr lang="und-Latn-001" sz="1600" dirty="0"/>
              <a:t>40 f1 /ʃ/ amb</a:t>
            </a:r>
          </a:p>
          <a:p>
            <a:pPr algn="ctr"/>
            <a:r>
              <a:rPr lang="und-Latn-001" sz="1600" dirty="0"/>
              <a:t>40 pe /s/ amb</a:t>
            </a:r>
          </a:p>
          <a:p>
            <a:pPr algn="ctr"/>
            <a:r>
              <a:rPr lang="und-Latn-001" sz="1600" dirty="0"/>
              <a:t>40 pe /ʃ/ clear</a:t>
            </a:r>
            <a:endParaRPr lang="en-US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40210CC-AA69-48B7-B2B1-641136929688}"/>
              </a:ext>
            </a:extLst>
          </p:cNvPr>
          <p:cNvSpPr/>
          <p:nvPr/>
        </p:nvSpPr>
        <p:spPr>
          <a:xfrm>
            <a:off x="3069903" y="1138023"/>
            <a:ext cx="1390649" cy="1386101"/>
          </a:xfrm>
          <a:prstGeom prst="rect">
            <a:avLst/>
          </a:prstGeom>
          <a:pattFill prst="dkHorz">
            <a:fgClr>
              <a:srgbClr val="FC4038"/>
            </a:fgClr>
            <a:bgClr>
              <a:srgbClr val="40256A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nd-Latn-001" sz="1600" dirty="0"/>
              <a:t>80</a:t>
            </a:r>
            <a:r>
              <a:rPr lang="en-US" sz="1600" dirty="0"/>
              <a:t> </a:t>
            </a:r>
            <a:r>
              <a:rPr lang="und-Latn-001" sz="1600" dirty="0"/>
              <a:t>Wordsː</a:t>
            </a:r>
          </a:p>
          <a:p>
            <a:pPr algn="ctr"/>
            <a:r>
              <a:rPr lang="und-Latn-001" sz="1600" dirty="0"/>
              <a:t>20 f1 /s/ amb</a:t>
            </a:r>
          </a:p>
          <a:p>
            <a:pPr algn="ctr"/>
            <a:r>
              <a:rPr lang="und-Latn-001" sz="1600" dirty="0"/>
              <a:t>20 f1 /ʃ/ clear</a:t>
            </a:r>
          </a:p>
          <a:p>
            <a:pPr algn="ctr"/>
            <a:r>
              <a:rPr lang="und-Latn-001" sz="1600" dirty="0"/>
              <a:t>20 pe /s/ clear</a:t>
            </a:r>
          </a:p>
          <a:p>
            <a:pPr algn="ctr"/>
            <a:r>
              <a:rPr lang="und-Latn-001" sz="1600" dirty="0"/>
              <a:t>20 pe /ʃ/ amb</a:t>
            </a:r>
            <a:endParaRPr lang="en-US" sz="14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90B4D34-6D04-4DD7-BAD1-2F04DC803F09}"/>
              </a:ext>
            </a:extLst>
          </p:cNvPr>
          <p:cNvSpPr/>
          <p:nvPr/>
        </p:nvSpPr>
        <p:spPr>
          <a:xfrm>
            <a:off x="4624073" y="1125627"/>
            <a:ext cx="1390649" cy="1386101"/>
          </a:xfrm>
          <a:prstGeom prst="rect">
            <a:avLst/>
          </a:prstGeom>
          <a:pattFill prst="dkHorz">
            <a:fgClr>
              <a:srgbClr val="FC4038"/>
            </a:fgClr>
            <a:bgClr>
              <a:srgbClr val="40256A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nd-Latn-001" sz="1600" dirty="0"/>
              <a:t>80</a:t>
            </a:r>
            <a:r>
              <a:rPr lang="en-US" sz="1600" dirty="0"/>
              <a:t> </a:t>
            </a:r>
            <a:r>
              <a:rPr lang="und-Latn-001" sz="1600" dirty="0"/>
              <a:t>Wordsː</a:t>
            </a:r>
          </a:p>
          <a:p>
            <a:pPr algn="ctr"/>
            <a:r>
              <a:rPr lang="und-Latn-001" sz="1600" dirty="0"/>
              <a:t>20 f1 /s/ amb</a:t>
            </a:r>
          </a:p>
          <a:p>
            <a:pPr algn="ctr"/>
            <a:r>
              <a:rPr lang="und-Latn-001" sz="1600" dirty="0"/>
              <a:t>20 f1 /ʃ/ clear</a:t>
            </a:r>
          </a:p>
          <a:p>
            <a:pPr algn="ctr"/>
            <a:r>
              <a:rPr lang="und-Latn-001" sz="1600" dirty="0"/>
              <a:t>20 pe /s/ clear</a:t>
            </a:r>
          </a:p>
          <a:p>
            <a:pPr algn="ctr"/>
            <a:r>
              <a:rPr lang="und-Latn-001" sz="1600" dirty="0"/>
              <a:t>20 pe /ʃ/ amb</a:t>
            </a:r>
            <a:endParaRPr lang="en-US" sz="14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E6316D-E8DA-44D6-9D97-487483FCA77D}"/>
              </a:ext>
            </a:extLst>
          </p:cNvPr>
          <p:cNvSpPr/>
          <p:nvPr/>
        </p:nvSpPr>
        <p:spPr>
          <a:xfrm>
            <a:off x="9364981" y="1078840"/>
            <a:ext cx="1390649" cy="2743200"/>
          </a:xfrm>
          <a:prstGeom prst="rect">
            <a:avLst/>
          </a:prstGeom>
          <a:pattFill prst="dkHorz">
            <a:fgClr>
              <a:srgbClr val="FC4038"/>
            </a:fgClr>
            <a:bgClr>
              <a:srgbClr val="40256A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nd-Latn-001" sz="1600" dirty="0"/>
              <a:t>160</a:t>
            </a:r>
            <a:r>
              <a:rPr lang="en-US" sz="1600" dirty="0"/>
              <a:t> </a:t>
            </a:r>
            <a:r>
              <a:rPr lang="und-Latn-001" sz="1600" dirty="0"/>
              <a:t>Wordsː</a:t>
            </a:r>
          </a:p>
          <a:p>
            <a:pPr algn="ctr"/>
            <a:r>
              <a:rPr lang="und-Latn-001" sz="1600" dirty="0"/>
              <a:t>40 f1 /s/ amb 40 f1 /ʃ/ clear</a:t>
            </a:r>
          </a:p>
          <a:p>
            <a:pPr algn="ctr"/>
            <a:r>
              <a:rPr lang="und-Latn-001" sz="1600" dirty="0"/>
              <a:t>40 pe /s/ clear</a:t>
            </a:r>
          </a:p>
          <a:p>
            <a:pPr algn="ctr"/>
            <a:r>
              <a:rPr lang="und-Latn-001" sz="1600" dirty="0"/>
              <a:t>40 pe /ʃ/ amb</a:t>
            </a:r>
            <a:endParaRPr lang="en-US" sz="14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87E9881-1924-45A3-92EA-1C9802E1E6BB}"/>
              </a:ext>
            </a:extLst>
          </p:cNvPr>
          <p:cNvSpPr/>
          <p:nvPr/>
        </p:nvSpPr>
        <p:spPr>
          <a:xfrm>
            <a:off x="10897140" y="1078840"/>
            <a:ext cx="1390649" cy="2743200"/>
          </a:xfrm>
          <a:prstGeom prst="rect">
            <a:avLst/>
          </a:prstGeom>
          <a:pattFill prst="dkHorz">
            <a:fgClr>
              <a:srgbClr val="FC4038"/>
            </a:fgClr>
            <a:bgClr>
              <a:srgbClr val="40256A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nd-Latn-001" sz="1600" dirty="0"/>
              <a:t>160</a:t>
            </a:r>
            <a:r>
              <a:rPr lang="en-US" sz="1600" dirty="0"/>
              <a:t> </a:t>
            </a:r>
            <a:r>
              <a:rPr lang="und-Latn-001" sz="1600" dirty="0"/>
              <a:t>Wordsː</a:t>
            </a:r>
          </a:p>
          <a:p>
            <a:pPr algn="ctr"/>
            <a:r>
              <a:rPr lang="und-Latn-001" sz="1600" dirty="0"/>
              <a:t>40 f1 /s/ amb 40 f1 /ʃ/ clear</a:t>
            </a:r>
          </a:p>
          <a:p>
            <a:pPr algn="ctr"/>
            <a:r>
              <a:rPr lang="und-Latn-001" sz="1600" dirty="0"/>
              <a:t>40 pe /s/ clear</a:t>
            </a:r>
          </a:p>
          <a:p>
            <a:pPr algn="ctr"/>
            <a:r>
              <a:rPr lang="und-Latn-001" sz="1600" dirty="0"/>
              <a:t>40 pe /ʃ/ amb</a:t>
            </a:r>
            <a:endParaRPr 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081E19C-8B4C-42CF-A458-A3E80A09AC24}"/>
              </a:ext>
            </a:extLst>
          </p:cNvPr>
          <p:cNvSpPr txBox="1"/>
          <p:nvPr/>
        </p:nvSpPr>
        <p:spPr>
          <a:xfrm rot="16200000">
            <a:off x="-859135" y="2242601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nd-Latn-001" dirty="0"/>
              <a:t>EXPOSURE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77D48AF-EBAE-4EAD-98F6-CEE4A77D719D}"/>
              </a:ext>
            </a:extLst>
          </p:cNvPr>
          <p:cNvSpPr txBox="1"/>
          <p:nvPr/>
        </p:nvSpPr>
        <p:spPr>
          <a:xfrm rot="16200000">
            <a:off x="-603069" y="5118645"/>
            <a:ext cx="62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nd-Latn-001" dirty="0"/>
              <a:t>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733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158539B6-A16C-4D96-AA65-E2414BEA838C}"/>
              </a:ext>
            </a:extLst>
          </p:cNvPr>
          <p:cNvSpPr/>
          <p:nvPr/>
        </p:nvSpPr>
        <p:spPr>
          <a:xfrm>
            <a:off x="-511362" y="-214746"/>
            <a:ext cx="13617761" cy="7519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DCD67E-CC3F-4616-9863-5555EE601D89}"/>
              </a:ext>
            </a:extLst>
          </p:cNvPr>
          <p:cNvSpPr txBox="1"/>
          <p:nvPr/>
        </p:nvSpPr>
        <p:spPr>
          <a:xfrm>
            <a:off x="0" y="109393"/>
            <a:ext cx="2077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PACT</a:t>
            </a:r>
            <a:r>
              <a:rPr lang="und-Latn-001" dirty="0"/>
              <a:t> Experiment 1b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4DB09A2-3885-4F52-9EF5-047E70A34D46}"/>
              </a:ext>
            </a:extLst>
          </p:cNvPr>
          <p:cNvCxnSpPr>
            <a:cxnSpLocks/>
          </p:cNvCxnSpPr>
          <p:nvPr/>
        </p:nvCxnSpPr>
        <p:spPr>
          <a:xfrm>
            <a:off x="0" y="4179368"/>
            <a:ext cx="11925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2E0BE8A-C84C-4D09-8BF4-49FF84AB19B3}"/>
              </a:ext>
            </a:extLst>
          </p:cNvPr>
          <p:cNvSpPr/>
          <p:nvPr/>
        </p:nvSpPr>
        <p:spPr>
          <a:xfrm>
            <a:off x="0" y="1138023"/>
            <a:ext cx="1390649" cy="1386101"/>
          </a:xfrm>
          <a:prstGeom prst="rect">
            <a:avLst/>
          </a:prstGeom>
          <a:pattFill prst="dkHorz">
            <a:fgClr>
              <a:srgbClr val="FC4038"/>
            </a:fgClr>
            <a:bgClr>
              <a:srgbClr val="40256A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nd-Latn-001" sz="1600" dirty="0"/>
              <a:t>80</a:t>
            </a:r>
            <a:r>
              <a:rPr lang="en-US" sz="1600" dirty="0"/>
              <a:t> </a:t>
            </a:r>
            <a:r>
              <a:rPr lang="und-Latn-001" sz="1600" dirty="0"/>
              <a:t>Wordsː</a:t>
            </a:r>
          </a:p>
          <a:p>
            <a:pPr algn="ctr"/>
            <a:r>
              <a:rPr lang="und-Latn-001" sz="1600" dirty="0"/>
              <a:t>20 f1 /s/ clear</a:t>
            </a:r>
          </a:p>
          <a:p>
            <a:pPr algn="ctr"/>
            <a:r>
              <a:rPr lang="und-Latn-001" sz="1600" dirty="0"/>
              <a:t>20 f1 /ʃ/ amb</a:t>
            </a:r>
          </a:p>
          <a:p>
            <a:pPr algn="ctr"/>
            <a:r>
              <a:rPr lang="und-Latn-001" sz="1600" dirty="0"/>
              <a:t>20 pe /s/ amb</a:t>
            </a:r>
          </a:p>
          <a:p>
            <a:pPr algn="ctr"/>
            <a:r>
              <a:rPr lang="und-Latn-001" sz="1600" dirty="0"/>
              <a:t>20 pe /ʃ/ clear</a:t>
            </a:r>
            <a:endParaRPr lang="en-US" sz="1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DF804E-48C5-473D-8A05-5E5ECEDEDB31}"/>
              </a:ext>
            </a:extLst>
          </p:cNvPr>
          <p:cNvCxnSpPr/>
          <p:nvPr/>
        </p:nvCxnSpPr>
        <p:spPr>
          <a:xfrm>
            <a:off x="2965450" y="294059"/>
            <a:ext cx="0" cy="6373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4C358B6-924B-4A8A-8ED8-8C73382334B4}"/>
              </a:ext>
            </a:extLst>
          </p:cNvPr>
          <p:cNvCxnSpPr/>
          <p:nvPr/>
        </p:nvCxnSpPr>
        <p:spPr>
          <a:xfrm>
            <a:off x="6115050" y="150121"/>
            <a:ext cx="0" cy="6373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1A59A75-084D-443E-BBAE-94DC958BAF1C}"/>
              </a:ext>
            </a:extLst>
          </p:cNvPr>
          <p:cNvCxnSpPr/>
          <p:nvPr/>
        </p:nvCxnSpPr>
        <p:spPr>
          <a:xfrm>
            <a:off x="9264650" y="102142"/>
            <a:ext cx="0" cy="6373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3B0A645A-69A7-4343-9ECD-1D49EEF19349}"/>
              </a:ext>
            </a:extLst>
          </p:cNvPr>
          <p:cNvSpPr/>
          <p:nvPr/>
        </p:nvSpPr>
        <p:spPr>
          <a:xfrm>
            <a:off x="6207126" y="1078840"/>
            <a:ext cx="1390649" cy="2743200"/>
          </a:xfrm>
          <a:prstGeom prst="rect">
            <a:avLst/>
          </a:prstGeom>
          <a:pattFill prst="dkHorz">
            <a:fgClr>
              <a:srgbClr val="FC4038"/>
            </a:fgClr>
            <a:bgClr>
              <a:srgbClr val="40256A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nd-Latn-001" sz="1600" dirty="0"/>
              <a:t>160</a:t>
            </a:r>
            <a:r>
              <a:rPr lang="en-US" sz="1600" dirty="0"/>
              <a:t> </a:t>
            </a:r>
            <a:r>
              <a:rPr lang="und-Latn-001" sz="1600" dirty="0"/>
              <a:t>Wordsː</a:t>
            </a:r>
          </a:p>
          <a:p>
            <a:pPr algn="ctr"/>
            <a:r>
              <a:rPr lang="und-Latn-001" sz="1600" dirty="0"/>
              <a:t>40 f1 /s/ clear</a:t>
            </a:r>
          </a:p>
          <a:p>
            <a:pPr algn="ctr"/>
            <a:r>
              <a:rPr lang="und-Latn-001" sz="1600" dirty="0"/>
              <a:t>40 f1 /ʃ/ amb</a:t>
            </a:r>
          </a:p>
          <a:p>
            <a:pPr algn="ctr"/>
            <a:r>
              <a:rPr lang="und-Latn-001" sz="1600" dirty="0"/>
              <a:t>40 pe /s/ amb</a:t>
            </a:r>
          </a:p>
          <a:p>
            <a:pPr algn="ctr"/>
            <a:r>
              <a:rPr lang="und-Latn-001" sz="1600" dirty="0"/>
              <a:t>40 pe /ʃ/ clear</a:t>
            </a:r>
            <a:endParaRPr lang="en-US" sz="1400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095B5ED-54DB-4FE4-9A98-4920BDD1F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53" y="2805950"/>
            <a:ext cx="3771900" cy="106680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240210CC-AA69-48B7-B2B1-641136929688}"/>
              </a:ext>
            </a:extLst>
          </p:cNvPr>
          <p:cNvSpPr/>
          <p:nvPr/>
        </p:nvSpPr>
        <p:spPr>
          <a:xfrm>
            <a:off x="3069903" y="1138023"/>
            <a:ext cx="1390649" cy="1386101"/>
          </a:xfrm>
          <a:prstGeom prst="rect">
            <a:avLst/>
          </a:prstGeom>
          <a:pattFill prst="dkHorz">
            <a:fgClr>
              <a:srgbClr val="FC4038"/>
            </a:fgClr>
            <a:bgClr>
              <a:srgbClr val="40256A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nd-Latn-001" sz="1600" dirty="0"/>
              <a:t>80</a:t>
            </a:r>
            <a:r>
              <a:rPr lang="en-US" sz="1600" dirty="0"/>
              <a:t> </a:t>
            </a:r>
            <a:r>
              <a:rPr lang="und-Latn-001" sz="1600" dirty="0"/>
              <a:t>Wordsː</a:t>
            </a:r>
          </a:p>
          <a:p>
            <a:pPr algn="ctr"/>
            <a:r>
              <a:rPr lang="und-Latn-001" sz="1600" dirty="0"/>
              <a:t>20 f1 /s/ amb</a:t>
            </a:r>
          </a:p>
          <a:p>
            <a:pPr algn="ctr"/>
            <a:r>
              <a:rPr lang="und-Latn-001" sz="1600" dirty="0"/>
              <a:t>20 f1 /ʃ/ clear</a:t>
            </a:r>
          </a:p>
          <a:p>
            <a:pPr algn="ctr"/>
            <a:r>
              <a:rPr lang="und-Latn-001" sz="1600" dirty="0"/>
              <a:t>20 pe /s/ clear</a:t>
            </a:r>
          </a:p>
          <a:p>
            <a:pPr algn="ctr"/>
            <a:r>
              <a:rPr lang="und-Latn-001" sz="1600" dirty="0"/>
              <a:t>20 pe /ʃ/ amb</a:t>
            </a:r>
            <a:endParaRPr lang="en-US" sz="14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E6316D-E8DA-44D6-9D97-487483FCA77D}"/>
              </a:ext>
            </a:extLst>
          </p:cNvPr>
          <p:cNvSpPr/>
          <p:nvPr/>
        </p:nvSpPr>
        <p:spPr>
          <a:xfrm>
            <a:off x="9364981" y="1078840"/>
            <a:ext cx="1390649" cy="2743200"/>
          </a:xfrm>
          <a:prstGeom prst="rect">
            <a:avLst/>
          </a:prstGeom>
          <a:pattFill prst="dkHorz">
            <a:fgClr>
              <a:srgbClr val="FC4038"/>
            </a:fgClr>
            <a:bgClr>
              <a:srgbClr val="40256A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nd-Latn-001" sz="1600" dirty="0"/>
              <a:t>160</a:t>
            </a:r>
            <a:r>
              <a:rPr lang="en-US" sz="1600" dirty="0"/>
              <a:t> </a:t>
            </a:r>
            <a:r>
              <a:rPr lang="und-Latn-001" sz="1600" dirty="0"/>
              <a:t>Wordsː</a:t>
            </a:r>
          </a:p>
          <a:p>
            <a:pPr algn="ctr"/>
            <a:r>
              <a:rPr lang="und-Latn-001" sz="1600" dirty="0"/>
              <a:t>40 f1 /s/ amb 40 f1 /ʃ/ clear</a:t>
            </a:r>
          </a:p>
          <a:p>
            <a:pPr algn="ctr"/>
            <a:r>
              <a:rPr lang="und-Latn-001" sz="1600" dirty="0"/>
              <a:t>40 pe /s/ clear</a:t>
            </a:r>
          </a:p>
          <a:p>
            <a:pPr algn="ctr"/>
            <a:r>
              <a:rPr lang="und-Latn-001" sz="1600" dirty="0"/>
              <a:t>40 pe /ʃ/ amb</a:t>
            </a:r>
            <a:endParaRPr 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081E19C-8B4C-42CF-A458-A3E80A09AC24}"/>
              </a:ext>
            </a:extLst>
          </p:cNvPr>
          <p:cNvSpPr txBox="1"/>
          <p:nvPr/>
        </p:nvSpPr>
        <p:spPr>
          <a:xfrm rot="16200000">
            <a:off x="-859135" y="2242601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nd-Latn-001" dirty="0"/>
              <a:t>EXPOSURE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77D48AF-EBAE-4EAD-98F6-CEE4A77D719D}"/>
              </a:ext>
            </a:extLst>
          </p:cNvPr>
          <p:cNvSpPr txBox="1"/>
          <p:nvPr/>
        </p:nvSpPr>
        <p:spPr>
          <a:xfrm rot="16200000">
            <a:off x="-603069" y="5118645"/>
            <a:ext cx="62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nd-Latn-001" dirty="0"/>
              <a:t>TEST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DC8244-C134-41B9-AB30-23226C67FB7D}"/>
              </a:ext>
            </a:extLst>
          </p:cNvPr>
          <p:cNvSpPr txBox="1"/>
          <p:nvPr/>
        </p:nvSpPr>
        <p:spPr>
          <a:xfrm>
            <a:off x="-269871" y="422665"/>
            <a:ext cx="11154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nd-Latn-001" sz="3600" dirty="0"/>
              <a:t>1b-001		     1b-002			1b-003		    1b-004</a:t>
            </a:r>
            <a:endParaRPr lang="en-US" sz="36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092F1AD-07BC-492F-A058-4A220ACBCAAA}"/>
              </a:ext>
            </a:extLst>
          </p:cNvPr>
          <p:cNvSpPr/>
          <p:nvPr/>
        </p:nvSpPr>
        <p:spPr>
          <a:xfrm>
            <a:off x="-1" y="4375612"/>
            <a:ext cx="1390649" cy="2037808"/>
          </a:xfrm>
          <a:prstGeom prst="rect">
            <a:avLst/>
          </a:prstGeom>
          <a:pattFill prst="dkHorz">
            <a:fgClr>
              <a:srgbClr val="FC4038"/>
            </a:fgClr>
            <a:bgClr>
              <a:srgbClr val="40256A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nd-Latn-001" sz="1600" dirty="0"/>
              <a:t>140 /a?i/ː</a:t>
            </a:r>
          </a:p>
          <a:p>
            <a:pPr algn="ctr"/>
            <a:r>
              <a:rPr lang="und-Latn-001" sz="1600" dirty="0"/>
              <a:t>10x7 steps f1</a:t>
            </a:r>
          </a:p>
          <a:p>
            <a:pPr algn="ctr"/>
            <a:r>
              <a:rPr lang="und-Latn-001" sz="1600" dirty="0"/>
              <a:t>10x7 steps pe</a:t>
            </a:r>
            <a:endParaRPr lang="en-US" sz="16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A718B4C-9A90-494A-8944-F7835D93BFC6}"/>
              </a:ext>
            </a:extLst>
          </p:cNvPr>
          <p:cNvSpPr/>
          <p:nvPr/>
        </p:nvSpPr>
        <p:spPr>
          <a:xfrm>
            <a:off x="3038929" y="4367036"/>
            <a:ext cx="1390649" cy="2037808"/>
          </a:xfrm>
          <a:prstGeom prst="rect">
            <a:avLst/>
          </a:prstGeom>
          <a:pattFill prst="dkHorz">
            <a:fgClr>
              <a:srgbClr val="FC4038"/>
            </a:fgClr>
            <a:bgClr>
              <a:srgbClr val="40256A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nd-Latn-001" sz="1600" dirty="0"/>
              <a:t>140 /a?i/ː</a:t>
            </a:r>
          </a:p>
          <a:p>
            <a:pPr algn="ctr"/>
            <a:r>
              <a:rPr lang="und-Latn-001" sz="1600" dirty="0"/>
              <a:t>10x7 steps f1</a:t>
            </a:r>
          </a:p>
          <a:p>
            <a:pPr algn="ctr"/>
            <a:r>
              <a:rPr lang="und-Latn-001" sz="1600" dirty="0"/>
              <a:t>10x7 steps pe</a:t>
            </a:r>
            <a:endParaRPr lang="en-US" sz="16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8002A5D-1A61-408C-97CC-CCA969CE4A59}"/>
              </a:ext>
            </a:extLst>
          </p:cNvPr>
          <p:cNvSpPr/>
          <p:nvPr/>
        </p:nvSpPr>
        <p:spPr>
          <a:xfrm>
            <a:off x="6220827" y="4332386"/>
            <a:ext cx="1390649" cy="2037808"/>
          </a:xfrm>
          <a:prstGeom prst="rect">
            <a:avLst/>
          </a:prstGeom>
          <a:pattFill prst="dkHorz">
            <a:fgClr>
              <a:srgbClr val="FC4038"/>
            </a:fgClr>
            <a:bgClr>
              <a:srgbClr val="40256A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nd-Latn-001" sz="1600" dirty="0"/>
              <a:t>140 /a?i/ː</a:t>
            </a:r>
          </a:p>
          <a:p>
            <a:pPr algn="ctr"/>
            <a:r>
              <a:rPr lang="und-Latn-001" sz="1600" dirty="0"/>
              <a:t>10x7 steps f1</a:t>
            </a:r>
          </a:p>
          <a:p>
            <a:pPr algn="ctr"/>
            <a:r>
              <a:rPr lang="und-Latn-001" sz="1600" dirty="0"/>
              <a:t>10x7 steps pe</a:t>
            </a:r>
            <a:endParaRPr lang="en-US" sz="16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44C8A9E-93CF-40A3-BFF5-50F4337D3FDC}"/>
              </a:ext>
            </a:extLst>
          </p:cNvPr>
          <p:cNvSpPr/>
          <p:nvPr/>
        </p:nvSpPr>
        <p:spPr>
          <a:xfrm>
            <a:off x="9364980" y="4365971"/>
            <a:ext cx="1390649" cy="2037808"/>
          </a:xfrm>
          <a:prstGeom prst="rect">
            <a:avLst/>
          </a:prstGeom>
          <a:pattFill prst="dkHorz">
            <a:fgClr>
              <a:srgbClr val="FC4038"/>
            </a:fgClr>
            <a:bgClr>
              <a:srgbClr val="40256A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nd-Latn-001" sz="1600" dirty="0"/>
              <a:t>140 /a?i/ː</a:t>
            </a:r>
          </a:p>
          <a:p>
            <a:pPr algn="ctr"/>
            <a:r>
              <a:rPr lang="und-Latn-001" sz="1600" dirty="0"/>
              <a:t>10x7 steps f1</a:t>
            </a:r>
          </a:p>
          <a:p>
            <a:pPr algn="ctr"/>
            <a:r>
              <a:rPr lang="und-Latn-001" sz="1600" dirty="0"/>
              <a:t>10x7 steps pe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5606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533</Words>
  <Application>Microsoft Office PowerPoint</Application>
  <PresentationFormat>Widescreen</PresentationFormat>
  <Paragraphs>109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Cummings</dc:creator>
  <cp:lastModifiedBy>Shawn Cummings</cp:lastModifiedBy>
  <cp:revision>3</cp:revision>
  <dcterms:created xsi:type="dcterms:W3CDTF">2022-02-24T20:26:50Z</dcterms:created>
  <dcterms:modified xsi:type="dcterms:W3CDTF">2022-02-24T20:58:19Z</dcterms:modified>
</cp:coreProperties>
</file>