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41"/>
  </p:normalViewPr>
  <p:slideViewPr>
    <p:cSldViewPr snapToGrid="0" snapToObjects="1">
      <p:cViewPr varScale="1">
        <p:scale>
          <a:sx n="89" d="100"/>
          <a:sy n="89" d="100"/>
        </p:scale>
        <p:origin x="18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81A1-E149-9649-9622-8096E1DF6CE8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ACB4-1B97-414C-B291-7E69FB2B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3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81A1-E149-9649-9622-8096E1DF6CE8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ACB4-1B97-414C-B291-7E69FB2B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2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81A1-E149-9649-9622-8096E1DF6CE8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ACB4-1B97-414C-B291-7E69FB2B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8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81A1-E149-9649-9622-8096E1DF6CE8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ACB4-1B97-414C-B291-7E69FB2B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0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81A1-E149-9649-9622-8096E1DF6CE8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ACB4-1B97-414C-B291-7E69FB2B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8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81A1-E149-9649-9622-8096E1DF6CE8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ACB4-1B97-414C-B291-7E69FB2B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0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81A1-E149-9649-9622-8096E1DF6CE8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ACB4-1B97-414C-B291-7E69FB2B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6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81A1-E149-9649-9622-8096E1DF6CE8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ACB4-1B97-414C-B291-7E69FB2B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25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81A1-E149-9649-9622-8096E1DF6CE8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ACB4-1B97-414C-B291-7E69FB2B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4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81A1-E149-9649-9622-8096E1DF6CE8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ACB4-1B97-414C-B291-7E69FB2B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8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81A1-E149-9649-9622-8096E1DF6CE8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ACB4-1B97-414C-B291-7E69FB2B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0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A81A1-E149-9649-9622-8096E1DF6CE8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EACB4-1B97-414C-B291-7E69FB2B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docs.google.com/drawings/u/1/d/seg-Hn6hLZBZnX1NEXgL6zA/image?w=312&amp;h=219&amp;rev=460&amp;ac=1"/>
          <p:cNvSpPr>
            <a:spLocks noChangeAspect="1" noChangeArrowheads="1"/>
          </p:cNvSpPr>
          <p:nvPr/>
        </p:nvSpPr>
        <p:spPr bwMode="auto">
          <a:xfrm>
            <a:off x="0" y="0"/>
            <a:ext cx="297180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513" y="275034"/>
            <a:ext cx="4829176" cy="3621882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6057900" y="3140145"/>
            <a:ext cx="6319837" cy="3502433"/>
            <a:chOff x="5641182" y="3170009"/>
            <a:chExt cx="6319837" cy="350243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1182" y="3170009"/>
              <a:ext cx="6319837" cy="3468061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5800203" y="4354499"/>
              <a:ext cx="5415486" cy="2317943"/>
              <a:chOff x="5800203" y="4354499"/>
              <a:chExt cx="5415486" cy="231794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7530321" y="5472113"/>
                <a:ext cx="368536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00B050"/>
                    </a:solidFill>
                  </a:rPr>
                  <a:t>True value</a:t>
                </a:r>
              </a:p>
              <a:p>
                <a:r>
                  <a:rPr lang="en-US" sz="1600" dirty="0" smtClean="0">
                    <a:solidFill>
                      <a:srgbClr val="FF0000"/>
                    </a:solidFill>
                  </a:rPr>
                  <a:t>Predicted value</a:t>
                </a:r>
              </a:p>
              <a:p>
                <a:r>
                  <a:rPr lang="en-US" sz="1600" b="1" dirty="0" smtClean="0">
                    <a:solidFill>
                      <a:schemeClr val="accent3"/>
                    </a:solidFill>
                  </a:rPr>
                  <a:t>Acceptance interval with 0.95 confidence</a:t>
                </a:r>
                <a:endParaRPr lang="en-US" sz="1600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30321" y="6303110"/>
                <a:ext cx="3088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Objects detected in time series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 rot="16200000">
                <a:off x="5426062" y="4728640"/>
                <a:ext cx="1117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Gap value</a:t>
                </a:r>
                <a:endParaRPr lang="en-US" dirty="0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404812" y="391032"/>
                <a:ext cx="6096000" cy="235808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/>
                <a:r>
                  <a:rPr lang="en-US" b="0" i="0" u="none" strike="noStrike" dirty="0" smtClean="0">
                    <a:solidFill>
                      <a:srgbClr val="000000"/>
                    </a:solidFill>
                    <a:effectLst/>
                    <a:latin typeface="Arial" charset="0"/>
                  </a:rPr>
                  <a:t>For a fitted parameters </a:t>
                </a:r>
                <a14:m>
                  <m:oMath xmlns:m="http://schemas.openxmlformats.org/officeDocument/2006/math">
                    <m:r>
                      <a:rPr lang="en-US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charset="0"/>
                      </a:rPr>
                      <m:t>𝑊</m:t>
                    </m:r>
                  </m:oMath>
                </a14:m>
                <a:r>
                  <a:rPr lang="en-US" b="0" i="0" u="none" strike="noStrike" dirty="0" smtClean="0">
                    <a:solidFill>
                      <a:srgbClr val="000000"/>
                    </a:solidFill>
                    <a:effectLst/>
                    <a:latin typeface="Arial" charset="0"/>
                  </a:rPr>
                  <a:t> in a neural network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</a:rPr>
                          <m:t>𝑓</m:t>
                        </m:r>
                      </m:e>
                      <m:sup>
                        <m:r>
                          <a:rPr lang="en-US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</a:rPr>
                          <m:t>𝑊</m:t>
                        </m:r>
                      </m:sup>
                    </m:sSup>
                    <m:r>
                      <a:rPr lang="en-US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charset="0"/>
                      </a:rPr>
                      <m:t>()</m:t>
                    </m:r>
                  </m:oMath>
                </a14:m>
                <a:r>
                  <a:rPr lang="en-US" b="0" i="0" u="none" strike="noStrike" dirty="0" smtClean="0">
                    <a:solidFill>
                      <a:srgbClr val="000000"/>
                    </a:solidFill>
                    <a:effectLst/>
                    <a:latin typeface="Arial" charset="0"/>
                  </a:rPr>
                  <a:t>, the tested data (x*, y*) have </a:t>
                </a:r>
                <a14:m>
                  <m:oMath xmlns:m="http://schemas.openxmlformats.org/officeDocument/2006/math">
                    <m:r>
                      <a:rPr lang="en-US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charset="0"/>
                      </a:rPr>
                      <m:t>𝛼</m:t>
                    </m:r>
                  </m:oMath>
                </a14:m>
                <a:r>
                  <a:rPr lang="en-US" b="0" i="0" u="none" strike="noStrike" dirty="0" smtClean="0">
                    <a:solidFill>
                      <a:srgbClr val="000000"/>
                    </a:solidFill>
                    <a:effectLst/>
                    <a:latin typeface="Arial" charset="0"/>
                  </a:rPr>
                  <a:t> confidence to be within the interval determined by prediction y* and the prediction standard error </a:t>
                </a:r>
                <a14:m>
                  <m:oMath xmlns:m="http://schemas.openxmlformats.org/officeDocument/2006/math">
                    <m:r>
                      <a:rPr lang="en-US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𝜂</m:t>
                    </m:r>
                  </m:oMath>
                </a14:m>
                <a:r>
                  <a:rPr lang="en-US" b="0" i="0" u="none" strike="noStrike" dirty="0" smtClean="0">
                    <a:solidFill>
                      <a:srgbClr val="000000"/>
                    </a:solidFill>
                    <a:effectLst/>
                    <a:latin typeface="Arial" charset="0"/>
                  </a:rPr>
                  <a:t> </a:t>
                </a:r>
                <a:endParaRPr lang="en-US" b="0" dirty="0" smtClean="0">
                  <a:effectLst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</a:rPr>
                          <m:t>[</m:t>
                        </m:r>
                        <m:r>
                          <a:rPr lang="en-US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</a:rPr>
                          <m:t>∗</m:t>
                        </m:r>
                      </m:sup>
                    </m:sSup>
                    <m:r>
                      <a:rPr lang="en-US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</a:rPr>
                          <m:t>𝛼</m:t>
                        </m:r>
                        <m:r>
                          <a:rPr lang="en-US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</a:rPr>
                          <m:t>/2</m:t>
                        </m:r>
                      </m:sub>
                    </m:sSub>
                    <m:r>
                      <a:rPr lang="en-US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charset="0"/>
                      </a:rPr>
                      <m:t>𝜂</m:t>
                    </m:r>
                  </m:oMath>
                </a14:m>
                <a:r>
                  <a:rPr lang="en-US" b="0" i="0" u="none" strike="noStrike" dirty="0" smtClean="0">
                    <a:solidFill>
                      <a:srgbClr val="000000"/>
                    </a:solidFill>
                    <a:effectLst/>
                    <a:latin typeface="Arial" charset="0"/>
                  </a:rPr>
                  <a:t>,</a:t>
                </a:r>
                <a:r>
                  <a:rPr lang="en-US" b="0" u="none" strike="noStrike" dirty="0" smtClean="0">
                    <a:solidFill>
                      <a:srgbClr val="000000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</a:rPr>
                          <m:t>∗</m:t>
                        </m:r>
                      </m:sup>
                    </m:sSup>
                    <m:r>
                      <a:rPr lang="en-US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</a:rPr>
                          <m:t>𝛼</m:t>
                        </m:r>
                        <m:r>
                          <a:rPr lang="en-US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</a:rPr>
                          <m:t>/2</m:t>
                        </m:r>
                      </m:sub>
                    </m:sSub>
                    <m:r>
                      <a:rPr lang="en-US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charset="0"/>
                      </a:rPr>
                      <m:t>𝜂</m:t>
                    </m:r>
                    <m:r>
                      <a:rPr lang="en-US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charset="0"/>
                      </a:rPr>
                      <m:t>]</m:t>
                    </m:r>
                  </m:oMath>
                </a14:m>
                <a:endParaRPr lang="en-US" b="0" dirty="0" smtClean="0">
                  <a:effectLst/>
                </a:endParaRPr>
              </a:p>
              <a:p>
                <a:r>
                  <a:rPr lang="en-US" b="0" i="0" u="none" strike="noStrike" dirty="0" smtClean="0">
                    <a:solidFill>
                      <a:srgbClr val="000000"/>
                    </a:solidFill>
                    <a:effectLst/>
                    <a:latin typeface="Arial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</a:rPr>
                          <m:t>𝛼</m:t>
                        </m:r>
                        <m:r>
                          <a:rPr lang="en-US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b="0" i="0" u="none" strike="noStrike" dirty="0" smtClean="0">
                    <a:solidFill>
                      <a:srgbClr val="000000"/>
                    </a:solidFill>
                    <a:effectLst/>
                    <a:latin typeface="Arial" charset="0"/>
                  </a:rPr>
                  <a:t> is the upper bound of probability </a:t>
                </a:r>
                <a14:m>
                  <m:oMath xmlns:m="http://schemas.openxmlformats.org/officeDocument/2006/math">
                    <m:r>
                      <a:rPr lang="en-US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charset="0"/>
                      </a:rPr>
                      <m:t>𝛼</m:t>
                    </m:r>
                    <m:r>
                      <a:rPr lang="en-US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charset="0"/>
                      </a:rPr>
                      <m:t>/2</m:t>
                    </m:r>
                  </m:oMath>
                </a14:m>
                <a:r>
                  <a:rPr lang="en-US" b="0" i="0" u="none" strike="noStrike" dirty="0" smtClean="0">
                    <a:solidFill>
                      <a:srgbClr val="000000"/>
                    </a:solidFill>
                    <a:effectLst/>
                    <a:latin typeface="Arial" charset="0"/>
                  </a:rPr>
                  <a:t> in standard Normal distribution. </a:t>
                </a:r>
                <a:r>
                  <a:rPr lang="en-US" b="0" dirty="0" smtClean="0">
                    <a:effectLst/>
                  </a:rPr>
                  <a:t/>
                </a:r>
                <a:br>
                  <a:rPr lang="en-US" b="0" dirty="0" smtClean="0">
                    <a:effectLst/>
                  </a:rPr>
                </a:br>
                <a:endParaRPr lang="en-US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12" y="391032"/>
                <a:ext cx="6096000" cy="2358081"/>
              </a:xfrm>
              <a:prstGeom prst="rect">
                <a:avLst/>
              </a:prstGeom>
              <a:blipFill rotWithShape="0">
                <a:blip r:embed="rId4"/>
                <a:stretch>
                  <a:fillRect l="-800" t="-1292" r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378619" y="2640500"/>
                <a:ext cx="565308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endParaRPr lang="en-US" b="0" i="0" u="none" strike="noStrike" dirty="0" smtClean="0">
                  <a:solidFill>
                    <a:srgbClr val="000000"/>
                  </a:solidFill>
                  <a:effectLst/>
                  <a:latin typeface="Arial" charset="0"/>
                </a:endParaRPr>
              </a:p>
              <a:p>
                <a:pPr algn="just"/>
                <a:r>
                  <a:rPr lang="en-US" dirty="0" smtClean="0">
                    <a:solidFill>
                      <a:srgbClr val="000000"/>
                    </a:solidFill>
                    <a:latin typeface="Arial" charset="0"/>
                  </a:rPr>
                  <a:t>If </a:t>
                </a:r>
                <a:r>
                  <a:rPr lang="en-US" b="0" i="0" u="none" strike="noStrike" dirty="0" smtClean="0">
                    <a:solidFill>
                      <a:srgbClr val="000000"/>
                    </a:solidFill>
                    <a:effectLst/>
                    <a:latin typeface="Arial" charset="0"/>
                  </a:rPr>
                  <a:t>a data point fell outside this interval, we have </a:t>
                </a:r>
                <a14:m>
                  <m:oMath xmlns:m="http://schemas.openxmlformats.org/officeDocument/2006/math">
                    <m:r>
                      <a:rPr lang="en-US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charset="0"/>
                      </a:rPr>
                      <m:t>𝛼</m:t>
                    </m:r>
                  </m:oMath>
                </a14:m>
                <a:r>
                  <a:rPr lang="en-US" b="0" i="0" u="none" strike="noStrike" dirty="0" smtClean="0">
                    <a:solidFill>
                      <a:srgbClr val="000000"/>
                    </a:solidFill>
                    <a:effectLst/>
                    <a:latin typeface="Arial" charset="0"/>
                  </a:rPr>
                  <a:t> confidence to claim that this point indicates an anomaly.</a:t>
                </a:r>
                <a:endParaRPr lang="en-US" b="0" dirty="0" smtClean="0">
                  <a:effectLst/>
                </a:endParaRPr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19" y="2640500"/>
                <a:ext cx="5653088" cy="1200329"/>
              </a:xfrm>
              <a:prstGeom prst="rect">
                <a:avLst/>
              </a:prstGeom>
              <a:blipFill rotWithShape="0">
                <a:blip r:embed="rId5"/>
                <a:stretch>
                  <a:fillRect l="-863" r="-971" b="-6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401501" y="4324634"/>
                <a:ext cx="5653088" cy="18127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charset="0"/>
                      </a:rPr>
                      <m:t>𝜂</m:t>
                    </m:r>
                  </m:oMath>
                </a14:m>
                <a:r>
                  <a:rPr lang="en-US" b="0" dirty="0" smtClean="0">
                    <a:effectLst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effectLst/>
                            <a:latin typeface="Cambria Math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US" b="0" dirty="0" smtClean="0">
                  <a:effectLst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 smtClean="0">
                    <a:effectLst/>
                  </a:rPr>
                  <a:t>: model </a:t>
                </a:r>
                <a:r>
                  <a:rPr lang="en-US" dirty="0" smtClean="0"/>
                  <a:t>uncertainty calculated from prediction errors of dropouts layers 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en-US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dirty="0" smtClean="0"/>
                  <a:t> noise level calculated from prediction errors on validation data set</a:t>
                </a:r>
              </a:p>
              <a:p>
                <a:pPr algn="just"/>
                <a:endParaRPr lang="en-US" b="0" dirty="0" smtClean="0">
                  <a:effectLst/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01" y="4324634"/>
                <a:ext cx="5653088" cy="1812740"/>
              </a:xfrm>
              <a:prstGeom prst="rect">
                <a:avLst/>
              </a:prstGeom>
              <a:blipFill rotWithShape="0">
                <a:blip r:embed="rId6"/>
                <a:stretch>
                  <a:fillRect l="-971" t="-9732" r="-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469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172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Weichao Zhou</dc:creator>
  <cp:lastModifiedBy>Weichao Zhou</cp:lastModifiedBy>
  <cp:revision>2</cp:revision>
  <dcterms:created xsi:type="dcterms:W3CDTF">2017-12-10T06:33:16Z</dcterms:created>
  <dcterms:modified xsi:type="dcterms:W3CDTF">2017-12-10T06:49:39Z</dcterms:modified>
</cp:coreProperties>
</file>