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24" y="-1416"/>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5/10/relationships/revisionInfo" Target="revisionInfo.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12/10/2017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12/10/2017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12/10/2017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12/10/2017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84258" y="1078064"/>
            <a:ext cx="30116207" cy="1683545"/>
          </a:xfrm>
        </p:spPr>
        <p:txBody>
          <a:bodyPr/>
          <a:lstStyle/>
          <a:p>
            <a:pPr algn="ctr"/>
            <a:r>
              <a:rPr lang="en-US" dirty="0"/>
              <a:t>Trends and Anomalies Detection on SICK Sensor Data</a:t>
            </a:r>
          </a:p>
        </p:txBody>
      </p:sp>
      <p:sp>
        <p:nvSpPr>
          <p:cNvPr id="23" name="Text Placeholder 22"/>
          <p:cNvSpPr>
            <a:spLocks noGrp="1"/>
          </p:cNvSpPr>
          <p:nvPr>
            <p:ph type="body" sz="quarter" idx="36"/>
          </p:nvPr>
        </p:nvSpPr>
        <p:spPr>
          <a:xfrm>
            <a:off x="6400800" y="3588603"/>
            <a:ext cx="31089600" cy="623981"/>
          </a:xfrm>
        </p:spPr>
        <p:txBody>
          <a:bodyPr/>
          <a:lstStyle/>
          <a:p>
            <a:pPr algn="ctr"/>
            <a:r>
              <a:rPr lang="en-US" altLang="zh-CN" sz="3200" dirty="0"/>
              <a:t>Akash Mehta,   Muhammad </a:t>
            </a:r>
            <a:r>
              <a:rPr lang="en-US" altLang="zh-CN" sz="3200" dirty="0" err="1"/>
              <a:t>Zuhayr</a:t>
            </a:r>
            <a:r>
              <a:rPr lang="en-US" altLang="zh-CN" sz="3200" dirty="0"/>
              <a:t>,   </a:t>
            </a:r>
            <a:r>
              <a:rPr lang="en-US" altLang="zh-CN" sz="3200" dirty="0" err="1"/>
              <a:t>Weichao</a:t>
            </a:r>
            <a:r>
              <a:rPr lang="en-US" altLang="zh-CN" sz="3200" dirty="0"/>
              <a:t> Zhou,   Shen Han</a:t>
            </a:r>
            <a:br>
              <a:rPr lang="en-US" dirty="0"/>
            </a:br>
            <a:endParaRPr lang="en-US" dirty="0"/>
          </a:p>
        </p:txBody>
      </p:sp>
      <p:sp>
        <p:nvSpPr>
          <p:cNvPr id="5" name="Text Placeholder 4"/>
          <p:cNvSpPr>
            <a:spLocks noGrp="1"/>
          </p:cNvSpPr>
          <p:nvPr>
            <p:ph type="body" sz="quarter" idx="13"/>
          </p:nvPr>
        </p:nvSpPr>
        <p:spPr>
          <a:xfrm>
            <a:off x="1143000" y="5852160"/>
            <a:ext cx="12801600" cy="1219200"/>
          </a:xfrm>
        </p:spPr>
        <p:txBody>
          <a:bodyPr/>
          <a:lstStyle/>
          <a:p>
            <a:r>
              <a:rPr lang="en-US" altLang="zh-CN" dirty="0"/>
              <a:t>Project task</a:t>
            </a:r>
            <a:endParaRPr lang="en-US" dirty="0"/>
          </a:p>
        </p:txBody>
      </p:sp>
      <p:sp>
        <p:nvSpPr>
          <p:cNvPr id="11" name="Content Placeholder 10"/>
          <p:cNvSpPr>
            <a:spLocks noGrp="1"/>
          </p:cNvSpPr>
          <p:nvPr>
            <p:ph sz="quarter" idx="24"/>
          </p:nvPr>
        </p:nvSpPr>
        <p:spPr>
          <a:xfrm>
            <a:off x="1143000" y="7071359"/>
            <a:ext cx="12801600" cy="7314565"/>
          </a:xfrm>
        </p:spPr>
        <p:txBody>
          <a:bodyPr>
            <a:noAutofit/>
          </a:bodyPr>
          <a:lstStyle/>
          <a:p>
            <a:pPr marL="0" indent="0">
              <a:buNone/>
            </a:pPr>
            <a:r>
              <a:rPr lang="en-US" sz="3200" dirty="0"/>
              <a:t>As sensors are the critical components in the modern industrial automation field, the data they perceive can bring us plenty information and insights on the status of the automatic production line. The goal of our project is to explore and dig out the potential trends as well as detect the hidden anomalies among the massive sensor data. To be more specific, in SICK’s logistics automation facility, objects on conveyor will be labeled as </a:t>
            </a:r>
            <a:r>
              <a:rPr lang="en-US" sz="3200" i="1" dirty="0"/>
              <a:t>legal for trade (LFT) </a:t>
            </a:r>
            <a:r>
              <a:rPr lang="en-US" sz="3200" dirty="0"/>
              <a:t>or </a:t>
            </a:r>
            <a:r>
              <a:rPr lang="en-US" sz="3200" i="1" dirty="0"/>
              <a:t>not legal for trade (</a:t>
            </a:r>
            <a:r>
              <a:rPr lang="en-US" sz="3200" i="1" dirty="0" err="1"/>
              <a:t>NotLFT</a:t>
            </a:r>
            <a:r>
              <a:rPr lang="en-US" sz="3200" i="1" dirty="0"/>
              <a:t>) </a:t>
            </a:r>
            <a:r>
              <a:rPr lang="en-US" sz="3200" dirty="0"/>
              <a:t>by sensors when passing through the “camera tunnel”. While the rules of this labelling process is hardcoded somehow, a view from overall statistic perspective would be valuable here to examine whether the system is working normally. That is to say, by learning the underlying trends between the label and other physical attributes here, we can extract the overall running condition of the facility, which can be provided to automation engineers for further analyses.</a:t>
            </a:r>
          </a:p>
        </p:txBody>
      </p:sp>
      <p:sp>
        <p:nvSpPr>
          <p:cNvPr id="8" name="Text Placeholder 7"/>
          <p:cNvSpPr>
            <a:spLocks noGrp="1"/>
          </p:cNvSpPr>
          <p:nvPr>
            <p:ph type="body" sz="quarter" idx="19"/>
          </p:nvPr>
        </p:nvSpPr>
        <p:spPr>
          <a:xfrm>
            <a:off x="1305391" y="14618700"/>
            <a:ext cx="12801600" cy="1219200"/>
          </a:xfrm>
        </p:spPr>
        <p:txBody>
          <a:bodyPr/>
          <a:lstStyle/>
          <a:p>
            <a:r>
              <a:rPr lang="en-US" dirty="0"/>
              <a:t>objectives</a:t>
            </a:r>
          </a:p>
        </p:txBody>
      </p:sp>
      <p:sp>
        <p:nvSpPr>
          <p:cNvPr id="13" name="Content Placeholder 12"/>
          <p:cNvSpPr>
            <a:spLocks noGrp="1"/>
          </p:cNvSpPr>
          <p:nvPr>
            <p:ph sz="quarter" idx="26"/>
          </p:nvPr>
        </p:nvSpPr>
        <p:spPr>
          <a:xfrm>
            <a:off x="1305391" y="16246477"/>
            <a:ext cx="12801600" cy="2544963"/>
          </a:xfrm>
        </p:spPr>
        <p:txBody>
          <a:bodyPr/>
          <a:lstStyle/>
          <a:p>
            <a:r>
              <a:rPr lang="en-US" dirty="0"/>
              <a:t>Extract the package trends lying in the SICK data w.r.t LFT and </a:t>
            </a:r>
            <a:r>
              <a:rPr lang="en-US" dirty="0" err="1"/>
              <a:t>NotLFT</a:t>
            </a:r>
            <a:endParaRPr lang="en-US" dirty="0"/>
          </a:p>
          <a:p>
            <a:r>
              <a:rPr lang="en-US" dirty="0"/>
              <a:t>Investigate “Gap” information and determine if there are outliers by proposing a reasonable model dealing with temporal </a:t>
            </a:r>
            <a:r>
              <a:rPr lang="en-US" altLang="zh-CN" dirty="0"/>
              <a:t>information.</a:t>
            </a:r>
            <a:endParaRPr lang="en-US" dirty="0"/>
          </a:p>
        </p:txBody>
      </p:sp>
      <p:sp>
        <p:nvSpPr>
          <p:cNvPr id="9" name="Text Placeholder 8"/>
          <p:cNvSpPr>
            <a:spLocks noGrp="1"/>
          </p:cNvSpPr>
          <p:nvPr>
            <p:ph type="body" sz="quarter" idx="21"/>
          </p:nvPr>
        </p:nvSpPr>
        <p:spPr>
          <a:xfrm>
            <a:off x="1305391" y="18274276"/>
            <a:ext cx="12801600" cy="1219200"/>
          </a:xfrm>
        </p:spPr>
        <p:txBody>
          <a:bodyPr/>
          <a:lstStyle/>
          <a:p>
            <a:r>
              <a:rPr lang="en-US" altLang="zh-CN" dirty="0"/>
              <a:t>Approach</a:t>
            </a:r>
            <a:endParaRPr lang="en-US" dirty="0"/>
          </a:p>
        </p:txBody>
      </p:sp>
      <mc:AlternateContent xmlns:mc="http://schemas.openxmlformats.org/markup-compatibility/2006">
        <mc:Choice xmlns:a14="http://schemas.microsoft.com/office/drawing/2010/main" Requires="a14">
          <p:sp>
            <p:nvSpPr>
              <p:cNvPr id="14" name="Content Placeholder 13"/>
              <p:cNvSpPr>
                <a:spLocks noGrp="1"/>
              </p:cNvSpPr>
              <p:nvPr>
                <p:ph sz="quarter" idx="27"/>
              </p:nvPr>
            </p:nvSpPr>
            <p:spPr>
              <a:xfrm>
                <a:off x="15544800" y="5852161"/>
                <a:ext cx="12801600" cy="19072613"/>
              </a:xfrm>
            </p:spPr>
            <p:txBody>
              <a:bodyPr>
                <a:normAutofit/>
              </a:bodyPr>
              <a:lstStyle/>
              <a:p>
                <a:pPr marL="0" indent="0">
                  <a:buNone/>
                </a:pPr>
                <a:r>
                  <a:rPr lang="en-US" altLang="zh-CN" sz="3200" dirty="0"/>
                  <a:t>For clustering method, we used a gaussian mixture model here, as it perfectly fits our requirement for the clustering. Also, in this process we used </a:t>
                </a:r>
                <a:r>
                  <a:rPr lang="en-US" sz="3200" dirty="0"/>
                  <a:t>Bayesian Information Criterion to determine the optimal number of clusters here, the equation is:</a:t>
                </a:r>
              </a:p>
              <a:p>
                <a:pPr marL="0" indent="0">
                  <a:buNone/>
                </a:pPr>
                <a:endParaRPr lang="en-US" altLang="zh-CN" sz="3200" b="1" dirty="0"/>
              </a:p>
              <a:p>
                <a:endParaRPr lang="en-US" altLang="zh-CN" sz="3200" b="1" dirty="0"/>
              </a:p>
              <a:p>
                <a:endParaRPr lang="en-US" sz="3200" dirty="0">
                  <a:solidFill>
                    <a:srgbClr val="FF0000"/>
                  </a:solidFill>
                </a:endParaRPr>
              </a:p>
              <a:p>
                <a:r>
                  <a:rPr lang="en-US" sz="3200" dirty="0">
                    <a:solidFill>
                      <a:srgbClr val="FF0000"/>
                    </a:solidFill>
                  </a:rPr>
                  <a:t>******Someone should give the details of what to do after the activation values clustering*******</a:t>
                </a:r>
                <a:endParaRPr lang="en-US" altLang="zh-CN" sz="3200" dirty="0">
                  <a:solidFill>
                    <a:srgbClr val="FF0000"/>
                  </a:solidFill>
                </a:endParaRPr>
              </a:p>
              <a:p>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pPr marL="0" indent="0">
                  <a:buNone/>
                </a:pPr>
                <a:endParaRPr lang="en-US" altLang="zh-CN" sz="3200" b="1" dirty="0"/>
              </a:p>
              <a:p>
                <a:r>
                  <a:rPr lang="en-US" altLang="zh-CN" sz="3200" b="1" dirty="0"/>
                  <a:t>Anomaly Detection</a:t>
                </a:r>
              </a:p>
              <a:p>
                <a:pPr marL="0" indent="0" algn="just">
                  <a:buNone/>
                </a:pPr>
                <a:r>
                  <a:rPr lang="en-US" sz="3200" dirty="0">
                    <a:solidFill>
                      <a:srgbClr val="000000"/>
                    </a:solidFill>
                  </a:rPr>
                  <a:t>For a fitted parameters </a:t>
                </a:r>
                <a14:m>
                  <m:oMath xmlns:m="http://schemas.openxmlformats.org/officeDocument/2006/math">
                    <m:r>
                      <a:rPr lang="en-US" sz="3200" i="1">
                        <a:solidFill>
                          <a:srgbClr val="000000"/>
                        </a:solidFill>
                      </a:rPr>
                      <m:t>𝑊</m:t>
                    </m:r>
                  </m:oMath>
                </a14:m>
                <a:r>
                  <a:rPr lang="en-US" sz="3200" dirty="0">
                    <a:solidFill>
                      <a:srgbClr val="000000"/>
                    </a:solidFill>
                  </a:rPr>
                  <a:t> in a neural network </a:t>
                </a:r>
                <a14:m>
                  <m:oMath xmlns:m="http://schemas.openxmlformats.org/officeDocument/2006/math">
                    <m:sSup>
                      <m:sSupPr>
                        <m:ctrlPr>
                          <a:rPr lang="en-US" sz="3200" i="1" dirty="0">
                            <a:solidFill>
                              <a:srgbClr val="000000"/>
                            </a:solidFill>
                          </a:rPr>
                        </m:ctrlPr>
                      </m:sSupPr>
                      <m:e>
                        <m:r>
                          <a:rPr lang="en-US" sz="3200" i="1" dirty="0">
                            <a:solidFill>
                              <a:srgbClr val="000000"/>
                            </a:solidFill>
                          </a:rPr>
                          <m:t>𝑓</m:t>
                        </m:r>
                      </m:e>
                      <m:sup>
                        <m:r>
                          <a:rPr lang="en-US" sz="3200" i="1" dirty="0">
                            <a:solidFill>
                              <a:srgbClr val="000000"/>
                            </a:solidFill>
                          </a:rPr>
                          <m:t>𝑊</m:t>
                        </m:r>
                      </m:sup>
                    </m:sSup>
                    <m:r>
                      <a:rPr lang="en-US" sz="3200" i="1" dirty="0">
                        <a:solidFill>
                          <a:srgbClr val="000000"/>
                        </a:solidFill>
                      </a:rPr>
                      <m:t>()</m:t>
                    </m:r>
                  </m:oMath>
                </a14:m>
                <a:r>
                  <a:rPr lang="en-US" sz="3200" dirty="0">
                    <a:solidFill>
                      <a:srgbClr val="000000"/>
                    </a:solidFill>
                  </a:rPr>
                  <a:t>, the tested data (x*, y*) have </a:t>
                </a:r>
                <a14:m>
                  <m:oMath xmlns:m="http://schemas.openxmlformats.org/officeDocument/2006/math">
                    <m:r>
                      <a:rPr lang="en-US" sz="3200" i="1">
                        <a:solidFill>
                          <a:srgbClr val="000000"/>
                        </a:solidFill>
                      </a:rPr>
                      <m:t>𝛼</m:t>
                    </m:r>
                  </m:oMath>
                </a14:m>
                <a:r>
                  <a:rPr lang="en-US" sz="3200" dirty="0">
                    <a:solidFill>
                      <a:srgbClr val="000000"/>
                    </a:solidFill>
                  </a:rPr>
                  <a:t> confidence to be within the interval determined by prediction y* and the prediction standard error </a:t>
                </a:r>
                <a14:m>
                  <m:oMath xmlns:m="http://schemas.openxmlformats.org/officeDocument/2006/math">
                    <m:r>
                      <a:rPr lang="en-US" sz="3200" i="1">
                        <a:solidFill>
                          <a:srgbClr val="000000"/>
                        </a:solidFill>
                        <a:ea typeface="Cambria Math" charset="0"/>
                        <a:cs typeface="Cambria Math" charset="0"/>
                      </a:rPr>
                      <m:t>𝜂</m:t>
                    </m:r>
                  </m:oMath>
                </a14:m>
                <a:r>
                  <a:rPr lang="en-US" sz="3200" dirty="0">
                    <a:solidFill>
                      <a:srgbClr val="000000"/>
                    </a:solidFill>
                  </a:rPr>
                  <a:t> </a:t>
                </a:r>
                <a:endParaRPr lang="en-US" sz="3200" dirty="0"/>
              </a:p>
              <a:p>
                <a:pPr marL="0" indent="0" algn="ctr">
                  <a:buNone/>
                </a:pPr>
                <a14:m>
                  <m:oMath xmlns:m="http://schemas.openxmlformats.org/officeDocument/2006/math">
                    <m:sSup>
                      <m:sSupPr>
                        <m:ctrlPr>
                          <a:rPr lang="en-US" sz="3200" i="1">
                            <a:solidFill>
                              <a:srgbClr val="000000"/>
                            </a:solidFill>
                          </a:rPr>
                        </m:ctrlPr>
                      </m:sSupPr>
                      <m:e>
                        <m:r>
                          <a:rPr lang="en-US" sz="3200" i="1">
                            <a:solidFill>
                              <a:srgbClr val="000000"/>
                            </a:solidFill>
                          </a:rPr>
                          <m:t>[</m:t>
                        </m:r>
                        <m:r>
                          <a:rPr lang="en-US" sz="3200" i="1">
                            <a:solidFill>
                              <a:srgbClr val="000000"/>
                            </a:solidFill>
                          </a:rPr>
                          <m:t>𝑦</m:t>
                        </m:r>
                      </m:e>
                      <m:sup>
                        <m:r>
                          <a:rPr lang="en-US" sz="3200" i="1">
                            <a:solidFill>
                              <a:srgbClr val="000000"/>
                            </a:solidFill>
                          </a:rPr>
                          <m:t>∗</m:t>
                        </m:r>
                      </m:sup>
                    </m:sSup>
                    <m:r>
                      <a:rPr lang="en-US" sz="3200" i="1">
                        <a:solidFill>
                          <a:srgbClr val="000000"/>
                        </a:solidFill>
                      </a:rPr>
                      <m:t>−</m:t>
                    </m:r>
                    <m:sSub>
                      <m:sSubPr>
                        <m:ctrlPr>
                          <a:rPr lang="en-US" sz="3200" i="1">
                            <a:solidFill>
                              <a:srgbClr val="000000"/>
                            </a:solidFill>
                          </a:rPr>
                        </m:ctrlPr>
                      </m:sSubPr>
                      <m:e>
                        <m:r>
                          <a:rPr lang="en-US" sz="3200" i="1">
                            <a:solidFill>
                              <a:srgbClr val="000000"/>
                            </a:solidFill>
                          </a:rPr>
                          <m:t>𝑧</m:t>
                        </m:r>
                      </m:e>
                      <m:sub>
                        <m:r>
                          <a:rPr lang="en-US" sz="3200" i="1">
                            <a:solidFill>
                              <a:srgbClr val="000000"/>
                            </a:solidFill>
                          </a:rPr>
                          <m:t>𝛼</m:t>
                        </m:r>
                        <m:r>
                          <a:rPr lang="en-US" sz="3200" i="1">
                            <a:solidFill>
                              <a:srgbClr val="000000"/>
                            </a:solidFill>
                          </a:rPr>
                          <m:t>/2</m:t>
                        </m:r>
                      </m:sub>
                    </m:sSub>
                    <m:r>
                      <a:rPr lang="en-US" sz="3200" i="1">
                        <a:solidFill>
                          <a:srgbClr val="000000"/>
                        </a:solidFill>
                      </a:rPr>
                      <m:t>𝜂</m:t>
                    </m:r>
                  </m:oMath>
                </a14:m>
                <a:r>
                  <a:rPr lang="en-US" sz="3200" dirty="0">
                    <a:solidFill>
                      <a:srgbClr val="000000"/>
                    </a:solidFill>
                  </a:rPr>
                  <a:t>, </a:t>
                </a:r>
                <a14:m>
                  <m:oMath xmlns:m="http://schemas.openxmlformats.org/officeDocument/2006/math">
                    <m:sSup>
                      <m:sSupPr>
                        <m:ctrlPr>
                          <a:rPr lang="en-US" sz="3200" i="1">
                            <a:solidFill>
                              <a:srgbClr val="000000"/>
                            </a:solidFill>
                          </a:rPr>
                        </m:ctrlPr>
                      </m:sSupPr>
                      <m:e>
                        <m:r>
                          <a:rPr lang="en-US" sz="3200" i="1">
                            <a:solidFill>
                              <a:srgbClr val="000000"/>
                            </a:solidFill>
                          </a:rPr>
                          <m:t>𝑦</m:t>
                        </m:r>
                      </m:e>
                      <m:sup>
                        <m:r>
                          <a:rPr lang="en-US" sz="3200" i="1">
                            <a:solidFill>
                              <a:srgbClr val="000000"/>
                            </a:solidFill>
                          </a:rPr>
                          <m:t>∗</m:t>
                        </m:r>
                      </m:sup>
                    </m:sSup>
                    <m:r>
                      <a:rPr lang="en-US" sz="3200" i="1">
                        <a:solidFill>
                          <a:srgbClr val="000000"/>
                        </a:solidFill>
                      </a:rPr>
                      <m:t>+</m:t>
                    </m:r>
                    <m:sSub>
                      <m:sSubPr>
                        <m:ctrlPr>
                          <a:rPr lang="en-US" sz="3200" i="1">
                            <a:solidFill>
                              <a:srgbClr val="000000"/>
                            </a:solidFill>
                          </a:rPr>
                        </m:ctrlPr>
                      </m:sSubPr>
                      <m:e>
                        <m:r>
                          <a:rPr lang="en-US" sz="3200" i="1">
                            <a:solidFill>
                              <a:srgbClr val="000000"/>
                            </a:solidFill>
                          </a:rPr>
                          <m:t>𝑧</m:t>
                        </m:r>
                      </m:e>
                      <m:sub>
                        <m:r>
                          <a:rPr lang="en-US" sz="3200" i="1">
                            <a:solidFill>
                              <a:srgbClr val="000000"/>
                            </a:solidFill>
                          </a:rPr>
                          <m:t>𝛼</m:t>
                        </m:r>
                        <m:r>
                          <a:rPr lang="en-US" sz="3200" i="1">
                            <a:solidFill>
                              <a:srgbClr val="000000"/>
                            </a:solidFill>
                          </a:rPr>
                          <m:t>/2</m:t>
                        </m:r>
                      </m:sub>
                    </m:sSub>
                    <m:r>
                      <a:rPr lang="en-US" sz="3200" i="1">
                        <a:solidFill>
                          <a:srgbClr val="000000"/>
                        </a:solidFill>
                      </a:rPr>
                      <m:t>𝜂</m:t>
                    </m:r>
                    <m:r>
                      <a:rPr lang="en-US" sz="3200" i="1">
                        <a:solidFill>
                          <a:srgbClr val="000000"/>
                        </a:solidFill>
                      </a:rPr>
                      <m:t>]</m:t>
                    </m:r>
                  </m:oMath>
                </a14:m>
                <a:endParaRPr lang="en-US" sz="3200" dirty="0"/>
              </a:p>
              <a:p>
                <a:pPr marL="0" indent="0">
                  <a:buNone/>
                </a:pPr>
                <a:r>
                  <a:rPr lang="en-US" sz="3200" dirty="0">
                    <a:solidFill>
                      <a:srgbClr val="000000"/>
                    </a:solidFill>
                  </a:rPr>
                  <a:t>where </a:t>
                </a:r>
                <a14:m>
                  <m:oMath xmlns:m="http://schemas.openxmlformats.org/officeDocument/2006/math">
                    <m:sSub>
                      <m:sSubPr>
                        <m:ctrlPr>
                          <a:rPr lang="en-US" sz="3200" i="1">
                            <a:solidFill>
                              <a:srgbClr val="000000"/>
                            </a:solidFill>
                          </a:rPr>
                        </m:ctrlPr>
                      </m:sSubPr>
                      <m:e>
                        <m:r>
                          <a:rPr lang="en-US" sz="3200" i="1">
                            <a:solidFill>
                              <a:srgbClr val="000000"/>
                            </a:solidFill>
                          </a:rPr>
                          <m:t>𝑧</m:t>
                        </m:r>
                      </m:e>
                      <m:sub>
                        <m:r>
                          <a:rPr lang="en-US" sz="3200" i="1">
                            <a:solidFill>
                              <a:srgbClr val="000000"/>
                            </a:solidFill>
                          </a:rPr>
                          <m:t>𝛼</m:t>
                        </m:r>
                        <m:r>
                          <a:rPr lang="en-US" sz="3200" i="1">
                            <a:solidFill>
                              <a:srgbClr val="000000"/>
                            </a:solidFill>
                          </a:rPr>
                          <m:t>/2</m:t>
                        </m:r>
                      </m:sub>
                    </m:sSub>
                  </m:oMath>
                </a14:m>
                <a:r>
                  <a:rPr lang="en-US" sz="3200" dirty="0">
                    <a:solidFill>
                      <a:srgbClr val="000000"/>
                    </a:solidFill>
                  </a:rPr>
                  <a:t> is the upper bound of probability </a:t>
                </a:r>
                <a14:m>
                  <m:oMath xmlns:m="http://schemas.openxmlformats.org/officeDocument/2006/math">
                    <m:r>
                      <a:rPr lang="en-US" sz="3200" i="1">
                        <a:solidFill>
                          <a:srgbClr val="000000"/>
                        </a:solidFill>
                      </a:rPr>
                      <m:t>𝛼</m:t>
                    </m:r>
                    <m:r>
                      <a:rPr lang="en-US" sz="3200" i="1">
                        <a:solidFill>
                          <a:srgbClr val="000000"/>
                        </a:solidFill>
                      </a:rPr>
                      <m:t>/2</m:t>
                    </m:r>
                  </m:oMath>
                </a14:m>
                <a:r>
                  <a:rPr lang="en-US" sz="3200" dirty="0">
                    <a:solidFill>
                      <a:srgbClr val="000000"/>
                    </a:solidFill>
                  </a:rPr>
                  <a:t> in standard Normal distribution.</a:t>
                </a:r>
              </a:p>
              <a:p>
                <a:pPr marL="0" indent="0">
                  <a:buNone/>
                </a:pPr>
                <a:r>
                  <a:rPr lang="en-US" sz="3200" dirty="0">
                    <a:solidFill>
                      <a:srgbClr val="000000"/>
                    </a:solidFill>
                  </a:rPr>
                  <a:t>If a data point fell outside this interval, we have </a:t>
                </a:r>
                <a14:m>
                  <m:oMath xmlns:m="http://schemas.openxmlformats.org/officeDocument/2006/math">
                    <m:r>
                      <a:rPr lang="en-US" sz="3200" i="1">
                        <a:solidFill>
                          <a:srgbClr val="000000"/>
                        </a:solidFill>
                      </a:rPr>
                      <m:t>𝛼</m:t>
                    </m:r>
                  </m:oMath>
                </a14:m>
                <a:r>
                  <a:rPr lang="en-US" sz="3200" dirty="0">
                    <a:solidFill>
                      <a:srgbClr val="000000"/>
                    </a:solidFill>
                  </a:rPr>
                  <a:t> confidence to claim that this point indicates an anomaly.</a:t>
                </a:r>
                <a:endParaRPr lang="en-US" sz="3200" dirty="0"/>
              </a:p>
              <a:p>
                <a:pPr marL="0" indent="0" algn="ctr">
                  <a:buNone/>
                </a:pPr>
                <a14:m>
                  <m:oMath xmlns:m="http://schemas.openxmlformats.org/officeDocument/2006/math">
                    <m:r>
                      <a:rPr lang="en-US" sz="3200" i="1">
                        <a:solidFill>
                          <a:srgbClr val="000000"/>
                        </a:solidFill>
                      </a:rPr>
                      <m:t>𝜂</m:t>
                    </m:r>
                  </m:oMath>
                </a14:m>
                <a:r>
                  <a:rPr lang="en-US" sz="3200" dirty="0"/>
                  <a:t>=</a:t>
                </a:r>
                <a14:m>
                  <m:oMath xmlns:m="http://schemas.openxmlformats.org/officeDocument/2006/math">
                    <m:rad>
                      <m:radPr>
                        <m:degHide m:val="on"/>
                        <m:ctrlPr>
                          <a:rPr lang="en-US" sz="3200" i="1" dirty="0"/>
                        </m:ctrlPr>
                      </m:radPr>
                      <m:deg/>
                      <m:e>
                        <m:sSubSup>
                          <m:sSubSupPr>
                            <m:ctrlPr>
                              <a:rPr lang="en-US" sz="3200" i="1">
                                <a:solidFill>
                                  <a:srgbClr val="000000"/>
                                </a:solidFill>
                              </a:rPr>
                            </m:ctrlPr>
                          </m:sSubSupPr>
                          <m:e>
                            <m:r>
                              <a:rPr lang="en-US" sz="3200" i="1">
                                <a:solidFill>
                                  <a:srgbClr val="000000"/>
                                </a:solidFill>
                              </a:rPr>
                              <m:t>𝜂</m:t>
                            </m:r>
                          </m:e>
                          <m:sub>
                            <m:r>
                              <a:rPr lang="en-US" sz="3200" i="1">
                                <a:solidFill>
                                  <a:srgbClr val="000000"/>
                                </a:solidFill>
                              </a:rPr>
                              <m:t>1</m:t>
                            </m:r>
                          </m:sub>
                          <m:sup>
                            <m:r>
                              <a:rPr lang="en-US" sz="3200" i="1">
                                <a:solidFill>
                                  <a:srgbClr val="000000"/>
                                </a:solidFill>
                              </a:rPr>
                              <m:t>2</m:t>
                            </m:r>
                          </m:sup>
                        </m:sSubSup>
                        <m:r>
                          <a:rPr lang="en-US" sz="3200" i="1">
                            <a:solidFill>
                              <a:srgbClr val="000000"/>
                            </a:solidFill>
                          </a:rPr>
                          <m:t>+</m:t>
                        </m:r>
                        <m:sSubSup>
                          <m:sSubSupPr>
                            <m:ctrlPr>
                              <a:rPr lang="en-US" sz="3200" i="1">
                                <a:solidFill>
                                  <a:srgbClr val="000000"/>
                                </a:solidFill>
                              </a:rPr>
                            </m:ctrlPr>
                          </m:sSubSupPr>
                          <m:e>
                            <m:r>
                              <a:rPr lang="en-US" sz="3200" i="1">
                                <a:solidFill>
                                  <a:srgbClr val="000000"/>
                                </a:solidFill>
                              </a:rPr>
                              <m:t>𝜂</m:t>
                            </m:r>
                          </m:e>
                          <m:sub>
                            <m:r>
                              <a:rPr lang="en-US" sz="3200" i="1">
                                <a:solidFill>
                                  <a:srgbClr val="000000"/>
                                </a:solidFill>
                              </a:rPr>
                              <m:t>2</m:t>
                            </m:r>
                          </m:sub>
                          <m:sup>
                            <m:r>
                              <a:rPr lang="en-US" sz="3200" i="1">
                                <a:solidFill>
                                  <a:srgbClr val="000000"/>
                                </a:solidFill>
                              </a:rPr>
                              <m:t>2</m:t>
                            </m:r>
                          </m:sup>
                        </m:sSubSup>
                      </m:e>
                    </m:rad>
                  </m:oMath>
                </a14:m>
                <a:endParaRPr lang="en-US" sz="3200" dirty="0"/>
              </a:p>
              <a:p>
                <a:pPr marL="0" indent="0">
                  <a:buNone/>
                </a:pPr>
                <a14:m>
                  <m:oMath xmlns:m="http://schemas.openxmlformats.org/officeDocument/2006/math">
                    <m:sSub>
                      <m:sSubPr>
                        <m:ctrlPr>
                          <a:rPr lang="en-US" sz="3200" i="1"/>
                        </m:ctrlPr>
                      </m:sSubPr>
                      <m:e>
                        <m:r>
                          <a:rPr lang="en-US" sz="3200" i="1"/>
                          <m:t>𝜂</m:t>
                        </m:r>
                      </m:e>
                      <m:sub>
                        <m:r>
                          <a:rPr lang="en-US" sz="3200" i="1"/>
                          <m:t>1</m:t>
                        </m:r>
                      </m:sub>
                    </m:sSub>
                  </m:oMath>
                </a14:m>
                <a:r>
                  <a:rPr lang="en-US" sz="3200" dirty="0"/>
                  <a:t>: model uncertainty calculated from prediction errors of dropouts layers </a:t>
                </a:r>
              </a:p>
              <a:p>
                <a:pPr marL="0" indent="0">
                  <a:buNone/>
                </a:pPr>
                <a14:m>
                  <m:oMath xmlns:m="http://schemas.openxmlformats.org/officeDocument/2006/math">
                    <m:sSub>
                      <m:sSubPr>
                        <m:ctrlPr>
                          <a:rPr lang="en-US" sz="3200" i="1">
                            <a:solidFill>
                              <a:srgbClr val="000000"/>
                            </a:solidFill>
                          </a:rPr>
                        </m:ctrlPr>
                      </m:sSubPr>
                      <m:e>
                        <m:r>
                          <a:rPr lang="en-US" sz="3200" i="1">
                            <a:solidFill>
                              <a:srgbClr val="000000"/>
                            </a:solidFill>
                          </a:rPr>
                          <m:t>𝜂</m:t>
                        </m:r>
                      </m:e>
                      <m:sub>
                        <m:r>
                          <a:rPr lang="en-US" sz="3200" i="1">
                            <a:solidFill>
                              <a:srgbClr val="000000"/>
                            </a:solidFill>
                          </a:rPr>
                          <m:t>2</m:t>
                        </m:r>
                      </m:sub>
                    </m:sSub>
                    <m:r>
                      <a:rPr lang="en-US" sz="3200" i="1">
                        <a:solidFill>
                          <a:srgbClr val="000000"/>
                        </a:solidFill>
                      </a:rPr>
                      <m:t>:</m:t>
                    </m:r>
                  </m:oMath>
                </a14:m>
                <a:r>
                  <a:rPr lang="en-US" sz="3200" dirty="0"/>
                  <a:t> noise level calculated from prediction errors on validation data set</a:t>
                </a:r>
              </a:p>
              <a:p>
                <a:pPr marL="0" indent="0">
                  <a:buNone/>
                </a:pPr>
                <a:endParaRPr lang="en-US" sz="3200" dirty="0"/>
              </a:p>
              <a:p>
                <a:pPr marL="0" indent="0">
                  <a:buNone/>
                </a:pPr>
                <a:endParaRPr lang="en-US" altLang="zh-CN" sz="3200" dirty="0"/>
              </a:p>
            </p:txBody>
          </p:sp>
        </mc:Choice>
        <mc:Fallback>
          <p:sp>
            <p:nvSpPr>
              <p:cNvPr id="14" name="Content Placeholder 13"/>
              <p:cNvSpPr>
                <a:spLocks noGrp="1" noRot="1" noChangeAspect="1" noMove="1" noResize="1" noEditPoints="1" noAdjustHandles="1" noChangeArrowheads="1" noChangeShapeType="1" noTextEdit="1"/>
              </p:cNvSpPr>
              <p:nvPr>
                <p:ph sz="quarter" idx="27"/>
              </p:nvPr>
            </p:nvSpPr>
            <p:spPr>
              <a:xfrm>
                <a:off x="15544800" y="5852161"/>
                <a:ext cx="12801600" cy="19072613"/>
              </a:xfrm>
              <a:blipFill>
                <a:blip r:embed="rId2"/>
                <a:stretch>
                  <a:fillRect r="-1190"/>
                </a:stretch>
              </a:blipFill>
            </p:spPr>
            <p:txBody>
              <a:bodyPr/>
              <a:lstStyle/>
              <a:p>
                <a:r>
                  <a:rPr lang="en-US">
                    <a:noFill/>
                  </a:rPr>
                  <a:t> </a:t>
                </a:r>
              </a:p>
            </p:txBody>
          </p:sp>
        </mc:Fallback>
      </mc:AlternateContent>
      <p:sp>
        <p:nvSpPr>
          <p:cNvPr id="18" name="Text Placeholder 17"/>
          <p:cNvSpPr>
            <a:spLocks noGrp="1"/>
          </p:cNvSpPr>
          <p:nvPr>
            <p:ph type="body" sz="quarter" idx="31"/>
          </p:nvPr>
        </p:nvSpPr>
        <p:spPr/>
        <p:txBody>
          <a:bodyPr/>
          <a:lstStyle/>
          <a:p>
            <a:r>
              <a:rPr lang="en-US" altLang="zh-CN" dirty="0"/>
              <a:t>evaluation</a:t>
            </a:r>
            <a:endParaRPr lang="en-US" dirty="0"/>
          </a:p>
        </p:txBody>
      </p:sp>
      <p:sp>
        <p:nvSpPr>
          <p:cNvPr id="21" name="Text Placeholder 20"/>
          <p:cNvSpPr>
            <a:spLocks noGrp="1"/>
          </p:cNvSpPr>
          <p:nvPr>
            <p:ph type="body" sz="quarter" idx="34"/>
          </p:nvPr>
        </p:nvSpPr>
        <p:spPr>
          <a:xfrm>
            <a:off x="29900167" y="27463216"/>
            <a:ext cx="12801600" cy="1219200"/>
          </a:xfrm>
        </p:spPr>
        <p:txBody>
          <a:bodyPr/>
          <a:lstStyle/>
          <a:p>
            <a:r>
              <a:rPr lang="en-US" dirty="0"/>
              <a:t>conclusions</a:t>
            </a:r>
          </a:p>
        </p:txBody>
      </p:sp>
      <p:sp>
        <p:nvSpPr>
          <p:cNvPr id="22" name="Content Placeholder 21"/>
          <p:cNvSpPr>
            <a:spLocks noGrp="1"/>
          </p:cNvSpPr>
          <p:nvPr>
            <p:ph sz="quarter" idx="35"/>
          </p:nvPr>
        </p:nvSpPr>
        <p:spPr>
          <a:xfrm>
            <a:off x="29900880" y="28877342"/>
            <a:ext cx="12801600" cy="2751754"/>
          </a:xfrm>
        </p:spPr>
        <p:txBody>
          <a:bodyPr/>
          <a:lstStyle/>
          <a:p>
            <a:r>
              <a:rPr lang="en-US" dirty="0"/>
              <a:t>Conclusion 1</a:t>
            </a:r>
          </a:p>
          <a:p>
            <a:r>
              <a:rPr lang="en-US" dirty="0"/>
              <a:t>Conclusion 2</a:t>
            </a:r>
          </a:p>
          <a:p>
            <a:r>
              <a:rPr lang="en-US" dirty="0"/>
              <a:t>We proposed an approach combining MLP with LSTMs to detect anomaly.</a:t>
            </a:r>
          </a:p>
        </p:txBody>
      </p:sp>
      <p:pic>
        <p:nvPicPr>
          <p:cNvPr id="26" name="Picture 25">
            <a:extLst>
              <a:ext uri="{FF2B5EF4-FFF2-40B4-BE49-F238E27FC236}">
                <a16:creationId xmlns:a16="http://schemas.microsoft.com/office/drawing/2014/main" id="{EABD3ADE-733A-4A55-BCD3-080F5B59CE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391" y="1467687"/>
            <a:ext cx="4389120" cy="1968917"/>
          </a:xfrm>
          <a:prstGeom prst="rect">
            <a:avLst/>
          </a:prstGeom>
        </p:spPr>
      </p:pic>
      <p:pic>
        <p:nvPicPr>
          <p:cNvPr id="30" name="Picture 29">
            <a:extLst>
              <a:ext uri="{FF2B5EF4-FFF2-40B4-BE49-F238E27FC236}">
                <a16:creationId xmlns:a16="http://schemas.microsoft.com/office/drawing/2014/main" id="{D77D72A6-1714-45EE-BA56-C98D0BC11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13043" y="1467687"/>
            <a:ext cx="4389120" cy="1968917"/>
          </a:xfrm>
          <a:prstGeom prst="rect">
            <a:avLst/>
          </a:prstGeom>
        </p:spPr>
      </p:pic>
      <p:grpSp>
        <p:nvGrpSpPr>
          <p:cNvPr id="37" name="Group 36">
            <a:extLst>
              <a:ext uri="{FF2B5EF4-FFF2-40B4-BE49-F238E27FC236}">
                <a16:creationId xmlns:a16="http://schemas.microsoft.com/office/drawing/2014/main" id="{528BD763-4D66-44D0-8EAB-4284D1752670}"/>
              </a:ext>
            </a:extLst>
          </p:cNvPr>
          <p:cNvGrpSpPr/>
          <p:nvPr/>
        </p:nvGrpSpPr>
        <p:grpSpPr>
          <a:xfrm>
            <a:off x="30401612" y="18791440"/>
            <a:ext cx="11798709" cy="8076102"/>
            <a:chOff x="5641182" y="3170009"/>
            <a:chExt cx="6319837" cy="3468061"/>
          </a:xfrm>
        </p:grpSpPr>
        <p:pic>
          <p:nvPicPr>
            <p:cNvPr id="38" name="Picture 37">
              <a:extLst>
                <a:ext uri="{FF2B5EF4-FFF2-40B4-BE49-F238E27FC236}">
                  <a16:creationId xmlns:a16="http://schemas.microsoft.com/office/drawing/2014/main" id="{5AF53112-1D88-459F-8EB8-9AC264E8A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1182" y="3170009"/>
              <a:ext cx="6319837" cy="3468061"/>
            </a:xfrm>
            <a:prstGeom prst="rect">
              <a:avLst/>
            </a:prstGeom>
          </p:spPr>
        </p:pic>
        <p:grpSp>
          <p:nvGrpSpPr>
            <p:cNvPr id="39" name="Group 38">
              <a:extLst>
                <a:ext uri="{FF2B5EF4-FFF2-40B4-BE49-F238E27FC236}">
                  <a16:creationId xmlns:a16="http://schemas.microsoft.com/office/drawing/2014/main" id="{8022CD69-EF6C-4D46-8EC2-46B7264B9A61}"/>
                </a:ext>
              </a:extLst>
            </p:cNvPr>
            <p:cNvGrpSpPr/>
            <p:nvPr/>
          </p:nvGrpSpPr>
          <p:grpSpPr>
            <a:xfrm>
              <a:off x="5800203" y="4354499"/>
              <a:ext cx="4949812" cy="2205604"/>
              <a:chOff x="5800203" y="4354499"/>
              <a:chExt cx="4949812" cy="2205604"/>
            </a:xfrm>
          </p:grpSpPr>
          <p:sp>
            <p:nvSpPr>
              <p:cNvPr id="40" name="TextBox 8">
                <a:extLst>
                  <a:ext uri="{FF2B5EF4-FFF2-40B4-BE49-F238E27FC236}">
                    <a16:creationId xmlns:a16="http://schemas.microsoft.com/office/drawing/2014/main" id="{E170E11B-23C3-412C-8F4B-6FE80463D7F6}"/>
                  </a:ext>
                </a:extLst>
              </p:cNvPr>
              <p:cNvSpPr txBox="1"/>
              <p:nvPr/>
            </p:nvSpPr>
            <p:spPr>
              <a:xfrm>
                <a:off x="7366397" y="5697840"/>
                <a:ext cx="3383618" cy="59474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50"/>
                    </a:solidFill>
                  </a:rPr>
                  <a:t>True value</a:t>
                </a:r>
              </a:p>
              <a:p>
                <a:r>
                  <a:rPr lang="en-US" sz="2800" dirty="0">
                    <a:solidFill>
                      <a:srgbClr val="FF0000"/>
                    </a:solidFill>
                  </a:rPr>
                  <a:t>Predicted value</a:t>
                </a:r>
              </a:p>
              <a:p>
                <a:r>
                  <a:rPr lang="en-US" sz="2800" b="1" dirty="0">
                    <a:solidFill>
                      <a:schemeClr val="accent3"/>
                    </a:solidFill>
                  </a:rPr>
                  <a:t>Acceptance interval with 0.95 confidence</a:t>
                </a:r>
              </a:p>
            </p:txBody>
          </p:sp>
          <p:sp>
            <p:nvSpPr>
              <p:cNvPr id="41" name="TextBox 9">
                <a:extLst>
                  <a:ext uri="{FF2B5EF4-FFF2-40B4-BE49-F238E27FC236}">
                    <a16:creationId xmlns:a16="http://schemas.microsoft.com/office/drawing/2014/main" id="{CEB1C62C-23A1-4400-A8A0-C9B75CC98CB6}"/>
                  </a:ext>
                </a:extLst>
              </p:cNvPr>
              <p:cNvSpPr txBox="1"/>
              <p:nvPr/>
            </p:nvSpPr>
            <p:spPr>
              <a:xfrm>
                <a:off x="7530321" y="6347416"/>
                <a:ext cx="2540796" cy="21268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t>Objects detected in time series</a:t>
                </a:r>
              </a:p>
            </p:txBody>
          </p:sp>
          <p:sp>
            <p:nvSpPr>
              <p:cNvPr id="42" name="TextBox 11">
                <a:extLst>
                  <a:ext uri="{FF2B5EF4-FFF2-40B4-BE49-F238E27FC236}">
                    <a16:creationId xmlns:a16="http://schemas.microsoft.com/office/drawing/2014/main" id="{F34B29F5-6A6C-47AE-8AB1-7737D30C6172}"/>
                  </a:ext>
                </a:extLst>
              </p:cNvPr>
              <p:cNvSpPr txBox="1"/>
              <p:nvPr/>
            </p:nvSpPr>
            <p:spPr>
              <a:xfrm rot="16200000">
                <a:off x="5426062" y="4728640"/>
                <a:ext cx="111761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Gap value</a:t>
                </a:r>
              </a:p>
            </p:txBody>
          </p:sp>
        </p:grpSp>
      </p:grpSp>
      <p:sp>
        <p:nvSpPr>
          <p:cNvPr id="49" name="Content Placeholder 13">
            <a:extLst>
              <a:ext uri="{FF2B5EF4-FFF2-40B4-BE49-F238E27FC236}">
                <a16:creationId xmlns:a16="http://schemas.microsoft.com/office/drawing/2014/main" id="{A614634D-0772-4968-BC9A-F070F038DF40}"/>
              </a:ext>
            </a:extLst>
          </p:cNvPr>
          <p:cNvSpPr txBox="1">
            <a:spLocks/>
          </p:cNvSpPr>
          <p:nvPr/>
        </p:nvSpPr>
        <p:spPr>
          <a:xfrm>
            <a:off x="29900167" y="7089648"/>
            <a:ext cx="12801600" cy="10932881"/>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buFont typeface="Arial" panose="020B0604020202020204" pitchFamily="34" charset="0"/>
              <a:buNone/>
            </a:pPr>
            <a:endParaRPr lang="en-US" sz="3200" dirty="0"/>
          </a:p>
          <a:p>
            <a:pPr marL="0" indent="0">
              <a:buFont typeface="Arial" panose="020B0604020202020204" pitchFamily="34" charset="0"/>
              <a:buNone/>
            </a:pPr>
            <a:endParaRPr lang="en-US" altLang="zh-CN" sz="3200" dirty="0"/>
          </a:p>
        </p:txBody>
      </p:sp>
      <p:graphicFrame>
        <p:nvGraphicFramePr>
          <p:cNvPr id="47" name="Table 46">
            <a:extLst>
              <a:ext uri="{FF2B5EF4-FFF2-40B4-BE49-F238E27FC236}">
                <a16:creationId xmlns:a16="http://schemas.microsoft.com/office/drawing/2014/main" id="{17AB18E6-4510-4ED8-8390-3A2663CCF874}"/>
              </a:ext>
            </a:extLst>
          </p:cNvPr>
          <p:cNvGraphicFramePr>
            <a:graphicFrameLocks noGrp="1"/>
          </p:cNvGraphicFramePr>
          <p:nvPr>
            <p:extLst>
              <p:ext uri="{D42A27DB-BD31-4B8C-83A1-F6EECF244321}">
                <p14:modId xmlns:p14="http://schemas.microsoft.com/office/powerpoint/2010/main" val="1181219033"/>
              </p:ext>
            </p:extLst>
          </p:nvPr>
        </p:nvGraphicFramePr>
        <p:xfrm>
          <a:off x="30188584" y="8175572"/>
          <a:ext cx="12223340" cy="4290848"/>
        </p:xfrm>
        <a:graphic>
          <a:graphicData uri="http://schemas.openxmlformats.org/drawingml/2006/table">
            <a:tbl>
              <a:tblPr firstRow="1" bandRow="1">
                <a:tableStyleId>{3B4B98B0-60AC-42C2-AFA5-B58CD77FA1E5}</a:tableStyleId>
              </a:tblPr>
              <a:tblGrid>
                <a:gridCol w="5270949">
                  <a:extLst>
                    <a:ext uri="{9D8B030D-6E8A-4147-A177-3AD203B41FA5}">
                      <a16:colId xmlns:a16="http://schemas.microsoft.com/office/drawing/2014/main" val="844673492"/>
                    </a:ext>
                  </a:extLst>
                </a:gridCol>
                <a:gridCol w="3008671">
                  <a:extLst>
                    <a:ext uri="{9D8B030D-6E8A-4147-A177-3AD203B41FA5}">
                      <a16:colId xmlns:a16="http://schemas.microsoft.com/office/drawing/2014/main" val="2385667167"/>
                    </a:ext>
                  </a:extLst>
                </a:gridCol>
                <a:gridCol w="1946787">
                  <a:extLst>
                    <a:ext uri="{9D8B030D-6E8A-4147-A177-3AD203B41FA5}">
                      <a16:colId xmlns:a16="http://schemas.microsoft.com/office/drawing/2014/main" val="717496825"/>
                    </a:ext>
                  </a:extLst>
                </a:gridCol>
                <a:gridCol w="1996933">
                  <a:extLst>
                    <a:ext uri="{9D8B030D-6E8A-4147-A177-3AD203B41FA5}">
                      <a16:colId xmlns:a16="http://schemas.microsoft.com/office/drawing/2014/main" val="2844073248"/>
                    </a:ext>
                  </a:extLst>
                </a:gridCol>
              </a:tblGrid>
              <a:tr h="806012">
                <a:tc>
                  <a:txBody>
                    <a:bodyPr/>
                    <a:lstStyle/>
                    <a:p>
                      <a:pPr algn="ctr"/>
                      <a:r>
                        <a:rPr lang="en-US" sz="3200" dirty="0"/>
                        <a:t>Kernel &amp; </a:t>
                      </a:r>
                      <a:r>
                        <a:rPr lang="en-US" sz="3200" dirty="0" err="1"/>
                        <a:t>Params</a:t>
                      </a:r>
                      <a:endParaRPr lang="en-US" sz="3200" dirty="0"/>
                    </a:p>
                  </a:txBody>
                  <a:tcPr/>
                </a:tc>
                <a:tc>
                  <a:txBody>
                    <a:bodyPr/>
                    <a:lstStyle/>
                    <a:p>
                      <a:pPr algn="ctr"/>
                      <a:r>
                        <a:rPr lang="en-US" sz="3200" dirty="0"/>
                        <a:t>Precision</a:t>
                      </a:r>
                    </a:p>
                  </a:txBody>
                  <a:tcPr/>
                </a:tc>
                <a:tc>
                  <a:txBody>
                    <a:bodyPr/>
                    <a:lstStyle/>
                    <a:p>
                      <a:pPr algn="ctr"/>
                      <a:r>
                        <a:rPr lang="en-US" sz="3200" dirty="0"/>
                        <a:t>recall</a:t>
                      </a:r>
                    </a:p>
                  </a:txBody>
                  <a:tcPr/>
                </a:tc>
                <a:tc>
                  <a:txBody>
                    <a:bodyPr/>
                    <a:lstStyle/>
                    <a:p>
                      <a:pPr algn="ctr"/>
                      <a:r>
                        <a:rPr lang="en-US" sz="3200" dirty="0"/>
                        <a:t>F1-score</a:t>
                      </a:r>
                    </a:p>
                  </a:txBody>
                  <a:tcPr/>
                </a:tc>
                <a:extLst>
                  <a:ext uri="{0D108BD9-81ED-4DB2-BD59-A6C34878D82A}">
                    <a16:rowId xmlns:a16="http://schemas.microsoft.com/office/drawing/2014/main" val="2218786157"/>
                  </a:ext>
                </a:extLst>
              </a:tr>
              <a:tr h="806012">
                <a:tc>
                  <a:txBody>
                    <a:bodyPr/>
                    <a:lstStyle/>
                    <a:p>
                      <a:pPr algn="ctr"/>
                      <a:r>
                        <a:rPr lang="en-US" sz="3200" dirty="0"/>
                        <a:t>RBF, 1/N gamma</a:t>
                      </a:r>
                    </a:p>
                  </a:txBody>
                  <a:tcPr/>
                </a:tc>
                <a:tc>
                  <a:txBody>
                    <a:bodyPr/>
                    <a:lstStyle/>
                    <a:p>
                      <a:pPr algn="ctr"/>
                      <a:r>
                        <a:rPr lang="en-US" sz="3200" dirty="0"/>
                        <a:t>0.96</a:t>
                      </a:r>
                    </a:p>
                  </a:txBody>
                  <a:tcPr/>
                </a:tc>
                <a:tc>
                  <a:txBody>
                    <a:bodyPr/>
                    <a:lstStyle/>
                    <a:p>
                      <a:pPr algn="ctr"/>
                      <a:r>
                        <a:rPr lang="en-US" sz="3200" dirty="0"/>
                        <a:t>0.76</a:t>
                      </a:r>
                    </a:p>
                  </a:txBody>
                  <a:tcPr/>
                </a:tc>
                <a:tc>
                  <a:txBody>
                    <a:bodyPr/>
                    <a:lstStyle/>
                    <a:p>
                      <a:pPr algn="ctr"/>
                      <a:r>
                        <a:rPr lang="en-US" sz="3200" dirty="0"/>
                        <a:t>0.85</a:t>
                      </a:r>
                    </a:p>
                  </a:txBody>
                  <a:tcPr/>
                </a:tc>
                <a:extLst>
                  <a:ext uri="{0D108BD9-81ED-4DB2-BD59-A6C34878D82A}">
                    <a16:rowId xmlns:a16="http://schemas.microsoft.com/office/drawing/2014/main" val="1660123697"/>
                  </a:ext>
                </a:extLst>
              </a:tr>
              <a:tr h="806012">
                <a:tc>
                  <a:txBody>
                    <a:bodyPr/>
                    <a:lstStyle/>
                    <a:p>
                      <a:pPr algn="ctr"/>
                      <a:r>
                        <a:rPr lang="en-US" sz="3200" dirty="0"/>
                        <a:t>POLY, 1/N gamma, 3 degree,   0 </a:t>
                      </a:r>
                      <a:r>
                        <a:rPr lang="en-US" sz="3200" b="0" i="0" kern="1200" dirty="0">
                          <a:solidFill>
                            <a:schemeClr val="tx1"/>
                          </a:solidFill>
                          <a:effectLst/>
                          <a:latin typeface="+mn-lt"/>
                          <a:ea typeface="+mn-ea"/>
                          <a:cs typeface="+mn-cs"/>
                        </a:rPr>
                        <a:t>coef0</a:t>
                      </a:r>
                      <a:endParaRPr lang="en-US" sz="3200" dirty="0"/>
                    </a:p>
                  </a:txBody>
                  <a:tcPr/>
                </a:tc>
                <a:tc>
                  <a:txBody>
                    <a:bodyPr/>
                    <a:lstStyle/>
                    <a:p>
                      <a:pPr algn="ctr"/>
                      <a:r>
                        <a:rPr lang="en-US" sz="3200" dirty="0"/>
                        <a:t>0.956</a:t>
                      </a:r>
                    </a:p>
                  </a:txBody>
                  <a:tcPr/>
                </a:tc>
                <a:tc>
                  <a:txBody>
                    <a:bodyPr/>
                    <a:lstStyle/>
                    <a:p>
                      <a:pPr algn="ctr"/>
                      <a:r>
                        <a:rPr lang="en-US" sz="3200" dirty="0"/>
                        <a:t>0.89</a:t>
                      </a:r>
                    </a:p>
                  </a:txBody>
                  <a:tcPr/>
                </a:tc>
                <a:tc>
                  <a:txBody>
                    <a:bodyPr/>
                    <a:lstStyle/>
                    <a:p>
                      <a:pPr algn="ctr"/>
                      <a:r>
                        <a:rPr lang="en-US" sz="3200" dirty="0"/>
                        <a:t>0.92</a:t>
                      </a:r>
                    </a:p>
                  </a:txBody>
                  <a:tcPr/>
                </a:tc>
                <a:extLst>
                  <a:ext uri="{0D108BD9-81ED-4DB2-BD59-A6C34878D82A}">
                    <a16:rowId xmlns:a16="http://schemas.microsoft.com/office/drawing/2014/main" val="11201543"/>
                  </a:ext>
                </a:extLst>
              </a:tr>
              <a:tr h="806012">
                <a:tc>
                  <a:txBody>
                    <a:bodyPr/>
                    <a:lstStyle/>
                    <a:p>
                      <a:pPr algn="ctr"/>
                      <a:r>
                        <a:rPr lang="en-US" sz="3200" dirty="0"/>
                        <a:t>Linear</a:t>
                      </a:r>
                    </a:p>
                  </a:txBody>
                  <a:tcPr/>
                </a:tc>
                <a:tc>
                  <a:txBody>
                    <a:bodyPr/>
                    <a:lstStyle/>
                    <a:p>
                      <a:pPr algn="ctr"/>
                      <a:r>
                        <a:rPr lang="en-US" sz="3200" dirty="0"/>
                        <a:t>0.95</a:t>
                      </a:r>
                    </a:p>
                  </a:txBody>
                  <a:tcPr/>
                </a:tc>
                <a:tc>
                  <a:txBody>
                    <a:bodyPr/>
                    <a:lstStyle/>
                    <a:p>
                      <a:pPr algn="ctr"/>
                      <a:r>
                        <a:rPr lang="en-US" sz="3200" dirty="0"/>
                        <a:t>0.58</a:t>
                      </a:r>
                    </a:p>
                  </a:txBody>
                  <a:tcPr/>
                </a:tc>
                <a:tc>
                  <a:txBody>
                    <a:bodyPr/>
                    <a:lstStyle/>
                    <a:p>
                      <a:pPr algn="ctr"/>
                      <a:r>
                        <a:rPr lang="en-US" sz="3200" dirty="0"/>
                        <a:t>0.72</a:t>
                      </a:r>
                    </a:p>
                  </a:txBody>
                  <a:tcPr/>
                </a:tc>
                <a:extLst>
                  <a:ext uri="{0D108BD9-81ED-4DB2-BD59-A6C34878D82A}">
                    <a16:rowId xmlns:a16="http://schemas.microsoft.com/office/drawing/2014/main" val="2238171534"/>
                  </a:ext>
                </a:extLst>
              </a:tr>
              <a:tr h="806012">
                <a:tc>
                  <a:txBody>
                    <a:bodyPr/>
                    <a:lstStyle/>
                    <a:p>
                      <a:pPr algn="ctr"/>
                      <a:r>
                        <a:rPr lang="en-US" sz="3200" b="0" i="0" kern="1200" dirty="0">
                          <a:solidFill>
                            <a:schemeClr val="tx1"/>
                          </a:solidFill>
                          <a:effectLst/>
                          <a:latin typeface="+mn-lt"/>
                          <a:ea typeface="+mn-ea"/>
                          <a:cs typeface="+mn-cs"/>
                        </a:rPr>
                        <a:t>Sigmoid, </a:t>
                      </a:r>
                      <a:r>
                        <a:rPr lang="en-US" sz="3200" dirty="0"/>
                        <a:t>1/N gamma, 0 </a:t>
                      </a:r>
                      <a:r>
                        <a:rPr lang="en-US" sz="3200" b="0" i="0" kern="1200" dirty="0">
                          <a:solidFill>
                            <a:schemeClr val="tx1"/>
                          </a:solidFill>
                          <a:effectLst/>
                          <a:latin typeface="+mn-lt"/>
                          <a:ea typeface="+mn-ea"/>
                          <a:cs typeface="+mn-cs"/>
                        </a:rPr>
                        <a:t>coef0</a:t>
                      </a:r>
                      <a:endParaRPr lang="en-US" sz="3200" dirty="0"/>
                    </a:p>
                  </a:txBody>
                  <a:tcPr/>
                </a:tc>
                <a:tc>
                  <a:txBody>
                    <a:bodyPr/>
                    <a:lstStyle/>
                    <a:p>
                      <a:pPr algn="ctr"/>
                      <a:r>
                        <a:rPr lang="en-US" sz="3200" dirty="0"/>
                        <a:t>0.93</a:t>
                      </a:r>
                    </a:p>
                  </a:txBody>
                  <a:tcPr/>
                </a:tc>
                <a:tc>
                  <a:txBody>
                    <a:bodyPr/>
                    <a:lstStyle/>
                    <a:p>
                      <a:pPr algn="ctr"/>
                      <a:r>
                        <a:rPr lang="en-US" sz="3200" dirty="0"/>
                        <a:t>0.51</a:t>
                      </a:r>
                    </a:p>
                  </a:txBody>
                  <a:tcPr/>
                </a:tc>
                <a:tc>
                  <a:txBody>
                    <a:bodyPr/>
                    <a:lstStyle/>
                    <a:p>
                      <a:pPr algn="ctr"/>
                      <a:r>
                        <a:rPr lang="en-US" sz="3200" dirty="0"/>
                        <a:t>0.66</a:t>
                      </a:r>
                    </a:p>
                  </a:txBody>
                  <a:tcPr/>
                </a:tc>
                <a:extLst>
                  <a:ext uri="{0D108BD9-81ED-4DB2-BD59-A6C34878D82A}">
                    <a16:rowId xmlns:a16="http://schemas.microsoft.com/office/drawing/2014/main" val="3440043946"/>
                  </a:ext>
                </a:extLst>
              </a:tr>
            </a:tbl>
          </a:graphicData>
        </a:graphic>
      </p:graphicFrame>
      <p:sp>
        <p:nvSpPr>
          <p:cNvPr id="51" name="Content Placeholder 10">
            <a:extLst>
              <a:ext uri="{FF2B5EF4-FFF2-40B4-BE49-F238E27FC236}">
                <a16:creationId xmlns:a16="http://schemas.microsoft.com/office/drawing/2014/main" id="{5F607AE0-3859-4044-AF35-061124BC2FBD}"/>
              </a:ext>
            </a:extLst>
          </p:cNvPr>
          <p:cNvSpPr txBox="1">
            <a:spLocks/>
          </p:cNvSpPr>
          <p:nvPr/>
        </p:nvSpPr>
        <p:spPr>
          <a:xfrm>
            <a:off x="29977696" y="7220668"/>
            <a:ext cx="12801600" cy="591243"/>
          </a:xfrm>
          <a:prstGeom prst="rect">
            <a:avLst/>
          </a:prstGeom>
        </p:spPr>
        <p:txBody>
          <a:bodyPr vert="horz" lIns="365760" tIns="182880" rIns="91440" bIns="45720" rtlCol="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lgn="ctr">
              <a:buFont typeface="Arial" panose="020B0604020202020204" pitchFamily="34" charset="0"/>
              <a:buNone/>
            </a:pPr>
            <a:r>
              <a:rPr lang="en-US" dirty="0"/>
              <a:t>SVM test result on 2017-07-06 dataset (All physical data as input, LFT as output)</a:t>
            </a:r>
          </a:p>
        </p:txBody>
      </p:sp>
      <p:pic>
        <p:nvPicPr>
          <p:cNvPr id="52" name="Picture 51">
            <a:extLst>
              <a:ext uri="{FF2B5EF4-FFF2-40B4-BE49-F238E27FC236}">
                <a16:creationId xmlns:a16="http://schemas.microsoft.com/office/drawing/2014/main" id="{6654E1EA-F5AB-43B4-B426-F05B5CBBC9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08248" y="25136111"/>
            <a:ext cx="10028960" cy="7618142"/>
          </a:xfrm>
          <a:prstGeom prst="rect">
            <a:avLst/>
          </a:prstGeom>
        </p:spPr>
      </p:pic>
      <p:sp>
        <p:nvSpPr>
          <p:cNvPr id="57" name="Content Placeholder 13">
            <a:extLst>
              <a:ext uri="{FF2B5EF4-FFF2-40B4-BE49-F238E27FC236}">
                <a16:creationId xmlns:a16="http://schemas.microsoft.com/office/drawing/2014/main" id="{E28B2B23-0B45-42C1-BB43-94CF63926138}"/>
              </a:ext>
            </a:extLst>
          </p:cNvPr>
          <p:cNvSpPr txBox="1">
            <a:spLocks/>
          </p:cNvSpPr>
          <p:nvPr/>
        </p:nvSpPr>
        <p:spPr>
          <a:xfrm>
            <a:off x="1124082" y="19859588"/>
            <a:ext cx="12801600" cy="11021859"/>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3200" dirty="0"/>
              <a:t>Our approach divides into two parts</a:t>
            </a:r>
          </a:p>
          <a:p>
            <a:r>
              <a:rPr lang="en-US" altLang="zh-CN" sz="3200" b="1" dirty="0"/>
              <a:t>Trends Learning</a:t>
            </a:r>
            <a:endParaRPr lang="en-US" dirty="0">
              <a:solidFill>
                <a:srgbClr val="FF0000"/>
              </a:solidFill>
            </a:endParaRPr>
          </a:p>
          <a:p>
            <a:pPr marL="0" indent="0">
              <a:buFont typeface="Arial" panose="020B0604020202020204" pitchFamily="34" charset="0"/>
              <a:buNone/>
            </a:pPr>
            <a:endParaRPr lang="en-US" dirty="0">
              <a:solidFill>
                <a:srgbClr val="FF0000"/>
              </a:solidFill>
            </a:endParaRPr>
          </a:p>
          <a:p>
            <a:pPr marL="0" indent="0">
              <a:buFont typeface="Arial" panose="020B0604020202020204" pitchFamily="34" charset="0"/>
              <a:buNone/>
            </a:pPr>
            <a:endParaRPr lang="en-US" dirty="0">
              <a:solidFill>
                <a:srgbClr val="FF0000"/>
              </a:solidFill>
            </a:endParaRPr>
          </a:p>
          <a:p>
            <a:pPr marL="0" indent="0">
              <a:buFont typeface="Arial" panose="020B0604020202020204" pitchFamily="34" charset="0"/>
              <a:buNone/>
            </a:pPr>
            <a:endParaRPr lang="en-US" dirty="0">
              <a:solidFill>
                <a:srgbClr val="FF0000"/>
              </a:solidFill>
            </a:endParaRPr>
          </a:p>
          <a:p>
            <a:pPr marL="0" indent="0">
              <a:buFont typeface="Arial" panose="020B0604020202020204" pitchFamily="34" charset="0"/>
              <a:buNone/>
            </a:pPr>
            <a:endParaRPr lang="en-US" dirty="0">
              <a:solidFill>
                <a:srgbClr val="FF0000"/>
              </a:solidFill>
            </a:endParaRPr>
          </a:p>
          <a:p>
            <a:pPr marL="0" indent="0">
              <a:buFont typeface="Arial" panose="020B0604020202020204" pitchFamily="34" charset="0"/>
              <a:buNone/>
            </a:pPr>
            <a:endParaRPr lang="en-US" dirty="0">
              <a:solidFill>
                <a:srgbClr val="FF0000"/>
              </a:solidFill>
            </a:endParaRPr>
          </a:p>
          <a:p>
            <a:pPr marL="0" indent="0">
              <a:buFont typeface="Arial" panose="020B0604020202020204" pitchFamily="34" charset="0"/>
              <a:buNone/>
            </a:pPr>
            <a:endParaRPr lang="en-US" dirty="0">
              <a:solidFill>
                <a:srgbClr val="FF0000"/>
              </a:solidFill>
            </a:endParaRPr>
          </a:p>
          <a:p>
            <a:pPr marL="0" indent="0">
              <a:buFont typeface="Arial" panose="020B0604020202020204" pitchFamily="34" charset="0"/>
              <a:buNone/>
            </a:pPr>
            <a:endParaRPr lang="en-US" altLang="zh-CN" sz="3200" dirty="0"/>
          </a:p>
          <a:p>
            <a:pPr marL="0" indent="0">
              <a:buFont typeface="Arial" panose="020B0604020202020204" pitchFamily="34" charset="0"/>
              <a:buNone/>
            </a:pPr>
            <a:endParaRPr lang="en-US" altLang="zh-CN" sz="3200" dirty="0"/>
          </a:p>
          <a:p>
            <a:pPr marL="0" indent="0">
              <a:buFont typeface="Arial" panose="020B0604020202020204" pitchFamily="34" charset="0"/>
              <a:buNone/>
            </a:pPr>
            <a:endParaRPr lang="en-US" altLang="zh-CN" sz="3200" dirty="0"/>
          </a:p>
          <a:p>
            <a:pPr marL="0" indent="0">
              <a:buFont typeface="Arial" panose="020B0604020202020204" pitchFamily="34" charset="0"/>
              <a:buNone/>
            </a:pPr>
            <a:endParaRPr lang="en-US" altLang="zh-CN" sz="3200" dirty="0"/>
          </a:p>
          <a:p>
            <a:pPr marL="0" indent="0">
              <a:buFont typeface="Arial" panose="020B0604020202020204" pitchFamily="34" charset="0"/>
              <a:buNone/>
            </a:pPr>
            <a:endParaRPr lang="en-US" altLang="zh-CN" sz="3200" dirty="0"/>
          </a:p>
          <a:p>
            <a:pPr marL="0" indent="0">
              <a:buNone/>
            </a:pPr>
            <a:r>
              <a:rPr lang="en-US" dirty="0">
                <a:solidFill>
                  <a:srgbClr val="FF0000"/>
                </a:solidFill>
              </a:rPr>
              <a:t>******Someone should explain a little bit about the model of out MLP and why it’s that*******</a:t>
            </a:r>
            <a:endParaRPr lang="en-US" altLang="zh-CN" sz="3200" dirty="0">
              <a:solidFill>
                <a:srgbClr val="FF0000"/>
              </a:solidFill>
            </a:endParaRPr>
          </a:p>
          <a:p>
            <a:pPr marL="0" indent="0">
              <a:buFont typeface="Arial" panose="020B0604020202020204" pitchFamily="34" charset="0"/>
              <a:buNone/>
            </a:pPr>
            <a:endParaRPr lang="en-US" sz="3200" dirty="0">
              <a:solidFill>
                <a:srgbClr val="FF0000"/>
              </a:solidFill>
            </a:endParaRPr>
          </a:p>
          <a:p>
            <a:pPr marL="0" indent="0">
              <a:buFont typeface="Arial" panose="020B0604020202020204" pitchFamily="34" charset="0"/>
              <a:buNone/>
            </a:pPr>
            <a:endParaRPr lang="en-US" sz="3200" dirty="0">
              <a:solidFill>
                <a:srgbClr val="FF0000"/>
              </a:solidFill>
            </a:endParaRPr>
          </a:p>
          <a:p>
            <a:pPr marL="0" indent="0">
              <a:buFont typeface="Arial" panose="020B0604020202020204" pitchFamily="34" charset="0"/>
              <a:buNone/>
            </a:pPr>
            <a:endParaRPr lang="en-US" sz="3200" dirty="0">
              <a:solidFill>
                <a:srgbClr val="FF0000"/>
              </a:solidFill>
            </a:endParaRPr>
          </a:p>
          <a:p>
            <a:pPr marL="0" indent="0">
              <a:buFont typeface="Arial" panose="020B0604020202020204" pitchFamily="34" charset="0"/>
              <a:buNone/>
            </a:pPr>
            <a:endParaRPr lang="en-US" sz="3200" dirty="0">
              <a:solidFill>
                <a:srgbClr val="FF0000"/>
              </a:solidFill>
            </a:endParaRPr>
          </a:p>
        </p:txBody>
      </p:sp>
      <p:pic>
        <p:nvPicPr>
          <p:cNvPr id="1030" name="Picture 6" descr="https://lh3.googleusercontent.com/zFlSQcqGvU4cVUklBCoZYbydIRCp6RF5MkkrRWJeZAMOC-UziXQBjE78QbdRzb61HvVgj5xyzmiXczweihXT6z8PDNr2H-b4cx-QjbAlM9zl0Q_d7_J2vS9nIeVNxyKqajWZhwg3">
            <a:extLst>
              <a:ext uri="{FF2B5EF4-FFF2-40B4-BE49-F238E27FC236}">
                <a16:creationId xmlns:a16="http://schemas.microsoft.com/office/drawing/2014/main" id="{C4C57771-2332-4608-BD4E-3D561E3F0E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2646" y="21281363"/>
            <a:ext cx="5403293" cy="5862588"/>
          </a:xfrm>
          <a:prstGeom prst="rect">
            <a:avLst/>
          </a:prstGeom>
          <a:noFill/>
          <a:extLst>
            <a:ext uri="{909E8E84-426E-40DD-AFC4-6F175D3DCCD1}">
              <a14:hiddenFill xmlns:a14="http://schemas.microsoft.com/office/drawing/2010/main">
                <a:solidFill>
                  <a:srgbClr val="FFFFFF"/>
                </a:solidFill>
              </a14:hiddenFill>
            </a:ext>
          </a:extLst>
        </p:spPr>
      </p:pic>
      <p:sp>
        <p:nvSpPr>
          <p:cNvPr id="60" name="Content Placeholder 13">
            <a:extLst>
              <a:ext uri="{FF2B5EF4-FFF2-40B4-BE49-F238E27FC236}">
                <a16:creationId xmlns:a16="http://schemas.microsoft.com/office/drawing/2014/main" id="{37B19C98-9D38-4821-9F58-E0397854F750}"/>
              </a:ext>
            </a:extLst>
          </p:cNvPr>
          <p:cNvSpPr txBox="1">
            <a:spLocks/>
          </p:cNvSpPr>
          <p:nvPr/>
        </p:nvSpPr>
        <p:spPr>
          <a:xfrm>
            <a:off x="5914651" y="21974882"/>
            <a:ext cx="7662543" cy="4764157"/>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3200" dirty="0"/>
              <a:t>We firstly utilized a general SVM classifier with different kinds of kernel to explore the potential relationship. This step served as an inspiration of what is the seasonable input and output of our MLP, in what extent of complicated we should design our structure to avoid overfitting. A typical result of our SVM is shown as left figure.</a:t>
            </a:r>
            <a:endParaRPr lang="en-US" sz="3200" dirty="0">
              <a:solidFill>
                <a:srgbClr val="FF0000"/>
              </a:solidFill>
            </a:endParaRPr>
          </a:p>
          <a:p>
            <a:pPr marL="0" indent="0">
              <a:buFont typeface="Arial" panose="020B0604020202020204" pitchFamily="34" charset="0"/>
              <a:buNone/>
            </a:pPr>
            <a:endParaRPr lang="en-US" sz="3200" dirty="0">
              <a:solidFill>
                <a:srgbClr val="FF0000"/>
              </a:solidFill>
            </a:endParaRPr>
          </a:p>
          <a:p>
            <a:pPr marL="0" indent="0">
              <a:buFont typeface="Arial" panose="020B0604020202020204" pitchFamily="34" charset="0"/>
              <a:buNone/>
            </a:pPr>
            <a:endParaRPr lang="en-US" sz="3200" dirty="0">
              <a:solidFill>
                <a:srgbClr val="FF0000"/>
              </a:solidFill>
            </a:endParaRPr>
          </a:p>
        </p:txBody>
      </p:sp>
      <p:pic>
        <p:nvPicPr>
          <p:cNvPr id="61" name="Picture 2" descr="https://lh3.googleusercontent.com/o2mZFDc3AWR_Khjfu2ZmZREHTkIy68RKv5vAovnUh4MQ3rqi5F7JgfXZ_svi1L8OGTChXKO869LVzq5o-UPVmzecvPuYtmwftZiNVmiSGB4kLglFAwzahLj9EadHXJNQnIk9f1OF">
            <a:extLst>
              <a:ext uri="{FF2B5EF4-FFF2-40B4-BE49-F238E27FC236}">
                <a16:creationId xmlns:a16="http://schemas.microsoft.com/office/drawing/2014/main" id="{5DC96911-D4D4-48AE-8B01-AA438B6A5B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09079" y="8254256"/>
            <a:ext cx="8073040" cy="1161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594</Words>
  <Application>Microsoft Office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SimSun</vt:lpstr>
      <vt:lpstr>Arial</vt:lpstr>
      <vt:lpstr>Calibri</vt:lpstr>
      <vt:lpstr>Calibri Light</vt:lpstr>
      <vt:lpstr>Cambria</vt:lpstr>
      <vt:lpstr>Cambria Math</vt:lpstr>
      <vt:lpstr>Medical Poster</vt:lpstr>
      <vt:lpstr>Trends and Anomalies Detection on SICK Sensor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2017-12-11T03:22:15Z</dcterms:created>
  <dcterms:modified xsi:type="dcterms:W3CDTF">2017-12-11T06:12:13Z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