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57" r:id="rId3"/>
    <p:sldId id="269" r:id="rId4"/>
    <p:sldId id="259" r:id="rId5"/>
    <p:sldId id="270" r:id="rId6"/>
    <p:sldId id="258" r:id="rId7"/>
    <p:sldId id="261" r:id="rId8"/>
    <p:sldId id="262" r:id="rId9"/>
    <p:sldId id="265" r:id="rId10"/>
    <p:sldId id="266" r:id="rId11"/>
    <p:sldId id="273" r:id="rId12"/>
    <p:sldId id="274" r:id="rId13"/>
    <p:sldId id="271" r:id="rId14"/>
    <p:sldId id="272" r:id="rId15"/>
    <p:sldId id="275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385F-1006-4828-B7C2-BD2792200E48}" type="datetimeFigureOut">
              <a:rPr lang="en-CA" smtClean="0"/>
              <a:t>2015-03-27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1FBCD-0745-4DDC-9504-6C151D3D27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294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Anton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1FBCD-0745-4DDC-9504-6C151D3D275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720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Anton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1FBCD-0745-4DDC-9504-6C151D3D275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807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Shawn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1FBCD-0745-4DDC-9504-6C151D3D275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801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Shawn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1FBCD-0745-4DDC-9504-6C151D3D275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63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Anton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1FBCD-0745-4DDC-9504-6C151D3D275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640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Anton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1FBCD-0745-4DDC-9504-6C151D3D2751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123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Shawn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1FBCD-0745-4DDC-9504-6C151D3D2751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560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Shawn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1FBCD-0745-4DDC-9504-6C151D3D275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809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Shawn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1FBCD-0745-4DDC-9504-6C151D3D275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840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Anton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1FBCD-0745-4DDC-9504-6C151D3D275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86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Shawn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1FBCD-0745-4DDC-9504-6C151D3D275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16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Anton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1FBCD-0745-4DDC-9504-6C151D3D275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836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Anton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1FBCD-0745-4DDC-9504-6C151D3D275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794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Shawn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1FBCD-0745-4DDC-9504-6C151D3D275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97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Shawn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1FBCD-0745-4DDC-9504-6C151D3D275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10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2015-03-27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2015-03-27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2015-03-27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2015-03-27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2015-03-27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2015-03-27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2015-03-27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2015-03-27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2015-03-27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2015-03-27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2015-03-27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EA3E9C6-D988-452F-9C00-5DEE413B1A0F}" type="datetimeFigureOut">
              <a:rPr lang="en-CA" smtClean="0"/>
              <a:t>2015-03-27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.com/docs/data#security-classes" TargetMode="External"/><Relationship Id="rId2" Type="http://schemas.openxmlformats.org/officeDocument/2006/relationships/hyperlink" Target="http://techcrunch.com/2012/03/26/parse-be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rcgenetics.ahajournals.org/content/early/2013/07/22/CIRCGENETICS.113.000099.shor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828384" cy="1894362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Secure Android Application for Patient Information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797152"/>
            <a:ext cx="7315200" cy="1296144"/>
          </a:xfrm>
        </p:spPr>
        <p:txBody>
          <a:bodyPr>
            <a:normAutofit/>
          </a:bodyPr>
          <a:lstStyle/>
          <a:p>
            <a:r>
              <a:rPr lang="en-CA" dirty="0" smtClean="0"/>
              <a:t>Anton Ostia</a:t>
            </a:r>
            <a:br>
              <a:rPr lang="en-CA" dirty="0" smtClean="0"/>
            </a:br>
            <a:r>
              <a:rPr lang="en-CA" dirty="0" smtClean="0"/>
              <a:t>Shawn </a:t>
            </a:r>
            <a:r>
              <a:rPr lang="en-CA" dirty="0" err="1" smtClean="0"/>
              <a:t>Hesch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SE 4450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61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Scalability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In 2012, Parse announced more than 10,000 applications running on their platform with a 40% month-over-month growth </a:t>
            </a:r>
            <a:r>
              <a:rPr lang="en-CA" dirty="0" smtClean="0"/>
              <a:t>rate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Currently used by eBay, Groupon, McDonalds</a:t>
            </a:r>
          </a:p>
          <a:p>
            <a:pPr marL="320040" lvl="1" indent="0">
              <a:buNone/>
            </a:pPr>
            <a:endParaRPr lang="en-CA" dirty="0" smtClean="0"/>
          </a:p>
          <a:p>
            <a:pPr>
              <a:buFont typeface="Wingdings" pitchFamily="2" charset="2"/>
              <a:buChar char="§"/>
            </a:pPr>
            <a:r>
              <a:rPr lang="en-CA" dirty="0"/>
              <a:t>Performance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users will be able to view </a:t>
            </a:r>
            <a:r>
              <a:rPr lang="en-CA" dirty="0" smtClean="0"/>
              <a:t>all user </a:t>
            </a:r>
            <a:r>
              <a:rPr lang="en-CA" dirty="0"/>
              <a:t>information within 5</a:t>
            </a:r>
            <a:r>
              <a:rPr lang="en-CA" dirty="0" smtClean="0"/>
              <a:t> </a:t>
            </a:r>
            <a:r>
              <a:rPr lang="en-CA" dirty="0"/>
              <a:t>seconds after </a:t>
            </a:r>
            <a:r>
              <a:rPr lang="en-CA" dirty="0" smtClean="0"/>
              <a:t>logging in</a:t>
            </a:r>
            <a:endParaRPr lang="en-CA" dirty="0"/>
          </a:p>
          <a:p>
            <a:pPr marL="32004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318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2204864"/>
            <a:ext cx="3566160" cy="3593592"/>
          </a:xfrm>
        </p:spPr>
        <p:txBody>
          <a:bodyPr/>
          <a:lstStyle/>
          <a:p>
            <a:pPr marL="45720" indent="0">
              <a:buNone/>
            </a:pPr>
            <a:endParaRPr lang="en-CA" dirty="0"/>
          </a:p>
          <a:p>
            <a:r>
              <a:rPr lang="en-CA" dirty="0" smtClean="0"/>
              <a:t>Ensure data privacy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Connect to parse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Setup quick login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43628"/>
            <a:ext cx="2472333" cy="439526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9959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Features – Secure Login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232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3608" y="2060848"/>
            <a:ext cx="3566160" cy="3593592"/>
          </a:xfrm>
        </p:spPr>
        <p:txBody>
          <a:bodyPr/>
          <a:lstStyle/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Allow quick access to information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Encrypted information stored on device</a:t>
            </a:r>
          </a:p>
          <a:p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916832"/>
            <a:ext cx="2472333" cy="4395259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9959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Features – Quick Login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364088" y="3473790"/>
            <a:ext cx="2160240" cy="11073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18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315200" cy="1154097"/>
          </a:xfrm>
        </p:spPr>
        <p:txBody>
          <a:bodyPr/>
          <a:lstStyle/>
          <a:p>
            <a:r>
              <a:rPr lang="en-CA" dirty="0" smtClean="0"/>
              <a:t>Features - Messaging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2242331"/>
            <a:ext cx="2449698" cy="435501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39351"/>
            <a:ext cx="2448272" cy="435248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570584" y="2348880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Font typeface="Wingdings" charset="2"/>
              <a:buNone/>
            </a:pP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507473" y="177281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Sorted By Date</a:t>
            </a:r>
            <a:endParaRPr lang="en-CA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05704" y="1772816"/>
            <a:ext cx="361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Mark Messages As </a:t>
            </a:r>
            <a:r>
              <a:rPr lang="en-CA" b="1" dirty="0"/>
              <a:t>R</a:t>
            </a:r>
            <a:r>
              <a:rPr lang="en-CA" b="1" dirty="0" smtClean="0"/>
              <a:t>ead (Grey)</a:t>
            </a:r>
            <a:endParaRPr lang="en-CA" b="1" dirty="0"/>
          </a:p>
        </p:txBody>
      </p:sp>
      <p:sp>
        <p:nvSpPr>
          <p:cNvPr id="12" name="Rectangle 11"/>
          <p:cNvSpPr/>
          <p:nvPr/>
        </p:nvSpPr>
        <p:spPr>
          <a:xfrm>
            <a:off x="1290023" y="2897726"/>
            <a:ext cx="2273866" cy="5312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898093" y="2852936"/>
            <a:ext cx="2194188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541458" y="4230926"/>
            <a:ext cx="3418527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Click to read message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56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04" y="2236814"/>
            <a:ext cx="2448272" cy="435248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9959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Features - Messaging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52" y="2236814"/>
            <a:ext cx="2449700" cy="43550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31750" y="177281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Push Notifications</a:t>
            </a:r>
            <a:endParaRPr lang="en-CA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10207" y="177281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Delete Message</a:t>
            </a:r>
            <a:endParaRPr lang="en-CA" b="1" dirty="0"/>
          </a:p>
        </p:txBody>
      </p:sp>
      <p:sp>
        <p:nvSpPr>
          <p:cNvPr id="15" name="Rectangle 14"/>
          <p:cNvSpPr/>
          <p:nvPr/>
        </p:nvSpPr>
        <p:spPr>
          <a:xfrm>
            <a:off x="1225640" y="2778713"/>
            <a:ext cx="2338248" cy="4342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681077" y="2236814"/>
            <a:ext cx="3418527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/>
              <a:t>App doesn’t need to be running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5004049" y="3861048"/>
            <a:ext cx="2088232" cy="936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71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36814"/>
            <a:ext cx="2453630" cy="436201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81" y="2199657"/>
            <a:ext cx="2472333" cy="4395259"/>
          </a:xfrm>
        </p:spPr>
      </p:pic>
      <p:sp>
        <p:nvSpPr>
          <p:cNvPr id="7" name="TextBox 6"/>
          <p:cNvSpPr txBox="1"/>
          <p:nvPr/>
        </p:nvSpPr>
        <p:spPr>
          <a:xfrm>
            <a:off x="1062400" y="173158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List of Prescriptions</a:t>
            </a:r>
            <a:endParaRPr lang="en-C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35070" y="1742431"/>
            <a:ext cx="405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View dosage range of specific drug</a:t>
            </a:r>
            <a:endParaRPr lang="en-CA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99592" y="332656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 smtClean="0"/>
              <a:t>Features - Prescriptions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917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http://techcrunch.com/2012/03/26/parse-beta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parse.com/docs/data#security-classes</a:t>
            </a:r>
            <a:endParaRPr lang="en-CA" dirty="0" smtClean="0"/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circgenetics.ahajournals.org/content/early/2013/07/22/CIRCGENETICS.113.000099.short</a:t>
            </a: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33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Doctors wanted a mobile solution to securely send </a:t>
            </a:r>
            <a:r>
              <a:rPr lang="en-CA" dirty="0" smtClean="0"/>
              <a:t>a patient medical information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Clinical and Pharmacogenetic Predictors of Circulating Atorvastatin and Rosuvastatin Concentration in Routine Clinical Care</a:t>
            </a:r>
          </a:p>
          <a:p>
            <a:endParaRPr lang="en-CA" dirty="0" smtClean="0"/>
          </a:p>
          <a:p>
            <a:r>
              <a:rPr lang="en-CA" dirty="0"/>
              <a:t>Study by the Genomics lab at the University </a:t>
            </a:r>
            <a:r>
              <a:rPr lang="en-CA" dirty="0" smtClean="0"/>
              <a:t>Hospital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Uses patients genotype to determine recommended dosage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2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42132"/>
            <a:ext cx="4623250" cy="532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9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0688"/>
            <a:ext cx="7315200" cy="1154097"/>
          </a:xfrm>
        </p:spPr>
        <p:txBody>
          <a:bodyPr/>
          <a:lstStyle/>
          <a:p>
            <a:r>
              <a:rPr lang="en-CA" dirty="0" smtClean="0"/>
              <a:t>Early 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21721"/>
            <a:ext cx="7315200" cy="4475631"/>
          </a:xfrm>
        </p:spPr>
        <p:txBody>
          <a:bodyPr>
            <a:normAutofit/>
          </a:bodyPr>
          <a:lstStyle/>
          <a:p>
            <a:r>
              <a:rPr lang="en-CA" dirty="0" smtClean="0"/>
              <a:t>Mobile solution to allow patients to view their personal prescription information</a:t>
            </a:r>
          </a:p>
          <a:p>
            <a:pPr marL="45720" indent="0">
              <a:buNone/>
            </a:pPr>
            <a:endParaRPr lang="en-CA" dirty="0" smtClean="0"/>
          </a:p>
          <a:p>
            <a:r>
              <a:rPr lang="en-CA" dirty="0" smtClean="0"/>
              <a:t>Create mock database based on hospitals structure</a:t>
            </a:r>
          </a:p>
          <a:p>
            <a:pPr marL="45720" indent="0">
              <a:buNone/>
            </a:pPr>
            <a:endParaRPr lang="en-CA" dirty="0"/>
          </a:p>
          <a:p>
            <a:r>
              <a:rPr lang="en-CA" dirty="0" smtClean="0"/>
              <a:t>Provide one-way communication from the doctors to the patients</a:t>
            </a:r>
          </a:p>
          <a:p>
            <a:endParaRPr lang="en-CA" dirty="0"/>
          </a:p>
          <a:p>
            <a:r>
              <a:rPr lang="en-CA" dirty="0"/>
              <a:t>Implement security measures at both backend and application levels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2735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0688"/>
            <a:ext cx="7315200" cy="1154097"/>
          </a:xfrm>
        </p:spPr>
        <p:txBody>
          <a:bodyPr/>
          <a:lstStyle/>
          <a:p>
            <a:r>
              <a:rPr lang="en-US" dirty="0" smtClean="0"/>
              <a:t>Application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93729"/>
            <a:ext cx="73152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CA" dirty="0"/>
          </a:p>
          <a:p>
            <a:r>
              <a:rPr lang="en-CA" dirty="0"/>
              <a:t>Proof of concept for funding deployable </a:t>
            </a:r>
            <a:r>
              <a:rPr lang="en-CA" dirty="0" smtClean="0"/>
              <a:t>system</a:t>
            </a:r>
          </a:p>
          <a:p>
            <a:endParaRPr lang="en-CA" dirty="0"/>
          </a:p>
          <a:p>
            <a:r>
              <a:rPr lang="en-CA" dirty="0" smtClean="0"/>
              <a:t>Personalized medication app</a:t>
            </a:r>
          </a:p>
          <a:p>
            <a:endParaRPr lang="en-CA" dirty="0"/>
          </a:p>
          <a:p>
            <a:r>
              <a:rPr lang="en-CA" dirty="0"/>
              <a:t>Security requirements for accessing actual hospital database beyond scale of </a:t>
            </a:r>
            <a:r>
              <a:rPr lang="en-CA" dirty="0" smtClean="0"/>
              <a:t>assignment</a:t>
            </a:r>
          </a:p>
          <a:p>
            <a:endParaRPr lang="en-CA" dirty="0"/>
          </a:p>
          <a:p>
            <a:r>
              <a:rPr lang="en-CA" dirty="0"/>
              <a:t>Will allow doctors to concentrate more time on research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8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484784"/>
            <a:ext cx="7315200" cy="794057"/>
          </a:xfrm>
        </p:spPr>
        <p:txBody>
          <a:bodyPr/>
          <a:lstStyle/>
          <a:p>
            <a:r>
              <a:rPr lang="en-CA" dirty="0" smtClean="0"/>
              <a:t>Language, SDK, API, Platforms</a:t>
            </a:r>
            <a:endParaRPr lang="en-CA" dirty="0"/>
          </a:p>
        </p:txBody>
      </p:sp>
      <p:pic>
        <p:nvPicPr>
          <p:cNvPr id="1026" name="Picture 2" descr="D:\School\Design SE 4450\pics\par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chool\Design SE 4450\pics\androi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4" y="5229200"/>
            <a:ext cx="1803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chool\Design SE 4450\pics\android-studi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60" y="234888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chool\Design SE 4450\pics\javascrip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5" y="2636912"/>
            <a:ext cx="1828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chool\Design SE 4450\pics\GitHu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39" y="3068960"/>
            <a:ext cx="2299842" cy="13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1154097"/>
          </a:xfrm>
        </p:spPr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16832"/>
            <a:ext cx="7315200" cy="460851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Display various user information (name, age, gender, prescription, dosage)</a:t>
            </a:r>
          </a:p>
          <a:p>
            <a:endParaRPr lang="en-CA" dirty="0" smtClean="0"/>
          </a:p>
          <a:p>
            <a:r>
              <a:rPr lang="en-CA" dirty="0" smtClean="0"/>
              <a:t>Display maximum dosage for either atorvastatin or </a:t>
            </a:r>
            <a:r>
              <a:rPr lang="en-CA" dirty="0" err="1" smtClean="0"/>
              <a:t>rosuvastatin</a:t>
            </a:r>
            <a:r>
              <a:rPr lang="en-CA" dirty="0" smtClean="0"/>
              <a:t> if the patient is taking one of them</a:t>
            </a:r>
          </a:p>
          <a:p>
            <a:endParaRPr lang="en-CA" dirty="0" smtClean="0"/>
          </a:p>
          <a:p>
            <a:r>
              <a:rPr lang="en-CA" dirty="0" smtClean="0"/>
              <a:t>Connect to database to update local data</a:t>
            </a:r>
          </a:p>
          <a:p>
            <a:pPr marL="45720" indent="0">
              <a:buNone/>
            </a:pPr>
            <a:endParaRPr lang="en-CA" dirty="0" smtClean="0"/>
          </a:p>
          <a:p>
            <a:r>
              <a:rPr lang="en-CA" dirty="0" smtClean="0"/>
              <a:t>Provide one way communication to patient</a:t>
            </a:r>
          </a:p>
          <a:p>
            <a:endParaRPr lang="en-CA" dirty="0" smtClean="0"/>
          </a:p>
          <a:p>
            <a:r>
              <a:rPr lang="en-CA" dirty="0" smtClean="0"/>
              <a:t>Send push notification when doctor sends a message</a:t>
            </a:r>
          </a:p>
          <a:p>
            <a:endParaRPr lang="en-CA" dirty="0" smtClean="0"/>
          </a:p>
          <a:p>
            <a:r>
              <a:rPr lang="en-CA" dirty="0" smtClean="0"/>
              <a:t>Provide secure authentication at login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103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60648"/>
            <a:ext cx="7315200" cy="794057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Use Case Diagram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1484784"/>
            <a:ext cx="6624736" cy="4965124"/>
          </a:xfrm>
        </p:spPr>
      </p:pic>
    </p:spTree>
    <p:extLst>
      <p:ext uri="{BB962C8B-B14F-4D97-AF65-F5344CB8AC3E}">
        <p14:creationId xmlns:p14="http://schemas.microsoft.com/office/powerpoint/2010/main" val="362131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No training required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Interface will be intuitive</a:t>
            </a:r>
          </a:p>
          <a:p>
            <a:pPr marL="320040" lvl="1" indent="0">
              <a:buNone/>
            </a:pPr>
            <a:endParaRPr lang="en-CA" dirty="0" smtClean="0"/>
          </a:p>
          <a:p>
            <a:r>
              <a:rPr lang="en-CA" dirty="0" smtClean="0"/>
              <a:t>Security</a:t>
            </a:r>
            <a:endParaRPr lang="en-CA" dirty="0"/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connections are made with HTTPS and </a:t>
            </a:r>
            <a:r>
              <a:rPr lang="en-CA" dirty="0" smtClean="0"/>
              <a:t>TLS, </a:t>
            </a:r>
            <a:r>
              <a:rPr lang="en-CA" dirty="0"/>
              <a:t>and Parse will reject all non-HTTPS connections, preventing Man-in-the-Middle attacks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Application </a:t>
            </a:r>
            <a:r>
              <a:rPr lang="en-CA" dirty="0"/>
              <a:t>will ensure only valid </a:t>
            </a:r>
            <a:r>
              <a:rPr lang="en-CA" dirty="0" smtClean="0"/>
              <a:t>queries (no injections)</a:t>
            </a:r>
          </a:p>
        </p:txBody>
      </p:sp>
    </p:spTree>
    <p:extLst>
      <p:ext uri="{BB962C8B-B14F-4D97-AF65-F5344CB8AC3E}">
        <p14:creationId xmlns:p14="http://schemas.microsoft.com/office/powerpoint/2010/main" val="1064775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561</TotalTime>
  <Words>393</Words>
  <Application>Microsoft Office PowerPoint</Application>
  <PresentationFormat>On-screen Show (4:3)</PresentationFormat>
  <Paragraphs>121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Perspective</vt:lpstr>
      <vt:lpstr>Secure Android Application for Patient Information</vt:lpstr>
      <vt:lpstr>Background</vt:lpstr>
      <vt:lpstr>Research Findings</vt:lpstr>
      <vt:lpstr>Early Goals</vt:lpstr>
      <vt:lpstr>Application Benefits</vt:lpstr>
      <vt:lpstr>Language, SDK, API, Platforms</vt:lpstr>
      <vt:lpstr>Functional Requirements</vt:lpstr>
      <vt:lpstr>Use Case Diagram</vt:lpstr>
      <vt:lpstr>Non-Functional Requirements</vt:lpstr>
      <vt:lpstr>Non-Functional Requirements</vt:lpstr>
      <vt:lpstr>PowerPoint Presentation</vt:lpstr>
      <vt:lpstr>PowerPoint Presentation</vt:lpstr>
      <vt:lpstr>Features - Messaging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Android Application for Patient Data Transfer</dc:title>
  <dc:creator>Aostia</dc:creator>
  <cp:lastModifiedBy>Microsoft account</cp:lastModifiedBy>
  <cp:revision>44</cp:revision>
  <dcterms:created xsi:type="dcterms:W3CDTF">2014-11-02T16:28:11Z</dcterms:created>
  <dcterms:modified xsi:type="dcterms:W3CDTF">2015-03-27T16:44:07Z</dcterms:modified>
</cp:coreProperties>
</file>