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57" r:id="rId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69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D74-5144-42E3-8A5C-9417B3F2ADFA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FB-69E6-4FA9-8638-9EBE149410D7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8C6D-4D53-4DC7-8194-F6CA6B0FD782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B0B-0C6A-4E3F-B985-B15747E60EC8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8B00-C307-40FF-BF8A-3A693C5511EA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2C5-6E09-4B1F-BB59-C0E00B8F63C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94C3-63ED-4F53-9759-9153A23A4E36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sgmustadio\Documents\GitHub\ei-workshop-image-data-augmentation\Images\slides-b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40292"/>
            <a:ext cx="7772400" cy="12753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Building a Better Model with Data Augmentation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371600" y="1822859"/>
            <a:ext cx="6400800" cy="80649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Edge Impulse Imagine Conference 2021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39510" y="3666283"/>
            <a:ext cx="409009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Twitter: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@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ShawnHymel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Instagram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shawn_hymel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LinkedIn: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linkedin.com/in/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ShawnHymel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5122" name="Picture 2" descr="https://lh3.googleusercontent.com/C24vtAxgH5yYRltweD9iJEMAqWxWTN1hWdiFZ03BFwCdFUD7XYty1550s2KzC5TLS7YGReJmTJyuR3-hr2HRcCfac3EzPAPTXrZM9B9at0YeR77R-4Yxhs2t1m_7cDJOHu4sysGRJQo=s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868" y="3666283"/>
            <a:ext cx="339388" cy="339388"/>
          </a:xfrm>
          <a:prstGeom prst="rect">
            <a:avLst/>
          </a:prstGeom>
          <a:noFill/>
        </p:spPr>
      </p:pic>
      <p:pic>
        <p:nvPicPr>
          <p:cNvPr id="5123" name="Picture 3" descr="https://lh5.googleusercontent.com/7Brrhxc5Hf1WDIMtR6V0YtFdCpWR80FuCXXKSIEJ3WpZQ-sFba2znCh_eOAAJfaBzf1eUs27wPaLspBlxtRRJvAnSl9VioVfsz2KyVHiI9FtAhfLALeeCmFNr284jol4VwNhCf8jCjA=s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3868" y="4069532"/>
            <a:ext cx="345642" cy="345642"/>
          </a:xfrm>
          <a:prstGeom prst="rect">
            <a:avLst/>
          </a:prstGeom>
          <a:noFill/>
        </p:spPr>
      </p:pic>
      <p:pic>
        <p:nvPicPr>
          <p:cNvPr id="5124" name="Picture 4" descr="https://lh4.googleusercontent.com/VbbyzE-TECPYmAC3FedSJZHol3yXzr3IVGA6iLiuKn0Tq2Mmxv4mz5KRjxTQ0T6zWi21lLdajGJxKrrpWjBkPxDiWvRYk7cBL-sz7MxJ33zeN2ZgpJbmQQwgKef0MjSq04znwwroURk=s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868" y="4530388"/>
            <a:ext cx="345642" cy="345642"/>
          </a:xfrm>
          <a:prstGeom prst="rect">
            <a:avLst/>
          </a:prstGeom>
          <a:noFill/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86964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Please go here: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bit.ly/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ei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-workshop-data-augmentation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8498" y="3378248"/>
            <a:ext cx="3514026" cy="161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More You Know!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Full Course: Computer Vision with Embedded Machine Learning</a:t>
            </a:r>
          </a:p>
          <a:p>
            <a:pPr algn="ctr"/>
            <a:r>
              <a:rPr lang="en-US" u="sng" dirty="0" smtClean="0"/>
              <a:t>bit.ly/</a:t>
            </a:r>
            <a:r>
              <a:rPr lang="en-US" u="sng" dirty="0" err="1" smtClean="0"/>
              <a:t>cv</a:t>
            </a:r>
            <a:r>
              <a:rPr lang="en-US" u="sng" dirty="0" smtClean="0"/>
              <a:t>-with-embedded-ml</a:t>
            </a:r>
            <a:endParaRPr lang="en-US" u="sn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old model (CNN)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Saliency and CAM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image augmentation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augmented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new model (same CNN)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94899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8148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50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0794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</a:t>
            </a:r>
            <a:r>
              <a:rPr lang="en-US" sz="1000" dirty="0" err="1" smtClean="0"/>
              <a:t>bg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1288401" y="4299959"/>
            <a:ext cx="1958638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1864471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10" idx="0"/>
          </p:cNvCxnSpPr>
          <p:nvPr/>
        </p:nvCxnSpPr>
        <p:spPr>
          <a:xfrm>
            <a:off x="2267720" y="4127139"/>
            <a:ext cx="0" cy="172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</p:cNvCxnSpPr>
          <p:nvPr/>
        </p:nvCxnSpPr>
        <p:spPr>
          <a:xfrm>
            <a:off x="2670969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17" idx="2"/>
            <a:endCxn id="6" idx="0"/>
          </p:cNvCxnSpPr>
          <p:nvPr/>
        </p:nvCxnSpPr>
        <p:spPr>
          <a:xfrm flipH="1">
            <a:off x="1864471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4" idx="0"/>
          </p:cNvCxnSpPr>
          <p:nvPr/>
        </p:nvCxnSpPr>
        <p:spPr>
          <a:xfrm>
            <a:off x="2267720" y="3592074"/>
            <a:ext cx="0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5" idx="0"/>
          </p:cNvCxnSpPr>
          <p:nvPr/>
        </p:nvCxnSpPr>
        <p:spPr>
          <a:xfrm>
            <a:off x="2267720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18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9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88401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01397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61222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74218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64471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67720" y="4587995"/>
            <a:ext cx="0" cy="172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70969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461222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4218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34043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P(cap)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37292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P(diode)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40541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P(led)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843790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P(res)</a:t>
            </a:r>
            <a:endParaRPr lang="en-US" sz="1000" dirty="0"/>
          </a:p>
        </p:txBody>
      </p:sp>
      <p:cxnSp>
        <p:nvCxnSpPr>
          <p:cNvPr id="57" name="Straight Arrow Connector 56"/>
          <p:cNvCxnSpPr>
            <a:stCxn id="17" idx="2"/>
            <a:endCxn id="31" idx="0"/>
          </p:cNvCxnSpPr>
          <p:nvPr/>
        </p:nvCxnSpPr>
        <p:spPr>
          <a:xfrm flipH="1">
            <a:off x="1461222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2"/>
            <a:endCxn id="32" idx="0"/>
          </p:cNvCxnSpPr>
          <p:nvPr/>
        </p:nvCxnSpPr>
        <p:spPr>
          <a:xfrm>
            <a:off x="2267720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AutoShape 2" descr="data:image/png;base64,iVBORw0KGgoAAAANSUhEUgAAAPsAAAD4CAYAAAAq5pAIAAAABHNCSVQICAgIfAhkiAAAAAlwSFlzAAALEgAACxIB0t1+/AAAADh0RVh0U29mdHdhcmUAbWF0cGxvdGxpYiB2ZXJzaW9uMy4yLjIsIGh0dHA6Ly9tYXRwbG90bGliLm9yZy+WH4yJAAAWR0lEQVR4nO2df7RVdZnGn1cjSS6FhAqB47VgZYRFdkdZSypaWmMuE5qc0jU0OkslU6dY6RSjzsSasTXUqP3+MYiKRZlMlhJjFLi6Y7QG68pCxR8l6aUgfmpTYJIg7/xxjkl69/Pc7rn3nLP6Pp+1WPfc8+zvd3/PvvvhnLPf/b5vZCaMMX/+HNTqBRhjmoPNbkwh2OzGFILNbkwh2OzGFMKLmrmziBEJjCJbDBMzHEq0Z8TYp4Qu9v2iw6q1fbvE3B1Cf0Loe4XOIiovFmP3N7jvEDp7P1GRoEOE/rTQRxBNnWvqb6reJ9VrO5ho6lxlx/zXyHyyzw0aMntEnArgM6itfFFmLuAjRgG4iOhHiD0eTzT1x7lP6EdyedR7q7Wd3WLuk4T+NaFvE/o+oo0XY9WJpfatTPMSoqn/SCYKfaPQTyCaOi6rhM5eF8D/JgAwmmj3i7HMtp+rVAb8MT4iDgbwBQDvADAZwNkRMXmg8xljhpZGvrOfAGBDZj6amU8D+AaAmYOzLGPMYNOI2ccD+OUBv29CH5+NImJORPRERA/wZAO7M8Y0wpBfjc/MhZnZlZld/IKJMWYoacTsmwEcdcDvE+rPGWPakEbM/hMAkyLimIh4MYCzACwbnGUZYwabAYfeMnNfRFwC4Huohd5uyMwHGlvOO7jcNaFaO1NMPY+FOgDgIaEzfiv0RUJvNAS1nWiNxvBViEnpDHXcRDgUG4S+lmgqvKWOOQsDAzy0BqCTxMp71TFl4dDq+yoairNn5h0A7mhkDmNMc/DtssYUgs1uTCHY7MYUgs1uTCHY7MYUgs1uTCE0NZ+9luL6zmqZxdEBoOfjRDtf7PtuLi+6gOtXMlHF8F8qdLE2GRM+jmjimNJYNKBPkU6hs1j5I3zolOlcHyX0C4k2+xN8rLh/YNhOntq7d7HI87+M3X+mYvgnEu2aSsXv7MYUgs1uTCHY7MYUgs1uTCHY7MYUgs1uTCE0OfR2EICRlWpH9w46eveSKyq1w9//Czp2R3RSveMsse+5h1eLY0UIaKuq0KrSa1W6JeM1Qv+R0FXFX1GddvrrqrXVYt/q7LxM6LOuq9amfZSPXcNLQe8dI0KWp7+R6zSdW1W2/R3RqtOG/c5uTCHY7MYUgs1uTCHY7MYUgs1uTCHY7MYUgs1uTCE0Oc7+awBLK9XdHZ18+LrqTqqX4T/o0I98/fNUj0Wixe7u+dXa6UQDgLmiJPK0v+b66WL8chJPHiXSa/9PpeeqFFlR9nj1Z4koSoeve4zrs47hOukw++7/XUJH3oU3U3374i6qx+PifFpDUmR3spRlgJeSrm5z7Xd2YwrBZjemEGx2YwrBZjemEGx2YwrBZjemEGx2YwohMkU8cDB3FlOSxdmBb/MJSD47Zouc8RUiVn1qN9fPnVGtqXbRpwudxk0BXWp6M9FULrwqUy3y1WUZbaarXHuSCw8AWCn0kyqVjt1P0pG7fsPz+ONm4ZtRXAYP03OmfomIC5C5sc861g3dVBMRvQB2AXgGwL7MbOQlGGOGkMG4g+6tmblzEOYxxgwh/s5uTCE0avYE8P2IuCci5vS1QUTMiYieiOgBnmhwd8aYgdLox/jpmbk5Io4AsDIiHs7Muw7cIDMXAlgIPHuBzhjTChp6Z8/MzfWf21G7lH7CYCzKGDP4DNjsETEiIkY++xjA2wGsH6yFGWMGl0Y+xh8J4NsR8ew8X8/MFXzI7wFsJLr4YLCViY/zsbNFnJ3U2waAV974QKX26LjXirlvFbpq6XyG0Fm8WcXw9wpd5KvL+dkpJuLox4qp8TYuP1wt7e7g14/iNv6N8/hLV1N97U9FL4FjWaxc3RvB7l2oPt4DNntmPgrg9QMdb4xpLg69GVMINrsxhWCzG1MINrsxhWCzG1MITS4lPQy8BbBoc0vTBkXb4+7JXN/Jw1u7QFpCyzSgfVw+RYSQ1onpd/YSUZSpxpeFrlJcVUiTvfZb+NCHZ4i5RdtkWqpapPbO2iD2fDwfL/M/WfhMhTNZ2LA6lOp3dmMKwWY3phBsdmMKwWY3phBsdmMKwWY3phBsdmMKoblx9oMOBQ4lsXS1mvNZSWURD75EzN39OyqPzF2V2o4FYu551a2mAQCrHhQTfEfoLJau4uSnCF3cvyDnZ+2HVZxcsamBsdVlpmtcy+XzZ3B90SNi/vcQbbsYy9Jrq1tB+53dmEKw2Y0pBJvdmEKw2Y0pBJvdmEKw2Y0pBJvdmEJobpx9P4DdbANWXhegOcAds/nQbl76F8N56d9Ho88uuHVE/vE0kfN9psi1v+xHXKc55SJeTOKy/YO3Nubzq5bMy4Q+SegsDj9BjCXtwQFdYwCrhM7y2VUbbBaHr64f4Hd2YwrBZjemEGx2YwrBZjemEGx2YwrBZjemEGx2YwohMnlr2kHdWRyfNBd39qF8giXfrZQO2vpmOnT/+SP43KS9LwBgzwA1AMMe5u2g954iWjaL+fnaVc43b10MjBT6j4XOXztH5dqL2u80Z13cXzBP/E1o+3AA64Xew/4uqo0264y+AJkb+7wpRL6zR8QNEbE9ItYf8NzoiFgZEY/Ufx6m5jHGtJb+fIxfDODU5z03D8CdmTkJwJ31340xbYw0e2behRd+1psJ4Kb645sAzBrkdRljBpmBXqA7MjO31B9vBbk5OyLmRERPRPT0oymaMWaIaPhqfNau8FVe5cvMhZnZlZldwJhGd2eMGSADNfu2iBgHAPWfqhymMabFDNTsywCcU398DoDbB2c5xpihQuazR8TNAGYAGBMRmwB8DMACAEsj4jwAG8GLYD/Hyw4C3kRi6Us+y8d3frBS2j92cb+WUMV5SRPtcf2bSOH5JTwuuneMilU/xuUxx3B9GtHWqLrvKg7eKXRREx+s1r/IhR8rXvdWobNvjVP5UJmvvkLVhVfWWko00fud1k+oPhel2TPz7ArpZDXWGNM++HZZYwrBZjemEGx2YwrBZjemEGx2YwqhuaWkf7MLWN5drZ9SHVoDAKyqTnGVrYPnf4DK1/8PH44p1dIXj76ADr3o4cV87ukihDSXy7xq8QY+djg/LpI9ot30rBOrtU4+tOOqHVTf3XE4n2AnCVGtEqm/Z5LW4gB0GeuVQmflv0Xa8Nj51drO5ZWS39mNKQSb3ZhCsNmNKQSb3ZhCsNmNKQSb3ZhCsNmNKYQml5J+bQI3V28wS7TwZRV0F4mdz76F69N4quZBtz1Zqe0/VpSpFqWgv/vUDKq/HI9T/b+jum7x/DV837ef+Haqz1z8fT7BF7gcS6rPr5mvJucCgEPwNNWX/vM5VEcP0VaoEtsqNXii0FWZa3IPwER+3wY2sHP5cmT+fGClpI0xfx7Y7MYUgs1uTCHY7MYUgs1uTCHY7MYUgs1uTCE0N85+SFfiFST42fs7McOXifb83pPP49zJXJ8gdj2WaJew0r4ARrHcZQC3iX3PWCY2eA3RusVY0d9j4hVc33CfmJ8k23d9mA89U0ytQuXfJNrWe/jYJSKfvYvLp7/6v6i+/M6/qRbP4nPzLmpdyOxxnN2YkrHZjSkEm92YQrDZjSkEm92YQrDZjSkEm92YQmhyPntX8iRjUYMcm4n2UjGWt1XGhpO4PvE71VrHGXzsVVye+6F/p/pXnvk7ql90cHVS+X/iQjr273Ej1T9568eoTmPZAO9McK4Yq+rlV6fx1xhFNNbOGdAx/D3zxQbjhc7aMg8TY1m76I8MPJ89Im6IiO0Rz1VIiIj5EbE5ItbV/52m5jHGtJb+fIxfjL5vT/tUZk6t/7tjcJdljBlspNkz8y4ATzRhLcaYIaSRC3SXRMR99Y/5h1VtFBFzIqInInoA3rvLGDN0DNTsXwLwKgBTAWwBcE3Vhpm5MDO7MrMLEI34jDFDxoDMnpnbMvOZzNwP4DoAJwzusowxg82AzB4R4w749V3QQRBjTIuRcfaIuBnADNQik9sAfKz++1QACaAXwPszc4vcWUxJYCnZQjVJZx8gXsKHdoh8dpVTfgrJ254h6t13i9xpiPGf5nHX0ZdU33/wRJeI96ry58OFLvK6aaxc7XsDiycD/FxSO2D3bAAYLnLt9zwm9n2M0InvOvoMkz/HbiZW57OzWx5qS8o8u4+nr1fjjDHthW+XNaYQbHZjCsFmN6YQbHZjCsFmN6YQ2qtls2yT+1uiiRRVUTL58Hwl1V+BX1Vq98ahYt9PcfmsE7n+sJh+3d0D37e8H4qUggYgQ55YSzSVlvwWoSt2EU29btVyWYTu5Lk8kmjqXCbp1vgcMje5lLQxJWOzG1MINrsxhWCzG1MINrsxhWCzG1MINrsxhdBmpaRV2iCDpxTmZp42GON/SfWl+YFK7Qu4mI49A7zl8mPopPrn//IjVMc+oqmSyau6xQYzuCw6ZWPF49Xa1S+nQ//t0suofvXvuf6mQ35YqS3/J9IyGdCdrteIc3WKSHFdv5qI6t4G1kZ7GjLvcZzdmJKx2Y0pBJvdmEKw2Y0pBJvdmEKw2Y0pBJvdmEJocpx9QgL/QLZgAWOA5/mOFmOPFLrIyz63Ovd60o330qFfRnWMHgC+iIuofmuIfHeQMteyTV+n0FW9Z5ZbDWDCB6u1nXzo659aQ/V7/3Ean4ANX63Oe3XcVFtlfm8FZsyu1rpXirlZXYcGWjYbY/48sNmNKQSb3ZhCsNmNKQSb3ZhCsNmNKQSb3ZhCaHKc/bjk8UcV22QtnUWt7TU8Vn3liZdT/ar4ULW4RMTwZ4uY65VncP0qkTs9nORO7+FDgVuEruqfv1Po7G/6YzH2CKHzXgAYS/K+xe0DE37I20X/HodQfcdb/4LvgP1dtvKh6GUtwN+HzAcHFmePiKMi4gcR8WBEPBBRO+sjYnRErIyIR+o/D1NzGWNaR38+xu8DcGlmTgYwDcDFETEZwDwAd2bmJAB31n83xrQp0uyZuSUz19Yf70Ltc914ADMB3FTf7CYAs4ZqkcaYxvmTLtBFRCeANwC4G8CRmbmlLm1Fxc3nETEnInoiokd/JzfGDBX9NntEdAC4FcDczPyjO/GzdpWvzyt9mbkwM7sys0snqxhjhop+mT0ihqFm9K9l5rfqT2+LiHF1fRzkpVFjTCt5kdogIgLA9QAeysxrD5CWATgHwIL6z9v17p4GsJHoPxLjWZtb8RVhCZevmjaCb7CqOrx228l/RYfOWv49sfPPcn0dSRMFgKksNLeCj8V7uDz9vVwfLqanVZF5y+aX7Tma6r9ZMZbv+2qizeBDNx03iW+wnqWZArIsOis13StOVrr4aktLs6MWwH4fgPsjYl39uctRM/nSiDgPNQeLs8YY00qk2TNzNYCqDgsnD+5yjDFDhW+XNaYQbHZjCsFmN6YQbHZjCsFmN6YQmpziOikBFlMWaaqsj+6xPE20o2cH1Xd3/ELsm8RdL+TxYjwspt4k9F6h72PHVMTocTeXO0UZ615Wxhqg906cy0tsX3rjVVS/5jNX8l3PZa+tk48Fa6kMAMdz+UzRsvmbLE1V3W/CylgvQOZGl5I2pmRsdmMKwWY3phBsdmMKwWY3phBsdmMKwWY3phD6k+I6iLwEwHFEf1yM31AtiVj17vmHi7kXcrnrjdXaKDF197Vigw8LXcV8/5ZoKjdatB7eKuLsY17H9UVEn8WPyzWjRBz9091cx3iiqRberO4CgM53c/2b14n5WYtwcUyxlmj7KxW/sxtTCDa7MYVgsxtTCDa7MYVgsxtTCDa7MYVgsxtTCE3OZ+9KoIdswdvk8o4y+8TYbqoena+n+r/gXyu1C7bxmOr+sb+iOuaJGuULPs51nEA01XJZxNGlLmD3IIgwOi5T9ydcKPRDqyWeKg8sFvp0oXcKfQLRzlevm92rcjEyf+Z8dmNKxmY3phBsdmMKwWY3phBsdmMKwWY3phBsdmMKQcbZI+IoAF9BLQE4ASzMzM9ExHwAFwB4tiD75Zl5B59rcgJfJVuoWDmr1b1NjBW1uCeKPuTziDZF7FrFdJerXt+3CH0z0eaLsV8S+kihv03o5N6J4SJYvUfdA/JjobNz4ik+dKo4H9aJ/uvYJXSWz/6EGNtLtMuR+fM+4+z9KV6xD8Clmbk2IkYCuCciVta1T2Uma3lvjGkT+tOffQuALfXHuyLiIfASIMaYNuRP+s4eEZ0A3oDnegZdEhH3RcQNEXFYxZg5EdETET3ArxtarDFm4PTb7BHRAeBWAHMz87eofdl7FYCpqL3zX9PXuMxcmJldmdkF9Pn/gTGmCfTL7BExDDWjfy0zvwUAmbktM5/JzP0ArgPPxjDGtBhp9ogIANcDeCgzrz3g+XEHbPYuAOsHf3nGmMGiP1fjTwLwPgD3R8S6+nOXAzg7IqaiFo7rBfB+PdV+8JCHSsfsJZoKV7xF6AKadvhOOnR69lL9cbyc6g/FBVQHPkE0lS55hNBFa2IsEvop1dIesbYFosT2BJF+O3slEUW4U5UHF38zHRZk+xdhQRq2e6ZS6c/V+NUA+orb0Zi6Maa98B10xhSCzW5MIdjsxhSCzW5MIdjsxhSCzW5MITS5lPTE5HFf0pIZAI8UqtgkK0MN1LJ1GaxctGh7jHcIncVNAeBzQr+CaKpls0orbiTmC/DjvleMfY3Q7xc6u29DtWxWr1tFrdXaWdtlda6ytV2NzF+4lLQxJWOzG1MINrsxhWCzG1MINrsxhWCzG1MINrsxhdDkOHvsALDxgKfGANjZtAX8abTr2tp1XYDXNlAGc21HZ+bhfQlNNfsLdh7RU6tN136069radV2A1zZQmrU2f4w3phBsdmMKodVmX9ji/TPadW3tui7AaxsoTVlbS7+zG2OaR6vf2Y0xTcJmN6YQWmL2iDg1In4aERsigjVDbjoR0RsR90fEulp/upau5YaI2B4R6w94bnRErIyIR+o/W9JTq2Jt8yNic/3YrYuI01q0tqMi4gcR8WBEPBARH6o/39JjR9bVlOPW9O/sEXEwgJ+h1th7E4CfADg7Mx9s6kIqiIheAF2Z2fIbMCLizQB2A/hKZk6pP/dJAE9k5oL6f5SHZeZH22Rt8wHsbnUb73q3onEHthkHMAvAuWjhsSPreg+acNxa8c5+AoANmfloZj4N4BsAZrZgHW1PZt6FF7a6mQngpvrjm1A7WZpOxdragszckplr6493oVayZjxafOzIuppCK8w+HsAvD/h9E9qr33sC+H5E3BMRc1q9mD44MjO31B9vha6v1GxkG+9m8rw2421z7AbS/rxRfIHuhUzPzONRKxx3cf3jaluSte9g7RQ77Vcb72bRR5vxP9DKYzfQ9ueN0gqzbwZw1AG/T6g/1xZk5ub6z+0Avo32a0W97dkOuvWf21u8nj/QTm28+2ozjjY4dq1sf94Ks/8EwKSIOCYiXgzgLADLWrCOFxARI+oXThARIwC8He3XinoZgHPqj88BcHsL1/JHtEsb76o242jxsWt5+/PMbPo/AKehdkX+5wCuaMUaKtb1SgD31v890Oq1AbgZtY91e1G7tnEear2C7wTwCIBVAEa30dq+ilp95/tQM9a4Fq1tOmof0e8DsK7+77RWHzuyrqYcN98ua0wh+AKdMYVgsxtTCDa7MYVgsxtTCDa7MYVgsxtTCDa7MYXw/4sxCE1EuL75AAAAAElFTkSuQmCC"/>
          <p:cNvSpPr>
            <a:spLocks noChangeAspect="1" noChangeArrowheads="1"/>
          </p:cNvSpPr>
          <p:nvPr/>
        </p:nvSpPr>
        <p:spPr bwMode="auto">
          <a:xfrm>
            <a:off x="-94167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66690" y="4069532"/>
            <a:ext cx="3802062" cy="979319"/>
          </a:xfrm>
          <a:prstGeom prst="mathMultiply">
            <a:avLst>
              <a:gd name="adj1" fmla="val 126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8751" y="94649"/>
            <a:ext cx="1036926" cy="102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094899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8148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50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1864471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</p:cNvCxnSpPr>
          <p:nvPr/>
        </p:nvCxnSpPr>
        <p:spPr>
          <a:xfrm>
            <a:off x="2267720" y="4127139"/>
            <a:ext cx="0" cy="172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</p:cNvCxnSpPr>
          <p:nvPr/>
        </p:nvCxnSpPr>
        <p:spPr>
          <a:xfrm>
            <a:off x="2670969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17" idx="2"/>
            <a:endCxn id="6" idx="0"/>
          </p:cNvCxnSpPr>
          <p:nvPr/>
        </p:nvCxnSpPr>
        <p:spPr>
          <a:xfrm flipH="1">
            <a:off x="1864471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4" idx="0"/>
          </p:cNvCxnSpPr>
          <p:nvPr/>
        </p:nvCxnSpPr>
        <p:spPr>
          <a:xfrm>
            <a:off x="2267720" y="3592074"/>
            <a:ext cx="0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5" idx="0"/>
          </p:cNvCxnSpPr>
          <p:nvPr/>
        </p:nvCxnSpPr>
        <p:spPr>
          <a:xfrm>
            <a:off x="2267720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18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9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88401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01397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61222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74218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2"/>
            <a:endCxn id="31" idx="0"/>
          </p:cNvCxnSpPr>
          <p:nvPr/>
        </p:nvCxnSpPr>
        <p:spPr>
          <a:xfrm flipH="1">
            <a:off x="1461222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2"/>
            <a:endCxn id="32" idx="0"/>
          </p:cNvCxnSpPr>
          <p:nvPr/>
        </p:nvCxnSpPr>
        <p:spPr>
          <a:xfrm>
            <a:off x="2267720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AutoShape 2" descr="data:image/png;base64,iVBORw0KGgoAAAANSUhEUgAAAPsAAAD4CAYAAAAq5pAIAAAABHNCSVQICAgIfAhkiAAAAAlwSFlzAAALEgAACxIB0t1+/AAAADh0RVh0U29mdHdhcmUAbWF0cGxvdGxpYiB2ZXJzaW9uMy4yLjIsIGh0dHA6Ly9tYXRwbG90bGliLm9yZy+WH4yJAAAWR0lEQVR4nO2df7RVdZnGn1cjSS6FhAqB47VgZYRFdkdZSypaWmMuE5qc0jU0OkslU6dY6RSjzsSasTXUqP3+MYiKRZlMlhJjFLi6Y7QG68pCxR8l6aUgfmpTYJIg7/xxjkl69/Pc7rn3nLP6Pp+1WPfc8+zvd3/PvvvhnLPf/b5vZCaMMX/+HNTqBRhjmoPNbkwh2OzGFILNbkwh2OzGFMKLmrmziBEJjCJbDBMzHEq0Z8TYp4Qu9v2iw6q1fbvE3B1Cf0Loe4XOIiovFmP3N7jvEDp7P1GRoEOE/rTQRxBNnWvqb6reJ9VrO5ho6lxlx/zXyHyyzw0aMntEnArgM6itfFFmLuAjRgG4iOhHiD0eTzT1x7lP6EdyedR7q7Wd3WLuk4T+NaFvE/o+oo0XY9WJpfatTPMSoqn/SCYKfaPQTyCaOi6rhM5eF8D/JgAwmmj3i7HMtp+rVAb8MT4iDgbwBQDvADAZwNkRMXmg8xljhpZGvrOfAGBDZj6amU8D+AaAmYOzLGPMYNOI2ccD+OUBv29CH5+NImJORPRERA/wZAO7M8Y0wpBfjc/MhZnZlZld/IKJMWYoacTsmwEcdcDvE+rPGWPakEbM/hMAkyLimIh4MYCzACwbnGUZYwabAYfeMnNfRFwC4Huohd5uyMwHGlvOO7jcNaFaO1NMPY+FOgDgIaEzfiv0RUJvNAS1nWiNxvBViEnpDHXcRDgUG4S+lmgqvKWOOQsDAzy0BqCTxMp71TFl4dDq+yoairNn5h0A7mhkDmNMc/DtssYUgs1uTCHY7MYUgs1uTCHY7MYUgs1uTCE0NZ+9luL6zmqZxdEBoOfjRDtf7PtuLi+6gOtXMlHF8F8qdLE2GRM+jmjimNJYNKBPkU6hs1j5I3zolOlcHyX0C4k2+xN8rLh/YNhOntq7d7HI87+M3X+mYvgnEu2aSsXv7MYUgs1uTCHY7MYUgs1uTCHY7MYUgs1uTCE0OfR2EICRlWpH9w46eveSKyq1w9//Czp2R3RSveMsse+5h1eLY0UIaKuq0KrSa1W6JeM1Qv+R0FXFX1GddvrrqrXVYt/q7LxM6LOuq9amfZSPXcNLQe8dI0KWp7+R6zSdW1W2/R3RqtOG/c5uTCHY7MYUgs1uTCHY7MYUgs1uTCHY7MYUgs1uTCE0Oc7+awBLK9XdHZ18+LrqTqqX4T/o0I98/fNUj0Wixe7u+dXa6UQDgLmiJPK0v+b66WL8chJPHiXSa/9PpeeqFFlR9nj1Z4koSoeve4zrs47hOukw++7/XUJH3oU3U3374i6qx+PifFpDUmR3spRlgJeSrm5z7Xd2YwrBZjemEGx2YwrBZjemEGx2YwrBZjemEGx2YwohMkU8cDB3FlOSxdmBb/MJSD47Zouc8RUiVn1qN9fPnVGtqXbRpwudxk0BXWp6M9FULrwqUy3y1WUZbaarXHuSCw8AWCn0kyqVjt1P0pG7fsPz+ONm4ZtRXAYP03OmfomIC5C5sc861g3dVBMRvQB2AXgGwL7MbOQlGGOGkMG4g+6tmblzEOYxxgwh/s5uTCE0avYE8P2IuCci5vS1QUTMiYieiOgBnmhwd8aYgdLox/jpmbk5Io4AsDIiHs7Muw7cIDMXAlgIPHuBzhjTChp6Z8/MzfWf21G7lH7CYCzKGDP4DNjsETEiIkY++xjA2wGsH6yFGWMGl0Y+xh8J4NsR8ew8X8/MFXzI7wFsJLr4YLCViY/zsbNFnJ3U2waAV974QKX26LjXirlvFbpq6XyG0Fm8WcXw9wpd5KvL+dkpJuLox4qp8TYuP1wt7e7g14/iNv6N8/hLV1N97U9FL4FjWaxc3RvB7l2oPt4DNntmPgrg9QMdb4xpLg69GVMINrsxhWCzG1MINrsxhWCzG1MITS4lPQy8BbBoc0vTBkXb4+7JXN/Jw1u7QFpCyzSgfVw+RYSQ1onpd/YSUZSpxpeFrlJcVUiTvfZb+NCHZ4i5RdtkWqpapPbO2iD2fDwfL/M/WfhMhTNZ2LA6lOp3dmMKwWY3phBsdmMKwWY3phBsdmMKwWY3phBsdmMKoblx9oMOBQ4lsXS1mvNZSWURD75EzN39OyqPzF2V2o4FYu551a2mAQCrHhQTfEfoLJau4uSnCF3cvyDnZ+2HVZxcsamBsdVlpmtcy+XzZ3B90SNi/vcQbbsYy9Jrq1tB+53dmEKw2Y0pBJvdmEKw2Y0pBJvdmEKw2Y0pBJvdmEJobpx9P4DdbANWXhegOcAds/nQbl76F8N56d9Ho88uuHVE/vE0kfN9psi1v+xHXKc55SJeTOKy/YO3Nubzq5bMy4Q+SegsDj9BjCXtwQFdYwCrhM7y2VUbbBaHr64f4Hd2YwrBZjemEGx2YwrBZjemEGx2YwrBZjemEGx2YwohMnlr2kHdWRyfNBd39qF8giXfrZQO2vpmOnT/+SP43KS9LwBgzwA1AMMe5u2g954iWjaL+fnaVc43b10MjBT6j4XOXztH5dqL2u80Z13cXzBP/E1o+3AA64Xew/4uqo0264y+AJkb+7wpRL6zR8QNEbE9ItYf8NzoiFgZEY/Ufx6m5jHGtJb+fIxfDODU5z03D8CdmTkJwJ31340xbYw0e2behRd+1psJ4Kb645sAzBrkdRljBpmBXqA7MjO31B9vBbk5OyLmRERPRPT0oymaMWaIaPhqfNau8FVe5cvMhZnZlZldwJhGd2eMGSADNfu2iBgHAPWfqhymMabFDNTsywCcU398DoDbB2c5xpihQuazR8TNAGYAGBMRmwB8DMACAEsj4jwAG8GLYD/Hyw4C3kRi6Us+y8d3frBS2j92cb+WUMV5SRPtcf2bSOH5JTwuuneMilU/xuUxx3B9GtHWqLrvKg7eKXRREx+s1r/IhR8rXvdWobNvjVP5UJmvvkLVhVfWWko00fud1k+oPhel2TPz7ArpZDXWGNM++HZZYwrBZjemEGx2YwrBZjemEGx2YwqhuaWkf7MLWN5drZ9SHVoDAKyqTnGVrYPnf4DK1/8PH44p1dIXj76ADr3o4cV87ukihDSXy7xq8QY+djg/LpI9ot30rBOrtU4+tOOqHVTf3XE4n2AnCVGtEqm/Z5LW4gB0GeuVQmflv0Xa8Nj51drO5ZWS39mNKQSb3ZhCsNmNKQSb3ZhCsNmNKQSb3ZhCsNmNKYQml5J+bQI3V28wS7TwZRV0F4mdz76F69N4quZBtz1Zqe0/VpSpFqWgv/vUDKq/HI9T/b+jum7x/DV837ef+Haqz1z8fT7BF7gcS6rPr5mvJucCgEPwNNWX/vM5VEcP0VaoEtsqNXii0FWZa3IPwER+3wY2sHP5cmT+fGClpI0xfx7Y7MYUgs1uTCHY7MYUgs1uTCHY7MYUgs1uTCE0N85+SFfiFST42fs7McOXifb83pPP49zJXJ8gdj2WaJew0r4ARrHcZQC3iX3PWCY2eA3RusVY0d9j4hVc33CfmJ8k23d9mA89U0ytQuXfJNrWe/jYJSKfvYvLp7/6v6i+/M6/qRbP4nPzLmpdyOxxnN2YkrHZjSkEm92YQrDZjSkEm92YQrDZjSkEm92YQmhyPntX8iRjUYMcm4n2UjGWt1XGhpO4PvE71VrHGXzsVVye+6F/p/pXnvk7ql90cHVS+X/iQjr273Ej1T9568eoTmPZAO9McK4Yq+rlV6fx1xhFNNbOGdAx/D3zxQbjhc7aMg8TY1m76I8MPJ89Im6IiO0Rz1VIiIj5EbE5ItbV/52m5jHGtJb+fIxfjL5vT/tUZk6t/7tjcJdljBlspNkz8y4ATzRhLcaYIaSRC3SXRMR99Y/5h1VtFBFzIqInInoA3rvLGDN0DNTsXwLwKgBTAWwBcE3Vhpm5MDO7MrMLEI34jDFDxoDMnpnbMvOZzNwP4DoAJwzusowxg82AzB4R4w749V3QQRBjTIuRcfaIuBnADNQik9sAfKz++1QACaAXwPszc4vcWUxJYCnZQjVJZx8gXsKHdoh8dpVTfgrJ254h6t13i9xpiPGf5nHX0ZdU33/wRJeI96ry58OFLvK6aaxc7XsDiycD/FxSO2D3bAAYLnLt9zwm9n2M0InvOvoMkz/HbiZW57OzWx5qS8o8u4+nr1fjjDHthW+XNaYQbHZjCsFmN6YQbHZjCsFmN6YQ2qtls2yT+1uiiRRVUTL58Hwl1V+BX1Vq98ahYt9PcfmsE7n+sJh+3d0D37e8H4qUggYgQ55YSzSVlvwWoSt2EU29btVyWYTu5Lk8kmjqXCbp1vgcMje5lLQxJWOzG1MINrsxhWCzG1MINrsxhWCzG1MINrsxhdBmpaRV2iCDpxTmZp42GON/SfWl+YFK7Qu4mI49A7zl8mPopPrn//IjVMc+oqmSyau6xQYzuCw6ZWPF49Xa1S+nQ//t0suofvXvuf6mQ35YqS3/J9IyGdCdrteIc3WKSHFdv5qI6t4G1kZ7GjLvcZzdmJKx2Y0pBJvdmEKw2Y0pBJvdmEKw2Y0pBJvdmEJocpx9QgL/QLZgAWOA5/mOFmOPFLrIyz63Ovd60o330qFfRnWMHgC+iIuofmuIfHeQMteyTV+n0FW9Z5ZbDWDCB6u1nXzo659aQ/V7/3Ean4ANX63Oe3XcVFtlfm8FZsyu1rpXirlZXYcGWjYbY/48sNmNKQSb3ZhCsNmNKQSb3ZhCsNmNKQSb3ZhCaHKc/bjk8UcV22QtnUWt7TU8Vn3liZdT/ar4ULW4RMTwZ4uY65VncP0qkTs9nORO7+FDgVuEruqfv1Po7G/6YzH2CKHzXgAYS/K+xe0DE37I20X/HodQfcdb/4LvgP1dtvKh6GUtwN+HzAcHFmePiKMi4gcR8WBEPBBRO+sjYnRErIyIR+o/D1NzGWNaR38+xu8DcGlmTgYwDcDFETEZwDwAd2bmJAB31n83xrQp0uyZuSUz19Yf70Ltc914ADMB3FTf7CYAs4ZqkcaYxvmTLtBFRCeANwC4G8CRmbmlLm1Fxc3nETEnInoiokd/JzfGDBX9NntEdAC4FcDczPyjO/GzdpWvzyt9mbkwM7sys0snqxhjhop+mT0ihqFm9K9l5rfqT2+LiHF1fRzkpVFjTCt5kdogIgLA9QAeysxrD5CWATgHwIL6z9v17p4GsJHoPxLjWZtb8RVhCZevmjaCb7CqOrx228l/RYfOWv49sfPPcn0dSRMFgKksNLeCj8V7uDz9vVwfLqanVZF5y+aX7Tma6r9ZMZbv+2qizeBDNx03iW+wnqWZArIsOis13StOVrr4aktLs6MWwH4fgPsjYl39uctRM/nSiDgPNQeLs8YY00qk2TNzNYCqDgsnD+5yjDFDhW+XNaYQbHZjCsFmN6YQbHZjCsFmN6YQmpziOikBFlMWaaqsj+6xPE20o2cH1Xd3/ELsm8RdL+TxYjwspt4k9F6h72PHVMTocTeXO0UZ615Wxhqg906cy0tsX3rjVVS/5jNX8l3PZa+tk48Fa6kMAMdz+UzRsvmbLE1V3W/CylgvQOZGl5I2pmRsdmMKwWY3phBsdmMKwWY3phBsdmMKwWY3phD6k+I6iLwEwHFEf1yM31AtiVj17vmHi7kXcrnrjdXaKDF197Vigw8LXcV8/5ZoKjdatB7eKuLsY17H9UVEn8WPyzWjRBz9091cx3iiqRberO4CgM53c/2b14n5WYtwcUyxlmj7KxW/sxtTCDa7MYVgsxtTCDa7MYVgsxtTCDa7MYVgsxtTCE3OZ+9KoIdswdvk8o4y+8TYbqoena+n+r/gXyu1C7bxmOr+sb+iOuaJGuULPs51nEA01XJZxNGlLmD3IIgwOi5T9ydcKPRDqyWeKg8sFvp0oXcKfQLRzlevm92rcjEyf+Z8dmNKxmY3phBsdmMKwWY3phBsdmMKwWY3phBsdmMKQcbZI+IoAF9BLQE4ASzMzM9ExHwAFwB4tiD75Zl5B59rcgJfJVuoWDmr1b1NjBW1uCeKPuTziDZF7FrFdJerXt+3CH0z0eaLsV8S+kihv03o5N6J4SJYvUfdA/JjobNz4ik+dKo4H9aJ/uvYJXSWz/6EGNtLtMuR+fM+4+z9KV6xD8Clmbk2IkYCuCciVta1T2Uma3lvjGkT+tOffQuALfXHuyLiIfASIMaYNuRP+s4eEZ0A3oDnegZdEhH3RcQNEXFYxZg5EdETET3ArxtarDFm4PTb7BHRAeBWAHMz87eofdl7FYCpqL3zX9PXuMxcmJldmdkF9Pn/gTGmCfTL7BExDDWjfy0zvwUAmbktM5/JzP0ArgPPxjDGtBhp9ogIANcDeCgzrz3g+XEHbPYuAOsHf3nGmMGiP1fjTwLwPgD3R8S6+nOXAzg7IqaiFo7rBfB+PdV+8JCHSsfsJZoKV7xF6AKadvhOOnR69lL9cbyc6g/FBVQHPkE0lS55hNBFa2IsEvop1dIesbYFosT2BJF+O3slEUW4U5UHF38zHRZk+xdhQRq2e6ZS6c/V+NUA+orb0Zi6Maa98B10xhSCzW5MIdjsxhSCzW5MIdjsxhSCzW5MITS5lPTE5HFf0pIZAI8UqtgkK0MN1LJ1GaxctGh7jHcIncVNAeBzQr+CaKpls0orbiTmC/DjvleMfY3Q7xc6u29DtWxWr1tFrdXaWdtlda6ytV2NzF+4lLQxJWOzG1MINrsxhWCzG1MINrsxhWCzG1MINrsxhdDkOHvsALDxgKfGANjZtAX8abTr2tp1XYDXNlAGc21HZ+bhfQlNNfsLdh7RU6tN136069radV2A1zZQmrU2f4w3phBsdmMKodVmX9ji/TPadW3tui7AaxsoTVlbS7+zG2OaR6vf2Y0xTcJmN6YQWmL2iDg1In4aERsigjVDbjoR0RsR90fEulp/upau5YaI2B4R6w94bnRErIyIR+o/W9JTq2Jt8yNic/3YrYuI01q0tqMi4gcR8WBEPBARH6o/39JjR9bVlOPW9O/sEXEwgJ+h1th7E4CfADg7Mx9s6kIqiIheAF2Z2fIbMCLizQB2A/hKZk6pP/dJAE9k5oL6f5SHZeZH22Rt8wHsbnUb73q3onEHthkHMAvAuWjhsSPreg+acNxa8c5+AoANmfloZj4N4BsAZrZgHW1PZt6FF7a6mQngpvrjm1A7WZpOxdragszckplr6493oVayZjxafOzIuppCK8w+HsAvD/h9E9qr33sC+H5E3BMRc1q9mD44MjO31B9vha6v1GxkG+9m8rw2421z7AbS/rxRfIHuhUzPzONRKxx3cf3jaluSte9g7RQ77Vcb72bRR5vxP9DKYzfQ9ueN0gqzbwZw1AG/T6g/1xZk5ub6z+0Avo32a0W97dkOuvWf21u8nj/QTm28+2ozjjY4dq1sf94Ks/8EwKSIOCYiXgzgLADLWrCOFxARI+oXThARIwC8He3XinoZgHPqj88BcHsL1/JHtEsb76o242jxsWt5+/PMbPo/AKehdkX+5wCuaMUaKtb1SgD31v890Oq1AbgZtY91e1G7tnEear2C7wTwCIBVAEa30dq+ilp95/tQM9a4Fq1tOmof0e8DsK7+77RWHzuyrqYcN98ua0wh+AKdMYVgsxtTCDa7MYVgsxtTCDa7MYVgsxtTCDa7MYXw/4sxCE1EuL7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8751" y="1880466"/>
            <a:ext cx="1030246" cy="101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5320891" y="0"/>
            <a:ext cx="299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Saliency map </a:t>
            </a:r>
            <a:r>
              <a:rPr lang="en-US" dirty="0" smtClean="0"/>
              <a:t>– which pixels in the input image were most important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63283" y="1765252"/>
            <a:ext cx="305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activation map (CAM) </a:t>
            </a:r>
            <a:r>
              <a:rPr lang="en-US" dirty="0" smtClean="0"/>
              <a:t>– which features from the final convolution step were most important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83965" y="113157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(28x28)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83965" y="291739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(14x14)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2759" y="38268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(28x28)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786183" y="613112"/>
            <a:ext cx="120974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62253" y="2398929"/>
            <a:ext cx="63367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11144" y="1534824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Grad-CAM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7" y="1822860"/>
            <a:ext cx="1440175" cy="144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868" y="274414"/>
            <a:ext cx="1434866" cy="144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E:\Google Drive\Editing - Video\Course - Embedded Machine Learning Vision\2.3.1 - CNN Visualizations\led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4298" y="274414"/>
            <a:ext cx="1433266" cy="1440175"/>
          </a:xfrm>
          <a:prstGeom prst="rect">
            <a:avLst/>
          </a:prstGeom>
          <a:noFill/>
        </p:spPr>
      </p:pic>
      <p:pic>
        <p:nvPicPr>
          <p:cNvPr id="12291" name="Picture 3" descr="E:\Google Drive\Editing - Video\Course - Embedded Machine Learning Vision\2.3.1 - CNN Visualizations\led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298" y="1822862"/>
            <a:ext cx="1433266" cy="1440175"/>
          </a:xfrm>
          <a:prstGeom prst="rect">
            <a:avLst/>
          </a:prstGeom>
          <a:noFill/>
        </p:spPr>
      </p:pic>
      <p:pic>
        <p:nvPicPr>
          <p:cNvPr id="12292" name="Picture 4" descr="E:\Google Drive\Editing - Video\Course - Embedded Machine Learning Vision\2.3.1 - CNN Visualizations\led-0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34298" y="3378251"/>
            <a:ext cx="1433266" cy="1440175"/>
          </a:xfrm>
          <a:prstGeom prst="rect">
            <a:avLst/>
          </a:prstGeom>
          <a:noFill/>
        </p:spPr>
      </p:pic>
      <p:pic>
        <p:nvPicPr>
          <p:cNvPr id="12293" name="Picture 5" descr="E:\Google Drive\Editing - Video\Course - Embedded Machine Learning Vision\2.3.1 - CNN Visualizations\led-0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89432" y="267470"/>
            <a:ext cx="1440175" cy="1447119"/>
          </a:xfrm>
          <a:prstGeom prst="rect">
            <a:avLst/>
          </a:prstGeom>
          <a:noFill/>
        </p:spPr>
      </p:pic>
      <p:pic>
        <p:nvPicPr>
          <p:cNvPr id="12294" name="Picture 6" descr="E:\Google Drive\Editing - Video\Course - Embedded Machine Learning Vision\2.3.1 - CNN Visualizations\led-0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9432" y="1822862"/>
            <a:ext cx="1440175" cy="1447118"/>
          </a:xfrm>
          <a:prstGeom prst="rect">
            <a:avLst/>
          </a:prstGeom>
          <a:noFill/>
        </p:spPr>
      </p:pic>
      <p:pic>
        <p:nvPicPr>
          <p:cNvPr id="12295" name="Picture 7" descr="E:\Google Drive\Editing - Video\Course - Embedded Machine Learning Vision\2.3.1 - CNN Visualizations\led-0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89433" y="3378251"/>
            <a:ext cx="1433266" cy="1440175"/>
          </a:xfrm>
          <a:prstGeom prst="rect">
            <a:avLst/>
          </a:prstGeom>
          <a:noFill/>
        </p:spPr>
      </p:pic>
      <p:pic>
        <p:nvPicPr>
          <p:cNvPr id="12297" name="Picture 9" descr="E:\Google Drive\Editing - Video\Course - Embedded Machine Learning Vision\2.3.1 - CNN Visualizations\resistor-0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3868" y="3378251"/>
            <a:ext cx="1440174" cy="144711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634043" y="670719"/>
            <a:ext cx="155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Resistor</a:t>
            </a:r>
          </a:p>
          <a:p>
            <a:r>
              <a:rPr lang="en-US" sz="1400" dirty="0" smtClean="0"/>
              <a:t>Predicted: Resistor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34043" y="234132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Saliency map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4043" y="389671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Grad-CAM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32904" y="670719"/>
            <a:ext cx="1244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LED</a:t>
            </a:r>
          </a:p>
          <a:p>
            <a:r>
              <a:rPr lang="en-US" sz="1400" dirty="0" smtClean="0"/>
              <a:t>Predicted: LED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32904" y="234132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Saliency map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32904" y="389671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Grad-CAM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70861" y="670719"/>
            <a:ext cx="155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LED</a:t>
            </a:r>
          </a:p>
          <a:p>
            <a:r>
              <a:rPr lang="en-US" sz="1400" dirty="0" smtClean="0"/>
              <a:t>Predicted: Resistor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0861" y="234132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Saliency map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570861" y="389671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Grad-CAM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168751" y="3205427"/>
            <a:ext cx="1324961" cy="18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52506" y="3205427"/>
            <a:ext cx="1324961" cy="18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84996" y="3205427"/>
            <a:ext cx="1324961" cy="18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90463" y="57607"/>
            <a:ext cx="1324961" cy="262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74218" y="57607"/>
            <a:ext cx="1324961" cy="2629357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Flip</a:t>
            </a:r>
            <a:endParaRPr lang="en-US" dirty="0"/>
          </a:p>
        </p:txBody>
      </p:sp>
      <p:pic>
        <p:nvPicPr>
          <p:cNvPr id="1026" name="Picture 2" descr="E:\Google Drive\Editing - Video\Course - Embedded Machine Learning Vision\2.3.2 - Data Augmentation\Images\res-orig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9" y="2341322"/>
            <a:ext cx="1091154" cy="1094533"/>
          </a:xfrm>
          <a:prstGeom prst="rect">
            <a:avLst/>
          </a:prstGeom>
          <a:noFill/>
        </p:spPr>
      </p:pic>
      <p:pic>
        <p:nvPicPr>
          <p:cNvPr id="1027" name="Picture 3" descr="E:\Google Drive\Editing - Video\Course - Embedded Machine Learning Vision\2.3.2 - Data Augmentation\Images\res-flipped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60" y="152256"/>
            <a:ext cx="633499" cy="635460"/>
          </a:xfrm>
          <a:prstGeom prst="rect">
            <a:avLst/>
          </a:prstGeom>
          <a:noFill/>
        </p:spPr>
      </p:pic>
      <p:pic>
        <p:nvPicPr>
          <p:cNvPr id="1028" name="Picture 4" descr="E:\Google Drive\Editing - Video\Course - Embedded Machine Learning Vision\2.3.2 - Data Augmentation\Images\res-flipped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60" y="899364"/>
            <a:ext cx="633499" cy="635460"/>
          </a:xfrm>
          <a:prstGeom prst="rect">
            <a:avLst/>
          </a:prstGeom>
          <a:noFill/>
        </p:spPr>
      </p:pic>
      <p:pic>
        <p:nvPicPr>
          <p:cNvPr id="1029" name="Picture 5" descr="E:\Google Drive\Editing - Video\Course - Embedded Machine Learning Vision\2.3.2 - Data Augmentation\Images\res-flipped-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60" y="1648255"/>
            <a:ext cx="633499" cy="635460"/>
          </a:xfrm>
          <a:prstGeom prst="rect">
            <a:avLst/>
          </a:prstGeom>
          <a:noFill/>
        </p:spPr>
      </p:pic>
      <p:pic>
        <p:nvPicPr>
          <p:cNvPr id="1030" name="Picture 6" descr="E:\Google Drive\Editing - Video\Course - Embedded Machine Learning Vision\2.3.2 - Data Augmentation\Images\res-noise-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0638" y="3608676"/>
            <a:ext cx="633678" cy="633679"/>
          </a:xfrm>
          <a:prstGeom prst="rect">
            <a:avLst/>
          </a:prstGeom>
          <a:noFill/>
        </p:spPr>
      </p:pic>
      <p:pic>
        <p:nvPicPr>
          <p:cNvPr id="1031" name="Picture 7" descr="E:\Google Drive\Editing - Video\Course - Embedded Machine Learning Vision\2.3.2 - Data Augmentation\Images\res-noise-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30638" y="4357566"/>
            <a:ext cx="633678" cy="633678"/>
          </a:xfrm>
          <a:prstGeom prst="rect">
            <a:avLst/>
          </a:prstGeom>
          <a:noFill/>
        </p:spPr>
      </p:pic>
      <p:pic>
        <p:nvPicPr>
          <p:cNvPr id="1032" name="Picture 8" descr="E:\Google Drive\Editing - Video\Course - Embedded Machine Learning Vision\2.3.2 - Data Augmentation\Images\res-rotated-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105" y="94649"/>
            <a:ext cx="633677" cy="635639"/>
          </a:xfrm>
          <a:prstGeom prst="rect">
            <a:avLst/>
          </a:prstGeom>
          <a:noFill/>
        </p:spPr>
      </p:pic>
      <p:pic>
        <p:nvPicPr>
          <p:cNvPr id="1033" name="Picture 9" descr="E:\Google Drive\Editing - Video\Course - Embedded Machine Learning Vision\2.3.2 - Data Augmentation\Images\res-rotated-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403" y="835859"/>
            <a:ext cx="639379" cy="641358"/>
          </a:xfrm>
          <a:prstGeom prst="rect">
            <a:avLst/>
          </a:prstGeom>
          <a:noFill/>
        </p:spPr>
      </p:pic>
      <p:pic>
        <p:nvPicPr>
          <p:cNvPr id="1034" name="Picture 10" descr="E:\Google Drive\Editing - Video\Course - Embedded Machine Learning Vision\2.3.2 - Data Augmentation\Images\res-rotated-0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6105" y="1584750"/>
            <a:ext cx="639378" cy="641358"/>
          </a:xfrm>
          <a:prstGeom prst="rect">
            <a:avLst/>
          </a:prstGeom>
          <a:noFill/>
        </p:spPr>
      </p:pic>
      <p:pic>
        <p:nvPicPr>
          <p:cNvPr id="1035" name="Picture 11" descr="E:\Google Drive\Editing - Video\Course - Embedded Machine Learning Vision\2.3.2 - Data Augmentation\Images\res-translate-0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98148" y="3608676"/>
            <a:ext cx="633679" cy="633679"/>
          </a:xfrm>
          <a:prstGeom prst="rect">
            <a:avLst/>
          </a:prstGeom>
          <a:noFill/>
        </p:spPr>
      </p:pic>
      <p:pic>
        <p:nvPicPr>
          <p:cNvPr id="1036" name="Picture 12" descr="E:\Google Drive\Editing - Video\Course - Embedded Machine Learning Vision\2.3.2 - Data Augmentation\Images\res-translate-0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98148" y="4357566"/>
            <a:ext cx="633679" cy="633678"/>
          </a:xfrm>
          <a:prstGeom prst="rect">
            <a:avLst/>
          </a:prstGeom>
          <a:noFill/>
        </p:spPr>
      </p:pic>
      <p:pic>
        <p:nvPicPr>
          <p:cNvPr id="1039" name="Picture 15" descr="E:\Google Drive\Editing - Video\Course - Embedded Machine Learning Vision\2.3.2 - Data Augmentation\Images\res-zoom-0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14393" y="4357566"/>
            <a:ext cx="633677" cy="633677"/>
          </a:xfrm>
          <a:prstGeom prst="rect">
            <a:avLst/>
          </a:prstGeom>
          <a:noFill/>
        </p:spPr>
      </p:pic>
      <p:pic>
        <p:nvPicPr>
          <p:cNvPr id="1040" name="Picture 16" descr="E:\Google Drive\Editing - Video\Course - Embedded Machine Learning Vision\2.3.2 - Data Augmentation\Images\res-zoom-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14393" y="3608675"/>
            <a:ext cx="633677" cy="633677"/>
          </a:xfrm>
          <a:prstGeom prst="rect">
            <a:avLst/>
          </a:prstGeom>
          <a:noFill/>
        </p:spPr>
      </p:pic>
      <p:cxnSp>
        <p:nvCxnSpPr>
          <p:cNvPr id="25" name="Straight Arrow Connector 24"/>
          <p:cNvCxnSpPr>
            <a:stCxn id="1026" idx="3"/>
          </p:cNvCxnSpPr>
          <p:nvPr/>
        </p:nvCxnSpPr>
        <p:spPr>
          <a:xfrm flipV="1">
            <a:off x="1457843" y="2686964"/>
            <a:ext cx="1616375" cy="201625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26" idx="3"/>
          </p:cNvCxnSpPr>
          <p:nvPr/>
        </p:nvCxnSpPr>
        <p:spPr>
          <a:xfrm flipV="1">
            <a:off x="1457843" y="2686964"/>
            <a:ext cx="3632620" cy="201625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26" idx="3"/>
          </p:cNvCxnSpPr>
          <p:nvPr/>
        </p:nvCxnSpPr>
        <p:spPr>
          <a:xfrm>
            <a:off x="1457843" y="2888589"/>
            <a:ext cx="694663" cy="316838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6" idx="3"/>
          </p:cNvCxnSpPr>
          <p:nvPr/>
        </p:nvCxnSpPr>
        <p:spPr>
          <a:xfrm>
            <a:off x="1457843" y="2888589"/>
            <a:ext cx="2710908" cy="316838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26" idx="3"/>
          </p:cNvCxnSpPr>
          <p:nvPr/>
        </p:nvCxnSpPr>
        <p:spPr>
          <a:xfrm>
            <a:off x="1457843" y="2888589"/>
            <a:ext cx="4727153" cy="316838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3868" y="1016361"/>
            <a:ext cx="27440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 image → 13 images</a:t>
            </a:r>
          </a:p>
          <a:p>
            <a:r>
              <a:rPr lang="en-US" dirty="0" smtClean="0"/>
              <a:t>250 images → 3250 images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187</Words>
  <Application>Microsoft Office PowerPoint</Application>
  <PresentationFormat>On-screen Show (16:9)</PresentationFormat>
  <Paragraphs>58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Building a Better Model with Data Augmentation</vt:lpstr>
      <vt:lpstr>Schedule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108</cp:revision>
  <dcterms:created xsi:type="dcterms:W3CDTF">2006-08-16T00:00:00Z</dcterms:created>
  <dcterms:modified xsi:type="dcterms:W3CDTF">2021-09-24T14:58:31Z</dcterms:modified>
</cp:coreProperties>
</file>