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95" r:id="rId3"/>
    <p:sldId id="273" r:id="rId4"/>
    <p:sldId id="292" r:id="rId5"/>
    <p:sldId id="275" r:id="rId6"/>
    <p:sldId id="280" r:id="rId7"/>
    <p:sldId id="283" r:id="rId8"/>
    <p:sldId id="286" r:id="rId9"/>
    <p:sldId id="287" r:id="rId10"/>
    <p:sldId id="288" r:id="rId11"/>
    <p:sldId id="290" r:id="rId12"/>
    <p:sldId id="291" r:id="rId13"/>
    <p:sldId id="296" r:id="rId14"/>
    <p:sldId id="298" r:id="rId15"/>
    <p:sldId id="265" r:id="rId16"/>
    <p:sldId id="299" r:id="rId17"/>
    <p:sldId id="262" r:id="rId18"/>
    <p:sldId id="266" r:id="rId19"/>
    <p:sldId id="264" r:id="rId20"/>
    <p:sldId id="297" r:id="rId21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0BBE"/>
    <a:srgbClr val="D3A269"/>
    <a:srgbClr val="D4D8FB"/>
    <a:srgbClr val="F9EFE4"/>
    <a:srgbClr val="FFBCB3"/>
    <a:srgbClr val="E7CCAB"/>
    <a:srgbClr val="FF2100"/>
    <a:srgbClr val="080623"/>
    <a:srgbClr val="6A0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9" autoAdjust="0"/>
    <p:restoredTop sz="94660"/>
  </p:normalViewPr>
  <p:slideViewPr>
    <p:cSldViewPr>
      <p:cViewPr varScale="1">
        <p:scale>
          <a:sx n="75" d="100"/>
          <a:sy n="75" d="100"/>
        </p:scale>
        <p:origin x="96" y="672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>
                <a:solidFill>
                  <a:srgbClr val="E7CCAB"/>
                </a:solidFill>
                <a:latin typeface="DigiKey Artex" pitchFamily="50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BC6D-3EAE-40DF-847C-23CBE1DB33D0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AA43-964B-4820-B5DE-99893873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7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BC6D-3EAE-40DF-847C-23CBE1DB33D0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AA43-964B-4820-B5DE-99893873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4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BC6D-3EAE-40DF-847C-23CBE1DB33D0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AA43-964B-4820-B5DE-99893873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8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BC6D-3EAE-40DF-847C-23CBE1DB33D0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AA43-964B-4820-B5DE-99893873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7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rgbClr val="E7CCAB"/>
                </a:solidFill>
                <a:latin typeface="DigiKey Artex" pitchFamily="50" charset="0"/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BC6D-3EAE-40DF-847C-23CBE1DB33D0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AA43-964B-4820-B5DE-99893873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8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BC6D-3EAE-40DF-847C-23CBE1DB33D0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AA43-964B-4820-B5DE-99893873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>
                <a:solidFill>
                  <a:srgbClr val="E7CCAB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>
                <a:solidFill>
                  <a:srgbClr val="E7CCAB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BC6D-3EAE-40DF-847C-23CBE1DB33D0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AA43-964B-4820-B5DE-99893873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1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BC6D-3EAE-40DF-847C-23CBE1DB33D0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AA43-964B-4820-B5DE-99893873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BC6D-3EAE-40DF-847C-23CBE1DB33D0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AA43-964B-4820-B5DE-99893873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6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BC6D-3EAE-40DF-847C-23CBE1DB33D0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AA43-964B-4820-B5DE-99893873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9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BC6D-3EAE-40DF-847C-23CBE1DB33D0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AA43-964B-4820-B5DE-99893873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1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6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fld id="{EA84BC6D-3EAE-40DF-847C-23CBE1DB33D0}" type="datetimeFigureOut">
              <a:rPr lang="en-US" smtClean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fld id="{8BD1AA43-964B-4820-B5DE-9989387350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1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rgbClr val="FF2100"/>
          </a:solidFill>
          <a:latin typeface="DigiKey Artex" pitchFamily="50" charset="0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898BE5-B4EA-6611-1F22-73B1A1CE1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480111"/>
            <a:ext cx="13716000" cy="3581400"/>
          </a:xfrm>
        </p:spPr>
        <p:txBody>
          <a:bodyPr/>
          <a:lstStyle/>
          <a:p>
            <a:r>
              <a:rPr lang="en-US" dirty="0"/>
              <a:t>Intro to Embedded Rust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D5B988E-4C69-52A5-0FDE-D35F018A6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4199623"/>
            <a:ext cx="13716000" cy="1149347"/>
          </a:xfrm>
        </p:spPr>
        <p:txBody>
          <a:bodyPr>
            <a:normAutofit/>
          </a:bodyPr>
          <a:lstStyle/>
          <a:p>
            <a:r>
              <a:rPr lang="en-US" sz="4800" dirty="0" err="1"/>
              <a:t>Hackaday</a:t>
            </a:r>
            <a:r>
              <a:rPr lang="en-US" sz="4800" dirty="0"/>
              <a:t> Supercon 2025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14FB28-746B-1C53-9B3D-F9F3455A4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637" y="8796499"/>
            <a:ext cx="4112153" cy="11493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BB99E2-6674-AF16-77AC-1CC0FA463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65" y="8027306"/>
            <a:ext cx="1943135" cy="19431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9DBFE5-571A-E17A-E2A2-23994DD68FBF}"/>
              </a:ext>
            </a:extLst>
          </p:cNvPr>
          <p:cNvSpPr txBox="1"/>
          <p:nvPr/>
        </p:nvSpPr>
        <p:spPr>
          <a:xfrm>
            <a:off x="0" y="5902324"/>
            <a:ext cx="1828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started: github.com/ShawnHymel/workshop-embedded-rust</a:t>
            </a:r>
          </a:p>
        </p:txBody>
      </p:sp>
    </p:spTree>
    <p:extLst>
      <p:ext uri="{BB962C8B-B14F-4D97-AF65-F5344CB8AC3E}">
        <p14:creationId xmlns:p14="http://schemas.microsoft.com/office/powerpoint/2010/main" val="14847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86234-605A-8843-80D2-07D6A6010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1ED6521-22FB-74BF-DAE5-EE6E98B1AEF7}"/>
              </a:ext>
            </a:extLst>
          </p:cNvPr>
          <p:cNvSpPr txBox="1">
            <a:spLocks/>
          </p:cNvSpPr>
          <p:nvPr/>
        </p:nvSpPr>
        <p:spPr>
          <a:xfrm>
            <a:off x="1257300" y="0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rgbClr val="FF2100"/>
                </a:solidFill>
                <a:latin typeface="DigiKey Artex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Rust Limitations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5AB260C-2B67-3A2B-E0EB-69A5E8D9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2400330"/>
            <a:ext cx="15773400" cy="6527007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D4D8FB"/>
                </a:solidFill>
              </a:rPr>
              <a:t>Steep learning curve</a:t>
            </a:r>
          </a:p>
          <a:p>
            <a:r>
              <a:rPr lang="en-US" sz="4400" dirty="0">
                <a:solidFill>
                  <a:srgbClr val="D4D8FB"/>
                </a:solidFill>
              </a:rPr>
              <a:t>Slow development time</a:t>
            </a:r>
          </a:p>
          <a:p>
            <a:r>
              <a:rPr lang="en-US" sz="4400" dirty="0">
                <a:solidFill>
                  <a:srgbClr val="D4D8FB"/>
                </a:solidFill>
              </a:rPr>
              <a:t>Slow compile times</a:t>
            </a:r>
          </a:p>
          <a:p>
            <a:pPr lvl="1"/>
            <a:r>
              <a:rPr lang="en-US" dirty="0">
                <a:solidFill>
                  <a:srgbClr val="D4D8FB"/>
                </a:solidFill>
              </a:rPr>
              <a:t>Borrow checker</a:t>
            </a:r>
          </a:p>
          <a:p>
            <a:pPr lvl="1"/>
            <a:r>
              <a:rPr lang="en-US" dirty="0">
                <a:solidFill>
                  <a:srgbClr val="D4D8FB"/>
                </a:solidFill>
              </a:rPr>
              <a:t>Generate copies of generics (</a:t>
            </a:r>
            <a:r>
              <a:rPr lang="en-US" dirty="0" err="1">
                <a:solidFill>
                  <a:srgbClr val="D4D8FB"/>
                </a:solidFill>
              </a:rPr>
              <a:t>monomorphization</a:t>
            </a:r>
            <a:r>
              <a:rPr lang="en-US" dirty="0">
                <a:solidFill>
                  <a:srgbClr val="D4D8FB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D4D8FB"/>
                </a:solidFill>
              </a:rPr>
              <a:t>Traits system</a:t>
            </a:r>
          </a:p>
          <a:p>
            <a:r>
              <a:rPr lang="en-US" sz="4400" dirty="0">
                <a:solidFill>
                  <a:srgbClr val="D4D8FB"/>
                </a:solidFill>
              </a:rPr>
              <a:t>Large binary sizes</a:t>
            </a:r>
          </a:p>
          <a:p>
            <a:pPr lvl="1"/>
            <a:r>
              <a:rPr lang="en-US" dirty="0">
                <a:solidFill>
                  <a:srgbClr val="D4D8FB"/>
                </a:solidFill>
              </a:rPr>
              <a:t>Static linking by default</a:t>
            </a:r>
          </a:p>
          <a:p>
            <a:pPr lvl="1"/>
            <a:r>
              <a:rPr lang="en-US" dirty="0" err="1">
                <a:solidFill>
                  <a:srgbClr val="D4D8FB"/>
                </a:solidFill>
              </a:rPr>
              <a:t>Monomorphization</a:t>
            </a:r>
            <a:endParaRPr lang="en-US" dirty="0">
              <a:solidFill>
                <a:srgbClr val="D4D8FB"/>
              </a:solidFill>
            </a:endParaRPr>
          </a:p>
          <a:p>
            <a:pPr lvl="1"/>
            <a:r>
              <a:rPr lang="en-US" dirty="0">
                <a:solidFill>
                  <a:srgbClr val="D4D8FB"/>
                </a:solidFill>
              </a:rPr>
              <a:t>Standard library</a:t>
            </a:r>
          </a:p>
        </p:txBody>
      </p:sp>
    </p:spTree>
    <p:extLst>
      <p:ext uri="{BB962C8B-B14F-4D97-AF65-F5344CB8AC3E}">
        <p14:creationId xmlns:p14="http://schemas.microsoft.com/office/powerpoint/2010/main" val="293712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740FD-4F91-3A48-8459-76201FEA0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6CDCB4A-D74E-974E-F5E5-2DF28216B782}"/>
              </a:ext>
            </a:extLst>
          </p:cNvPr>
          <p:cNvSpPr txBox="1">
            <a:spLocks/>
          </p:cNvSpPr>
          <p:nvPr/>
        </p:nvSpPr>
        <p:spPr>
          <a:xfrm>
            <a:off x="1257300" y="0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rgbClr val="FF2100"/>
                </a:solidFill>
                <a:latin typeface="DigiKey Artex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Rust Limitations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A1857AD-09B2-90B2-1CE5-65FB0EE7F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2400330"/>
            <a:ext cx="15773400" cy="65270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D4D8FB"/>
                </a:solidFill>
              </a:rPr>
              <a:t>No stable application binary interface (ABI)</a:t>
            </a:r>
          </a:p>
          <a:p>
            <a:pPr lvl="1"/>
            <a:r>
              <a:rPr lang="en-US" dirty="0">
                <a:solidFill>
                  <a:srgbClr val="D4D8FB"/>
                </a:solidFill>
              </a:rPr>
              <a:t>ABI: low-level specification that defines how compiled components communicate (specific to CPU architecture and OS)</a:t>
            </a:r>
          </a:p>
          <a:p>
            <a:pPr lvl="1"/>
            <a:r>
              <a:rPr lang="en-US" dirty="0">
                <a:solidFill>
                  <a:srgbClr val="D4D8FB"/>
                </a:solidFill>
              </a:rPr>
              <a:t>C has a widely-adopted, stable ABI</a:t>
            </a:r>
          </a:p>
          <a:p>
            <a:pPr lvl="1"/>
            <a:r>
              <a:rPr lang="en-US" dirty="0">
                <a:solidFill>
                  <a:srgbClr val="D4D8FB"/>
                </a:solidFill>
              </a:rPr>
              <a:t>Other languages can easily call programs/written in C</a:t>
            </a:r>
          </a:p>
          <a:p>
            <a:pPr lvl="1"/>
            <a:r>
              <a:rPr lang="en-US" dirty="0">
                <a:solidFill>
                  <a:srgbClr val="D4D8FB"/>
                </a:solidFill>
              </a:rPr>
              <a:t>Rust ABI not standardized, so other languages can’t call Rust libraries</a:t>
            </a:r>
          </a:p>
          <a:p>
            <a:pPr lvl="1"/>
            <a:r>
              <a:rPr lang="en-US" dirty="0">
                <a:solidFill>
                  <a:srgbClr val="D4D8FB"/>
                </a:solidFill>
              </a:rPr>
              <a:t>Workaround: expose a C-compatible interface</a:t>
            </a:r>
          </a:p>
          <a:p>
            <a:pPr lvl="1"/>
            <a:r>
              <a:rPr lang="en-US" dirty="0">
                <a:solidFill>
                  <a:srgbClr val="D4D8FB"/>
                </a:solidFill>
              </a:rPr>
              <a:t>Limits Rust’s growth and adoption</a:t>
            </a:r>
          </a:p>
        </p:txBody>
      </p:sp>
    </p:spTree>
    <p:extLst>
      <p:ext uri="{BB962C8B-B14F-4D97-AF65-F5344CB8AC3E}">
        <p14:creationId xmlns:p14="http://schemas.microsoft.com/office/powerpoint/2010/main" val="237775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D8D54-22F9-2887-7F79-5B1B40B96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F613F5B-9884-4312-DCEB-B64A30D00CC5}"/>
              </a:ext>
            </a:extLst>
          </p:cNvPr>
          <p:cNvSpPr txBox="1">
            <a:spLocks/>
          </p:cNvSpPr>
          <p:nvPr/>
        </p:nvSpPr>
        <p:spPr>
          <a:xfrm>
            <a:off x="1257300" y="0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rgbClr val="FF2100"/>
                </a:solidFill>
                <a:latin typeface="DigiKey Artex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Embedded Rust Limitations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54F8805-8AFD-90C7-AA77-951FC9C63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2400330"/>
            <a:ext cx="15773400" cy="65270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D4D8FB"/>
                </a:solidFill>
              </a:rPr>
              <a:t>Relatively new ecosystem</a:t>
            </a:r>
          </a:p>
          <a:p>
            <a:pPr lvl="1"/>
            <a:r>
              <a:rPr lang="en-US" sz="3800" dirty="0">
                <a:solidFill>
                  <a:srgbClr val="D4D8FB"/>
                </a:solidFill>
              </a:rPr>
              <a:t>Breaking changes in libraries</a:t>
            </a:r>
          </a:p>
          <a:p>
            <a:pPr lvl="1"/>
            <a:r>
              <a:rPr lang="en-US" sz="3800" dirty="0">
                <a:solidFill>
                  <a:srgbClr val="D4D8FB"/>
                </a:solidFill>
              </a:rPr>
              <a:t>Cargo helps manage dependencies</a:t>
            </a:r>
          </a:p>
          <a:p>
            <a:r>
              <a:rPr lang="en-US" sz="4400" dirty="0">
                <a:solidFill>
                  <a:srgbClr val="D4D8FB"/>
                </a:solidFill>
              </a:rPr>
              <a:t>Limited official silicon vendor support</a:t>
            </a:r>
          </a:p>
          <a:p>
            <a:r>
              <a:rPr lang="en-US" sz="4400" dirty="0">
                <a:solidFill>
                  <a:srgbClr val="D4D8FB"/>
                </a:solidFill>
              </a:rPr>
              <a:t>Lack of mature drivers and libraries</a:t>
            </a:r>
          </a:p>
          <a:p>
            <a:r>
              <a:rPr lang="en-US" sz="4400" dirty="0">
                <a:solidFill>
                  <a:srgbClr val="D4D8FB"/>
                </a:solidFill>
              </a:rPr>
              <a:t>No mature RTOS option</a:t>
            </a:r>
          </a:p>
          <a:p>
            <a:pPr lvl="1"/>
            <a:r>
              <a:rPr lang="en-US" sz="3800" dirty="0">
                <a:solidFill>
                  <a:srgbClr val="D4D8FB"/>
                </a:solidFill>
              </a:rPr>
              <a:t>E</a:t>
            </a:r>
            <a:r>
              <a:rPr lang="en-US" sz="3800">
                <a:solidFill>
                  <a:srgbClr val="D4D8FB"/>
                </a:solidFill>
              </a:rPr>
              <a:t>mbassy </a:t>
            </a:r>
            <a:r>
              <a:rPr lang="en-US" sz="3800" dirty="0">
                <a:solidFill>
                  <a:srgbClr val="D4D8FB"/>
                </a:solidFill>
              </a:rPr>
              <a:t>– async framework</a:t>
            </a:r>
          </a:p>
          <a:p>
            <a:pPr lvl="1"/>
            <a:r>
              <a:rPr lang="en-US" sz="3800" dirty="0">
                <a:solidFill>
                  <a:srgbClr val="D4D8FB"/>
                </a:solidFill>
              </a:rPr>
              <a:t>RTIC – interrupt-based concurrency framework</a:t>
            </a:r>
          </a:p>
          <a:p>
            <a:r>
              <a:rPr lang="en-US" sz="4400" dirty="0">
                <a:solidFill>
                  <a:srgbClr val="D4D8FB"/>
                </a:solidFill>
              </a:rPr>
              <a:t>Smaller knowledge base and community than embedded C</a:t>
            </a:r>
          </a:p>
        </p:txBody>
      </p:sp>
    </p:spTree>
    <p:extLst>
      <p:ext uri="{BB962C8B-B14F-4D97-AF65-F5344CB8AC3E}">
        <p14:creationId xmlns:p14="http://schemas.microsoft.com/office/powerpoint/2010/main" val="94092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393B89-D9D9-7C59-3F9F-2644D67EB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Exercise 1: Blinky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22B2C0-10DB-9E23-D585-69C822AAD8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github.com/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</a:rPr>
              <a:t>ShawnHymel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/workshop-embedded-rust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83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EA382-5B44-18A6-CC4E-D027E19E2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E031C-C188-679F-4D65-23500E527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Exercise 2: Ownership and Borrowing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37810-2C38-4653-0CED-9DF6872882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github.com/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</a:rPr>
              <a:t>ShawnHymel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/workshop-embedded-rust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41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6BC07-6CBC-2CCF-1BB5-FD8B6E385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427780-133A-DB05-EEBC-1B09B3C5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0"/>
            <a:ext cx="15773400" cy="1988345"/>
          </a:xfrm>
        </p:spPr>
        <p:txBody>
          <a:bodyPr/>
          <a:lstStyle/>
          <a:p>
            <a:pPr algn="ctr"/>
            <a:r>
              <a:rPr lang="en-US" dirty="0"/>
              <a:t>Pointers and 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9EAE51-0E3F-BC09-1C89-F6773AC14206}"/>
              </a:ext>
            </a:extLst>
          </p:cNvPr>
          <p:cNvSpPr txBox="1"/>
          <p:nvPr/>
        </p:nvSpPr>
        <p:spPr>
          <a:xfrm>
            <a:off x="2423233" y="3223281"/>
            <a:ext cx="1344153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fn</a:t>
            </a:r>
            <a:r>
              <a:rPr lang="en-US" sz="36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main() {</a:t>
            </a:r>
          </a:p>
          <a:p>
            <a:r>
              <a:rPr lang="en-US" sz="36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   let x = 42;</a:t>
            </a:r>
          </a:p>
          <a:p>
            <a:r>
              <a:rPr lang="en-US" sz="36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   let </a:t>
            </a:r>
            <a:r>
              <a:rPr lang="en-US" sz="36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raw_ptr</a:t>
            </a:r>
            <a:r>
              <a:rPr lang="en-US" sz="36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: *const i32 = &amp;x;</a:t>
            </a:r>
          </a:p>
          <a:p>
            <a:r>
              <a:rPr lang="en-US" sz="36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   let reference = &amp;x;</a:t>
            </a:r>
          </a:p>
          <a:p>
            <a:r>
              <a:rPr lang="en-US" sz="36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       </a:t>
            </a:r>
          </a:p>
          <a:p>
            <a:r>
              <a:rPr lang="en-US" sz="36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   </a:t>
            </a:r>
            <a:r>
              <a:rPr lang="en-US" sz="36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println</a:t>
            </a:r>
            <a:r>
              <a:rPr lang="en-US" sz="36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!("x lives at: {:p}", &amp;x);</a:t>
            </a:r>
          </a:p>
          <a:p>
            <a:r>
              <a:rPr lang="en-US" sz="36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   </a:t>
            </a:r>
            <a:r>
              <a:rPr lang="en-US" sz="36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println</a:t>
            </a:r>
            <a:r>
              <a:rPr lang="en-US" sz="36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!("raw pointer: {:p}", </a:t>
            </a:r>
            <a:r>
              <a:rPr lang="en-US" sz="36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raw_ptr</a:t>
            </a:r>
            <a:r>
              <a:rPr lang="en-US" sz="36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);</a:t>
            </a:r>
          </a:p>
          <a:p>
            <a:r>
              <a:rPr lang="en-US" sz="36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   </a:t>
            </a:r>
            <a:r>
              <a:rPr lang="en-US" sz="36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println</a:t>
            </a:r>
            <a:r>
              <a:rPr lang="en-US" sz="36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!("reference: {:p}", reference);</a:t>
            </a:r>
          </a:p>
          <a:p>
            <a:r>
              <a:rPr lang="en-US" sz="36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242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78D95-E459-A216-FF18-C9B5B2101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0E8692-C7C6-593C-0A35-C35A82708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0"/>
            <a:ext cx="15773400" cy="1988345"/>
          </a:xfrm>
        </p:spPr>
        <p:txBody>
          <a:bodyPr/>
          <a:lstStyle/>
          <a:p>
            <a:pPr algn="ctr"/>
            <a:r>
              <a:rPr lang="en-US" dirty="0"/>
              <a:t>Pointers and 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ED817C-C9A3-1113-71FC-A132687B5167}"/>
              </a:ext>
            </a:extLst>
          </p:cNvPr>
          <p:cNvSpPr txBox="1"/>
          <p:nvPr/>
        </p:nvSpPr>
        <p:spPr>
          <a:xfrm>
            <a:off x="2423233" y="3223281"/>
            <a:ext cx="1344153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fn</a:t>
            </a:r>
            <a:r>
              <a:rPr lang="en-US" sz="36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main() {</a:t>
            </a:r>
          </a:p>
          <a:p>
            <a:r>
              <a:rPr lang="en-US" sz="36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   let x = 42;</a:t>
            </a:r>
          </a:p>
          <a:p>
            <a:r>
              <a:rPr lang="en-US" sz="36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   let </a:t>
            </a:r>
            <a:r>
              <a:rPr lang="en-US" sz="36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raw_ptr</a:t>
            </a:r>
            <a:r>
              <a:rPr lang="en-US" sz="36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: *const i32 = &amp;x;</a:t>
            </a:r>
          </a:p>
          <a:p>
            <a:r>
              <a:rPr lang="en-US" sz="36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   let reference = &amp;x;</a:t>
            </a:r>
          </a:p>
          <a:p>
            <a:r>
              <a:rPr lang="en-US" sz="36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       </a:t>
            </a:r>
          </a:p>
          <a:p>
            <a:r>
              <a:rPr lang="en-US" sz="36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   </a:t>
            </a:r>
            <a:r>
              <a:rPr lang="en-US" sz="36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println</a:t>
            </a:r>
            <a:r>
              <a:rPr lang="en-US" sz="36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!("x lives at: {:p}", &amp;x);</a:t>
            </a:r>
          </a:p>
          <a:p>
            <a:r>
              <a:rPr lang="en-US" sz="36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   </a:t>
            </a:r>
            <a:r>
              <a:rPr lang="en-US" sz="36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println</a:t>
            </a:r>
            <a:r>
              <a:rPr lang="en-US" sz="36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!("raw pointer: {:p}", </a:t>
            </a:r>
            <a:r>
              <a:rPr lang="en-US" sz="36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raw_ptr</a:t>
            </a:r>
            <a:r>
              <a:rPr lang="en-US" sz="36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);</a:t>
            </a:r>
          </a:p>
          <a:p>
            <a:r>
              <a:rPr lang="en-US" sz="36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   </a:t>
            </a:r>
            <a:r>
              <a:rPr lang="en-US" sz="36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println</a:t>
            </a:r>
            <a:r>
              <a:rPr lang="en-US" sz="36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!("reference: {:p}", reference);</a:t>
            </a:r>
          </a:p>
          <a:p>
            <a:r>
              <a:rPr lang="en-US" sz="36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B2EFBE-DE17-AE20-1E51-D85F701FA877}"/>
              </a:ext>
            </a:extLst>
          </p:cNvPr>
          <p:cNvCxnSpPr/>
          <p:nvPr/>
        </p:nvCxnSpPr>
        <p:spPr>
          <a:xfrm>
            <a:off x="3566221" y="4657730"/>
            <a:ext cx="8138071" cy="0"/>
          </a:xfrm>
          <a:prstGeom prst="line">
            <a:avLst/>
          </a:prstGeom>
          <a:ln w="57150">
            <a:solidFill>
              <a:srgbClr val="FF2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32D7BC-24CF-B3F9-3463-C1E422E92C6B}"/>
              </a:ext>
            </a:extLst>
          </p:cNvPr>
          <p:cNvCxnSpPr>
            <a:cxnSpLocks/>
          </p:cNvCxnSpPr>
          <p:nvPr/>
        </p:nvCxnSpPr>
        <p:spPr>
          <a:xfrm>
            <a:off x="3566221" y="6848480"/>
            <a:ext cx="10881241" cy="0"/>
          </a:xfrm>
          <a:prstGeom prst="line">
            <a:avLst/>
          </a:prstGeom>
          <a:ln w="57150">
            <a:solidFill>
              <a:srgbClr val="FF2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833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FBA85-FC47-AB86-9C8A-68EB4936E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54B053-9AF0-3B97-EE01-B7E5C8C54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414" y="589914"/>
            <a:ext cx="9107171" cy="910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F1330-1900-2CF5-FED6-D0068DC10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BDD01B-EB41-6941-AEE0-85BF3E237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0"/>
            <a:ext cx="15773400" cy="1988345"/>
          </a:xfrm>
        </p:spPr>
        <p:txBody>
          <a:bodyPr/>
          <a:lstStyle/>
          <a:p>
            <a:pPr algn="ctr"/>
            <a:r>
              <a:rPr lang="en-US" dirty="0"/>
              <a:t>Pointers and 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AD3FED-67C6-3700-9F12-5E733D6EBE31}"/>
              </a:ext>
            </a:extLst>
          </p:cNvPr>
          <p:cNvSpPr txBox="1"/>
          <p:nvPr/>
        </p:nvSpPr>
        <p:spPr>
          <a:xfrm>
            <a:off x="5852196" y="2950241"/>
            <a:ext cx="68122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struct </a:t>
            </a:r>
            <a:r>
              <a:rPr lang="en-US" sz="36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SensorReading</a:t>
            </a:r>
            <a:r>
              <a:rPr lang="en-US" sz="36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{</a:t>
            </a:r>
          </a:p>
          <a:p>
            <a:r>
              <a:rPr lang="en-US" sz="36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    value: u16,</a:t>
            </a:r>
          </a:p>
          <a:p>
            <a:r>
              <a:rPr lang="en-US" sz="36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    </a:t>
            </a:r>
            <a:r>
              <a:rPr lang="en-US" sz="36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timestamp_ms</a:t>
            </a:r>
            <a:r>
              <a:rPr lang="en-US" sz="36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: u32,</a:t>
            </a:r>
          </a:p>
          <a:p>
            <a:r>
              <a:rPr lang="en-US" sz="36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0CD7E1-47CD-247C-A3FD-FF939E82DA72}"/>
              </a:ext>
            </a:extLst>
          </p:cNvPr>
          <p:cNvGraphicFramePr>
            <a:graphicFrameLocks noGrp="1"/>
          </p:cNvGraphicFramePr>
          <p:nvPr/>
        </p:nvGraphicFramePr>
        <p:xfrm>
          <a:off x="4291445" y="6972280"/>
          <a:ext cx="2651732" cy="1371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5866">
                  <a:extLst>
                    <a:ext uri="{9D8B030D-6E8A-4147-A177-3AD203B41FA5}">
                      <a16:colId xmlns:a16="http://schemas.microsoft.com/office/drawing/2014/main" val="3312593263"/>
                    </a:ext>
                  </a:extLst>
                </a:gridCol>
                <a:gridCol w="1325866">
                  <a:extLst>
                    <a:ext uri="{9D8B030D-6E8A-4147-A177-3AD203B41FA5}">
                      <a16:colId xmlns:a16="http://schemas.microsoft.com/office/drawing/2014/main" val="3262405143"/>
                    </a:ext>
                  </a:extLst>
                </a:gridCol>
              </a:tblGrid>
              <a:tr h="68579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name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value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6993980"/>
                  </a:ext>
                </a:extLst>
              </a:tr>
              <a:tr h="68579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ptr</a:t>
                      </a:r>
                      <a:endParaRPr lang="en-US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348116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03619D7-F4C1-C58B-6E08-779B06F22D0F}"/>
              </a:ext>
            </a:extLst>
          </p:cNvPr>
          <p:cNvGraphicFramePr>
            <a:graphicFrameLocks noGrp="1"/>
          </p:cNvGraphicFramePr>
          <p:nvPr/>
        </p:nvGraphicFramePr>
        <p:xfrm>
          <a:off x="9052561" y="6972280"/>
          <a:ext cx="5029146" cy="2057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573">
                  <a:extLst>
                    <a:ext uri="{9D8B030D-6E8A-4147-A177-3AD203B41FA5}">
                      <a16:colId xmlns:a16="http://schemas.microsoft.com/office/drawing/2014/main" val="3312593263"/>
                    </a:ext>
                  </a:extLst>
                </a:gridCol>
                <a:gridCol w="2514573">
                  <a:extLst>
                    <a:ext uri="{9D8B030D-6E8A-4147-A177-3AD203B41FA5}">
                      <a16:colId xmlns:a16="http://schemas.microsoft.com/office/drawing/2014/main" val="3262405143"/>
                    </a:ext>
                  </a:extLst>
                </a:gridCol>
              </a:tblGrid>
              <a:tr h="68579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name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value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6993980"/>
                  </a:ext>
                </a:extLst>
              </a:tr>
              <a:tr h="6857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value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3481167"/>
                  </a:ext>
                </a:extLst>
              </a:tr>
              <a:tr h="68579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timestamp_ms</a:t>
                      </a:r>
                      <a:endParaRPr lang="en-US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60979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C679C92-1C29-A7E1-8A75-3ED56DCD4ED0}"/>
              </a:ext>
            </a:extLst>
          </p:cNvPr>
          <p:cNvSpPr txBox="1"/>
          <p:nvPr/>
        </p:nvSpPr>
        <p:spPr>
          <a:xfrm>
            <a:off x="4752330" y="6264394"/>
            <a:ext cx="1729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my_ref</a:t>
            </a:r>
            <a:endParaRPr lang="en-US" sz="4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AC544A-92D8-AC88-8AE6-59F3D4EDB90D}"/>
              </a:ext>
            </a:extLst>
          </p:cNvPr>
          <p:cNvSpPr txBox="1"/>
          <p:nvPr/>
        </p:nvSpPr>
        <p:spPr>
          <a:xfrm>
            <a:off x="10619598" y="6264394"/>
            <a:ext cx="1895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reading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DF1656-370A-EE18-7956-FFDE322465F6}"/>
              </a:ext>
            </a:extLst>
          </p:cNvPr>
          <p:cNvCxnSpPr>
            <a:cxnSpLocks/>
          </p:cNvCxnSpPr>
          <p:nvPr/>
        </p:nvCxnSpPr>
        <p:spPr>
          <a:xfrm>
            <a:off x="6309391" y="7978109"/>
            <a:ext cx="2560293" cy="0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95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BAFBF-4B5E-9975-E540-053A58B0A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27125-5536-6751-F1AC-01B630115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7407" y="1851696"/>
            <a:ext cx="14653186" cy="7863754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Each value in Rust has an owner.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There can only be one owner at a time.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When the owner goes out of scope, the value will be dropped.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You can have either one mutable reference or any number of immutable references.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References must always be valid.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If you move out part of a value, you cannot use the whole value anymore.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Slices are references to the whole value and follow the same borrowing rules.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016AF11-1217-7BA9-F5E4-A37CBD1A92ED}"/>
              </a:ext>
            </a:extLst>
          </p:cNvPr>
          <p:cNvSpPr txBox="1">
            <a:spLocks/>
          </p:cNvSpPr>
          <p:nvPr/>
        </p:nvSpPr>
        <p:spPr>
          <a:xfrm>
            <a:off x="1257300" y="0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rgbClr val="FF2100"/>
                </a:solidFill>
                <a:latin typeface="DigiKey Artex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Ownership and Borrowing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0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1E469-2B5F-040C-D142-547307E02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257A4-D7BF-654B-37F3-757921C0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0"/>
            <a:ext cx="15773400" cy="1988345"/>
          </a:xfrm>
        </p:spPr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27" name="Content Placeholder 12">
            <a:extLst>
              <a:ext uri="{FF2B5EF4-FFF2-40B4-BE49-F238E27FC236}">
                <a16:creationId xmlns:a16="http://schemas.microsoft.com/office/drawing/2014/main" id="{169C2891-877F-6487-BAD5-E1973A36D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101" y="2400330"/>
            <a:ext cx="9989797" cy="7132242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D4D8FB"/>
                </a:solidFill>
              </a:rPr>
              <a:t>About Rust</a:t>
            </a:r>
          </a:p>
          <a:p>
            <a:r>
              <a:rPr lang="en-US" sz="4400" dirty="0">
                <a:solidFill>
                  <a:srgbClr val="D4D8FB"/>
                </a:solidFill>
              </a:rPr>
              <a:t>Exercise 1: Blinky</a:t>
            </a:r>
          </a:p>
          <a:p>
            <a:r>
              <a:rPr lang="en-US" sz="4400" dirty="0">
                <a:solidFill>
                  <a:srgbClr val="D4D8FB"/>
                </a:solidFill>
              </a:rPr>
              <a:t>Exercise 2: Ownership and Borrowing</a:t>
            </a:r>
          </a:p>
          <a:p>
            <a:r>
              <a:rPr lang="en-US" sz="4400" dirty="0">
                <a:solidFill>
                  <a:srgbClr val="D4D8FB"/>
                </a:solidFill>
              </a:rPr>
              <a:t>Exercise 3: I</a:t>
            </a:r>
            <a:r>
              <a:rPr lang="en-US" sz="4400" baseline="30000" dirty="0">
                <a:solidFill>
                  <a:srgbClr val="D4D8FB"/>
                </a:solidFill>
              </a:rPr>
              <a:t>2</a:t>
            </a:r>
            <a:r>
              <a:rPr lang="en-US" sz="4400" dirty="0">
                <a:solidFill>
                  <a:srgbClr val="D4D8FB"/>
                </a:solidFill>
              </a:rPr>
              <a:t>C Temperature Sensor</a:t>
            </a:r>
            <a:endParaRPr lang="en-US" sz="3800" dirty="0">
              <a:solidFill>
                <a:srgbClr val="D4D8FB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24937-48FC-4960-CDB0-7E60E18836BD}"/>
              </a:ext>
            </a:extLst>
          </p:cNvPr>
          <p:cNvSpPr txBox="1"/>
          <p:nvPr/>
        </p:nvSpPr>
        <p:spPr>
          <a:xfrm>
            <a:off x="0" y="9532572"/>
            <a:ext cx="1828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started: github.com/ShawnHymel/workshop-embedded-rust</a:t>
            </a:r>
          </a:p>
        </p:txBody>
      </p:sp>
    </p:spTree>
    <p:extLst>
      <p:ext uri="{BB962C8B-B14F-4D97-AF65-F5344CB8AC3E}">
        <p14:creationId xmlns:p14="http://schemas.microsoft.com/office/powerpoint/2010/main" val="338384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B2B3-B9E6-6140-57C9-8C915F9C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FD46E-97E6-4676-1778-413666275E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3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4040C-024E-25B4-1408-8C36DAE65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0"/>
            <a:ext cx="15773400" cy="1988345"/>
          </a:xfrm>
        </p:spPr>
        <p:txBody>
          <a:bodyPr/>
          <a:lstStyle/>
          <a:p>
            <a:pPr algn="ctr"/>
            <a:r>
              <a:rPr lang="en-US" dirty="0"/>
              <a:t>Prerequisites</a:t>
            </a:r>
          </a:p>
        </p:txBody>
      </p:sp>
      <p:sp>
        <p:nvSpPr>
          <p:cNvPr id="27" name="Content Placeholder 12">
            <a:extLst>
              <a:ext uri="{FF2B5EF4-FFF2-40B4-BE49-F238E27FC236}">
                <a16:creationId xmlns:a16="http://schemas.microsoft.com/office/drawing/2014/main" id="{5236C405-5FD8-90EA-C175-D9990216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101" y="2400330"/>
            <a:ext cx="9989797" cy="7132242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D4D8FB"/>
                </a:solidFill>
              </a:rPr>
              <a:t>Working with microcontrollers</a:t>
            </a:r>
          </a:p>
          <a:p>
            <a:pPr lvl="1"/>
            <a:r>
              <a:rPr lang="en-US" sz="3800" dirty="0">
                <a:solidFill>
                  <a:srgbClr val="D4D8FB"/>
                </a:solidFill>
              </a:rPr>
              <a:t>Arduino</a:t>
            </a:r>
          </a:p>
          <a:p>
            <a:pPr lvl="1"/>
            <a:r>
              <a:rPr lang="en-US" sz="3800" dirty="0" err="1">
                <a:solidFill>
                  <a:srgbClr val="D4D8FB"/>
                </a:solidFill>
              </a:rPr>
              <a:t>MicroPython</a:t>
            </a:r>
            <a:endParaRPr lang="en-US" sz="3800" dirty="0">
              <a:solidFill>
                <a:srgbClr val="D4D8FB"/>
              </a:solidFill>
            </a:endParaRPr>
          </a:p>
          <a:p>
            <a:pPr lvl="1"/>
            <a:r>
              <a:rPr lang="en-US" sz="3800" dirty="0" err="1">
                <a:solidFill>
                  <a:srgbClr val="D4D8FB"/>
                </a:solidFill>
              </a:rPr>
              <a:t>CircuitPython</a:t>
            </a:r>
            <a:endParaRPr lang="en-US" sz="3800" dirty="0">
              <a:solidFill>
                <a:srgbClr val="D4D8FB"/>
              </a:solidFill>
            </a:endParaRPr>
          </a:p>
          <a:p>
            <a:r>
              <a:rPr lang="en-US" sz="4400" dirty="0">
                <a:solidFill>
                  <a:srgbClr val="D4D8FB"/>
                </a:solidFill>
              </a:rPr>
              <a:t>Better: C/C++ with vendor tools</a:t>
            </a:r>
          </a:p>
          <a:p>
            <a:pPr lvl="1"/>
            <a:r>
              <a:rPr lang="en-US" sz="3800" dirty="0">
                <a:solidFill>
                  <a:srgbClr val="D4D8FB"/>
                </a:solidFill>
              </a:rPr>
              <a:t>STM32</a:t>
            </a:r>
          </a:p>
          <a:p>
            <a:pPr lvl="1"/>
            <a:r>
              <a:rPr lang="en-US" sz="3800" dirty="0">
                <a:solidFill>
                  <a:srgbClr val="D4D8FB"/>
                </a:solidFill>
              </a:rPr>
              <a:t>ESP-IDF</a:t>
            </a:r>
          </a:p>
          <a:p>
            <a:r>
              <a:rPr lang="en-US" sz="4400" dirty="0">
                <a:solidFill>
                  <a:srgbClr val="D4D8FB"/>
                </a:solidFill>
              </a:rPr>
              <a:t>Memory management</a:t>
            </a:r>
          </a:p>
          <a:p>
            <a:pPr lvl="1"/>
            <a:r>
              <a:rPr lang="en-US" sz="3800" dirty="0">
                <a:solidFill>
                  <a:srgbClr val="D4D8FB"/>
                </a:solidFill>
              </a:rPr>
              <a:t>Stack vs. heap</a:t>
            </a:r>
          </a:p>
          <a:p>
            <a:pPr lvl="1"/>
            <a:r>
              <a:rPr lang="en-US" sz="3800" dirty="0">
                <a:solidFill>
                  <a:srgbClr val="D4D8FB"/>
                </a:solidFill>
              </a:rPr>
              <a:t>Pointers in C/C++</a:t>
            </a:r>
          </a:p>
        </p:txBody>
      </p:sp>
    </p:spTree>
    <p:extLst>
      <p:ext uri="{BB962C8B-B14F-4D97-AF65-F5344CB8AC3E}">
        <p14:creationId xmlns:p14="http://schemas.microsoft.com/office/powerpoint/2010/main" val="122238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09854-7ECB-D5DF-254C-AA46EFBB5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E2945-C947-30D8-798B-76BFBDFF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0"/>
            <a:ext cx="15773400" cy="1988345"/>
          </a:xfrm>
        </p:spPr>
        <p:txBody>
          <a:bodyPr/>
          <a:lstStyle/>
          <a:p>
            <a:pPr algn="ctr"/>
            <a:r>
              <a:rPr lang="en-US" dirty="0"/>
              <a:t>Bad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AA5164-47C9-83F2-2C7C-EFEFD5BB3C6F}"/>
              </a:ext>
            </a:extLst>
          </p:cNvPr>
          <p:cNvSpPr txBox="1"/>
          <p:nvPr/>
        </p:nvSpPr>
        <p:spPr>
          <a:xfrm>
            <a:off x="3639929" y="2940415"/>
            <a:ext cx="1100814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sz="4400" dirty="0" err="1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4400" dirty="0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malloc(</a:t>
            </a:r>
            <a:r>
              <a:rPr lang="en-US" sz="4400" dirty="0" err="1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4400" dirty="0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(int)); </a:t>
            </a:r>
          </a:p>
          <a:p>
            <a:r>
              <a:rPr lang="en-US" sz="4400" dirty="0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4400" dirty="0" err="1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4400" dirty="0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42;</a:t>
            </a:r>
          </a:p>
          <a:p>
            <a:r>
              <a:rPr lang="en-US" sz="4400" dirty="0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4400" dirty="0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</a:t>
            </a:r>
            <a:r>
              <a:rPr lang="en-US" sz="4400" dirty="0" err="1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4400" dirty="0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4400" dirty="0" err="1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4400" dirty="0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 *</a:t>
            </a:r>
            <a:r>
              <a:rPr lang="en-US" sz="4400" dirty="0" err="1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4400" dirty="0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4C2610-C13B-645A-C06A-EC6318941491}"/>
              </a:ext>
            </a:extLst>
          </p:cNvPr>
          <p:cNvSpPr txBox="1"/>
          <p:nvPr/>
        </p:nvSpPr>
        <p:spPr>
          <a:xfrm>
            <a:off x="7223781" y="7246597"/>
            <a:ext cx="50321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D4D8F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Undefined behavior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F46D41-4D76-3ED3-1335-276DD70E3BD5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9739854" y="6426839"/>
            <a:ext cx="1" cy="819758"/>
          </a:xfrm>
          <a:prstGeom prst="straightConnector1">
            <a:avLst/>
          </a:prstGeom>
          <a:ln w="57150">
            <a:solidFill>
              <a:srgbClr val="D4D8F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05AE1DA-DDD8-1A83-8BB4-FAAA7536F6B6}"/>
              </a:ext>
            </a:extLst>
          </p:cNvPr>
          <p:cNvSpPr txBox="1"/>
          <p:nvPr/>
        </p:nvSpPr>
        <p:spPr>
          <a:xfrm>
            <a:off x="12710121" y="4247469"/>
            <a:ext cx="47371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D4D8F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 this to prevent </a:t>
            </a:r>
          </a:p>
          <a:p>
            <a:r>
              <a:rPr lang="en-US" sz="4400" dirty="0">
                <a:solidFill>
                  <a:srgbClr val="D4D8F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memory leaks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D10137-C9BB-2C2C-29D8-C3111E33062C}"/>
              </a:ext>
            </a:extLst>
          </p:cNvPr>
          <p:cNvCxnSpPr>
            <a:cxnSpLocks/>
          </p:cNvCxnSpPr>
          <p:nvPr/>
        </p:nvCxnSpPr>
        <p:spPr>
          <a:xfrm flipH="1">
            <a:off x="7315220" y="4970744"/>
            <a:ext cx="4940709" cy="355634"/>
          </a:xfrm>
          <a:prstGeom prst="straightConnector1">
            <a:avLst/>
          </a:prstGeom>
          <a:ln w="57150">
            <a:solidFill>
              <a:srgbClr val="D4D8F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79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DB1E1-EB44-ACBB-1AE7-3EABFC8BD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363C219-8AAE-D416-14FD-387B473C3D04}"/>
              </a:ext>
            </a:extLst>
          </p:cNvPr>
          <p:cNvCxnSpPr>
            <a:cxnSpLocks/>
          </p:cNvCxnSpPr>
          <p:nvPr/>
        </p:nvCxnSpPr>
        <p:spPr>
          <a:xfrm>
            <a:off x="1371685" y="5143500"/>
            <a:ext cx="15544630" cy="0"/>
          </a:xfrm>
          <a:prstGeom prst="line">
            <a:avLst/>
          </a:prstGeom>
          <a:ln w="76200">
            <a:solidFill>
              <a:srgbClr val="E7C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CBC245C-9A84-7536-0FD1-24CC9C9AF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0"/>
            <a:ext cx="15773400" cy="1988345"/>
          </a:xfrm>
        </p:spPr>
        <p:txBody>
          <a:bodyPr/>
          <a:lstStyle/>
          <a:p>
            <a:pPr algn="ctr"/>
            <a:r>
              <a:rPr lang="en-US" dirty="0"/>
              <a:t>Brief History of Rust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DF52E8-F8FD-D715-D8F9-1D0CC095D472}"/>
              </a:ext>
            </a:extLst>
          </p:cNvPr>
          <p:cNvSpPr/>
          <p:nvPr/>
        </p:nvSpPr>
        <p:spPr>
          <a:xfrm>
            <a:off x="1920319" y="5006341"/>
            <a:ext cx="274317" cy="274317"/>
          </a:xfrm>
          <a:prstGeom prst="ellipse">
            <a:avLst/>
          </a:prstGeom>
          <a:solidFill>
            <a:srgbClr val="D3A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27DE0-4F17-F9AF-0E36-6E4A98421E9F}"/>
              </a:ext>
            </a:extLst>
          </p:cNvPr>
          <p:cNvSpPr txBox="1"/>
          <p:nvPr/>
        </p:nvSpPr>
        <p:spPr>
          <a:xfrm>
            <a:off x="242279" y="6029541"/>
            <a:ext cx="45935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2006</a:t>
            </a:r>
            <a:r>
              <a:rPr lang="en-US" sz="32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Graydon Hoare begins designing Rust as a personal project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ECFB665-FE0F-865D-B767-0AF08D517725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2057477" y="5280658"/>
            <a:ext cx="1" cy="76962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9B0E9263-23CA-A5D0-B1E8-E7EE4E7C9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79" y="7599201"/>
            <a:ext cx="4055454" cy="228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4D37F3-1274-959F-89CE-925602994AA0}"/>
              </a:ext>
            </a:extLst>
          </p:cNvPr>
          <p:cNvSpPr txBox="1"/>
          <p:nvPr/>
        </p:nvSpPr>
        <p:spPr>
          <a:xfrm>
            <a:off x="4329862" y="9186422"/>
            <a:ext cx="48141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“Blackberry Leaf Rust Fungus” by John Tann, 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used under CC BY 2.0 (Wikimedia Commons)</a:t>
            </a:r>
          </a:p>
          <a:p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F3BF38A-3FA3-32BF-A30E-B30578C76759}"/>
              </a:ext>
            </a:extLst>
          </p:cNvPr>
          <p:cNvSpPr/>
          <p:nvPr/>
        </p:nvSpPr>
        <p:spPr>
          <a:xfrm>
            <a:off x="3453759" y="5006341"/>
            <a:ext cx="274317" cy="274317"/>
          </a:xfrm>
          <a:prstGeom prst="ellipse">
            <a:avLst/>
          </a:prstGeom>
          <a:solidFill>
            <a:srgbClr val="D3A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E9E35C-B617-09D4-51CD-1FDF563C0C9C}"/>
              </a:ext>
            </a:extLst>
          </p:cNvPr>
          <p:cNvCxnSpPr>
            <a:cxnSpLocks/>
          </p:cNvCxnSpPr>
          <p:nvPr/>
        </p:nvCxnSpPr>
        <p:spPr>
          <a:xfrm flipH="1">
            <a:off x="3590916" y="4236719"/>
            <a:ext cx="1" cy="76962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3F5AA6-C8B1-7D1C-F0A4-AC98412439FF}"/>
              </a:ext>
            </a:extLst>
          </p:cNvPr>
          <p:cNvSpPr txBox="1"/>
          <p:nvPr/>
        </p:nvSpPr>
        <p:spPr>
          <a:xfrm>
            <a:off x="4703953" y="6029541"/>
            <a:ext cx="35595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2010</a:t>
            </a:r>
            <a:r>
              <a:rPr lang="en-US" sz="32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Ownership system added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D6C5EC-0BFF-7985-0085-3FD5024017BC}"/>
              </a:ext>
            </a:extLst>
          </p:cNvPr>
          <p:cNvSpPr txBox="1"/>
          <p:nvPr/>
        </p:nvSpPr>
        <p:spPr>
          <a:xfrm>
            <a:off x="1446527" y="2687798"/>
            <a:ext cx="45935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2009</a:t>
            </a:r>
            <a:r>
              <a:rPr lang="en-US" sz="32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Mozilla officially sponsors the Rust project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0CBD06-C2D9-2740-96D9-F4E07D58EA12}"/>
              </a:ext>
            </a:extLst>
          </p:cNvPr>
          <p:cNvSpPr txBox="1"/>
          <p:nvPr/>
        </p:nvSpPr>
        <p:spPr>
          <a:xfrm>
            <a:off x="8263528" y="6029541"/>
            <a:ext cx="38469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2012: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v0.1 released. Original </a:t>
            </a:r>
            <a:r>
              <a:rPr kumimoji="0" lang="en-US" sz="320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OCaml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compiler rewritten in Rust</a:t>
            </a:r>
            <a:endParaRPr lang="en-US" sz="32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F5708B-12B5-4521-AC6B-2C8624AB5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382" y="1726516"/>
            <a:ext cx="1851695" cy="18516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2685F00-DCA0-E38E-F774-770CA79B808C}"/>
              </a:ext>
            </a:extLst>
          </p:cNvPr>
          <p:cNvSpPr txBox="1"/>
          <p:nvPr/>
        </p:nvSpPr>
        <p:spPr>
          <a:xfrm>
            <a:off x="9430186" y="2195355"/>
            <a:ext cx="38132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2013: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Garbage collection removed. Hoare steps down. Core team of 6.</a:t>
            </a:r>
            <a:endParaRPr lang="en-US" sz="32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41CC9D-0BC6-EC7F-5BE9-320594F1978D}"/>
              </a:ext>
            </a:extLst>
          </p:cNvPr>
          <p:cNvSpPr txBox="1"/>
          <p:nvPr/>
        </p:nvSpPr>
        <p:spPr>
          <a:xfrm>
            <a:off x="11102061" y="8101927"/>
            <a:ext cx="3846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2015: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v1.0 released. Core features and API stabilized.</a:t>
            </a:r>
            <a:endParaRPr lang="en-US" sz="32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4DDDBC-0595-B83A-F617-F28BB0516424}"/>
              </a:ext>
            </a:extLst>
          </p:cNvPr>
          <p:cNvSpPr txBox="1"/>
          <p:nvPr/>
        </p:nvSpPr>
        <p:spPr>
          <a:xfrm>
            <a:off x="13720886" y="6029541"/>
            <a:ext cx="44514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2021: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Rust Foundation formed with AWS, Google, Huawei, Microsoft, Mozilla</a:t>
            </a:r>
            <a:endParaRPr lang="en-US" sz="32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3FDE4A-33C8-8CCD-707A-9E48BD9755B9}"/>
              </a:ext>
            </a:extLst>
          </p:cNvPr>
          <p:cNvSpPr/>
          <p:nvPr/>
        </p:nvSpPr>
        <p:spPr>
          <a:xfrm>
            <a:off x="6204809" y="5025628"/>
            <a:ext cx="274317" cy="274317"/>
          </a:xfrm>
          <a:prstGeom prst="ellipse">
            <a:avLst/>
          </a:prstGeom>
          <a:solidFill>
            <a:srgbClr val="D3A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EEBF46-C670-52A1-3B72-AD74DD9FBE5D}"/>
              </a:ext>
            </a:extLst>
          </p:cNvPr>
          <p:cNvCxnSpPr>
            <a:cxnSpLocks/>
            <a:stCxn id="18" idx="4"/>
          </p:cNvCxnSpPr>
          <p:nvPr/>
        </p:nvCxnSpPr>
        <p:spPr>
          <a:xfrm flipH="1">
            <a:off x="6341967" y="5299945"/>
            <a:ext cx="1" cy="76962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261CD25-4660-E1B4-B1F2-E4D6E48654C5}"/>
              </a:ext>
            </a:extLst>
          </p:cNvPr>
          <p:cNvSpPr/>
          <p:nvPr/>
        </p:nvSpPr>
        <p:spPr>
          <a:xfrm>
            <a:off x="6987711" y="5018727"/>
            <a:ext cx="274317" cy="274317"/>
          </a:xfrm>
          <a:prstGeom prst="ellipse">
            <a:avLst/>
          </a:prstGeom>
          <a:solidFill>
            <a:srgbClr val="D3A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B152CF-6786-786E-5319-FCA3ECE0EC05}"/>
              </a:ext>
            </a:extLst>
          </p:cNvPr>
          <p:cNvCxnSpPr>
            <a:cxnSpLocks/>
          </p:cNvCxnSpPr>
          <p:nvPr/>
        </p:nvCxnSpPr>
        <p:spPr>
          <a:xfrm flipH="1">
            <a:off x="7124868" y="4249105"/>
            <a:ext cx="1" cy="76962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7E9F0B6-C325-D804-AF3A-F6A4C2954E2B}"/>
              </a:ext>
            </a:extLst>
          </p:cNvPr>
          <p:cNvSpPr/>
          <p:nvPr/>
        </p:nvSpPr>
        <p:spPr>
          <a:xfrm>
            <a:off x="9736749" y="5028273"/>
            <a:ext cx="274317" cy="274317"/>
          </a:xfrm>
          <a:prstGeom prst="ellipse">
            <a:avLst/>
          </a:prstGeom>
          <a:solidFill>
            <a:srgbClr val="D3A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96641E7-7F2E-754F-B412-87622E9769E7}"/>
              </a:ext>
            </a:extLst>
          </p:cNvPr>
          <p:cNvCxnSpPr>
            <a:cxnSpLocks/>
            <a:stCxn id="23" idx="4"/>
          </p:cNvCxnSpPr>
          <p:nvPr/>
        </p:nvCxnSpPr>
        <p:spPr>
          <a:xfrm flipH="1">
            <a:off x="9873907" y="5302590"/>
            <a:ext cx="1" cy="76962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89562FA-C59C-0F04-3714-230872B80367}"/>
              </a:ext>
            </a:extLst>
          </p:cNvPr>
          <p:cNvSpPr/>
          <p:nvPr/>
        </p:nvSpPr>
        <p:spPr>
          <a:xfrm>
            <a:off x="10827744" y="5025628"/>
            <a:ext cx="274317" cy="274317"/>
          </a:xfrm>
          <a:prstGeom prst="ellipse">
            <a:avLst/>
          </a:prstGeom>
          <a:solidFill>
            <a:srgbClr val="D3A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D2AB50C-914D-53A1-0B81-B45DAF8E10B3}"/>
              </a:ext>
            </a:extLst>
          </p:cNvPr>
          <p:cNvCxnSpPr>
            <a:cxnSpLocks/>
          </p:cNvCxnSpPr>
          <p:nvPr/>
        </p:nvCxnSpPr>
        <p:spPr>
          <a:xfrm flipH="1">
            <a:off x="10964901" y="4256006"/>
            <a:ext cx="1" cy="76962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9351B2F1-041C-3A03-FDA2-8D0105981A21}"/>
              </a:ext>
            </a:extLst>
          </p:cNvPr>
          <p:cNvSpPr/>
          <p:nvPr/>
        </p:nvSpPr>
        <p:spPr>
          <a:xfrm>
            <a:off x="12655869" y="5023240"/>
            <a:ext cx="274317" cy="274317"/>
          </a:xfrm>
          <a:prstGeom prst="ellipse">
            <a:avLst/>
          </a:prstGeom>
          <a:solidFill>
            <a:srgbClr val="D3A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B1F3B6F-53E6-1393-D310-5F99D92F49AF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12793028" y="5297557"/>
            <a:ext cx="0" cy="27940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89262AB-650B-C401-1F55-C723F4A56E7C}"/>
              </a:ext>
            </a:extLst>
          </p:cNvPr>
          <p:cNvSpPr/>
          <p:nvPr/>
        </p:nvSpPr>
        <p:spPr>
          <a:xfrm>
            <a:off x="14292900" y="5025628"/>
            <a:ext cx="274317" cy="274317"/>
          </a:xfrm>
          <a:prstGeom prst="ellipse">
            <a:avLst/>
          </a:prstGeom>
          <a:solidFill>
            <a:srgbClr val="D3A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3E313F-EA07-2558-7185-C24D6222FF63}"/>
              </a:ext>
            </a:extLst>
          </p:cNvPr>
          <p:cNvCxnSpPr>
            <a:cxnSpLocks/>
          </p:cNvCxnSpPr>
          <p:nvPr/>
        </p:nvCxnSpPr>
        <p:spPr>
          <a:xfrm flipH="1">
            <a:off x="14430057" y="4256006"/>
            <a:ext cx="1" cy="76962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6BEB507-C5EB-90A0-2888-05FFE240B74B}"/>
              </a:ext>
            </a:extLst>
          </p:cNvPr>
          <p:cNvSpPr txBox="1"/>
          <p:nvPr/>
        </p:nvSpPr>
        <p:spPr>
          <a:xfrm>
            <a:off x="13554590" y="2687798"/>
            <a:ext cx="44514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2020: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Mozilla lay</a:t>
            </a:r>
            <a:r>
              <a:rPr lang="en-US" sz="32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 off 250 employees, disbands Servo team</a:t>
            </a:r>
            <a:r>
              <a:rPr kumimoji="0" lang="en-US" sz="320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</a:t>
            </a:r>
            <a:endParaRPr lang="en-US" sz="32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E87FACD-538B-3E82-D768-5837F57806DB}"/>
              </a:ext>
            </a:extLst>
          </p:cNvPr>
          <p:cNvSpPr/>
          <p:nvPr/>
        </p:nvSpPr>
        <p:spPr>
          <a:xfrm>
            <a:off x="15343224" y="5025628"/>
            <a:ext cx="274317" cy="274317"/>
          </a:xfrm>
          <a:prstGeom prst="ellipse">
            <a:avLst/>
          </a:prstGeom>
          <a:solidFill>
            <a:srgbClr val="D3A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821E83-9482-8BD4-F5A1-A152E4F10C0B}"/>
              </a:ext>
            </a:extLst>
          </p:cNvPr>
          <p:cNvCxnSpPr>
            <a:cxnSpLocks/>
            <a:stCxn id="34" idx="4"/>
          </p:cNvCxnSpPr>
          <p:nvPr/>
        </p:nvCxnSpPr>
        <p:spPr>
          <a:xfrm flipH="1">
            <a:off x="15480382" y="5299945"/>
            <a:ext cx="1" cy="76962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6433F63-3A7C-FBFB-3541-3B6B575C0B5A}"/>
              </a:ext>
            </a:extLst>
          </p:cNvPr>
          <p:cNvSpPr txBox="1"/>
          <p:nvPr/>
        </p:nvSpPr>
        <p:spPr>
          <a:xfrm>
            <a:off x="5960540" y="3664330"/>
            <a:ext cx="2327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2011</a:t>
            </a:r>
            <a:r>
              <a:rPr lang="en-US" sz="32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Logo</a:t>
            </a:r>
          </a:p>
        </p:txBody>
      </p:sp>
    </p:spTree>
    <p:extLst>
      <p:ext uri="{BB962C8B-B14F-4D97-AF65-F5344CB8AC3E}">
        <p14:creationId xmlns:p14="http://schemas.microsoft.com/office/powerpoint/2010/main" val="338951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93C57-1672-0EDA-B44F-FD0E876F6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EC62-1FDA-EED7-85F1-81A41A29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0"/>
            <a:ext cx="15773400" cy="1988345"/>
          </a:xfrm>
        </p:spPr>
        <p:txBody>
          <a:bodyPr/>
          <a:lstStyle/>
          <a:p>
            <a:pPr algn="ctr"/>
            <a:r>
              <a:rPr lang="en-US" dirty="0"/>
              <a:t>Memory Management Tradeoffs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6828D38-0AC2-8D2B-74DA-B77624C327E6}"/>
              </a:ext>
            </a:extLst>
          </p:cNvPr>
          <p:cNvGraphicFramePr>
            <a:graphicFrameLocks noGrp="1"/>
          </p:cNvGraphicFramePr>
          <p:nvPr/>
        </p:nvGraphicFramePr>
        <p:xfrm>
          <a:off x="914490" y="2400330"/>
          <a:ext cx="16459020" cy="67061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0900">
                  <a:extLst>
                    <a:ext uri="{9D8B030D-6E8A-4147-A177-3AD203B41FA5}">
                      <a16:colId xmlns:a16="http://schemas.microsoft.com/office/drawing/2014/main" val="3934770154"/>
                    </a:ext>
                  </a:extLst>
                </a:gridCol>
                <a:gridCol w="2435440">
                  <a:extLst>
                    <a:ext uri="{9D8B030D-6E8A-4147-A177-3AD203B41FA5}">
                      <a16:colId xmlns:a16="http://schemas.microsoft.com/office/drawing/2014/main" val="356584940"/>
                    </a:ext>
                  </a:extLst>
                </a:gridCol>
                <a:gridCol w="5486340">
                  <a:extLst>
                    <a:ext uri="{9D8B030D-6E8A-4147-A177-3AD203B41FA5}">
                      <a16:colId xmlns:a16="http://schemas.microsoft.com/office/drawing/2014/main" val="1905278035"/>
                    </a:ext>
                  </a:extLst>
                </a:gridCol>
                <a:gridCol w="5486340">
                  <a:extLst>
                    <a:ext uri="{9D8B030D-6E8A-4147-A177-3AD203B41FA5}">
                      <a16:colId xmlns:a16="http://schemas.microsoft.com/office/drawing/2014/main" val="1529554846"/>
                    </a:ext>
                  </a:extLst>
                </a:gridCol>
              </a:tblGrid>
              <a:tr h="1081741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91440" marB="91440">
                    <a:lnL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0B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Examples</a:t>
                      </a:r>
                    </a:p>
                  </a:txBody>
                  <a:tcPr marT="91440" marB="91440" anchor="ctr">
                    <a:lnL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0B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Pros</a:t>
                      </a:r>
                    </a:p>
                  </a:txBody>
                  <a:tcPr marT="91440" marB="91440" anchor="ctr">
                    <a:lnL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0B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Cons</a:t>
                      </a:r>
                    </a:p>
                  </a:txBody>
                  <a:tcPr marT="91440" marB="91440" anchor="ctr">
                    <a:lnL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0B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563040"/>
                  </a:ext>
                </a:extLst>
              </a:tr>
              <a:tr h="1966801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Manual memory management</a:t>
                      </a:r>
                    </a:p>
                  </a:txBody>
                  <a:tcPr marL="182880" marR="182880" marT="91440" marB="91440" anchor="ctr">
                    <a:lnL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C, C++</a:t>
                      </a:r>
                    </a:p>
                  </a:txBody>
                  <a:tcPr marL="182880" marR="182880" marT="91440" marB="91440" anchor="ctr">
                    <a:lnL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indent="-27432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Fast runtime (no overhead)</a:t>
                      </a:r>
                    </a:p>
                    <a:p>
                      <a:pPr marL="274320" indent="-27432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Predictable performance</a:t>
                      </a:r>
                    </a:p>
                    <a:p>
                      <a:pPr marL="274320" indent="-27432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Smaller program size</a:t>
                      </a:r>
                    </a:p>
                  </a:txBody>
                  <a:tcPr marL="182880" marR="182880" marT="91440" marB="91440">
                    <a:lnL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indent="-27432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Error prone (runtime bugs)</a:t>
                      </a:r>
                    </a:p>
                    <a:p>
                      <a:pPr marL="274320" indent="-27432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Development complexity (track allocations)</a:t>
                      </a:r>
                    </a:p>
                  </a:txBody>
                  <a:tcPr marL="182880" marR="182880" marT="91440" marB="91440">
                    <a:lnL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196308"/>
                  </a:ext>
                </a:extLst>
              </a:tr>
              <a:tr h="1081741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Garbage collection</a:t>
                      </a:r>
                    </a:p>
                  </a:txBody>
                  <a:tcPr marL="182880" marR="182880" marT="91440" marB="91440" anchor="ctr">
                    <a:lnL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Python, Java, JavaScript</a:t>
                      </a:r>
                    </a:p>
                  </a:txBody>
                  <a:tcPr marL="182880" marR="182880" marT="91440" marB="91440" anchor="ctr">
                    <a:lnL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indent="-27432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Safe (no/fewer memory bugs)</a:t>
                      </a:r>
                    </a:p>
                    <a:p>
                      <a:pPr marL="274320" indent="-27432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Automatic cleanup (faster development)</a:t>
                      </a:r>
                    </a:p>
                  </a:txBody>
                  <a:tcPr marL="182880" marR="182880" marT="91440" marB="91440">
                    <a:lnL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indent="-27432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 low-level memory control</a:t>
                      </a:r>
                    </a:p>
                    <a:p>
                      <a:pPr marL="274320" indent="-27432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Slower and unpredictable performance</a:t>
                      </a:r>
                    </a:p>
                    <a:p>
                      <a:pPr marL="274320" indent="-27432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Larger program size</a:t>
                      </a:r>
                    </a:p>
                  </a:txBody>
                  <a:tcPr marL="182880" marR="182880" marT="91440" marB="91440">
                    <a:lnL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759077"/>
                  </a:ext>
                </a:extLst>
              </a:tr>
              <a:tr h="1081741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Ownership model</a:t>
                      </a:r>
                    </a:p>
                  </a:txBody>
                  <a:tcPr marL="182880" marR="182880" marT="91440" marB="91440" anchor="ctr">
                    <a:lnL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Rust</a:t>
                      </a:r>
                    </a:p>
                  </a:txBody>
                  <a:tcPr marL="182880" marR="182880" marT="91440" marB="91440" anchor="ctr">
                    <a:lnL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indent="-27432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Safe (no/fewer memory bugs)</a:t>
                      </a:r>
                    </a:p>
                    <a:p>
                      <a:pPr marL="274320" indent="-27432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Faster runtime (no/smaller overhead)</a:t>
                      </a:r>
                    </a:p>
                    <a:p>
                      <a:pPr marL="274320" indent="-27432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Smaller program size</a:t>
                      </a:r>
                    </a:p>
                  </a:txBody>
                  <a:tcPr marL="182880" marR="182880" marT="91440" marB="91440">
                    <a:lnL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indent="-27432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Development complexity</a:t>
                      </a:r>
                    </a:p>
                    <a:p>
                      <a:pPr marL="274320" indent="-27432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Learning curve (understanding the borrow checker)</a:t>
                      </a:r>
                    </a:p>
                  </a:txBody>
                  <a:tcPr marL="182880" marR="182880" marT="91440" marB="91440">
                    <a:lnL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02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72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E51D1-12A9-0B74-ED0A-5B10100FC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EEF1813-DFEB-DBAA-4AC0-66B707B6FABC}"/>
              </a:ext>
            </a:extLst>
          </p:cNvPr>
          <p:cNvSpPr txBox="1"/>
          <p:nvPr/>
        </p:nvSpPr>
        <p:spPr>
          <a:xfrm>
            <a:off x="1097368" y="5687654"/>
            <a:ext cx="1066990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s1 = String::from("hello");</a:t>
            </a:r>
          </a:p>
          <a:p>
            <a:r>
              <a:rPr lang="en-US" sz="4400" dirty="0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s2 = s1;</a:t>
            </a:r>
          </a:p>
          <a:p>
            <a:r>
              <a:rPr lang="en-US" sz="4400" dirty="0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4400" dirty="0" err="1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4400" dirty="0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!("{}", s1);</a:t>
            </a:r>
          </a:p>
          <a:p>
            <a:r>
              <a:rPr lang="en-US" sz="4400" dirty="0" err="1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4400" dirty="0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!("{}", s2);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CE50CFF-9210-9447-280A-28A5D42CF2FA}"/>
              </a:ext>
            </a:extLst>
          </p:cNvPr>
          <p:cNvSpPr txBox="1">
            <a:spLocks/>
          </p:cNvSpPr>
          <p:nvPr/>
        </p:nvSpPr>
        <p:spPr>
          <a:xfrm>
            <a:off x="1257300" y="0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rgbClr val="FF2100"/>
                </a:solidFill>
                <a:latin typeface="DigiKey Artex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Ownership Model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76A174-0796-AE3B-C086-191D916C30C5}"/>
              </a:ext>
            </a:extLst>
          </p:cNvPr>
          <p:cNvSpPr txBox="1"/>
          <p:nvPr/>
        </p:nvSpPr>
        <p:spPr>
          <a:xfrm>
            <a:off x="2423233" y="1798579"/>
            <a:ext cx="1344153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400" dirty="0">
                <a:solidFill>
                  <a:srgbClr val="D4D8FB"/>
                </a:solidFill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Each value in Rust has an owner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>
                <a:solidFill>
                  <a:srgbClr val="D4D8FB"/>
                </a:solidFill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There can only be one owner of a value at a time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>
                <a:solidFill>
                  <a:srgbClr val="D4D8FB"/>
                </a:solidFill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When the owner goes out of scope, the value will be dropped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66D269-F998-0F98-94C9-7719A7CE4A60}"/>
              </a:ext>
            </a:extLst>
          </p:cNvPr>
          <p:cNvSpPr txBox="1"/>
          <p:nvPr/>
        </p:nvSpPr>
        <p:spPr>
          <a:xfrm>
            <a:off x="12161487" y="5845754"/>
            <a:ext cx="3368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3A2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s1 “owns” the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3EF61-360E-460B-BAFB-2BDC5591096C}"/>
              </a:ext>
            </a:extLst>
          </p:cNvPr>
          <p:cNvSpPr txBox="1"/>
          <p:nvPr/>
        </p:nvSpPr>
        <p:spPr>
          <a:xfrm>
            <a:off x="12161487" y="6512564"/>
            <a:ext cx="5636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3A2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Ownership is moved from s1 to s2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5B660D-94F4-ED90-B3E8-AAFEDC249B36}"/>
              </a:ext>
            </a:extLst>
          </p:cNvPr>
          <p:cNvSpPr txBox="1"/>
          <p:nvPr/>
        </p:nvSpPr>
        <p:spPr>
          <a:xfrm>
            <a:off x="12161487" y="7193884"/>
            <a:ext cx="5549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3A2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This would cause a compile error!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097AA9-F0B7-A0AD-6B12-51630D6F60CD}"/>
              </a:ext>
            </a:extLst>
          </p:cNvPr>
          <p:cNvSpPr txBox="1"/>
          <p:nvPr/>
        </p:nvSpPr>
        <p:spPr>
          <a:xfrm>
            <a:off x="12161487" y="7860960"/>
            <a:ext cx="4846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3A2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This prints the contents of s2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8FE6B9-F70E-2025-0CAA-637AEBBB319A}"/>
              </a:ext>
            </a:extLst>
          </p:cNvPr>
          <p:cNvCxnSpPr>
            <a:cxnSpLocks/>
          </p:cNvCxnSpPr>
          <p:nvPr/>
        </p:nvCxnSpPr>
        <p:spPr>
          <a:xfrm flipH="1">
            <a:off x="11612853" y="6144849"/>
            <a:ext cx="533839" cy="0"/>
          </a:xfrm>
          <a:prstGeom prst="straightConnector1">
            <a:avLst/>
          </a:prstGeom>
          <a:ln w="38100">
            <a:solidFill>
              <a:srgbClr val="D3A26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D5D5D8-9A1E-3941-53C5-71C59357CFBE}"/>
              </a:ext>
            </a:extLst>
          </p:cNvPr>
          <p:cNvCxnSpPr>
            <a:cxnSpLocks/>
          </p:cNvCxnSpPr>
          <p:nvPr/>
        </p:nvCxnSpPr>
        <p:spPr>
          <a:xfrm flipH="1">
            <a:off x="5303562" y="6784922"/>
            <a:ext cx="6843130" cy="0"/>
          </a:xfrm>
          <a:prstGeom prst="straightConnector1">
            <a:avLst/>
          </a:prstGeom>
          <a:ln w="38100">
            <a:solidFill>
              <a:srgbClr val="D3A26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C1B1C7-D5C6-1B5E-F4C6-1CEF3F823837}"/>
              </a:ext>
            </a:extLst>
          </p:cNvPr>
          <p:cNvCxnSpPr>
            <a:cxnSpLocks/>
          </p:cNvCxnSpPr>
          <p:nvPr/>
        </p:nvCxnSpPr>
        <p:spPr>
          <a:xfrm flipH="1">
            <a:off x="8686805" y="7424995"/>
            <a:ext cx="3459887" cy="0"/>
          </a:xfrm>
          <a:prstGeom prst="straightConnector1">
            <a:avLst/>
          </a:prstGeom>
          <a:ln w="38100">
            <a:solidFill>
              <a:srgbClr val="D3A26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4CA949-6C3A-A747-E0B6-0F5B1F4621EA}"/>
              </a:ext>
            </a:extLst>
          </p:cNvPr>
          <p:cNvCxnSpPr>
            <a:cxnSpLocks/>
          </p:cNvCxnSpPr>
          <p:nvPr/>
        </p:nvCxnSpPr>
        <p:spPr>
          <a:xfrm flipH="1">
            <a:off x="7772415" y="8112057"/>
            <a:ext cx="4374277" cy="0"/>
          </a:xfrm>
          <a:prstGeom prst="straightConnector1">
            <a:avLst/>
          </a:prstGeom>
          <a:ln w="38100">
            <a:solidFill>
              <a:srgbClr val="D3A26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94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0A794-61E4-FA5B-8905-2E4C5163F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50D43E9-573E-FC98-2618-531B40957B66}"/>
              </a:ext>
            </a:extLst>
          </p:cNvPr>
          <p:cNvSpPr txBox="1"/>
          <p:nvPr/>
        </p:nvSpPr>
        <p:spPr>
          <a:xfrm>
            <a:off x="1097368" y="5687654"/>
            <a:ext cx="1202284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4400" dirty="0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400" dirty="0" err="1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US" sz="4400" dirty="0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4400" dirty="0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 s1 = String::from("hello");</a:t>
            </a:r>
          </a:p>
          <a:p>
            <a:r>
              <a:rPr lang="en-US" sz="4400" dirty="0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 s2 = s1;</a:t>
            </a:r>
          </a:p>
          <a:p>
            <a:r>
              <a:rPr lang="en-US" sz="4400" dirty="0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400" dirty="0" err="1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4400" dirty="0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!("{}", s2);</a:t>
            </a:r>
          </a:p>
          <a:p>
            <a:r>
              <a:rPr lang="en-US" sz="4400" dirty="0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FAEA50-73A1-515B-8D52-DAF8B8BA2257}"/>
              </a:ext>
            </a:extLst>
          </p:cNvPr>
          <p:cNvSpPr txBox="1">
            <a:spLocks/>
          </p:cNvSpPr>
          <p:nvPr/>
        </p:nvSpPr>
        <p:spPr>
          <a:xfrm>
            <a:off x="1257300" y="0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rgbClr val="FF2100"/>
                </a:solidFill>
                <a:latin typeface="DigiKey Artex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Ownership Model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91AA5-AA96-0BCA-F2A3-1EDEF5F78CE5}"/>
              </a:ext>
            </a:extLst>
          </p:cNvPr>
          <p:cNvSpPr txBox="1"/>
          <p:nvPr/>
        </p:nvSpPr>
        <p:spPr>
          <a:xfrm>
            <a:off x="2423233" y="1798579"/>
            <a:ext cx="1344153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400" dirty="0">
                <a:solidFill>
                  <a:srgbClr val="D4D8FB"/>
                </a:solidFill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Each value in Rust has an owner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>
                <a:solidFill>
                  <a:srgbClr val="D4D8FB"/>
                </a:solidFill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There can only be one owner of a value at a time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>
                <a:solidFill>
                  <a:srgbClr val="D4D8FB"/>
                </a:solidFill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When the owner goes out of scope, the value will be dropped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05ADB-4F88-AF65-DA9B-143199DADD06}"/>
              </a:ext>
            </a:extLst>
          </p:cNvPr>
          <p:cNvSpPr txBox="1"/>
          <p:nvPr/>
        </p:nvSpPr>
        <p:spPr>
          <a:xfrm>
            <a:off x="5978401" y="8528618"/>
            <a:ext cx="11178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3A2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s2 goes out of scope, so the string data is dropped (memory is freed)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529FDD7-27E0-0E6A-EE6A-91CF35375F35}"/>
              </a:ext>
            </a:extLst>
          </p:cNvPr>
          <p:cNvCxnSpPr>
            <a:cxnSpLocks/>
          </p:cNvCxnSpPr>
          <p:nvPr/>
        </p:nvCxnSpPr>
        <p:spPr>
          <a:xfrm flipH="1">
            <a:off x="1589329" y="8779715"/>
            <a:ext cx="4374277" cy="0"/>
          </a:xfrm>
          <a:prstGeom prst="straightConnector1">
            <a:avLst/>
          </a:prstGeom>
          <a:ln w="38100">
            <a:solidFill>
              <a:srgbClr val="D3A26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00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E1B90-7650-90A5-32DD-6B1F8A947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51E91F-3C80-1C1E-CE17-733EBD1B378A}"/>
              </a:ext>
            </a:extLst>
          </p:cNvPr>
          <p:cNvSpPr txBox="1">
            <a:spLocks/>
          </p:cNvSpPr>
          <p:nvPr/>
        </p:nvSpPr>
        <p:spPr>
          <a:xfrm>
            <a:off x="1257300" y="0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rgbClr val="FF2100"/>
                </a:solidFill>
                <a:latin typeface="DigiKey Artex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Systems Language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9D200B-1053-52FB-F989-3A4F9C1AD564}"/>
              </a:ext>
            </a:extLst>
          </p:cNvPr>
          <p:cNvSpPr txBox="1"/>
          <p:nvPr/>
        </p:nvSpPr>
        <p:spPr>
          <a:xfrm>
            <a:off x="3143315" y="3040403"/>
            <a:ext cx="1200136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D4D8FB"/>
                </a:solidFill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Manual memory management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D4D8FB"/>
                </a:solidFill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Direct hardware control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D4D8FB"/>
                </a:solidFill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Zero-cost abstractions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D4D8FB"/>
                </a:solidFill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Predictable performance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D4D8FB"/>
                </a:solidFill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Inline assembly support</a:t>
            </a:r>
          </a:p>
        </p:txBody>
      </p:sp>
    </p:spTree>
    <p:extLst>
      <p:ext uri="{BB962C8B-B14F-4D97-AF65-F5344CB8AC3E}">
        <p14:creationId xmlns:p14="http://schemas.microsoft.com/office/powerpoint/2010/main" val="67257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80623"/>
      </a:dk1>
      <a:lt1>
        <a:srgbClr val="FFFFFF"/>
      </a:lt1>
      <a:dk2>
        <a:srgbClr val="FF2100"/>
      </a:dk2>
      <a:lt2>
        <a:srgbClr val="D3A269"/>
      </a:lt2>
      <a:accent1>
        <a:srgbClr val="480BBE"/>
      </a:accent1>
      <a:accent2>
        <a:srgbClr val="D4D8FB"/>
      </a:accent2>
      <a:accent3>
        <a:srgbClr val="E7CCAB"/>
      </a:accent3>
      <a:accent4>
        <a:srgbClr val="F9EFE4"/>
      </a:accent4>
      <a:accent5>
        <a:srgbClr val="6A0A06"/>
      </a:accent5>
      <a:accent6>
        <a:srgbClr val="FFBCB3"/>
      </a:accent6>
      <a:hlink>
        <a:srgbClr val="D4D8FB"/>
      </a:hlink>
      <a:folHlink>
        <a:srgbClr val="FFBCB3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2848</TotalTime>
  <Words>938</Words>
  <Application>Microsoft Office PowerPoint</Application>
  <PresentationFormat>Custom</PresentationFormat>
  <Paragraphs>171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DigiKey Artex</vt:lpstr>
      <vt:lpstr>Roboto</vt:lpstr>
      <vt:lpstr>Roboto Mono</vt:lpstr>
      <vt:lpstr>Office Theme</vt:lpstr>
      <vt:lpstr>Intro to Embedded Rust</vt:lpstr>
      <vt:lpstr>Agenda</vt:lpstr>
      <vt:lpstr>Prerequisites</vt:lpstr>
      <vt:lpstr>Bad C</vt:lpstr>
      <vt:lpstr>Brief History of Rust</vt:lpstr>
      <vt:lpstr>Memory Management Tradeoffs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1: Blinky</vt:lpstr>
      <vt:lpstr>Exercise 2: Ownership and Borrowing</vt:lpstr>
      <vt:lpstr>Pointers and References</vt:lpstr>
      <vt:lpstr>Pointers and References</vt:lpstr>
      <vt:lpstr>PowerPoint Presentation</vt:lpstr>
      <vt:lpstr>Pointers and 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Shawn Hymel</dc:creator>
  <cp:lastModifiedBy>Shawn Hymel</cp:lastModifiedBy>
  <cp:revision>47</cp:revision>
  <dcterms:created xsi:type="dcterms:W3CDTF">2024-08-02T16:32:03Z</dcterms:created>
  <dcterms:modified xsi:type="dcterms:W3CDTF">2025-10-25T00:18:26Z</dcterms:modified>
</cp:coreProperties>
</file>