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68" r:id="rId5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D4D8FB"/>
    <a:srgbClr val="E7CCAB"/>
    <a:srgbClr val="480BBE"/>
    <a:srgbClr val="4809BE"/>
    <a:srgbClr val="080623"/>
    <a:srgbClr val="D3A269"/>
    <a:srgbClr val="6A0A06"/>
    <a:srgbClr val="FFBCB3"/>
    <a:srgbClr val="F9E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7" autoAdjust="0"/>
    <p:restoredTop sz="94660"/>
  </p:normalViewPr>
  <p:slideViewPr>
    <p:cSldViewPr>
      <p:cViewPr varScale="1">
        <p:scale>
          <a:sx n="74" d="100"/>
          <a:sy n="74" d="100"/>
        </p:scale>
        <p:origin x="90" y="588"/>
      </p:cViewPr>
      <p:guideLst>
        <p:guide orient="horz" pos="3240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4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rgbClr val="E7CCAB"/>
                </a:solidFill>
                <a:latin typeface="DigiKey Artex" pitchFamily="50" charset="0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>
                <a:solidFill>
                  <a:srgbClr val="E7CCAB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BC6D-3EAE-40DF-847C-23CBE1DB33D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1AA43-964B-4820-B5DE-9989387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EA84BC6D-3EAE-40DF-847C-23CBE1DB33D0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fld id="{8BD1AA43-964B-4820-B5DE-9989387350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rgbClr val="FF2100"/>
          </a:solidFill>
          <a:latin typeface="DigiKey Artex" pitchFamily="50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9D7BCA-EBDC-A10E-FC5D-568D2364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710" y="5893299"/>
            <a:ext cx="3948585" cy="390384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0C8EE336-69AC-DEBB-0ED2-BEE656E69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-645791"/>
            <a:ext cx="13716000" cy="3581400"/>
          </a:xfrm>
        </p:spPr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Introduction to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FreeCAD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739830E7-A203-BC20-3935-8F82F802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073722"/>
            <a:ext cx="13716000" cy="9861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Shawn Hymel (he/him)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66B8BF-2F0C-AEF1-4247-0B8BDB88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24" y="6263864"/>
            <a:ext cx="2743170" cy="32456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AD3BC8-DE99-CA7E-A5CC-FC639E481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842" y="6263864"/>
            <a:ext cx="4316316" cy="33895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4FF3F0-94A1-3847-A30C-A601E43BDB61}"/>
              </a:ext>
            </a:extLst>
          </p:cNvPr>
          <p:cNvSpPr txBox="1"/>
          <p:nvPr/>
        </p:nvSpPr>
        <p:spPr>
          <a:xfrm>
            <a:off x="2007932" y="4059872"/>
            <a:ext cx="142721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</a:rPr>
              <a:t>Get started!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</a:rPr>
              <a:t>github.com/ShawnHymel/workshop-freecad</a:t>
            </a:r>
          </a:p>
        </p:txBody>
      </p:sp>
    </p:spTree>
    <p:extLst>
      <p:ext uri="{BB962C8B-B14F-4D97-AF65-F5344CB8AC3E}">
        <p14:creationId xmlns:p14="http://schemas.microsoft.com/office/powerpoint/2010/main" val="350396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54E510-9EAD-D8F4-BC7A-30CB3CF7B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44388"/>
              </p:ext>
            </p:extLst>
          </p:nvPr>
        </p:nvGraphicFramePr>
        <p:xfrm>
          <a:off x="457295" y="1610190"/>
          <a:ext cx="17464851" cy="77785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40539">
                  <a:extLst>
                    <a:ext uri="{9D8B030D-6E8A-4147-A177-3AD203B41FA5}">
                      <a16:colId xmlns:a16="http://schemas.microsoft.com/office/drawing/2014/main" val="2507209248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1926404341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733910308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1470676609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4142704426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516072632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3701353080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3324084625"/>
                    </a:ext>
                  </a:extLst>
                </a:gridCol>
                <a:gridCol w="1940539">
                  <a:extLst>
                    <a:ext uri="{9D8B030D-6E8A-4147-A177-3AD203B41FA5}">
                      <a16:colId xmlns:a16="http://schemas.microsoft.com/office/drawing/2014/main" val="3450081993"/>
                    </a:ext>
                  </a:extLst>
                </a:gridCol>
              </a:tblGrid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0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5410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84850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871877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65127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1776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070406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059397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218862"/>
                  </a:ext>
                </a:extLst>
              </a:tr>
              <a:tr h="86428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80623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D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1344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2E54AF7-4285-A73C-5C1B-FDC19590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18" y="5267278"/>
            <a:ext cx="485065" cy="5181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C16F3F-BDED-007F-880D-07BD699DA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788" y="5244436"/>
            <a:ext cx="485066" cy="518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5B737C-6260-9DA1-F3E0-804FE8870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94" y="5234268"/>
            <a:ext cx="485066" cy="518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E5515F-E30E-180D-DF5F-FF6C1D393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50" y="5244436"/>
            <a:ext cx="485066" cy="5181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86952F-19FA-EEFF-F199-A11DB6A4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883" y="5244436"/>
            <a:ext cx="485066" cy="5181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61E6AD-B67A-5F0C-52C7-CAB99BB23B5B}"/>
              </a:ext>
            </a:extLst>
          </p:cNvPr>
          <p:cNvSpPr txBox="1"/>
          <p:nvPr/>
        </p:nvSpPr>
        <p:spPr>
          <a:xfrm>
            <a:off x="10170756" y="9388764"/>
            <a:ext cx="201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*Autodesk can use your 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FE5FD1-63CD-2FB5-5685-3D24000D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30" y="5244436"/>
            <a:ext cx="485065" cy="5181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445E7E-F2CF-9E1A-8A7B-E8490151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50" y="5244436"/>
            <a:ext cx="485065" cy="518181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7542AFC-5827-A6F1-C6DB-1553E73E45ED}"/>
              </a:ext>
            </a:extLst>
          </p:cNvPr>
          <p:cNvGrpSpPr/>
          <p:nvPr/>
        </p:nvGrpSpPr>
        <p:grpSpPr>
          <a:xfrm>
            <a:off x="2808294" y="7866478"/>
            <a:ext cx="1066279" cy="379692"/>
            <a:chOff x="3438651" y="7546428"/>
            <a:chExt cx="1139076" cy="3796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681F1-26BF-E5C5-327A-6BDDC44E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343" y="7546428"/>
              <a:ext cx="379692" cy="37969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55B1036-FC08-8BF4-5DD1-8343E8E1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8035" y="7546428"/>
              <a:ext cx="379692" cy="37969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1067480-0BD2-93FD-A4D0-B0860DFE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651" y="7546428"/>
              <a:ext cx="379692" cy="379692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7BBCD95B-7FB7-89AC-2F90-CB2FF24C9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62" y="7856419"/>
            <a:ext cx="355426" cy="379692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293C8E-11E9-9313-9E39-FA5F8E7BFC99}"/>
              </a:ext>
            </a:extLst>
          </p:cNvPr>
          <p:cNvGrpSpPr/>
          <p:nvPr/>
        </p:nvGrpSpPr>
        <p:grpSpPr>
          <a:xfrm>
            <a:off x="2973873" y="8719076"/>
            <a:ext cx="710853" cy="379692"/>
            <a:chOff x="3628497" y="8469165"/>
            <a:chExt cx="759384" cy="37969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6FFC914-3661-9CAC-9482-A5CBEBF4F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189" y="8469165"/>
              <a:ext cx="379692" cy="37969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EE874AE-1BBF-699A-F17C-709974EB4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8497" y="8469165"/>
              <a:ext cx="379692" cy="37969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66E7F8A-5682-1639-190A-7DB79F90B64F}"/>
              </a:ext>
            </a:extLst>
          </p:cNvPr>
          <p:cNvGrpSpPr/>
          <p:nvPr/>
        </p:nvGrpSpPr>
        <p:grpSpPr>
          <a:xfrm>
            <a:off x="10217547" y="8719076"/>
            <a:ext cx="1777132" cy="379692"/>
            <a:chOff x="9209152" y="8469165"/>
            <a:chExt cx="1898460" cy="379692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7625152-1CEB-4469-BB18-033D28980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8536" y="8469165"/>
              <a:ext cx="379692" cy="37969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3A11027-B4B1-BDDC-5534-23BDA1F2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8228" y="8469165"/>
              <a:ext cx="379692" cy="37969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ED3747-AEE6-B62D-279C-F9B0A70FA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920" y="8469165"/>
              <a:ext cx="379692" cy="37969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42BC422-9C7C-FFF4-B004-1489F14F0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44" y="8469165"/>
              <a:ext cx="379692" cy="37969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639BE57-A4F0-E839-D4FC-AF65203D1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9152" y="8469165"/>
              <a:ext cx="379692" cy="379692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9A2A01-63B8-F992-7BF9-EC79D8D5192E}"/>
              </a:ext>
            </a:extLst>
          </p:cNvPr>
          <p:cNvGrpSpPr/>
          <p:nvPr/>
        </p:nvGrpSpPr>
        <p:grpSpPr>
          <a:xfrm>
            <a:off x="4403547" y="7866478"/>
            <a:ext cx="1777132" cy="379692"/>
            <a:chOff x="5112214" y="7546428"/>
            <a:chExt cx="1898460" cy="379692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D24B62B-7484-D088-E3C9-077287BAE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98" y="7546428"/>
              <a:ext cx="379692" cy="379692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A00EA25-369F-3B31-7EF8-41EF9112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290" y="7546428"/>
              <a:ext cx="379692" cy="37969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213E60B-1AF1-49EC-80A6-C4E875C0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982" y="7546428"/>
              <a:ext cx="379692" cy="37969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2531B7E4-E24B-1B1B-9B89-127DC7C01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906" y="7546428"/>
              <a:ext cx="379692" cy="379692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A29649E-7F7C-64C6-60E7-1C3F57AED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214" y="7546428"/>
              <a:ext cx="379692" cy="379692"/>
            </a:xfrm>
            <a:prstGeom prst="rect">
              <a:avLst/>
            </a:prstGeom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5497043-6B36-4A18-841A-97DB0215F0D5}"/>
              </a:ext>
            </a:extLst>
          </p:cNvPr>
          <p:cNvGrpSpPr/>
          <p:nvPr/>
        </p:nvGrpSpPr>
        <p:grpSpPr>
          <a:xfrm>
            <a:off x="4734708" y="8719076"/>
            <a:ext cx="1066279" cy="379692"/>
            <a:chOff x="5491906" y="8469165"/>
            <a:chExt cx="1139076" cy="379692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E519FD0-CAC8-9626-8D9F-98BD8EF62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98" y="8469165"/>
              <a:ext cx="379692" cy="379692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CF972AB-AA17-EB82-8155-54A22BC46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290" y="8469165"/>
              <a:ext cx="379692" cy="379692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8CC8163C-5A1A-6492-A445-CA41A31F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906" y="8469165"/>
              <a:ext cx="379692" cy="379692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FF8FD4E-FF63-3419-7239-4EBD80068C72}"/>
              </a:ext>
            </a:extLst>
          </p:cNvPr>
          <p:cNvGrpSpPr/>
          <p:nvPr/>
        </p:nvGrpSpPr>
        <p:grpSpPr>
          <a:xfrm>
            <a:off x="8457474" y="7866478"/>
            <a:ext cx="1421706" cy="379692"/>
            <a:chOff x="7362318" y="7546428"/>
            <a:chExt cx="1518768" cy="379692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8062DC6F-457D-0526-60EB-C7F78BFE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010" y="7546428"/>
              <a:ext cx="379692" cy="37969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0883EDB-FC98-BA14-6229-4FBFE304B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702" y="7546428"/>
              <a:ext cx="379692" cy="37969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6DFAF1C-E7C3-6700-F61A-D0CC8789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394" y="7546428"/>
              <a:ext cx="379692" cy="379692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52D96CD5-1E49-E4AA-CE0A-FD2591ACC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318" y="7546428"/>
              <a:ext cx="379692" cy="379692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DCD9E77-B809-BAF6-9222-2F8E5B606C79}"/>
              </a:ext>
            </a:extLst>
          </p:cNvPr>
          <p:cNvGrpSpPr/>
          <p:nvPr/>
        </p:nvGrpSpPr>
        <p:grpSpPr>
          <a:xfrm>
            <a:off x="8457474" y="8719076"/>
            <a:ext cx="1421706" cy="379692"/>
            <a:chOff x="7362318" y="8469165"/>
            <a:chExt cx="1518768" cy="37969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3E7A717-636C-F389-FAF4-45207714D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010" y="8469165"/>
              <a:ext cx="379692" cy="37969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A94C2CE5-7217-C8B4-C214-52690AC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702" y="8469165"/>
              <a:ext cx="379692" cy="37969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0183DE63-7850-CAF7-CD2A-C5CF89884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394" y="8469165"/>
              <a:ext cx="379692" cy="379692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A4864E5-E8F2-7C3F-4394-A03B51EA4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318" y="8469165"/>
              <a:ext cx="379692" cy="379692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D0BCF63-92DF-5EEC-9BDE-96330D3F30A3}"/>
              </a:ext>
            </a:extLst>
          </p:cNvPr>
          <p:cNvGrpSpPr/>
          <p:nvPr/>
        </p:nvGrpSpPr>
        <p:grpSpPr>
          <a:xfrm>
            <a:off x="12369422" y="8719076"/>
            <a:ext cx="1421706" cy="379692"/>
            <a:chOff x="11475891" y="8469165"/>
            <a:chExt cx="1518768" cy="379692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FF1426E-0176-4FC9-9A79-9C49F3B5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5583" y="8469165"/>
              <a:ext cx="379692" cy="37969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5933AD83-2707-E61C-2FA7-7111B8A0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5275" y="8469165"/>
              <a:ext cx="379692" cy="379692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B5873D3-C8A1-4689-A163-99B64E802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4967" y="8469165"/>
              <a:ext cx="379692" cy="379692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0C55CA58-8ED8-735E-BA4A-C65C941D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5891" y="8469165"/>
              <a:ext cx="379692" cy="379692"/>
            </a:xfrm>
            <a:prstGeom prst="rect">
              <a:avLst/>
            </a:prstGeom>
          </p:spPr>
        </p:pic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1C34C11-514B-4726-4B5D-CD117B1C76D6}"/>
              </a:ext>
            </a:extLst>
          </p:cNvPr>
          <p:cNvSpPr txBox="1"/>
          <p:nvPr/>
        </p:nvSpPr>
        <p:spPr>
          <a:xfrm>
            <a:off x="12067663" y="9358413"/>
            <a:ext cx="201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*Projects are public and can be used by PTC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7642AB0-BD9E-A299-F364-3971A4342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879" y="8719076"/>
            <a:ext cx="355426" cy="379692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E6EEDD-02F9-5386-6636-EEC590F2D2E6}"/>
              </a:ext>
            </a:extLst>
          </p:cNvPr>
          <p:cNvGrpSpPr/>
          <p:nvPr/>
        </p:nvGrpSpPr>
        <p:grpSpPr>
          <a:xfrm>
            <a:off x="12367583" y="7866478"/>
            <a:ext cx="1421706" cy="379692"/>
            <a:chOff x="11474052" y="7546428"/>
            <a:chExt cx="1518768" cy="379692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4DDBF2C-818D-882D-FBD1-8F155151D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3744" y="7546428"/>
              <a:ext cx="379692" cy="379692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1C24D6F-DF2C-F9C5-C05C-3A454FE0E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436" y="7546428"/>
              <a:ext cx="379692" cy="37969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4818261-3499-F284-2AB7-0B7D8E426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3128" y="7546428"/>
              <a:ext cx="379692" cy="37969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6BD4E31-EE2F-CB5C-BEC9-B1D2C270E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052" y="7546428"/>
              <a:ext cx="379692" cy="379692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BC1D26C-3957-7617-42E2-4BC8626F72E0}"/>
              </a:ext>
            </a:extLst>
          </p:cNvPr>
          <p:cNvGrpSpPr/>
          <p:nvPr/>
        </p:nvGrpSpPr>
        <p:grpSpPr>
          <a:xfrm>
            <a:off x="16546234" y="7875510"/>
            <a:ext cx="710853" cy="379692"/>
            <a:chOff x="15962420" y="7555460"/>
            <a:chExt cx="759384" cy="379692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D6B5974B-21B6-F519-E0E0-124DE475E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2112" y="7555460"/>
              <a:ext cx="379692" cy="379692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D068BC1-F031-5609-9E78-083C8856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2420" y="7555460"/>
              <a:ext cx="379692" cy="379692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AE16169-5204-5D97-0907-F7357922391B}"/>
              </a:ext>
            </a:extLst>
          </p:cNvPr>
          <p:cNvGrpSpPr/>
          <p:nvPr/>
        </p:nvGrpSpPr>
        <p:grpSpPr>
          <a:xfrm>
            <a:off x="14640909" y="7864506"/>
            <a:ext cx="710853" cy="379692"/>
            <a:chOff x="13814078" y="7544456"/>
            <a:chExt cx="759384" cy="379692"/>
          </a:xfrm>
        </p:grpSpPr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6767990-A588-7C3D-2A4D-B18E42A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3770" y="7544456"/>
              <a:ext cx="379692" cy="379692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7DCF9891-7886-4EF2-C0D6-B976FFA6D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14078" y="7544456"/>
              <a:ext cx="379692" cy="379692"/>
            </a:xfrm>
            <a:prstGeom prst="rect">
              <a:avLst/>
            </a:prstGeom>
          </p:spPr>
        </p:pic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626AD52-BA49-1D58-BD5A-B4ECF3C34734}"/>
              </a:ext>
            </a:extLst>
          </p:cNvPr>
          <p:cNvSpPr txBox="1"/>
          <p:nvPr/>
        </p:nvSpPr>
        <p:spPr>
          <a:xfrm>
            <a:off x="439250" y="248926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Cost for personal</a:t>
            </a:r>
            <a:endParaRPr lang="en-US" sz="2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3DACD8-03AB-F3B7-830C-353897710831}"/>
              </a:ext>
            </a:extLst>
          </p:cNvPr>
          <p:cNvSpPr txBox="1"/>
          <p:nvPr/>
        </p:nvSpPr>
        <p:spPr>
          <a:xfrm>
            <a:off x="439250" y="334293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Cost for commercial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33386EE-C159-051D-7FCE-3A39FBA8E24F}"/>
              </a:ext>
            </a:extLst>
          </p:cNvPr>
          <p:cNvSpPr txBox="1"/>
          <p:nvPr/>
        </p:nvSpPr>
        <p:spPr>
          <a:xfrm>
            <a:off x="439250" y="5282567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BD49C4-79FB-05E9-CF30-8519CD48FCCC}"/>
              </a:ext>
            </a:extLst>
          </p:cNvPr>
          <p:cNvSpPr txBox="1"/>
          <p:nvPr/>
        </p:nvSpPr>
        <p:spPr>
          <a:xfrm>
            <a:off x="439250" y="595337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Operating systems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3A96BD-9F03-6F28-36F3-9BAB6007EF35}"/>
              </a:ext>
            </a:extLst>
          </p:cNvPr>
          <p:cNvSpPr txBox="1"/>
          <p:nvPr/>
        </p:nvSpPr>
        <p:spPr>
          <a:xfrm>
            <a:off x="439250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A913C17-9A0D-8DE0-68C0-A649CF487371}"/>
              </a:ext>
            </a:extLst>
          </p:cNvPr>
          <p:cNvSpPr txBox="1"/>
          <p:nvPr/>
        </p:nvSpPr>
        <p:spPr>
          <a:xfrm>
            <a:off x="439250" y="7850526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E867225-6252-2BCB-8212-1F9DD077A506}"/>
              </a:ext>
            </a:extLst>
          </p:cNvPr>
          <p:cNvSpPr txBox="1"/>
          <p:nvPr/>
        </p:nvSpPr>
        <p:spPr>
          <a:xfrm>
            <a:off x="439250" y="8650192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Ease of use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2EE546-BFD6-A027-58C2-7D271BE8A928}"/>
              </a:ext>
            </a:extLst>
          </p:cNvPr>
          <p:cNvSpPr txBox="1"/>
          <p:nvPr/>
        </p:nvSpPr>
        <p:spPr>
          <a:xfrm>
            <a:off x="2393376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5FBA14-E991-0A3E-A661-5DA99640BDF9}"/>
              </a:ext>
            </a:extLst>
          </p:cNvPr>
          <p:cNvSpPr txBox="1"/>
          <p:nvPr/>
        </p:nvSpPr>
        <p:spPr>
          <a:xfrm>
            <a:off x="2393376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5A9E18B-ED4A-F15F-584E-7616AC4354F5}"/>
              </a:ext>
            </a:extLst>
          </p:cNvPr>
          <p:cNvSpPr txBox="1"/>
          <p:nvPr/>
        </p:nvSpPr>
        <p:spPr>
          <a:xfrm>
            <a:off x="2393376" y="595337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Windows, macOS, Linux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C51BD69-B2FD-B4F9-2F69-5391B4FCB70A}"/>
              </a:ext>
            </a:extLst>
          </p:cNvPr>
          <p:cNvSpPr txBox="1"/>
          <p:nvPr/>
        </p:nvSpPr>
        <p:spPr>
          <a:xfrm>
            <a:off x="2393376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endParaRPr lang="en-US" sz="2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3A3F6E0-585B-09DF-7FA0-7FC9A8DE1FAC}"/>
              </a:ext>
            </a:extLst>
          </p:cNvPr>
          <p:cNvSpPr txBox="1"/>
          <p:nvPr/>
        </p:nvSpPr>
        <p:spPr>
          <a:xfrm>
            <a:off x="4340458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$48 / yr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720D0C-81A6-8781-F3B1-153AA45279E9}"/>
              </a:ext>
            </a:extLst>
          </p:cNvPr>
          <p:cNvSpPr txBox="1"/>
          <p:nvPr/>
        </p:nvSpPr>
        <p:spPr>
          <a:xfrm>
            <a:off x="4340458" y="334293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~$4000 + ~$1500 / yr*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9ACB6B-68A0-FA3E-1513-6972FFFCD24D}"/>
              </a:ext>
            </a:extLst>
          </p:cNvPr>
          <p:cNvSpPr txBox="1"/>
          <p:nvPr/>
        </p:nvSpPr>
        <p:spPr>
          <a:xfrm>
            <a:off x="4340458" y="612264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D0E6756-4AED-417C-5E31-A096903DBBAB}"/>
              </a:ext>
            </a:extLst>
          </p:cNvPr>
          <p:cNvSpPr txBox="1"/>
          <p:nvPr/>
        </p:nvSpPr>
        <p:spPr>
          <a:xfrm>
            <a:off x="4340458" y="680704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+ cloud storage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3581736-206E-87B3-2AD7-7520A1F45A0E}"/>
              </a:ext>
            </a:extLst>
          </p:cNvPr>
          <p:cNvSpPr txBox="1"/>
          <p:nvPr/>
        </p:nvSpPr>
        <p:spPr>
          <a:xfrm>
            <a:off x="8219597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A6E0232-D6B8-A19D-8BC3-D97C01BCFA77}"/>
              </a:ext>
            </a:extLst>
          </p:cNvPr>
          <p:cNvSpPr txBox="1"/>
          <p:nvPr/>
        </p:nvSpPr>
        <p:spPr>
          <a:xfrm>
            <a:off x="8219597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$680 / yr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30008B-5B1B-2D1D-CFD5-8A1BC605A2F5}"/>
              </a:ext>
            </a:extLst>
          </p:cNvPr>
          <p:cNvSpPr txBox="1"/>
          <p:nvPr/>
        </p:nvSpPr>
        <p:spPr>
          <a:xfrm>
            <a:off x="8219597" y="595337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Windows, macOS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C62449B-45C9-AFA9-DC42-CDEF3ABB93DF}"/>
              </a:ext>
            </a:extLst>
          </p:cNvPr>
          <p:cNvSpPr txBox="1"/>
          <p:nvPr/>
        </p:nvSpPr>
        <p:spPr>
          <a:xfrm>
            <a:off x="8219597" y="680704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+ cloud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D4E8B67-BC94-B194-6B6E-33671D2B3D25}"/>
              </a:ext>
            </a:extLst>
          </p:cNvPr>
          <p:cNvSpPr txBox="1"/>
          <p:nvPr/>
        </p:nvSpPr>
        <p:spPr>
          <a:xfrm>
            <a:off x="10165654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$0*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EDD2643-D8F0-D44E-F0A8-12673AA43A7A}"/>
              </a:ext>
            </a:extLst>
          </p:cNvPr>
          <p:cNvSpPr txBox="1"/>
          <p:nvPr/>
        </p:nvSpPr>
        <p:spPr>
          <a:xfrm>
            <a:off x="10165654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$0*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D4F77B-95D2-5D7B-13C0-A41E7DB118FA}"/>
              </a:ext>
            </a:extLst>
          </p:cNvPr>
          <p:cNvSpPr txBox="1"/>
          <p:nvPr/>
        </p:nvSpPr>
        <p:spPr>
          <a:xfrm>
            <a:off x="10165654" y="612264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endParaRPr lang="en-US" sz="2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CF765B1-6801-B351-341B-8635DDD1E0A7}"/>
              </a:ext>
            </a:extLst>
          </p:cNvPr>
          <p:cNvSpPr txBox="1"/>
          <p:nvPr/>
        </p:nvSpPr>
        <p:spPr>
          <a:xfrm>
            <a:off x="10165654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Cloud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8D9E807-A2D2-26D2-5D94-D59388ADB1F7}"/>
              </a:ext>
            </a:extLst>
          </p:cNvPr>
          <p:cNvSpPr txBox="1"/>
          <p:nvPr/>
        </p:nvSpPr>
        <p:spPr>
          <a:xfrm>
            <a:off x="12099082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3FDCCE9-D6EC-07E5-1ADA-6A2FB18A6E13}"/>
              </a:ext>
            </a:extLst>
          </p:cNvPr>
          <p:cNvSpPr txBox="1"/>
          <p:nvPr/>
        </p:nvSpPr>
        <p:spPr>
          <a:xfrm>
            <a:off x="12099082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$1500 / yr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8EF8E66-4D98-35F3-8351-B770BE06E954}"/>
              </a:ext>
            </a:extLst>
          </p:cNvPr>
          <p:cNvSpPr txBox="1"/>
          <p:nvPr/>
        </p:nvSpPr>
        <p:spPr>
          <a:xfrm>
            <a:off x="12099082" y="612264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endParaRPr lang="en-US" sz="2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45409ED-67FA-6E70-F5EB-09ED57751896}"/>
              </a:ext>
            </a:extLst>
          </p:cNvPr>
          <p:cNvSpPr txBox="1"/>
          <p:nvPr/>
        </p:nvSpPr>
        <p:spPr>
          <a:xfrm>
            <a:off x="12099082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Cloud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AC6B7F-B6A1-DAE3-FED3-39DF3E552B92}"/>
              </a:ext>
            </a:extLst>
          </p:cNvPr>
          <p:cNvSpPr txBox="1"/>
          <p:nvPr/>
        </p:nvSpPr>
        <p:spPr>
          <a:xfrm>
            <a:off x="14074278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06E45BA-7971-FCD2-AA77-08CA2B0B7907}"/>
              </a:ext>
            </a:extLst>
          </p:cNvPr>
          <p:cNvSpPr txBox="1"/>
          <p:nvPr/>
        </p:nvSpPr>
        <p:spPr>
          <a:xfrm>
            <a:off x="14074278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C90903F-BDEB-DF6B-9C05-24A2F0132649}"/>
              </a:ext>
            </a:extLst>
          </p:cNvPr>
          <p:cNvSpPr txBox="1"/>
          <p:nvPr/>
        </p:nvSpPr>
        <p:spPr>
          <a:xfrm>
            <a:off x="14053329" y="595337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Windows, macOS, Linux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D2150C-93F1-612A-AADD-933705F46A06}"/>
              </a:ext>
            </a:extLst>
          </p:cNvPr>
          <p:cNvSpPr txBox="1"/>
          <p:nvPr/>
        </p:nvSpPr>
        <p:spPr>
          <a:xfrm>
            <a:off x="14074278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endParaRPr lang="en-US" sz="2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95484B2-2080-3808-0121-03CE80B02A68}"/>
              </a:ext>
            </a:extLst>
          </p:cNvPr>
          <p:cNvSpPr txBox="1"/>
          <p:nvPr/>
        </p:nvSpPr>
        <p:spPr>
          <a:xfrm>
            <a:off x="15999247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AABDB88-1A9F-13D0-F707-4911462116D3}"/>
              </a:ext>
            </a:extLst>
          </p:cNvPr>
          <p:cNvSpPr txBox="1"/>
          <p:nvPr/>
        </p:nvSpPr>
        <p:spPr>
          <a:xfrm>
            <a:off x="15999247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4B2C727-A183-C5E9-1648-331E8E3F3F3B}"/>
              </a:ext>
            </a:extLst>
          </p:cNvPr>
          <p:cNvSpPr txBox="1"/>
          <p:nvPr/>
        </p:nvSpPr>
        <p:spPr>
          <a:xfrm>
            <a:off x="15978298" y="595337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Windows, macOS, Linux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195D799-A0D1-D924-7FEF-D4D540451DEA}"/>
              </a:ext>
            </a:extLst>
          </p:cNvPr>
          <p:cNvSpPr txBox="1"/>
          <p:nvPr/>
        </p:nvSpPr>
        <p:spPr>
          <a:xfrm>
            <a:off x="15999247" y="697631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endParaRPr lang="en-US" sz="2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BAAEA13-55EB-07EA-04AC-60A0B42FA670}"/>
              </a:ext>
            </a:extLst>
          </p:cNvPr>
          <p:cNvSpPr txBox="1"/>
          <p:nvPr/>
        </p:nvSpPr>
        <p:spPr>
          <a:xfrm>
            <a:off x="2405872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FreeCAD</a:t>
            </a:r>
            <a:endParaRPr lang="en-US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5C0D8ED-1F50-987B-B493-042BD91877C3}"/>
              </a:ext>
            </a:extLst>
          </p:cNvPr>
          <p:cNvSpPr txBox="1"/>
          <p:nvPr/>
        </p:nvSpPr>
        <p:spPr>
          <a:xfrm>
            <a:off x="4337003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SolidWorks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5076F0-5C9B-A8DE-3EDA-0DDFD1C65930}"/>
              </a:ext>
            </a:extLst>
          </p:cNvPr>
          <p:cNvSpPr txBox="1"/>
          <p:nvPr/>
        </p:nvSpPr>
        <p:spPr>
          <a:xfrm>
            <a:off x="8216142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Fusion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D8F6C60-477D-071F-ADF8-4C4CBF1E098A}"/>
              </a:ext>
            </a:extLst>
          </p:cNvPr>
          <p:cNvSpPr txBox="1"/>
          <p:nvPr/>
        </p:nvSpPr>
        <p:spPr>
          <a:xfrm>
            <a:off x="10153734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Tinkercad</a:t>
            </a:r>
            <a:endParaRPr lang="en-US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889B7FE-C791-626E-9DA3-D0160DD23E0D}"/>
              </a:ext>
            </a:extLst>
          </p:cNvPr>
          <p:cNvSpPr txBox="1"/>
          <p:nvPr/>
        </p:nvSpPr>
        <p:spPr>
          <a:xfrm>
            <a:off x="12094084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Onshape</a:t>
            </a:r>
            <a:endParaRPr lang="en-US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2576013-8C00-5C48-18F2-4BFAF02531A5}"/>
              </a:ext>
            </a:extLst>
          </p:cNvPr>
          <p:cNvSpPr txBox="1"/>
          <p:nvPr/>
        </p:nvSpPr>
        <p:spPr>
          <a:xfrm>
            <a:off x="14053329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Blender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4DDC33-0114-575F-7F9B-0DBE62B48185}"/>
              </a:ext>
            </a:extLst>
          </p:cNvPr>
          <p:cNvSpPr txBox="1"/>
          <p:nvPr/>
        </p:nvSpPr>
        <p:spPr>
          <a:xfrm>
            <a:off x="15978298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OpenSCAD</a:t>
            </a:r>
            <a:endParaRPr lang="en-US" sz="2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7248BFA-4570-27A5-8761-58782A63A2DF}"/>
              </a:ext>
            </a:extLst>
          </p:cNvPr>
          <p:cNvGrpSpPr/>
          <p:nvPr/>
        </p:nvGrpSpPr>
        <p:grpSpPr>
          <a:xfrm>
            <a:off x="14475330" y="8719076"/>
            <a:ext cx="1066279" cy="379692"/>
            <a:chOff x="13741168" y="8469165"/>
            <a:chExt cx="1139076" cy="379692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30E05683-1B24-AA2D-91FC-C8046B47C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860" y="8469165"/>
              <a:ext cx="379692" cy="379692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A83E1B96-8D0C-0EC5-BF30-9AACEC040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1168" y="8469165"/>
              <a:ext cx="379692" cy="37969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A60DF2BC-851B-0417-EE5B-EF77335EA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0552" y="8469165"/>
              <a:ext cx="379692" cy="379692"/>
            </a:xfrm>
            <a:prstGeom prst="rect">
              <a:avLst/>
            </a:prstGeom>
          </p:spPr>
        </p:pic>
      </p:grpSp>
      <p:pic>
        <p:nvPicPr>
          <p:cNvPr id="200" name="Picture 199">
            <a:extLst>
              <a:ext uri="{FF2B5EF4-FFF2-40B4-BE49-F238E27FC236}">
                <a16:creationId xmlns:a16="http://schemas.microsoft.com/office/drawing/2014/main" id="{D7F1E291-07F1-60D2-FC83-C8BB7DD5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12" y="5244436"/>
            <a:ext cx="485066" cy="518182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B727707-29E8-64EA-9B03-2C378A88C788}"/>
              </a:ext>
            </a:extLst>
          </p:cNvPr>
          <p:cNvGrpSpPr/>
          <p:nvPr/>
        </p:nvGrpSpPr>
        <p:grpSpPr>
          <a:xfrm>
            <a:off x="6346663" y="7866478"/>
            <a:ext cx="1777132" cy="379692"/>
            <a:chOff x="5112214" y="7546428"/>
            <a:chExt cx="1898460" cy="379692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07D3B5E-2A77-BDEB-FA3B-07513FBC1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98" y="7546428"/>
              <a:ext cx="379692" cy="379692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0A6D089A-BBB6-E466-CAEE-22CA6EA64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290" y="7546428"/>
              <a:ext cx="379692" cy="379692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677589DC-5D75-FB56-ACAE-7FE075213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982" y="7546428"/>
              <a:ext cx="379692" cy="379692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CCD9FCA8-D0A7-2384-0578-D23C395D7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906" y="7546428"/>
              <a:ext cx="379692" cy="379692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76AAB49-12D3-F793-5A7C-968CE451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214" y="7546428"/>
              <a:ext cx="379692" cy="379692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61E8EF9-F85F-731B-27B7-CBC78D37E739}"/>
              </a:ext>
            </a:extLst>
          </p:cNvPr>
          <p:cNvGrpSpPr/>
          <p:nvPr/>
        </p:nvGrpSpPr>
        <p:grpSpPr>
          <a:xfrm>
            <a:off x="6677824" y="8719076"/>
            <a:ext cx="1066279" cy="379692"/>
            <a:chOff x="5491906" y="8469165"/>
            <a:chExt cx="1139076" cy="379692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F993B7CE-6C30-CFC4-0437-854586065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1598" y="8469165"/>
              <a:ext cx="379692" cy="379692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ECF2257F-4275-7F84-A0D2-698E677B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290" y="8469165"/>
              <a:ext cx="379692" cy="379692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5A337394-5915-C3C7-4434-DB7D0A10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906" y="8469165"/>
              <a:ext cx="379692" cy="379692"/>
            </a:xfrm>
            <a:prstGeom prst="rect">
              <a:avLst/>
            </a:prstGeom>
          </p:spPr>
        </p:pic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5FC237A3-D7F0-594A-9B52-99384F6AED30}"/>
              </a:ext>
            </a:extLst>
          </p:cNvPr>
          <p:cNvSpPr txBox="1"/>
          <p:nvPr/>
        </p:nvSpPr>
        <p:spPr>
          <a:xfrm>
            <a:off x="6283574" y="265853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$0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83614A0-6736-BDE4-31D8-8F6BB8629EAE}"/>
              </a:ext>
            </a:extLst>
          </p:cNvPr>
          <p:cNvSpPr txBox="1"/>
          <p:nvPr/>
        </p:nvSpPr>
        <p:spPr>
          <a:xfrm>
            <a:off x="6283574" y="351220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~$1000 / yr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FC849B-0E48-22CE-F09C-AE613E74B888}"/>
              </a:ext>
            </a:extLst>
          </p:cNvPr>
          <p:cNvSpPr txBox="1"/>
          <p:nvPr/>
        </p:nvSpPr>
        <p:spPr>
          <a:xfrm>
            <a:off x="6283574" y="6122648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Windows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4E15A15-1F8E-5D8A-729F-5E0F67B2FA99}"/>
              </a:ext>
            </a:extLst>
          </p:cNvPr>
          <p:cNvSpPr txBox="1"/>
          <p:nvPr/>
        </p:nvSpPr>
        <p:spPr>
          <a:xfrm>
            <a:off x="6283574" y="6807041"/>
            <a:ext cx="191997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Local + cloud storage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4107DBC-2A2E-B78C-E563-40F98120B0DA}"/>
              </a:ext>
            </a:extLst>
          </p:cNvPr>
          <p:cNvSpPr txBox="1"/>
          <p:nvPr/>
        </p:nvSpPr>
        <p:spPr>
          <a:xfrm>
            <a:off x="6280119" y="1822574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Solid Edge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45783D72-013C-A098-AF8B-3EDA6447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18" y="4419886"/>
            <a:ext cx="485065" cy="518181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F2B9BB81-E33A-3D88-3B41-5BD8967924C1}"/>
              </a:ext>
            </a:extLst>
          </p:cNvPr>
          <p:cNvSpPr txBox="1"/>
          <p:nvPr/>
        </p:nvSpPr>
        <p:spPr>
          <a:xfrm>
            <a:off x="439250" y="4463532"/>
            <a:ext cx="191997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dirty="0">
                <a:solidFill>
                  <a:srgbClr val="08062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25AA8-B113-28E1-1D97-4DE7578A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950" y="4403207"/>
            <a:ext cx="485066" cy="518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7AEF9-BB5B-FF29-E736-AD7535CD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14" y="4440168"/>
            <a:ext cx="485065" cy="518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92893-AB71-A915-0845-69CD3348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96" y="4419313"/>
            <a:ext cx="485065" cy="518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DC6D5-2EDB-0CCA-A5A9-332DB550B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94" y="4423580"/>
            <a:ext cx="485065" cy="518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8A724-437B-5A7A-2D05-455AC40A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883" y="4428877"/>
            <a:ext cx="485065" cy="518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71E80F-B410-A734-D616-E4F999B54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060" y="4419488"/>
            <a:ext cx="485065" cy="518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6E39E4-5603-4F1C-4426-B8C9758A8455}"/>
              </a:ext>
            </a:extLst>
          </p:cNvPr>
          <p:cNvSpPr txBox="1"/>
          <p:nvPr/>
        </p:nvSpPr>
        <p:spPr>
          <a:xfrm>
            <a:off x="4299075" y="9388019"/>
            <a:ext cx="201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*Minimum of 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years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93519-5165-7C56-FF2B-76354EA0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815" y="4407571"/>
            <a:ext cx="485066" cy="518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EB8576-FFCC-8CDA-1CDF-57675A87D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187" y="8719076"/>
            <a:ext cx="379692" cy="379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170B86-3AD8-B7DA-D9B1-81D6B407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305" y="8719076"/>
            <a:ext cx="379692" cy="37969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6A8D95B-5C46-A07D-0B2D-B15DB20B1030}"/>
              </a:ext>
            </a:extLst>
          </p:cNvPr>
          <p:cNvSpPr txBox="1">
            <a:spLocks/>
          </p:cNvSpPr>
          <p:nvPr/>
        </p:nvSpPr>
        <p:spPr>
          <a:xfrm>
            <a:off x="91449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CAD Comparison Chart (2024)</a:t>
            </a:r>
          </a:p>
        </p:txBody>
      </p:sp>
    </p:spTree>
    <p:extLst>
      <p:ext uri="{BB962C8B-B14F-4D97-AF65-F5344CB8AC3E}">
        <p14:creationId xmlns:p14="http://schemas.microsoft.com/office/powerpoint/2010/main" val="17856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A31C99-8C2A-8EF5-CA99-E28150054B3C}"/>
              </a:ext>
            </a:extLst>
          </p:cNvPr>
          <p:cNvSpPr txBox="1">
            <a:spLocks/>
          </p:cNvSpPr>
          <p:nvPr/>
        </p:nvSpPr>
        <p:spPr>
          <a:xfrm>
            <a:off x="91449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Tutorial: Make a Box!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2677DA-D9D5-7C95-6CC2-99A50031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41" y="3223281"/>
            <a:ext cx="7568717" cy="5943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33C0E0-2E27-59C3-A917-D0CDB959542D}"/>
              </a:ext>
            </a:extLst>
          </p:cNvPr>
          <p:cNvSpPr txBox="1"/>
          <p:nvPr/>
        </p:nvSpPr>
        <p:spPr>
          <a:xfrm>
            <a:off x="1005929" y="1718321"/>
            <a:ext cx="14272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</a:rPr>
              <a:t>github.com/ShawnHymel/workshop-freecad</a:t>
            </a:r>
          </a:p>
        </p:txBody>
      </p:sp>
    </p:spTree>
    <p:extLst>
      <p:ext uri="{BB962C8B-B14F-4D97-AF65-F5344CB8AC3E}">
        <p14:creationId xmlns:p14="http://schemas.microsoft.com/office/powerpoint/2010/main" val="27697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A31C99-8C2A-8EF5-CA99-E28150054B3C}"/>
              </a:ext>
            </a:extLst>
          </p:cNvPr>
          <p:cNvSpPr txBox="1">
            <a:spLocks/>
          </p:cNvSpPr>
          <p:nvPr/>
        </p:nvSpPr>
        <p:spPr>
          <a:xfrm>
            <a:off x="914490" y="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rgbClr val="FF2100"/>
                </a:solidFill>
                <a:latin typeface="DigiKey Artex" pitchFamily="50" charset="0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Going Further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E6776-BFCF-280E-36BE-CD70B28BFCC7}"/>
              </a:ext>
            </a:extLst>
          </p:cNvPr>
          <p:cNvSpPr txBox="1"/>
          <p:nvPr/>
        </p:nvSpPr>
        <p:spPr>
          <a:xfrm>
            <a:off x="1325965" y="8801060"/>
            <a:ext cx="156360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https://youtu.be/8VPYTTnqmfs?si=1h2JFui7ILt69rM4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52F2E85-6AAC-3364-6A4A-62F19625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45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1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80623"/>
      </a:dk1>
      <a:lt1>
        <a:srgbClr val="FFFFFF"/>
      </a:lt1>
      <a:dk2>
        <a:srgbClr val="FF2100"/>
      </a:dk2>
      <a:lt2>
        <a:srgbClr val="D3A269"/>
      </a:lt2>
      <a:accent1>
        <a:srgbClr val="480BBE"/>
      </a:accent1>
      <a:accent2>
        <a:srgbClr val="D4D8FB"/>
      </a:accent2>
      <a:accent3>
        <a:srgbClr val="E7CCAB"/>
      </a:accent3>
      <a:accent4>
        <a:srgbClr val="F9EFE4"/>
      </a:accent4>
      <a:accent5>
        <a:srgbClr val="6A0A06"/>
      </a:accent5>
      <a:accent6>
        <a:srgbClr val="FFBCB3"/>
      </a:accent6>
      <a:hlink>
        <a:srgbClr val="D4D8FB"/>
      </a:hlink>
      <a:folHlink>
        <a:srgbClr val="FFBCB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1475</TotalTime>
  <Words>186</Words>
  <Application>Microsoft Office PowerPoint</Application>
  <PresentationFormat>Custom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DigiKey Artex</vt:lpstr>
      <vt:lpstr>Roboto</vt:lpstr>
      <vt:lpstr>Roboto Mono</vt:lpstr>
      <vt:lpstr>Office Theme</vt:lpstr>
      <vt:lpstr>Introduction to FreeCAD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Hymel</dc:creator>
  <cp:lastModifiedBy>Shawn Hymel</cp:lastModifiedBy>
  <cp:revision>59</cp:revision>
  <dcterms:created xsi:type="dcterms:W3CDTF">2024-08-02T16:32:03Z</dcterms:created>
  <dcterms:modified xsi:type="dcterms:W3CDTF">2025-02-02T22:06:36Z</dcterms:modified>
</cp:coreProperties>
</file>