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86"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B34C15-7551-4C37-8267-B4593EA1EACB}"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21144-0B94-4987-85F0-DDB57AED5F30}" type="slidenum">
              <a:rPr lang="en-US" smtClean="0"/>
              <a:t>‹#›</a:t>
            </a:fld>
            <a:endParaRPr lang="en-US"/>
          </a:p>
        </p:txBody>
      </p:sp>
    </p:spTree>
    <p:extLst>
      <p:ext uri="{BB962C8B-B14F-4D97-AF65-F5344CB8AC3E}">
        <p14:creationId xmlns:p14="http://schemas.microsoft.com/office/powerpoint/2010/main" val="2465632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34C15-7551-4C37-8267-B4593EA1EACB}"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21144-0B94-4987-85F0-DDB57AED5F30}" type="slidenum">
              <a:rPr lang="en-US" smtClean="0"/>
              <a:t>‹#›</a:t>
            </a:fld>
            <a:endParaRPr lang="en-US"/>
          </a:p>
        </p:txBody>
      </p:sp>
    </p:spTree>
    <p:extLst>
      <p:ext uri="{BB962C8B-B14F-4D97-AF65-F5344CB8AC3E}">
        <p14:creationId xmlns:p14="http://schemas.microsoft.com/office/powerpoint/2010/main" val="404447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34C15-7551-4C37-8267-B4593EA1EACB}"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21144-0B94-4987-85F0-DDB57AED5F3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72162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34C15-7551-4C37-8267-B4593EA1EACB}"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21144-0B94-4987-85F0-DDB57AED5F30}" type="slidenum">
              <a:rPr lang="en-US" smtClean="0"/>
              <a:t>‹#›</a:t>
            </a:fld>
            <a:endParaRPr lang="en-US"/>
          </a:p>
        </p:txBody>
      </p:sp>
    </p:spTree>
    <p:extLst>
      <p:ext uri="{BB962C8B-B14F-4D97-AF65-F5344CB8AC3E}">
        <p14:creationId xmlns:p14="http://schemas.microsoft.com/office/powerpoint/2010/main" val="861371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34C15-7551-4C37-8267-B4593EA1EACB}"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21144-0B94-4987-85F0-DDB57AED5F3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382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34C15-7551-4C37-8267-B4593EA1EACB}"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21144-0B94-4987-85F0-DDB57AED5F30}" type="slidenum">
              <a:rPr lang="en-US" smtClean="0"/>
              <a:t>‹#›</a:t>
            </a:fld>
            <a:endParaRPr lang="en-US"/>
          </a:p>
        </p:txBody>
      </p:sp>
    </p:spTree>
    <p:extLst>
      <p:ext uri="{BB962C8B-B14F-4D97-AF65-F5344CB8AC3E}">
        <p14:creationId xmlns:p14="http://schemas.microsoft.com/office/powerpoint/2010/main" val="55539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34C15-7551-4C37-8267-B4593EA1EACB}"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21144-0B94-4987-85F0-DDB57AED5F30}" type="slidenum">
              <a:rPr lang="en-US" smtClean="0"/>
              <a:t>‹#›</a:t>
            </a:fld>
            <a:endParaRPr lang="en-US"/>
          </a:p>
        </p:txBody>
      </p:sp>
    </p:spTree>
    <p:extLst>
      <p:ext uri="{BB962C8B-B14F-4D97-AF65-F5344CB8AC3E}">
        <p14:creationId xmlns:p14="http://schemas.microsoft.com/office/powerpoint/2010/main" val="39545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34C15-7551-4C37-8267-B4593EA1EACB}"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21144-0B94-4987-85F0-DDB57AED5F30}" type="slidenum">
              <a:rPr lang="en-US" smtClean="0"/>
              <a:t>‹#›</a:t>
            </a:fld>
            <a:endParaRPr lang="en-US"/>
          </a:p>
        </p:txBody>
      </p:sp>
    </p:spTree>
    <p:extLst>
      <p:ext uri="{BB962C8B-B14F-4D97-AF65-F5344CB8AC3E}">
        <p14:creationId xmlns:p14="http://schemas.microsoft.com/office/powerpoint/2010/main" val="155618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34C15-7551-4C37-8267-B4593EA1EACB}"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21144-0B94-4987-85F0-DDB57AED5F30}" type="slidenum">
              <a:rPr lang="en-US" smtClean="0"/>
              <a:t>‹#›</a:t>
            </a:fld>
            <a:endParaRPr lang="en-US"/>
          </a:p>
        </p:txBody>
      </p:sp>
    </p:spTree>
    <p:extLst>
      <p:ext uri="{BB962C8B-B14F-4D97-AF65-F5344CB8AC3E}">
        <p14:creationId xmlns:p14="http://schemas.microsoft.com/office/powerpoint/2010/main" val="405965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34C15-7551-4C37-8267-B4593EA1EACB}"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21144-0B94-4987-85F0-DDB57AED5F30}" type="slidenum">
              <a:rPr lang="en-US" smtClean="0"/>
              <a:t>‹#›</a:t>
            </a:fld>
            <a:endParaRPr lang="en-US"/>
          </a:p>
        </p:txBody>
      </p:sp>
    </p:spTree>
    <p:extLst>
      <p:ext uri="{BB962C8B-B14F-4D97-AF65-F5344CB8AC3E}">
        <p14:creationId xmlns:p14="http://schemas.microsoft.com/office/powerpoint/2010/main" val="80028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B34C15-7551-4C37-8267-B4593EA1EACB}"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21144-0B94-4987-85F0-DDB57AED5F30}" type="slidenum">
              <a:rPr lang="en-US" smtClean="0"/>
              <a:t>‹#›</a:t>
            </a:fld>
            <a:endParaRPr lang="en-US"/>
          </a:p>
        </p:txBody>
      </p:sp>
    </p:spTree>
    <p:extLst>
      <p:ext uri="{BB962C8B-B14F-4D97-AF65-F5344CB8AC3E}">
        <p14:creationId xmlns:p14="http://schemas.microsoft.com/office/powerpoint/2010/main" val="429313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B34C15-7551-4C37-8267-B4593EA1EACB}" type="datetimeFigureOut">
              <a:rPr lang="en-US" smtClean="0"/>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21144-0B94-4987-85F0-DDB57AED5F30}" type="slidenum">
              <a:rPr lang="en-US" smtClean="0"/>
              <a:t>‹#›</a:t>
            </a:fld>
            <a:endParaRPr lang="en-US"/>
          </a:p>
        </p:txBody>
      </p:sp>
    </p:spTree>
    <p:extLst>
      <p:ext uri="{BB962C8B-B14F-4D97-AF65-F5344CB8AC3E}">
        <p14:creationId xmlns:p14="http://schemas.microsoft.com/office/powerpoint/2010/main" val="293908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B34C15-7551-4C37-8267-B4593EA1EACB}" type="datetimeFigureOut">
              <a:rPr lang="en-US" smtClean="0"/>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21144-0B94-4987-85F0-DDB57AED5F30}" type="slidenum">
              <a:rPr lang="en-US" smtClean="0"/>
              <a:t>‹#›</a:t>
            </a:fld>
            <a:endParaRPr lang="en-US"/>
          </a:p>
        </p:txBody>
      </p:sp>
    </p:spTree>
    <p:extLst>
      <p:ext uri="{BB962C8B-B14F-4D97-AF65-F5344CB8AC3E}">
        <p14:creationId xmlns:p14="http://schemas.microsoft.com/office/powerpoint/2010/main" val="284322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34C15-7551-4C37-8267-B4593EA1EACB}" type="datetimeFigureOut">
              <a:rPr lang="en-US" smtClean="0"/>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21144-0B94-4987-85F0-DDB57AED5F30}" type="slidenum">
              <a:rPr lang="en-US" smtClean="0"/>
              <a:t>‹#›</a:t>
            </a:fld>
            <a:endParaRPr lang="en-US"/>
          </a:p>
        </p:txBody>
      </p:sp>
    </p:spTree>
    <p:extLst>
      <p:ext uri="{BB962C8B-B14F-4D97-AF65-F5344CB8AC3E}">
        <p14:creationId xmlns:p14="http://schemas.microsoft.com/office/powerpoint/2010/main" val="259747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34C15-7551-4C37-8267-B4593EA1EACB}"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21144-0B94-4987-85F0-DDB57AED5F30}" type="slidenum">
              <a:rPr lang="en-US" smtClean="0"/>
              <a:t>‹#›</a:t>
            </a:fld>
            <a:endParaRPr lang="en-US"/>
          </a:p>
        </p:txBody>
      </p:sp>
    </p:spTree>
    <p:extLst>
      <p:ext uri="{BB962C8B-B14F-4D97-AF65-F5344CB8AC3E}">
        <p14:creationId xmlns:p14="http://schemas.microsoft.com/office/powerpoint/2010/main" val="2493379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B34C15-7551-4C37-8267-B4593EA1EACB}"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21144-0B94-4987-85F0-DDB57AED5F30}" type="slidenum">
              <a:rPr lang="en-US" smtClean="0"/>
              <a:t>‹#›</a:t>
            </a:fld>
            <a:endParaRPr lang="en-US"/>
          </a:p>
        </p:txBody>
      </p:sp>
    </p:spTree>
    <p:extLst>
      <p:ext uri="{BB962C8B-B14F-4D97-AF65-F5344CB8AC3E}">
        <p14:creationId xmlns:p14="http://schemas.microsoft.com/office/powerpoint/2010/main" val="338750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B34C15-7551-4C37-8267-B4593EA1EACB}" type="datetimeFigureOut">
              <a:rPr lang="en-US" smtClean="0"/>
              <a:t>9/27/2019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921144-0B94-4987-85F0-DDB57AED5F30}" type="slidenum">
              <a:rPr lang="en-US" smtClean="0"/>
              <a:t>‹#›</a:t>
            </a:fld>
            <a:endParaRPr lang="en-US"/>
          </a:p>
        </p:txBody>
      </p:sp>
    </p:spTree>
    <p:extLst>
      <p:ext uri="{BB962C8B-B14F-4D97-AF65-F5344CB8AC3E}">
        <p14:creationId xmlns:p14="http://schemas.microsoft.com/office/powerpoint/2010/main" val="1978824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Shape 39">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2EEF9-981A-4A7D-8E92-0D0351E9CE8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Where to Open a New Restaurant in Toronto</a:t>
            </a:r>
          </a:p>
        </p:txBody>
      </p:sp>
      <p:sp>
        <p:nvSpPr>
          <p:cNvPr id="3" name="Subtitle 2">
            <a:extLst>
              <a:ext uri="{FF2B5EF4-FFF2-40B4-BE49-F238E27FC236}">
                <a16:creationId xmlns:a16="http://schemas.microsoft.com/office/drawing/2014/main" id="{02AA50C7-391E-48D9-B4D8-ACE9E9C041F1}"/>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IBM Applied Data Science Capstone</a:t>
            </a:r>
          </a:p>
          <a:p>
            <a:pPr algn="l"/>
            <a:r>
              <a:rPr lang="en-US">
                <a:solidFill>
                  <a:srgbClr val="FFFFFF">
                    <a:alpha val="70000"/>
                  </a:srgbClr>
                </a:solidFill>
              </a:rPr>
              <a:t>Xinyao Jie</a:t>
            </a:r>
          </a:p>
        </p:txBody>
      </p:sp>
      <p:sp>
        <p:nvSpPr>
          <p:cNvPr id="42" name="Isosceles Triangle 41">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285613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4D76-2BB8-45BD-A0DB-9C3D73794ADD}"/>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BE7901F4-247B-4503-8D7D-25EA6330E253}"/>
              </a:ext>
            </a:extLst>
          </p:cNvPr>
          <p:cNvSpPr>
            <a:spLocks noGrp="1"/>
          </p:cNvSpPr>
          <p:nvPr>
            <p:ph idx="1"/>
          </p:nvPr>
        </p:nvSpPr>
        <p:spPr/>
        <p:txBody>
          <a:bodyPr/>
          <a:lstStyle/>
          <a:p>
            <a:r>
              <a:rPr lang="en-US" dirty="0"/>
              <a:t>Location of a restaurant is one of the most important decisions that will determine whether the restaurant will be a success or a failure</a:t>
            </a:r>
          </a:p>
          <a:p>
            <a:endParaRPr lang="en-US" dirty="0"/>
          </a:p>
          <a:p>
            <a:r>
              <a:rPr lang="en-US" dirty="0"/>
              <a:t>The objective of this capstone project is to analyze and select the best locations in the city of Toronto, Canada to open a new restaurant</a:t>
            </a:r>
          </a:p>
          <a:p>
            <a:endParaRPr lang="en-US" dirty="0"/>
          </a:p>
          <a:p>
            <a:r>
              <a:rPr lang="en-US" dirty="0"/>
              <a:t>This project is particularly useful to someone who want to start their own restaurant and investors looking to open or invest in new restaurants in the city of Toronto</a:t>
            </a:r>
          </a:p>
          <a:p>
            <a:endParaRPr lang="en-US" dirty="0"/>
          </a:p>
        </p:txBody>
      </p:sp>
    </p:spTree>
    <p:extLst>
      <p:ext uri="{BB962C8B-B14F-4D97-AF65-F5344CB8AC3E}">
        <p14:creationId xmlns:p14="http://schemas.microsoft.com/office/powerpoint/2010/main" val="2473775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9512-CD6F-4E7A-B2A9-19E290E07B39}"/>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AF34766F-E9B3-414C-8A07-5229F326BEE5}"/>
              </a:ext>
            </a:extLst>
          </p:cNvPr>
          <p:cNvSpPr>
            <a:spLocks noGrp="1"/>
          </p:cNvSpPr>
          <p:nvPr>
            <p:ph idx="1"/>
          </p:nvPr>
        </p:nvSpPr>
        <p:spPr/>
        <p:txBody>
          <a:bodyPr/>
          <a:lstStyle/>
          <a:p>
            <a:r>
              <a:rPr lang="en-US" dirty="0"/>
              <a:t> List of neighborhoods in Toronto which defines the scope of this project which is confined to the city of Toronto. Raw data can be explored in Wikipedia </a:t>
            </a:r>
            <a:r>
              <a:rPr lang="en-US" dirty="0">
                <a:hlinkClick r:id="rId2"/>
              </a:rPr>
              <a:t>https://en.wikipedia.org/wiki/List_of_postal_codes_of_Canada:_M</a:t>
            </a:r>
            <a:endParaRPr lang="en-US" dirty="0"/>
          </a:p>
          <a:p>
            <a:endParaRPr lang="en-US" dirty="0"/>
          </a:p>
          <a:p>
            <a:r>
              <a:rPr lang="en-US" dirty="0"/>
              <a:t>Latitude and longitude coordinates of those neighborhoods. This is required in order to plot the map and also to get the venue data. They can be accessed using Python Geocoder package</a:t>
            </a:r>
          </a:p>
          <a:p>
            <a:endParaRPr lang="en-US" dirty="0"/>
          </a:p>
          <a:p>
            <a:r>
              <a:rPr lang="en-US" dirty="0"/>
              <a:t>Venue data, particularly data related to different restaurants. We will use this data to perform clustering on the neighborhoods. we will use Foursquare API to get the venue data for those neighborhoods</a:t>
            </a:r>
          </a:p>
          <a:p>
            <a:endParaRPr lang="en-US" dirty="0"/>
          </a:p>
        </p:txBody>
      </p:sp>
    </p:spTree>
    <p:extLst>
      <p:ext uri="{BB962C8B-B14F-4D97-AF65-F5344CB8AC3E}">
        <p14:creationId xmlns:p14="http://schemas.microsoft.com/office/powerpoint/2010/main" val="287316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E61D-1D9A-430A-9DC5-AD0C2BBBA88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C00A95C-77E2-4994-9FA6-A2E4FF367E16}"/>
              </a:ext>
            </a:extLst>
          </p:cNvPr>
          <p:cNvSpPr>
            <a:spLocks noGrp="1"/>
          </p:cNvSpPr>
          <p:nvPr>
            <p:ph idx="1"/>
          </p:nvPr>
        </p:nvSpPr>
        <p:spPr>
          <a:xfrm>
            <a:off x="677334" y="2160589"/>
            <a:ext cx="8744252" cy="3880773"/>
          </a:xfrm>
        </p:spPr>
        <p:txBody>
          <a:bodyPr/>
          <a:lstStyle/>
          <a:p>
            <a:r>
              <a:rPr lang="en-US" dirty="0"/>
              <a:t>Web scraping Wikipedia page for neighborhoods list and clean data</a:t>
            </a:r>
          </a:p>
          <a:p>
            <a:r>
              <a:rPr lang="en-US" dirty="0"/>
              <a:t>Get latitude and longitude coordinates using Geocoder</a:t>
            </a:r>
          </a:p>
          <a:p>
            <a:r>
              <a:rPr lang="en-US" dirty="0"/>
              <a:t>Use Foursquare API to get venue data</a:t>
            </a:r>
          </a:p>
          <a:p>
            <a:r>
              <a:rPr lang="en-US" dirty="0"/>
              <a:t>Group data by neighborhood and calculating frequency of each venue category</a:t>
            </a:r>
          </a:p>
          <a:p>
            <a:r>
              <a:rPr lang="en-US" dirty="0"/>
              <a:t>Filter venue category by Restaurant related categories</a:t>
            </a:r>
          </a:p>
          <a:p>
            <a:r>
              <a:rPr lang="en-US" dirty="0"/>
              <a:t>Perform clustering on the data by using k-means clustering</a:t>
            </a:r>
          </a:p>
          <a:p>
            <a:r>
              <a:rPr lang="en-US" dirty="0"/>
              <a:t>Visualize the clusters in a map using Folium</a:t>
            </a:r>
          </a:p>
        </p:txBody>
      </p:sp>
    </p:spTree>
    <p:extLst>
      <p:ext uri="{BB962C8B-B14F-4D97-AF65-F5344CB8AC3E}">
        <p14:creationId xmlns:p14="http://schemas.microsoft.com/office/powerpoint/2010/main" val="333668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9294-A197-486A-BF75-06F524D8044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BBD8FB0-3900-4124-8E9A-BC0C164FD254}"/>
              </a:ext>
            </a:extLst>
          </p:cNvPr>
          <p:cNvSpPr>
            <a:spLocks noGrp="1"/>
          </p:cNvSpPr>
          <p:nvPr>
            <p:ph idx="1"/>
          </p:nvPr>
        </p:nvSpPr>
        <p:spPr>
          <a:xfrm>
            <a:off x="595690" y="4919437"/>
            <a:ext cx="9291259" cy="1820636"/>
          </a:xfrm>
        </p:spPr>
        <p:txBody>
          <a:bodyPr>
            <a:normAutofit/>
          </a:bodyPr>
          <a:lstStyle/>
          <a:p>
            <a:r>
              <a:rPr lang="en-US" dirty="0"/>
              <a:t>Cluster 0: </a:t>
            </a:r>
            <a:r>
              <a:rPr lang="en-US" dirty="0" err="1"/>
              <a:t>Neighbourhoods</a:t>
            </a:r>
            <a:r>
              <a:rPr lang="en-US" dirty="0"/>
              <a:t> with low frequency of restaurants. Marked as red dots</a:t>
            </a:r>
          </a:p>
          <a:p>
            <a:r>
              <a:rPr lang="en-US" dirty="0"/>
              <a:t>Cluster 1: </a:t>
            </a:r>
            <a:r>
              <a:rPr lang="en-US" dirty="0" err="1"/>
              <a:t>Neighbourhoods</a:t>
            </a:r>
            <a:r>
              <a:rPr lang="en-US" dirty="0"/>
              <a:t> with mid frequency of restaurants. Marked as purple dots</a:t>
            </a:r>
          </a:p>
          <a:p>
            <a:r>
              <a:rPr lang="en-US" dirty="0"/>
              <a:t>Cluster 2: </a:t>
            </a:r>
            <a:r>
              <a:rPr lang="en-US" dirty="0" err="1"/>
              <a:t>Neighbourhoods</a:t>
            </a:r>
            <a:r>
              <a:rPr lang="en-US" dirty="0"/>
              <a:t> with high frequency of restaurants. Marked as green dots</a:t>
            </a:r>
          </a:p>
        </p:txBody>
      </p:sp>
      <p:pic>
        <p:nvPicPr>
          <p:cNvPr id="4" name="Picture 3">
            <a:extLst>
              <a:ext uri="{FF2B5EF4-FFF2-40B4-BE49-F238E27FC236}">
                <a16:creationId xmlns:a16="http://schemas.microsoft.com/office/drawing/2014/main" id="{627486A4-43AC-439A-B1D2-A5EE2EE17E06}"/>
              </a:ext>
            </a:extLst>
          </p:cNvPr>
          <p:cNvPicPr>
            <a:picLocks noChangeAspect="1"/>
          </p:cNvPicPr>
          <p:nvPr/>
        </p:nvPicPr>
        <p:blipFill>
          <a:blip r:embed="rId2"/>
          <a:stretch>
            <a:fillRect/>
          </a:stretch>
        </p:blipFill>
        <p:spPr>
          <a:xfrm>
            <a:off x="2483427" y="722086"/>
            <a:ext cx="6965675" cy="3947885"/>
          </a:xfrm>
          <a:prstGeom prst="rect">
            <a:avLst/>
          </a:prstGeom>
        </p:spPr>
      </p:pic>
    </p:spTree>
    <p:extLst>
      <p:ext uri="{BB962C8B-B14F-4D97-AF65-F5344CB8AC3E}">
        <p14:creationId xmlns:p14="http://schemas.microsoft.com/office/powerpoint/2010/main" val="3290705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2139-67BE-440E-8D8E-D8DFC107B38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3E65EE3-5F0F-496D-A1C1-3D5D0534CAA1}"/>
              </a:ext>
            </a:extLst>
          </p:cNvPr>
          <p:cNvSpPr>
            <a:spLocks noGrp="1"/>
          </p:cNvSpPr>
          <p:nvPr>
            <p:ph idx="1"/>
          </p:nvPr>
        </p:nvSpPr>
        <p:spPr/>
        <p:txBody>
          <a:bodyPr>
            <a:normAutofit/>
          </a:bodyPr>
          <a:lstStyle/>
          <a:p>
            <a:r>
              <a:rPr lang="en-US" dirty="0"/>
              <a:t>This frequency is an absolute value but relative to the venue density which is related to population density</a:t>
            </a:r>
          </a:p>
          <a:p>
            <a:r>
              <a:rPr lang="en-US" dirty="0"/>
              <a:t>Neighborhoods in cluster 0 are perfect place to start a new restaurant because literally you will face no change here.</a:t>
            </a:r>
          </a:p>
          <a:p>
            <a:r>
              <a:rPr lang="en-US" dirty="0"/>
              <a:t>Neighborhoods in cluster 1 will face some competition but it’s still profitable. Restaurants owners with unique menus or high quality of cuisine will stand out from the competition and can potentially make a large amount of money because of high population density</a:t>
            </a:r>
          </a:p>
          <a:p>
            <a:r>
              <a:rPr lang="en-US" dirty="0"/>
              <a:t>Neighborhoods in cluster 2 are likely suffering from intense competition. We definitely don’t want to open our restaurant in that place where there are not many customers but enough restaurants</a:t>
            </a:r>
          </a:p>
          <a:p>
            <a:endParaRPr lang="en-US" dirty="0"/>
          </a:p>
          <a:p>
            <a:pPr marL="0" indent="0">
              <a:buNone/>
            </a:pPr>
            <a:endParaRPr lang="en-US" dirty="0"/>
          </a:p>
        </p:txBody>
      </p:sp>
    </p:spTree>
    <p:extLst>
      <p:ext uri="{BB962C8B-B14F-4D97-AF65-F5344CB8AC3E}">
        <p14:creationId xmlns:p14="http://schemas.microsoft.com/office/powerpoint/2010/main" val="230658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DD85-2368-4541-8004-6CA0C3AAA44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DDE0185-8351-4D67-A300-2E41F2E67EC3}"/>
              </a:ext>
            </a:extLst>
          </p:cNvPr>
          <p:cNvSpPr>
            <a:spLocks noGrp="1"/>
          </p:cNvSpPr>
          <p:nvPr>
            <p:ph idx="1"/>
          </p:nvPr>
        </p:nvSpPr>
        <p:spPr/>
        <p:txBody>
          <a:bodyPr/>
          <a:lstStyle/>
          <a:p>
            <a:r>
              <a:rPr lang="en-US" dirty="0"/>
              <a:t>Neighborhoods in cluster 0 are the most preferred locations to open a new restaurant. There are little competition and you will make money.</a:t>
            </a:r>
          </a:p>
          <a:p>
            <a:endParaRPr lang="en-US" dirty="0"/>
          </a:p>
          <a:p>
            <a:r>
              <a:rPr lang="en-US" dirty="0"/>
              <a:t>Neighborhoods in cluster 1 are okay to open a new restaurant. Also, in central city area, owners with unique competition advantages can make a lot of money.</a:t>
            </a:r>
          </a:p>
          <a:p>
            <a:endParaRPr lang="en-US" dirty="0"/>
          </a:p>
          <a:p>
            <a:r>
              <a:rPr lang="en-US" dirty="0"/>
              <a:t>Neighborhoods in cluster 2 are definitely not good places to open a new restaurant.</a:t>
            </a:r>
          </a:p>
        </p:txBody>
      </p:sp>
    </p:spTree>
    <p:extLst>
      <p:ext uri="{BB962C8B-B14F-4D97-AF65-F5344CB8AC3E}">
        <p14:creationId xmlns:p14="http://schemas.microsoft.com/office/powerpoint/2010/main" val="270506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2324-8018-4DDA-BAF7-92027369256E}"/>
              </a:ext>
            </a:extLst>
          </p:cNvPr>
          <p:cNvSpPr>
            <a:spLocks noGrp="1"/>
          </p:cNvSpPr>
          <p:nvPr>
            <p:ph type="title"/>
          </p:nvPr>
        </p:nvSpPr>
        <p:spPr>
          <a:xfrm>
            <a:off x="750812" y="2389414"/>
            <a:ext cx="8596668" cy="1320800"/>
          </a:xfrm>
        </p:spPr>
        <p:txBody>
          <a:bodyPr/>
          <a:lstStyle/>
          <a:p>
            <a:pPr algn="ctr"/>
            <a:r>
              <a:rPr lang="en-US" dirty="0"/>
              <a:t>THANK YOU!</a:t>
            </a:r>
          </a:p>
        </p:txBody>
      </p:sp>
    </p:spTree>
    <p:extLst>
      <p:ext uri="{BB962C8B-B14F-4D97-AF65-F5344CB8AC3E}">
        <p14:creationId xmlns:p14="http://schemas.microsoft.com/office/powerpoint/2010/main" val="14165738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16</TotalTime>
  <Words>510</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Where to Open a New Restaurant in Toronto</vt:lpstr>
      <vt:lpstr>Business Problem</vt:lpstr>
      <vt:lpstr>Data Sources</vt:lpstr>
      <vt:lpstr>Methodology</vt:lpstr>
      <vt:lpstr>Results</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Open a New Restaurant in Toronto</dc:title>
  <dc:creator>Xinyao  Jie</dc:creator>
  <cp:lastModifiedBy>Xinyao  Jie</cp:lastModifiedBy>
  <cp:revision>4</cp:revision>
  <dcterms:created xsi:type="dcterms:W3CDTF">2019-09-27T18:27:29Z</dcterms:created>
  <dcterms:modified xsi:type="dcterms:W3CDTF">2019-09-27T18:43:35Z</dcterms:modified>
</cp:coreProperties>
</file>