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5DE-EDBC-4252-84BF-9F9F78B4877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D720-2023-46EB-AFEF-F70AC2F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7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5DE-EDBC-4252-84BF-9F9F78B4877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D720-2023-46EB-AFEF-F70AC2F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8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5DE-EDBC-4252-84BF-9F9F78B4877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D720-2023-46EB-AFEF-F70AC2FC57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7701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5DE-EDBC-4252-84BF-9F9F78B4877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D720-2023-46EB-AFEF-F70AC2F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78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5DE-EDBC-4252-84BF-9F9F78B4877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D720-2023-46EB-AFEF-F70AC2FC57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29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5DE-EDBC-4252-84BF-9F9F78B4877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D720-2023-46EB-AFEF-F70AC2F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78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5DE-EDBC-4252-84BF-9F9F78B4877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D720-2023-46EB-AFEF-F70AC2F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92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5DE-EDBC-4252-84BF-9F9F78B4877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D720-2023-46EB-AFEF-F70AC2F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0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5DE-EDBC-4252-84BF-9F9F78B4877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D720-2023-46EB-AFEF-F70AC2F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4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5DE-EDBC-4252-84BF-9F9F78B4877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D720-2023-46EB-AFEF-F70AC2F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1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5DE-EDBC-4252-84BF-9F9F78B4877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D720-2023-46EB-AFEF-F70AC2F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3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5DE-EDBC-4252-84BF-9F9F78B4877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D720-2023-46EB-AFEF-F70AC2F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4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5DE-EDBC-4252-84BF-9F9F78B4877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D720-2023-46EB-AFEF-F70AC2F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5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5DE-EDBC-4252-84BF-9F9F78B4877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D720-2023-46EB-AFEF-F70AC2F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1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5DE-EDBC-4252-84BF-9F9F78B4877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D720-2023-46EB-AFEF-F70AC2F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8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5DE-EDBC-4252-84BF-9F9F78B4877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D720-2023-46EB-AFEF-F70AC2F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65DE-EDBC-4252-84BF-9F9F78B4877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0ED720-2023-46EB-AFEF-F70AC2F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8BC29-EB5E-4C4F-9321-1C04C1E50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dirty="0"/>
              <a:t>Spread Trading in </a:t>
            </a:r>
            <a:br>
              <a:rPr lang="en-US" dirty="0"/>
            </a:br>
            <a:r>
              <a:rPr lang="en-US" dirty="0"/>
              <a:t>Fixed Income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A640A-AE08-40EF-B1D1-48869C2A3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0909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Name: Xinyao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Jie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NYU-ID: Xj537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Professor: Daniel H </a:t>
            </a:r>
            <a:r>
              <a:rPr lang="en-US" sz="2400" dirty="0" err="1">
                <a:solidFill>
                  <a:schemeClr val="tx1"/>
                </a:solidFill>
              </a:rPr>
              <a:t>Totouom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Tangho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782363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2D4B-A933-4CC4-B330-77595D6E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Rules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058B2-7E47-494D-8EFD-95DCC4C2F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168796" cy="4297361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We allocate capital proportional to dollar volatility of the spread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Transaction cost is set to be proportional: 7$/trade + 0.00221$/share</a:t>
                </a:r>
              </a:p>
              <a:p>
                <a:pPr marL="0" indent="0">
                  <a:buNone/>
                </a:pPr>
                <a:r>
                  <a:rPr lang="en-US" sz="2000" dirty="0"/>
                  <a:t>	Such transaction cost doesn’t have great influence, reducing profit by 5%</a:t>
                </a:r>
                <a:endParaRPr lang="en-US" sz="1800" dirty="0"/>
              </a:p>
              <a:p>
                <a:endParaRPr lang="en-US" sz="2000" dirty="0"/>
              </a:p>
              <a:p>
                <a:r>
                  <a:rPr lang="en-US" sz="2000" dirty="0"/>
                  <a:t>We open position when residuals 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𝑣𝑜𝑙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We close position when residuals go back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𝑣𝑜𝑙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We cut position when residuals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𝑣𝑜𝑙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058B2-7E47-494D-8EFD-95DCC4C2F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168796" cy="4297361"/>
              </a:xfrm>
              <a:blipFill>
                <a:blip r:embed="rId2"/>
                <a:stretch>
                  <a:fillRect l="-266" t="-851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0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2D4B-A933-4CC4-B330-77595D6E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Rules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058B2-7E47-494D-8EFD-95DCC4C2F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Optimize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with capital allocation and transaction cost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Optimization criteria:</a:t>
                </a:r>
              </a:p>
              <a:p>
                <a:pPr lvl="1"/>
                <a:r>
                  <a:rPr lang="en-US" sz="1800" dirty="0" err="1"/>
                  <a:t>Pnl</a:t>
                </a:r>
                <a:r>
                  <a:rPr lang="en-US" sz="1800" dirty="0"/>
                  <a:t> (Return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rate)</a:t>
                </a:r>
                <a:endParaRPr lang="en-US" sz="1800" dirty="0"/>
              </a:p>
              <a:p>
                <a:pPr lvl="1"/>
                <a:r>
                  <a:rPr lang="en-US" sz="1800" dirty="0"/>
                  <a:t>Trade Frequency</a:t>
                </a:r>
              </a:p>
              <a:p>
                <a:pPr lvl="1"/>
                <a:r>
                  <a:rPr lang="en-US" sz="1800" dirty="0"/>
                  <a:t>Hit Ratio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Draw Hit Map for better decision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058B2-7E47-494D-8EFD-95DCC4C2F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73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2D4B-A933-4CC4-B330-77595D6E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Rules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FB082-4437-495C-A83C-BA62BF4F9D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8897" y="1175657"/>
            <a:ext cx="3834998" cy="551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3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2D4B-A933-4CC4-B330-77595D6E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Rules Design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214E6D-B1B8-4E7B-8ED2-C05619692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355" y="2160588"/>
            <a:ext cx="8491674" cy="42593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E6354-8ABA-4606-9931-D4DC684011B6}"/>
              </a:ext>
            </a:extLst>
          </p:cNvPr>
          <p:cNvSpPr txBox="1">
            <a:spLocks/>
          </p:cNvSpPr>
          <p:nvPr/>
        </p:nvSpPr>
        <p:spPr>
          <a:xfrm>
            <a:off x="677334" y="160541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Hit Map for (ED4, TU) as an example</a:t>
            </a:r>
          </a:p>
        </p:txBody>
      </p:sp>
    </p:spTree>
    <p:extLst>
      <p:ext uri="{BB962C8B-B14F-4D97-AF65-F5344CB8AC3E}">
        <p14:creationId xmlns:p14="http://schemas.microsoft.com/office/powerpoint/2010/main" val="21919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2D4B-A933-4CC4-B330-77595D6E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Trading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58B2-7E47-494D-8EFD-95DCC4C2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Instruments Universe and Data Source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Pair Screen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Trading Rules Design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Out of Sample Test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3353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2D4B-A933-4CC4-B330-77595D6E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Sample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58B2-7E47-494D-8EFD-95DCC4C2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Result of out of sample test: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B258E-622D-427A-8218-A6F2333BC6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4830" y="2843526"/>
            <a:ext cx="6345737" cy="26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31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2D4B-A933-4CC4-B330-77595D6E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Sample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58B2-7E47-494D-8EFD-95DCC4C2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Example of a better pair: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CB948-86A6-4B78-B5DD-28E70B71BF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8558" y="1909762"/>
            <a:ext cx="7289242" cy="40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09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2D4B-A933-4CC4-B330-77595D6E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Sample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58B2-7E47-494D-8EFD-95DCC4C2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Example of a worse pair: cointegration failure out of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4904E-1EBD-45F4-9417-53ED395BF1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8220" y="1916429"/>
            <a:ext cx="7359580" cy="43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62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2D4B-A933-4CC4-B330-77595D6E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 in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58B2-7E47-494D-8EFD-95DCC4C2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bigger universe: select pairs from more instruments</a:t>
            </a:r>
          </a:p>
          <a:p>
            <a:endParaRPr lang="en-US" sz="2000" dirty="0"/>
          </a:p>
          <a:p>
            <a:r>
              <a:rPr lang="en-US" sz="2000" dirty="0"/>
              <a:t>High-frequency data:</a:t>
            </a:r>
          </a:p>
          <a:p>
            <a:pPr lvl="1"/>
            <a:r>
              <a:rPr lang="en-US" sz="1800" dirty="0"/>
              <a:t>Annualized return in daily data is too low, as only a few trades happen in a year</a:t>
            </a:r>
          </a:p>
          <a:p>
            <a:pPr lvl="1"/>
            <a:r>
              <a:rPr lang="en-US" sz="1800" dirty="0"/>
              <a:t>Influence of transaction cost is more significant in high-frequency trading</a:t>
            </a:r>
          </a:p>
          <a:p>
            <a:pPr lvl="1"/>
            <a:r>
              <a:rPr lang="en-US" sz="1800" dirty="0"/>
              <a:t>Cointegration will be more consistent </a:t>
            </a:r>
            <a:endParaRPr lang="en-US" sz="2000" dirty="0"/>
          </a:p>
          <a:p>
            <a:endParaRPr lang="en-US" sz="2000" dirty="0"/>
          </a:p>
          <a:p>
            <a:r>
              <a:rPr lang="en-US" sz="2000"/>
              <a:t>Rolling basis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3999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2D4B-A933-4CC4-B330-77595D6E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97578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3319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2D4B-A933-4CC4-B330-77595D6E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Introduction to Pair Trading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058B2-7E47-494D-8EFD-95DCC4C2F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17689"/>
                <a:ext cx="8596668" cy="388077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we long one share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and short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share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 we’ll have a portfolio whose value fluctuates around C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 is called the price of the pair (spread)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stationary, this pair is called cointegrated. We can arbitrage form it.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058B2-7E47-494D-8EFD-95DCC4C2F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17689"/>
                <a:ext cx="8596668" cy="3880773"/>
              </a:xfrm>
              <a:blipFill>
                <a:blip r:embed="rId2"/>
                <a:stretch>
                  <a:fillRect l="-567" b="-10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52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2D4B-A933-4CC4-B330-77595D6E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Trading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58B2-7E47-494D-8EFD-95DCC4C2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Instruments Universe and Data Source</a:t>
            </a:r>
          </a:p>
          <a:p>
            <a:endParaRPr lang="en-US" sz="2400" dirty="0"/>
          </a:p>
          <a:p>
            <a:r>
              <a:rPr lang="en-US" sz="2400" dirty="0"/>
              <a:t>Pair Screen</a:t>
            </a:r>
          </a:p>
          <a:p>
            <a:endParaRPr lang="en-US" sz="2400" dirty="0"/>
          </a:p>
          <a:p>
            <a:r>
              <a:rPr lang="en-US" sz="2400" dirty="0"/>
              <a:t>Trading Rules Design</a:t>
            </a:r>
          </a:p>
          <a:p>
            <a:endParaRPr lang="en-US" sz="2400" dirty="0"/>
          </a:p>
          <a:p>
            <a:r>
              <a:rPr lang="en-US" sz="2400" dirty="0"/>
              <a:t>Out of Sample Test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428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2D4B-A933-4CC4-B330-77595D6E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Instruments Universe and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58B2-7E47-494D-8EFD-95DCC4C2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5032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/>
              <a:t>3-month Eurodollar Contract:</a:t>
            </a:r>
          </a:p>
          <a:p>
            <a:pPr marL="457200" lvl="1" indent="0">
              <a:buNone/>
            </a:pPr>
            <a:r>
              <a:rPr lang="en-US" sz="2000" dirty="0"/>
              <a:t>	ED1, ED2, ED3, ……, ED19, ED20</a:t>
            </a:r>
          </a:p>
          <a:p>
            <a:r>
              <a:rPr lang="en-US" sz="2000" dirty="0"/>
              <a:t>US Treasury Bond: TU(2-year), FV(5-year), TY(10-year), US(30-year), UL(Ultra)</a:t>
            </a:r>
          </a:p>
          <a:p>
            <a:r>
              <a:rPr lang="en-US" sz="2000" dirty="0"/>
              <a:t>Canadian Bond: CGZ(2-year), CGF(5-year), CGB(10-year)</a:t>
            </a:r>
          </a:p>
          <a:p>
            <a:endParaRPr lang="en-US" sz="2000" dirty="0"/>
          </a:p>
          <a:p>
            <a:r>
              <a:rPr lang="en-US" sz="2000" dirty="0"/>
              <a:t>Collect data from 2013 till now from </a:t>
            </a:r>
            <a:r>
              <a:rPr lang="en-US" sz="2000" dirty="0" err="1"/>
              <a:t>Quandl</a:t>
            </a:r>
            <a:endParaRPr lang="en-US" sz="2000" dirty="0"/>
          </a:p>
          <a:p>
            <a:r>
              <a:rPr lang="en-US" sz="2000" dirty="0"/>
              <a:t>Train–Test Split:</a:t>
            </a:r>
          </a:p>
          <a:p>
            <a:pPr marL="0" indent="0">
              <a:buNone/>
            </a:pPr>
            <a:r>
              <a:rPr lang="en-US" sz="2000" dirty="0"/>
              <a:t>		Training: 2013 – 2017</a:t>
            </a:r>
          </a:p>
          <a:p>
            <a:pPr marL="0" indent="0">
              <a:buNone/>
            </a:pPr>
            <a:r>
              <a:rPr lang="en-US" sz="2000" dirty="0"/>
              <a:t>		Testing: 2018 - now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303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2D4B-A933-4CC4-B330-77595D6E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Trading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58B2-7E47-494D-8EFD-95DCC4C2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Instruments Universe and Data Source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Pair Screen</a:t>
            </a:r>
          </a:p>
          <a:p>
            <a:endParaRPr lang="en-US" sz="2400" dirty="0"/>
          </a:p>
          <a:p>
            <a:r>
              <a:rPr lang="en-US" sz="2400" dirty="0"/>
              <a:t>Trading Rules Design</a:t>
            </a:r>
          </a:p>
          <a:p>
            <a:endParaRPr lang="en-US" sz="2400" dirty="0"/>
          </a:p>
          <a:p>
            <a:r>
              <a:rPr lang="en-US" sz="2400" dirty="0"/>
              <a:t>Out of Sample Test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382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2D4B-A933-4CC4-B330-77595D6E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58B2-7E47-494D-8EFD-95DCC4C2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654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Correlation &gt; 0.9</a:t>
            </a:r>
          </a:p>
          <a:p>
            <a:endParaRPr lang="en-US" sz="2000" dirty="0"/>
          </a:p>
          <a:p>
            <a:r>
              <a:rPr lang="en-US" sz="2000" dirty="0"/>
              <a:t>Unit Root Test P-Value &lt; 0.05 ( cointegrated in 95% significance level)</a:t>
            </a:r>
          </a:p>
          <a:p>
            <a:pPr marL="0" indent="0">
              <a:buNone/>
            </a:pPr>
            <a:r>
              <a:rPr lang="en-US" sz="2000" dirty="0"/>
              <a:t>	Using log price regression</a:t>
            </a:r>
          </a:p>
          <a:p>
            <a:endParaRPr lang="en-US" sz="2000" dirty="0"/>
          </a:p>
          <a:p>
            <a:r>
              <a:rPr lang="en-US" sz="2000" dirty="0"/>
              <a:t>|Beta|&lt;3 and vol &gt; 0.001: </a:t>
            </a:r>
          </a:p>
          <a:p>
            <a:pPr marL="0" indent="0">
              <a:buNone/>
            </a:pPr>
            <a:r>
              <a:rPr lang="en-US" sz="2000" dirty="0"/>
              <a:t>	When beta is very high, mean of spread goes very high compared to the price of each leg. The cointegration is likely to be overfitting.</a:t>
            </a:r>
          </a:p>
          <a:p>
            <a:pPr marL="0" indent="0">
              <a:buNone/>
            </a:pPr>
            <a:r>
              <a:rPr lang="en-US" sz="2000" dirty="0"/>
              <a:t>	Volatility needs to be high enough to make profit. The problem here is these pairs cointegrates too well so that the residuals volatility is very low.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9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2D4B-A933-4CC4-B330-77595D6E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58B2-7E47-494D-8EFD-95DCC4C2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Selected 7 Pairs: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58122-E2A1-4973-97AE-6DC5EC7AF2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03868" y="2845661"/>
            <a:ext cx="5943600" cy="301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2D4B-A933-4CC4-B330-77595D6E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Trading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58B2-7E47-494D-8EFD-95DCC4C2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Instruments Universe and Data Source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Pair Screen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Trading Rules Design</a:t>
            </a:r>
          </a:p>
          <a:p>
            <a:endParaRPr lang="en-US" sz="2400" dirty="0"/>
          </a:p>
          <a:p>
            <a:r>
              <a:rPr lang="en-US" sz="2400" dirty="0"/>
              <a:t>Out of Sample Test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84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2D4B-A933-4CC4-B330-77595D6E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Rules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58B2-7E47-494D-8EFD-95DCC4C2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How should we allocate capital among selected pairs?</a:t>
            </a:r>
          </a:p>
          <a:p>
            <a:endParaRPr lang="en-US" sz="2000" dirty="0"/>
          </a:p>
          <a:p>
            <a:r>
              <a:rPr lang="en-US" sz="2000" dirty="0"/>
              <a:t>When should we open a position?</a:t>
            </a:r>
          </a:p>
          <a:p>
            <a:endParaRPr lang="en-US" sz="2000" dirty="0"/>
          </a:p>
          <a:p>
            <a:r>
              <a:rPr lang="en-US" sz="2000" dirty="0"/>
              <a:t>When should we close a position?</a:t>
            </a:r>
          </a:p>
          <a:p>
            <a:endParaRPr lang="en-US" dirty="0"/>
          </a:p>
          <a:p>
            <a:r>
              <a:rPr lang="en-US" sz="2000" dirty="0"/>
              <a:t>When should we cut a position?</a:t>
            </a:r>
          </a:p>
          <a:p>
            <a:endParaRPr lang="en-US" sz="2000" dirty="0"/>
          </a:p>
          <a:p>
            <a:r>
              <a:rPr lang="en-US" sz="2000" dirty="0"/>
              <a:t>How do transaction costs influence our result?</a:t>
            </a:r>
          </a:p>
        </p:txBody>
      </p:sp>
    </p:spTree>
    <p:extLst>
      <p:ext uri="{BB962C8B-B14F-4D97-AF65-F5344CB8AC3E}">
        <p14:creationId xmlns:p14="http://schemas.microsoft.com/office/powerpoint/2010/main" val="3563345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247</TotalTime>
  <Words>395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华文新魏</vt:lpstr>
      <vt:lpstr>Arial</vt:lpstr>
      <vt:lpstr>Cambria Math</vt:lpstr>
      <vt:lpstr>Trebuchet MS</vt:lpstr>
      <vt:lpstr>Wingdings 3</vt:lpstr>
      <vt:lpstr>Facet</vt:lpstr>
      <vt:lpstr>Spread Trading in  Fixed Income Market</vt:lpstr>
      <vt:lpstr>Brief Introduction to Pair Trading</vt:lpstr>
      <vt:lpstr>Pair Trading System Design</vt:lpstr>
      <vt:lpstr>Instruments Universe and Data Source</vt:lpstr>
      <vt:lpstr>Pair Trading System Design</vt:lpstr>
      <vt:lpstr>Pair Screen</vt:lpstr>
      <vt:lpstr>Pair Screen</vt:lpstr>
      <vt:lpstr>Pair Trading System Design</vt:lpstr>
      <vt:lpstr>Trading Rules Design</vt:lpstr>
      <vt:lpstr>Trading Rules Design</vt:lpstr>
      <vt:lpstr>Trading Rules Design</vt:lpstr>
      <vt:lpstr>Trading Rules Design</vt:lpstr>
      <vt:lpstr>Trading Rules Design</vt:lpstr>
      <vt:lpstr>Pair Trading System Design</vt:lpstr>
      <vt:lpstr>Out of Sample Test</vt:lpstr>
      <vt:lpstr>Out of Sample Test</vt:lpstr>
      <vt:lpstr>Out of Sample Test</vt:lpstr>
      <vt:lpstr>Possible Improvements in Future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Spread Trading in  Fixed Income Market</dc:title>
  <dc:creator>Xinyao  Jie</dc:creator>
  <cp:lastModifiedBy>Xinyao  Jie</cp:lastModifiedBy>
  <cp:revision>21</cp:revision>
  <dcterms:created xsi:type="dcterms:W3CDTF">2018-10-18T18:14:15Z</dcterms:created>
  <dcterms:modified xsi:type="dcterms:W3CDTF">2018-10-22T03:10:29Z</dcterms:modified>
</cp:coreProperties>
</file>