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3"/>
    <p:sldId id="357" r:id="rId4"/>
    <p:sldId id="358" r:id="rId5"/>
    <p:sldId id="359" r:id="rId6"/>
    <p:sldId id="360" r:id="rId7"/>
    <p:sldId id="361" r:id="rId8"/>
    <p:sldId id="364" r:id="rId9"/>
    <p:sldId id="365" r:id="rId10"/>
    <p:sldId id="366" r:id="rId11"/>
    <p:sldId id="362" r:id="rId12"/>
    <p:sldId id="369" r:id="rId13"/>
    <p:sldId id="371" r:id="rId14"/>
    <p:sldId id="36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B813"/>
    <a:srgbClr val="F68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8" d="100"/>
          <a:sy n="88" d="100"/>
        </p:scale>
        <p:origin x="-112" y="-6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070C6B-007C-D44A-85AC-E34B254B6CED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7C382C-B776-F244-99C0-04CD296B6862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55520" y="1971448"/>
            <a:ext cx="7312479" cy="2387600"/>
          </a:xfrm>
        </p:spPr>
        <p:txBody>
          <a:bodyPr anchor="b"/>
          <a:lstStyle>
            <a:lvl1pPr algn="l">
              <a:defRPr sz="60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355520" y="4451123"/>
            <a:ext cx="7312480" cy="651555"/>
          </a:xfrm>
        </p:spPr>
        <p:txBody>
          <a:bodyPr/>
          <a:lstStyle>
            <a:lvl1pPr marL="0" indent="0" algn="l">
              <a:buNone/>
              <a:defRPr sz="2400">
                <a:solidFill>
                  <a:srgbClr val="FDB81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828FF-EB01-43CB-B986-76BC5B038D4A}" type="datetimeFigureOut">
              <a:rPr lang="en-US" smtClean="0"/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3772B-FE4F-4D5C-ADF7-E75CBCB98CF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828FF-EB01-43CB-B986-76BC5B038D4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3772B-FE4F-4D5C-ADF7-E75CBCB98CF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828FF-EB01-43CB-B986-76BC5B038D4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3772B-FE4F-4D5C-ADF7-E75CBCB98CF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488" y="291929"/>
            <a:ext cx="11350752" cy="1020576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475488" y="1437216"/>
            <a:ext cx="5425440" cy="434397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6400800" y="1437218"/>
            <a:ext cx="5425440" cy="433794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212945" y="6513319"/>
            <a:ext cx="479555" cy="366183"/>
          </a:xfrm>
          <a:prstGeom prst="rect">
            <a:avLst/>
          </a:prstGeom>
        </p:spPr>
        <p:txBody>
          <a:bodyPr vert="horz" lIns="121917" tIns="60958" rIns="121917" bIns="60958" rtlCol="0" anchor="ctr"/>
          <a:lstStyle>
            <a:lvl1pPr algn="r">
              <a:defRPr lang="en-US" sz="800" kern="1200" smtClean="0">
                <a:solidFill>
                  <a:srgbClr val="000000">
                    <a:alpha val="25000"/>
                  </a:srgbClr>
                </a:solidFill>
                <a:latin typeface="+mn-lt"/>
                <a:ea typeface="+mn-ea"/>
                <a:cs typeface="CiscoSans Thin"/>
              </a:defRPr>
            </a:lvl1pPr>
          </a:lstStyle>
          <a:p>
            <a:fld id="{96A97DD0-5BE7-4856-A2A9-C42C6688E607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 userDrawn="1"/>
        </p:nvGrpSpPr>
        <p:grpSpPr>
          <a:xfrm>
            <a:off x="0" y="7812"/>
            <a:ext cx="12192000" cy="6858000"/>
            <a:chOff x="0" y="7812"/>
            <a:chExt cx="12192000" cy="6858000"/>
          </a:xfrm>
        </p:grpSpPr>
        <p:grpSp>
          <p:nvGrpSpPr>
            <p:cNvPr id="9" name="Group 8"/>
            <p:cNvGrpSpPr/>
            <p:nvPr userDrawn="1"/>
          </p:nvGrpSpPr>
          <p:grpSpPr>
            <a:xfrm>
              <a:off x="0" y="7812"/>
              <a:ext cx="12192000" cy="6858000"/>
              <a:chOff x="0" y="7812"/>
              <a:chExt cx="12192000" cy="6858000"/>
            </a:xfrm>
          </p:grpSpPr>
          <p:pic>
            <p:nvPicPr>
              <p:cNvPr id="7" name="Picture 6"/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7812"/>
                <a:ext cx="9144000" cy="6858000"/>
              </a:xfrm>
              <a:prstGeom prst="rect">
                <a:avLst/>
              </a:prstGeom>
            </p:spPr>
          </p:pic>
          <p:sp>
            <p:nvSpPr>
              <p:cNvPr id="8" name="Rectangle 7"/>
              <p:cNvSpPr/>
              <p:nvPr userDrawn="1"/>
            </p:nvSpPr>
            <p:spPr>
              <a:xfrm>
                <a:off x="8090807" y="6498772"/>
                <a:ext cx="4101193" cy="359228"/>
              </a:xfrm>
              <a:prstGeom prst="rect">
                <a:avLst/>
              </a:prstGeom>
              <a:solidFill>
                <a:srgbClr val="F6812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noFill/>
                </a:endParaRPr>
              </a:p>
            </p:txBody>
          </p:sp>
        </p:grpSp>
        <p:sp>
          <p:nvSpPr>
            <p:cNvPr id="10" name="Rectangle 9"/>
            <p:cNvSpPr/>
            <p:nvPr userDrawn="1"/>
          </p:nvSpPr>
          <p:spPr>
            <a:xfrm>
              <a:off x="6115050" y="5968093"/>
              <a:ext cx="2286000" cy="3882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828FF-EB01-43CB-B986-76BC5B038D4A}" type="datetimeFigureOut">
              <a:rPr lang="en-US" smtClean="0"/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3772B-FE4F-4D5C-ADF7-E75CBCB98CF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0" y="7812"/>
            <a:ext cx="12192000" cy="6858000"/>
            <a:chOff x="0" y="7812"/>
            <a:chExt cx="12192000" cy="6858000"/>
          </a:xfrm>
        </p:grpSpPr>
        <p:grpSp>
          <p:nvGrpSpPr>
            <p:cNvPr id="9" name="Group 8"/>
            <p:cNvGrpSpPr/>
            <p:nvPr userDrawn="1"/>
          </p:nvGrpSpPr>
          <p:grpSpPr>
            <a:xfrm>
              <a:off x="0" y="7812"/>
              <a:ext cx="12192000" cy="6858000"/>
              <a:chOff x="0" y="7812"/>
              <a:chExt cx="12192000" cy="6858000"/>
            </a:xfrm>
          </p:grpSpPr>
          <p:pic>
            <p:nvPicPr>
              <p:cNvPr id="11" name="Picture 10"/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7812"/>
                <a:ext cx="9144000" cy="6858000"/>
              </a:xfrm>
              <a:prstGeom prst="rect">
                <a:avLst/>
              </a:prstGeom>
            </p:spPr>
          </p:pic>
          <p:sp>
            <p:nvSpPr>
              <p:cNvPr id="12" name="Rectangle 11"/>
              <p:cNvSpPr/>
              <p:nvPr userDrawn="1"/>
            </p:nvSpPr>
            <p:spPr>
              <a:xfrm>
                <a:off x="8090807" y="6498772"/>
                <a:ext cx="4101193" cy="359228"/>
              </a:xfrm>
              <a:prstGeom prst="rect">
                <a:avLst/>
              </a:prstGeom>
              <a:solidFill>
                <a:srgbClr val="F6812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noFill/>
                </a:endParaRPr>
              </a:p>
            </p:txBody>
          </p:sp>
        </p:grpSp>
        <p:sp>
          <p:nvSpPr>
            <p:cNvPr id="10" name="Rectangle 9"/>
            <p:cNvSpPr/>
            <p:nvPr userDrawn="1"/>
          </p:nvSpPr>
          <p:spPr>
            <a:xfrm>
              <a:off x="6115050" y="5968093"/>
              <a:ext cx="2286000" cy="3882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465364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345089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FDB81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828FF-EB01-43CB-B986-76BC5B038D4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3772B-FE4F-4D5C-ADF7-E75CBCB98CF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0" y="7812"/>
            <a:ext cx="12192000" cy="6858000"/>
            <a:chOff x="0" y="7812"/>
            <a:chExt cx="12192000" cy="6858000"/>
          </a:xfrm>
        </p:grpSpPr>
        <p:grpSp>
          <p:nvGrpSpPr>
            <p:cNvPr id="9" name="Group 8"/>
            <p:cNvGrpSpPr/>
            <p:nvPr userDrawn="1"/>
          </p:nvGrpSpPr>
          <p:grpSpPr>
            <a:xfrm>
              <a:off x="0" y="7812"/>
              <a:ext cx="12192000" cy="6858000"/>
              <a:chOff x="0" y="7812"/>
              <a:chExt cx="12192000" cy="6858000"/>
            </a:xfrm>
          </p:grpSpPr>
          <p:pic>
            <p:nvPicPr>
              <p:cNvPr id="11" name="Picture 10"/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7812"/>
                <a:ext cx="9144000" cy="6858000"/>
              </a:xfrm>
              <a:prstGeom prst="rect">
                <a:avLst/>
              </a:prstGeom>
            </p:spPr>
          </p:pic>
          <p:sp>
            <p:nvSpPr>
              <p:cNvPr id="12" name="Rectangle 11"/>
              <p:cNvSpPr/>
              <p:nvPr userDrawn="1"/>
            </p:nvSpPr>
            <p:spPr>
              <a:xfrm>
                <a:off x="8090807" y="6498772"/>
                <a:ext cx="4101193" cy="359228"/>
              </a:xfrm>
              <a:prstGeom prst="rect">
                <a:avLst/>
              </a:prstGeom>
              <a:solidFill>
                <a:srgbClr val="F6812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noFill/>
                </a:endParaRPr>
              </a:p>
            </p:txBody>
          </p:sp>
        </p:grpSp>
        <p:sp>
          <p:nvSpPr>
            <p:cNvPr id="10" name="Rectangle 9"/>
            <p:cNvSpPr/>
            <p:nvPr userDrawn="1"/>
          </p:nvSpPr>
          <p:spPr>
            <a:xfrm>
              <a:off x="6115050" y="5968093"/>
              <a:ext cx="2286000" cy="3882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828FF-EB01-43CB-B986-76BC5B038D4A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3772B-FE4F-4D5C-ADF7-E75CBCB98CF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0" y="7812"/>
            <a:ext cx="12192000" cy="6858000"/>
            <a:chOff x="0" y="7812"/>
            <a:chExt cx="12192000" cy="6858000"/>
          </a:xfrm>
        </p:grpSpPr>
        <p:grpSp>
          <p:nvGrpSpPr>
            <p:cNvPr id="11" name="Group 10"/>
            <p:cNvGrpSpPr/>
            <p:nvPr userDrawn="1"/>
          </p:nvGrpSpPr>
          <p:grpSpPr>
            <a:xfrm>
              <a:off x="0" y="7812"/>
              <a:ext cx="12192000" cy="6858000"/>
              <a:chOff x="0" y="7812"/>
              <a:chExt cx="12192000" cy="6858000"/>
            </a:xfrm>
          </p:grpSpPr>
          <p:pic>
            <p:nvPicPr>
              <p:cNvPr id="13" name="Picture 12"/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7812"/>
                <a:ext cx="9144000" cy="6858000"/>
              </a:xfrm>
              <a:prstGeom prst="rect">
                <a:avLst/>
              </a:prstGeom>
            </p:spPr>
          </p:pic>
          <p:sp>
            <p:nvSpPr>
              <p:cNvPr id="14" name="Rectangle 13"/>
              <p:cNvSpPr/>
              <p:nvPr userDrawn="1"/>
            </p:nvSpPr>
            <p:spPr>
              <a:xfrm>
                <a:off x="8090807" y="6498772"/>
                <a:ext cx="4101193" cy="359228"/>
              </a:xfrm>
              <a:prstGeom prst="rect">
                <a:avLst/>
              </a:prstGeom>
              <a:solidFill>
                <a:srgbClr val="F6812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noFill/>
                </a:endParaRPr>
              </a:p>
            </p:txBody>
          </p:sp>
        </p:grpSp>
        <p:sp>
          <p:nvSpPr>
            <p:cNvPr id="12" name="Rectangle 11"/>
            <p:cNvSpPr/>
            <p:nvPr userDrawn="1"/>
          </p:nvSpPr>
          <p:spPr>
            <a:xfrm>
              <a:off x="6115050" y="5968093"/>
              <a:ext cx="2286000" cy="3882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6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7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8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9E828FF-EB01-43CB-B986-76BC5B038D4A}" type="datetimeFigureOut">
              <a:rPr lang="en-US" smtClean="0"/>
            </a:fld>
            <a:endParaRPr lang="en-US"/>
          </a:p>
        </p:txBody>
      </p:sp>
      <p:sp>
        <p:nvSpPr>
          <p:cNvPr id="1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2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4F3772B-FE4F-4D5C-ADF7-E75CBCB98CF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0" y="0"/>
            <a:ext cx="9421586" cy="6858000"/>
            <a:chOff x="0" y="0"/>
            <a:chExt cx="9421586" cy="6858000"/>
          </a:xfrm>
        </p:grpSpPr>
        <p:pic>
          <p:nvPicPr>
            <p:cNvPr id="6" name="Picture 5"/>
            <p:cNvPicPr/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 userDrawn="1"/>
          </p:nvSpPr>
          <p:spPr>
            <a:xfrm>
              <a:off x="5927271" y="5919107"/>
              <a:ext cx="3494315" cy="9388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22864" y="2357210"/>
            <a:ext cx="8030936" cy="1325563"/>
          </a:xfr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828FF-EB01-43CB-B986-76BC5B038D4A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3772B-FE4F-4D5C-ADF7-E75CBCB98CF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F_PPT_BG_gradient-gray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0"/>
            <a:ext cx="9144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828FF-EB01-43CB-B986-76BC5B038D4A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3772B-FE4F-4D5C-ADF7-E75CBCB98CF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828FF-EB01-43CB-B986-76BC5B038D4A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3772B-FE4F-4D5C-ADF7-E75CBCB98CF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828FF-EB01-43CB-B986-76BC5B038D4A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3772B-FE4F-4D5C-ADF7-E75CBCB98CF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E828FF-EB01-43CB-B986-76BC5B038D4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F3772B-FE4F-4D5C-ADF7-E75CBCB98CFC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x-none" altLang="en-US" dirty="0"/>
              <a:t>你的第一个应用</a:t>
            </a:r>
            <a:br>
              <a:rPr lang="x-none" altLang="en-US" dirty="0"/>
            </a:br>
            <a:r>
              <a:rPr lang="x-none" altLang="en-US" sz="4000" dirty="0"/>
              <a:t>——端到端限流</a:t>
            </a:r>
            <a:endParaRPr lang="x-none" alt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0000"/>
          </a:bodyPr>
          <a:lstStyle/>
          <a:p>
            <a:r>
              <a:rPr lang="x-none" altLang="en-US" dirty="0" smtClean="0"/>
              <a:t>林潇-2016</a:t>
            </a:r>
            <a:r>
              <a:rPr lang="en-US" smtClean="0"/>
              <a:t>-07-</a:t>
            </a:r>
            <a:r>
              <a:rPr lang="x-none" altLang="en-US" smtClean="0"/>
              <a:t>03</a:t>
            </a:r>
            <a:endParaRPr lang="x-none" altLang="en-US" smtClean="0"/>
          </a:p>
          <a:p>
            <a:r>
              <a:rPr lang="x-none" altLang="en-US" smtClean="0"/>
              <a:t>SNLab</a:t>
            </a:r>
            <a:endParaRPr lang="x-none" altLang="en-US" dirty="0" smtClean="0"/>
          </a:p>
          <a:p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x-none" altLang="en-US"/>
              <a:t>Step 5. 添加features中必要的dependency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x-none" altLang="en-US"/>
              <a:t>路径：{项目的根目录}/features/pom.xml</a:t>
            </a:r>
            <a:endParaRPr lang="x-none" altLang="en-US"/>
          </a:p>
          <a:p>
            <a:pPr marL="0" indent="0">
              <a:buNone/>
            </a:pPr>
            <a:r>
              <a:rPr lang="x-none" altLang="en-US"/>
              <a:t>&lt;dependency&gt;</a:t>
            </a:r>
            <a:endParaRPr lang="x-none" altLang="en-US"/>
          </a:p>
          <a:p>
            <a:pPr marL="0" indent="0">
              <a:buNone/>
            </a:pPr>
            <a:r>
              <a:rPr lang="x-none" altLang="en-US"/>
              <a:t>      &lt;groupId&gt;org.opendaylight.openflowplugin&lt;/groupId&gt;</a:t>
            </a:r>
            <a:endParaRPr lang="x-none" altLang="en-US"/>
          </a:p>
          <a:p>
            <a:pPr marL="0" indent="0">
              <a:buNone/>
            </a:pPr>
            <a:r>
              <a:rPr lang="x-none" altLang="en-US"/>
              <a:t>      &lt;artifactId&gt;</a:t>
            </a:r>
            <a:r>
              <a:rPr lang="x-none" altLang="en-US">
                <a:solidFill>
                  <a:schemeClr val="accent2"/>
                </a:solidFill>
              </a:rPr>
              <a:t>features-openflowplugin</a:t>
            </a:r>
            <a:r>
              <a:rPr lang="x-none" altLang="en-US"/>
              <a:t>&lt;/artifactId&gt;</a:t>
            </a:r>
            <a:endParaRPr lang="x-none" altLang="en-US"/>
          </a:p>
          <a:p>
            <a:pPr marL="0" indent="0">
              <a:buNone/>
            </a:pPr>
            <a:r>
              <a:rPr lang="x-none" altLang="en-US"/>
              <a:t>      &lt;classifier&gt;features&lt;/classifier&gt;</a:t>
            </a:r>
            <a:endParaRPr lang="x-none" altLang="en-US"/>
          </a:p>
          <a:p>
            <a:pPr marL="0" indent="0">
              <a:buNone/>
            </a:pPr>
            <a:r>
              <a:rPr lang="x-none" altLang="en-US"/>
              <a:t>      &lt;type&gt;xml&lt;/type&gt;</a:t>
            </a:r>
            <a:endParaRPr lang="x-none" altLang="en-US"/>
          </a:p>
          <a:p>
            <a:pPr marL="0" indent="0">
              <a:buNone/>
            </a:pPr>
            <a:r>
              <a:rPr lang="x-none" altLang="en-US"/>
              <a:t>&lt;/dependency&gt;</a:t>
            </a:r>
            <a:endParaRPr lang="x-none" altLang="en-US"/>
          </a:p>
          <a:p>
            <a:r>
              <a:rPr lang="x-none" altLang="en-US">
                <a:solidFill>
                  <a:srgbClr val="FF0000"/>
                </a:solidFill>
              </a:rPr>
              <a:t>注：还需要在dependencyManagement里面添加依赖，详见源代码</a:t>
            </a:r>
            <a:endParaRPr lang="x-none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Step 6. 编写自己的feature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0000"/>
          </a:bodyPr>
          <a:p>
            <a:pPr marL="0" indent="0">
              <a:buNone/>
            </a:pPr>
            <a:r>
              <a:rPr lang="x-none" altLang="en-US">
                <a:solidFill>
                  <a:srgbClr val="FF0000"/>
                </a:solidFill>
              </a:rPr>
              <a:t>注意：还需要features.xml中添加repo的路径，这样才可以找到引用的，篇幅限制本页并没有写出来，可以在后文的源码中看到</a:t>
            </a:r>
            <a:endParaRPr lang="x-none" altLang="en-US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/>
              <a:t>&lt;feature name='odl-ratelimiting' version='${project.version}' description='OpenDaylight :: ratelimiting'&gt;</a:t>
            </a:r>
            <a:endParaRPr lang="en-US"/>
          </a:p>
          <a:p>
            <a:pPr marL="0" indent="0">
              <a:buNone/>
            </a:pPr>
            <a:r>
              <a:rPr lang="en-US"/>
              <a:t>    &lt;feature version='${mdsal.version}'&gt;</a:t>
            </a:r>
            <a:r>
              <a:rPr lang="en-US">
                <a:solidFill>
                  <a:schemeClr val="accent2"/>
                </a:solidFill>
              </a:rPr>
              <a:t>odl-mdsal-broker</a:t>
            </a:r>
            <a:r>
              <a:rPr lang="en-US"/>
              <a:t>&lt;/feature&gt;</a:t>
            </a:r>
            <a:endParaRPr lang="en-US"/>
          </a:p>
          <a:p>
            <a:pPr marL="0" indent="0">
              <a:buNone/>
            </a:pPr>
            <a:r>
              <a:rPr lang="en-US"/>
              <a:t>    &lt;feature version='${project.version}'&gt;</a:t>
            </a:r>
            <a:r>
              <a:rPr lang="en-US">
                <a:solidFill>
                  <a:schemeClr val="accent2"/>
                </a:solidFill>
              </a:rPr>
              <a:t>odl-ratelimiting-api</a:t>
            </a:r>
            <a:r>
              <a:rPr lang="en-US"/>
              <a:t>&lt;/feature&gt;</a:t>
            </a:r>
            <a:endParaRPr lang="en-US"/>
          </a:p>
          <a:p>
            <a:pPr marL="0" indent="0">
              <a:buNone/>
            </a:pPr>
            <a:r>
              <a:rPr lang="en-US"/>
              <a:t>    &lt;feature version="${openflow.plugin.version}"&gt;</a:t>
            </a:r>
            <a:r>
              <a:rPr lang="en-US">
                <a:solidFill>
                  <a:schemeClr val="accent2"/>
                </a:solidFill>
              </a:rPr>
              <a:t>odl-openflowplugin-southbound</a:t>
            </a:r>
            <a:r>
              <a:rPr lang="en-US"/>
              <a:t>&lt;/feature&gt;</a:t>
            </a:r>
            <a:endParaRPr lang="en-US"/>
          </a:p>
          <a:p>
            <a:pPr marL="0" indent="0">
              <a:buNone/>
            </a:pPr>
            <a:r>
              <a:rPr lang="en-US"/>
              <a:t>    &lt;feature version="${openflow.plugin.version}"&gt;</a:t>
            </a:r>
            <a:r>
              <a:rPr lang="en-US">
                <a:solidFill>
                  <a:schemeClr val="accent2"/>
                </a:solidFill>
              </a:rPr>
              <a:t>odl-openflowplugin-flow-services</a:t>
            </a:r>
            <a:r>
              <a:rPr lang="en-US"/>
              <a:t>&lt;/feature&gt;</a:t>
            </a:r>
            <a:endParaRPr lang="en-US"/>
          </a:p>
          <a:p>
            <a:pPr marL="0" indent="0">
              <a:buNone/>
            </a:pPr>
            <a:r>
              <a:rPr lang="en-US"/>
              <a:t>    &lt;bundle&gt;mvn:org.opendaylight.snlab/ratelimiting-impl/{{VERSION}}&lt;/bundle&gt;</a:t>
            </a:r>
            <a:endParaRPr lang="en-US"/>
          </a:p>
          <a:p>
            <a:pPr marL="0" indent="0">
              <a:buNone/>
            </a:pPr>
            <a:r>
              <a:rPr lang="en-US"/>
              <a:t>    &lt;configfile finalname="${configfile.directory}/ratelimiting.xml"&gt;mvn:org.opendaylight.snlab/ratelimiting-impl/{{VERSION}}/xml/config&lt;/configfile&gt;</a:t>
            </a:r>
            <a:endParaRPr lang="en-US"/>
          </a:p>
          <a:p>
            <a:pPr marL="0" indent="0">
              <a:buNone/>
            </a:pPr>
            <a:r>
              <a:rPr lang="en-US"/>
              <a:t>&lt;/feature&gt;</a:t>
            </a: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7. Finish!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en-US"/>
              <a:t>测试可以参考</a:t>
            </a:r>
            <a:endParaRPr lang="x-none" altLang="en-US"/>
          </a:p>
          <a:p>
            <a:r>
              <a:rPr lang="x-none" altLang="en-US"/>
              <a:t>http://www.sdnlab.com/16892.html</a:t>
            </a:r>
            <a:endParaRPr lang="x-none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有用的链接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0000"/>
          </a:bodyPr>
          <a:p>
            <a:r>
              <a:rPr lang="x-none" altLang="en-US" b="1">
                <a:solidFill>
                  <a:schemeClr val="accent2"/>
                </a:solidFill>
              </a:rPr>
              <a:t>本项目的地址：</a:t>
            </a:r>
            <a:r>
              <a:rPr lang="en-US"/>
              <a:t>https://github.com/ShawnLinLoveLife/ratelimiting</a:t>
            </a:r>
            <a:endParaRPr lang="en-US"/>
          </a:p>
          <a:p>
            <a:r>
              <a:rPr lang="x-none" altLang="en-US" b="1">
                <a:solidFill>
                  <a:schemeClr val="accent2"/>
                </a:solidFill>
              </a:rPr>
              <a:t>本项目包含对onPacketReceived基本使用：</a:t>
            </a:r>
            <a:r>
              <a:rPr lang="en-US"/>
              <a:t>https://github.com/ShawnLinLoveLife/DistributedNAT</a:t>
            </a:r>
            <a:r>
              <a:rPr lang="x-none" altLang="en-US">
                <a:solidFill>
                  <a:srgbClr val="FF0000"/>
                </a:solidFill>
              </a:rPr>
              <a:t>（依赖更新还未完成）</a:t>
            </a:r>
            <a:endParaRPr lang="x-none" altLang="en-US">
              <a:solidFill>
                <a:srgbClr val="FF0000"/>
              </a:solidFill>
            </a:endParaRPr>
          </a:p>
          <a:p>
            <a:endParaRPr lang="en-US"/>
          </a:p>
          <a:p>
            <a:r>
              <a:rPr lang="x-none" altLang="en-US" b="1">
                <a:solidFill>
                  <a:schemeClr val="accent2"/>
                </a:solidFill>
              </a:rPr>
              <a:t>MDSAL　APIｓ：</a:t>
            </a:r>
            <a:r>
              <a:rPr lang="en-US"/>
              <a:t>https://nexus.opendaylight.org/content/sites/site/org.opendaylight.mdsal/beryllium/apidocs/</a:t>
            </a:r>
            <a:endParaRPr lang="en-US"/>
          </a:p>
          <a:p>
            <a:r>
              <a:rPr lang="x-none" altLang="en-US" b="1">
                <a:solidFill>
                  <a:schemeClr val="accent2"/>
                </a:solidFill>
              </a:rPr>
              <a:t>网络拓扑相关的YANG模型：</a:t>
            </a:r>
            <a:endParaRPr lang="x-none" altLang="en-US" b="1">
              <a:solidFill>
                <a:schemeClr val="accent2"/>
              </a:solidFill>
            </a:endParaRPr>
          </a:p>
          <a:p>
            <a:r>
              <a:rPr lang="en-US"/>
              <a:t>https://github.com/YangModels/yang/blob/master/experimental/odp/opendaylight-inventory.yang</a:t>
            </a:r>
            <a:endParaRPr lang="en-US"/>
          </a:p>
          <a:p>
            <a:r>
              <a:rPr lang="en-US"/>
              <a:t>https://github.com/YangModels/yang/blob/master/experimental/odp/flow-node-inventory.yang</a:t>
            </a:r>
            <a:endParaRPr lang="en-US"/>
          </a:p>
          <a:p>
            <a:endParaRPr lang="en-US"/>
          </a:p>
          <a:p>
            <a:r>
              <a:rPr lang="x-none" altLang="en-US" b="1">
                <a:solidFill>
                  <a:schemeClr val="accent2"/>
                </a:solidFill>
              </a:rPr>
              <a:t>YANG的定义：</a:t>
            </a:r>
            <a:r>
              <a:rPr lang="en-US"/>
              <a:t>https://tools.ietf.org/html/rfc6020</a:t>
            </a:r>
            <a:endParaRPr lang="en-US"/>
          </a:p>
          <a:p>
            <a:r>
              <a:rPr lang="x-none" altLang="en-US" b="1">
                <a:solidFill>
                  <a:schemeClr val="accent2"/>
                </a:solidFill>
              </a:rPr>
              <a:t>ODL控制器的架构：</a:t>
            </a:r>
            <a:endParaRPr lang="x-none" altLang="en-US" b="1">
              <a:solidFill>
                <a:schemeClr val="accent2"/>
              </a:solidFill>
            </a:endParaRPr>
          </a:p>
          <a:p>
            <a:r>
              <a:rPr lang="en-US"/>
              <a:t>https://wiki.opendaylight.org/view/OpenDaylight_Controller:MD-SAL:MD-SAL_Document_Review:Architecture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目标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en-US"/>
              <a:t>如何写一个ODL RPC应用程序</a:t>
            </a:r>
            <a:endParaRPr lang="x-none" altLang="en-US"/>
          </a:p>
          <a:p>
            <a:r>
              <a:rPr lang="x-none" altLang="en-US"/>
              <a:t>如何找到自己所需要的资源</a:t>
            </a:r>
            <a:endParaRPr lang="x-none" altLang="en-US"/>
          </a:p>
          <a:p>
            <a:endParaRPr lang="x-none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Step 1. 定义自己的YANG模型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en-US"/>
              <a:t>路径：{项目的根目录}/api/src/main/yang/ratelimiting.yang</a:t>
            </a:r>
            <a:endParaRPr lang="x-none" altLang="en-US"/>
          </a:p>
          <a:p>
            <a:endParaRPr lang="x-none" altLang="en-US"/>
          </a:p>
          <a:p>
            <a:r>
              <a:rPr lang="x-none" altLang="en-US"/>
              <a:t>核心：定义一个RPC</a:t>
            </a:r>
            <a:endParaRPr lang="x-none" altLang="en-US"/>
          </a:p>
          <a:p>
            <a:endParaRPr lang="x-none" altLang="en-US"/>
          </a:p>
          <a:p>
            <a:r>
              <a:rPr lang="x-none" altLang="en-US" sz="1600"/>
              <a:t>参考资料：</a:t>
            </a:r>
            <a:endParaRPr lang="x-none" altLang="en-US" sz="1600"/>
          </a:p>
          <a:p>
            <a:r>
              <a:rPr lang="x-none" altLang="en-US" sz="1600"/>
              <a:t>YANG模型的概念：https://tools.ietf.org/html/rfc6020</a:t>
            </a:r>
            <a:endParaRPr lang="x-none" altLang="en-US" sz="1600"/>
          </a:p>
          <a:p>
            <a:r>
              <a:rPr lang="x-none" altLang="en-US" sz="1600"/>
              <a:t>YANG到JSON的映射：https://tools.ietf.org/html/draft-ietf-netmod-yang-json-10</a:t>
            </a:r>
            <a:endParaRPr lang="x-none" altLang="en-US" sz="1600"/>
          </a:p>
          <a:p>
            <a:endParaRPr lang="x-none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Step 2. 生成对应的API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en-US">
                <a:sym typeface="+mn-ea"/>
              </a:rPr>
              <a:t>路径：{项目的根目录}/api/</a:t>
            </a:r>
            <a:endParaRPr lang="x-none" altLang="en-US">
              <a:sym typeface="+mn-ea"/>
            </a:endParaRPr>
          </a:p>
          <a:p>
            <a:endParaRPr lang="x-none" altLang="en-US"/>
          </a:p>
          <a:p>
            <a:r>
              <a:rPr lang="x-none" altLang="en-US"/>
              <a:t>执行maven clean install</a:t>
            </a:r>
            <a:endParaRPr lang="x-none" altLang="en-US"/>
          </a:p>
          <a:p>
            <a:endParaRPr lang="x-none" altLang="en-US"/>
          </a:p>
          <a:p>
            <a:r>
              <a:rPr lang="x-none" altLang="en-US" sz="1600"/>
              <a:t>Tip: {项目的根目录}/api/target/classes下会有自动生成的Java代码，想知道一段yang模型对应的Java代码，不妨利用这个功能</a:t>
            </a:r>
            <a:endParaRPr lang="x-none" altLang="en-US"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Step 3. 添加impl中必要的dependency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/>
          </a:bodyPr>
          <a:p>
            <a:r>
              <a:rPr lang="x-none" altLang="en-US"/>
              <a:t>路径：{项目的根目录}/impl/pom.xml</a:t>
            </a:r>
            <a:endParaRPr lang="x-none" altLang="en-US"/>
          </a:p>
          <a:p>
            <a:endParaRPr lang="x-none" altLang="en-US"/>
          </a:p>
          <a:p>
            <a:r>
              <a:rPr lang="x-none" altLang="en-US"/>
              <a:t>和Openflow操作相关的dependency</a:t>
            </a:r>
            <a:endParaRPr lang="x-none" altLang="en-US"/>
          </a:p>
          <a:p>
            <a:pPr marL="457200" lvl="1" indent="0">
              <a:buNone/>
            </a:pPr>
            <a:r>
              <a:rPr lang="x-none" altLang="en-US" sz="1800"/>
              <a:t>&lt;dependency&gt;</a:t>
            </a:r>
            <a:endParaRPr lang="x-none" altLang="en-US" sz="1800"/>
          </a:p>
          <a:p>
            <a:pPr marL="457200" lvl="1" indent="0">
              <a:buNone/>
            </a:pPr>
            <a:r>
              <a:rPr lang="x-none" altLang="en-US" sz="1800"/>
              <a:t>      &lt;groupId&gt;org.opendaylight.openflowplugin.model&lt;/groupId&gt;</a:t>
            </a:r>
            <a:endParaRPr lang="x-none" altLang="en-US" sz="1800"/>
          </a:p>
          <a:p>
            <a:pPr marL="457200" lvl="1" indent="0">
              <a:buNone/>
            </a:pPr>
            <a:r>
              <a:rPr lang="x-none" altLang="en-US" sz="1800"/>
              <a:t>      &lt;artifactId&gt;</a:t>
            </a:r>
            <a:r>
              <a:rPr lang="x-none" altLang="en-US" sz="1800">
                <a:solidFill>
                  <a:schemeClr val="accent2"/>
                </a:solidFill>
              </a:rPr>
              <a:t>model-flow-service</a:t>
            </a:r>
            <a:r>
              <a:rPr lang="x-none" altLang="en-US" sz="1800"/>
              <a:t>&lt;/artifactId&gt;</a:t>
            </a:r>
            <a:endParaRPr lang="x-none" altLang="en-US" sz="1800"/>
          </a:p>
          <a:p>
            <a:pPr marL="457200" lvl="1" indent="0">
              <a:buNone/>
            </a:pPr>
            <a:r>
              <a:rPr lang="x-none" altLang="en-US" sz="1800"/>
              <a:t>      &lt;version&gt;${openflow.plugin.version}&lt;/version&gt;</a:t>
            </a:r>
            <a:endParaRPr lang="x-none" altLang="en-US" sz="1800"/>
          </a:p>
          <a:p>
            <a:pPr marL="457200" lvl="1" indent="0">
              <a:buNone/>
            </a:pPr>
            <a:r>
              <a:rPr lang="x-none" altLang="en-US" sz="1800"/>
              <a:t>&lt;/dependency&gt;</a:t>
            </a:r>
            <a:endParaRPr lang="x-none" altLang="en-US" sz="1800"/>
          </a:p>
          <a:p>
            <a:pPr marL="457200" lvl="1" indent="0">
              <a:buNone/>
            </a:pPr>
            <a:r>
              <a:rPr lang="x-none" altLang="en-US" sz="1800"/>
              <a:t>&lt;dependency&gt;</a:t>
            </a:r>
            <a:endParaRPr lang="x-none" altLang="en-US" sz="1800"/>
          </a:p>
          <a:p>
            <a:pPr marL="457200" lvl="1" indent="0">
              <a:buNone/>
            </a:pPr>
            <a:r>
              <a:rPr lang="x-none" altLang="en-US" sz="1800"/>
              <a:t>    &lt;groupId&gt;org.opendaylight.controller.model&lt;/groupId&gt;</a:t>
            </a:r>
            <a:endParaRPr lang="x-none" altLang="en-US" sz="1800"/>
          </a:p>
          <a:p>
            <a:pPr marL="457200" lvl="1" indent="0">
              <a:buNone/>
            </a:pPr>
            <a:r>
              <a:rPr lang="x-none" altLang="en-US" sz="1800"/>
              <a:t>    &lt;artifactId&gt;</a:t>
            </a:r>
            <a:r>
              <a:rPr lang="x-none" altLang="en-US" sz="1800">
                <a:solidFill>
                  <a:schemeClr val="accent2"/>
                </a:solidFill>
              </a:rPr>
              <a:t>model-topology</a:t>
            </a:r>
            <a:r>
              <a:rPr lang="x-none" altLang="en-US" sz="1800"/>
              <a:t>&lt;/artifactId&gt;</a:t>
            </a:r>
            <a:endParaRPr lang="x-none" altLang="en-US" sz="1800"/>
          </a:p>
          <a:p>
            <a:pPr marL="457200" lvl="1" indent="0">
              <a:buNone/>
            </a:pPr>
            <a:r>
              <a:rPr lang="x-none" altLang="en-US" sz="1800"/>
              <a:t>    &lt;version&gt;${mdsal.version}&lt;/version&gt;</a:t>
            </a:r>
            <a:endParaRPr lang="x-none" altLang="en-US" sz="1800"/>
          </a:p>
          <a:p>
            <a:pPr marL="457200" lvl="1" indent="0">
              <a:buNone/>
            </a:pPr>
            <a:r>
              <a:rPr lang="x-none" altLang="en-US" sz="1800"/>
              <a:t>&lt;/dependency&gt;</a:t>
            </a:r>
            <a:endParaRPr lang="x-none" altLang="en-US"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Tips: 怎么找到这些dependency的？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/>
          </a:bodyPr>
          <a:p>
            <a:pPr lvl="0"/>
            <a:r>
              <a:rPr lang="x-none" altLang="en-US"/>
              <a:t>l2switch项目</a:t>
            </a:r>
            <a:endParaRPr lang="x-none" altLang="en-US"/>
          </a:p>
          <a:p>
            <a:pPr lvl="1"/>
            <a:r>
              <a:rPr lang="x-none" altLang="en-US"/>
              <a:t>https://github.com/opendaylight/l2switch</a:t>
            </a:r>
            <a:endParaRPr lang="x-none" altLang="en-US"/>
          </a:p>
          <a:p>
            <a:pPr lvl="1"/>
            <a:r>
              <a:rPr lang="x-none" altLang="en-US"/>
              <a:t>https://wiki.opendaylight.org/view/L2_Switch:Main</a:t>
            </a:r>
            <a:endParaRPr lang="x-none" altLang="en-US"/>
          </a:p>
          <a:p>
            <a:pPr lvl="1"/>
            <a:endParaRPr lang="x-none" altLang="en-US"/>
          </a:p>
          <a:p>
            <a:pPr lvl="0"/>
            <a:r>
              <a:rPr lang="x-none" altLang="en-US">
                <a:sym typeface="+mn-ea"/>
              </a:rPr>
              <a:t>openflowplugin的YANG model</a:t>
            </a:r>
            <a:endParaRPr lang="x-none" altLang="en-US">
              <a:sym typeface="+mn-ea"/>
            </a:endParaRPr>
          </a:p>
          <a:p>
            <a:pPr lvl="1"/>
            <a:r>
              <a:rPr lang="x-none" altLang="en-US"/>
              <a:t>https://github.com/opendaylight/openflowplugin/tree/master/model</a:t>
            </a:r>
            <a:endParaRPr lang="x-none" altLang="en-US"/>
          </a:p>
          <a:p>
            <a:pPr lvl="1"/>
            <a:endParaRPr lang="x-none" altLang="en-US"/>
          </a:p>
          <a:p>
            <a:pPr lvl="0"/>
            <a:r>
              <a:rPr lang="x-none" altLang="en-US"/>
              <a:t>本项目用到openflowplugin里的两个YANG model</a:t>
            </a:r>
            <a:endParaRPr lang="x-none" altLang="en-US"/>
          </a:p>
          <a:p>
            <a:pPr lvl="0"/>
            <a:r>
              <a:rPr lang="x-none" altLang="en-US">
                <a:solidFill>
                  <a:schemeClr val="accent2"/>
                </a:solidFill>
              </a:rPr>
              <a:t>sal-flow.yang</a:t>
            </a:r>
            <a:r>
              <a:rPr lang="x-none" altLang="en-US"/>
              <a:t>与</a:t>
            </a:r>
            <a:r>
              <a:rPr lang="x-none" altLang="en-US">
                <a:solidFill>
                  <a:schemeClr val="accent2"/>
                </a:solidFill>
              </a:rPr>
              <a:t>sal-meter.yang</a:t>
            </a:r>
            <a:endParaRPr lang="x-none" altLang="en-US">
              <a:solidFill>
                <a:schemeClr val="accent2"/>
              </a:solidFill>
            </a:endParaRPr>
          </a:p>
          <a:p>
            <a:pPr lvl="0"/>
            <a:r>
              <a:rPr lang="x-none" altLang="en-US" sz="1600">
                <a:solidFill>
                  <a:schemeClr val="tx1"/>
                </a:solidFill>
              </a:rPr>
              <a:t>https://github.com/opendaylight/openflowplugin/tree/4069156aeb8dcf06d3ff85d33eea57f60e654e65/openflowplugin-impl/src/main/java/org/opendaylight/openflowplugin/impl/services</a:t>
            </a:r>
            <a:endParaRPr lang="x-none" altLang="en-US" sz="16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Step 4. 开始你的编码之旅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x-none" altLang="en-US" sz="2400"/>
              <a:t>路径：{项目的根目录}/impl/src/main/java/org/opendaylight/snlab/impl/</a:t>
            </a:r>
            <a:endParaRPr lang="x-none" altLang="en-US" sz="2400"/>
          </a:p>
          <a:p>
            <a:endParaRPr lang="x-none" altLang="en-US"/>
          </a:p>
          <a:p>
            <a:r>
              <a:rPr lang="x-none" altLang="en-US"/>
              <a:t>新建一个java文件，实现之前YANG model生成的service</a:t>
            </a:r>
            <a:endParaRPr lang="x-none" altLang="en-US"/>
          </a:p>
          <a:p>
            <a:pPr lvl="1"/>
            <a:r>
              <a:rPr lang="x-none" altLang="en-US">
                <a:solidFill>
                  <a:schemeClr val="accent2"/>
                </a:solidFill>
              </a:rPr>
              <a:t>RatelimitingServiceImpl</a:t>
            </a:r>
            <a:endParaRPr lang="x-none" altLang="en-US">
              <a:solidFill>
                <a:schemeClr val="accent2"/>
              </a:solidFill>
            </a:endParaRPr>
          </a:p>
          <a:p>
            <a:pPr lvl="1"/>
            <a:r>
              <a:rPr lang="x-none" altLang="en-US">
                <a:solidFill>
                  <a:schemeClr val="tx1"/>
                </a:solidFill>
              </a:rPr>
              <a:t>入口：public Future&lt;RpcResult&lt;SetUpRateLimitingOutput&gt;&gt; </a:t>
            </a:r>
            <a:r>
              <a:rPr lang="x-none" altLang="en-US">
                <a:solidFill>
                  <a:schemeClr val="accent2"/>
                </a:solidFill>
              </a:rPr>
              <a:t>setUpRateLimiting</a:t>
            </a:r>
            <a:r>
              <a:rPr lang="x-none" altLang="en-US">
                <a:solidFill>
                  <a:schemeClr val="tx1"/>
                </a:solidFill>
              </a:rPr>
              <a:t>(SetUpRateLimitingInput input)</a:t>
            </a:r>
            <a:endParaRPr lang="x-none" altLang="en-US">
              <a:solidFill>
                <a:schemeClr val="tx1"/>
              </a:solidFill>
            </a:endParaRPr>
          </a:p>
          <a:p>
            <a:endParaRPr lang="x-none" altLang="en-US"/>
          </a:p>
          <a:p>
            <a:r>
              <a:rPr lang="x-none" altLang="en-US"/>
              <a:t>将上述的类与provider联系起来</a:t>
            </a:r>
            <a:endParaRPr lang="x-none" altLang="en-US"/>
          </a:p>
          <a:p>
            <a:pPr lvl="1"/>
            <a:r>
              <a:rPr lang="x-none" altLang="en-US">
                <a:solidFill>
                  <a:schemeClr val="accent2"/>
                </a:solidFill>
              </a:rPr>
              <a:t>RatelimitingProvider</a:t>
            </a:r>
            <a:endParaRPr lang="x-none" altLang="en-US">
              <a:solidFill>
                <a:schemeClr val="accent2"/>
              </a:solidFill>
            </a:endParaRPr>
          </a:p>
          <a:p>
            <a:pPr lvl="1"/>
            <a:r>
              <a:rPr lang="x-none" altLang="en-US">
                <a:solidFill>
                  <a:schemeClr val="tx1"/>
                </a:solidFill>
              </a:rPr>
              <a:t>入口：public void </a:t>
            </a:r>
            <a:r>
              <a:rPr lang="x-none" altLang="en-US">
                <a:solidFill>
                  <a:schemeClr val="accent2"/>
                </a:solidFill>
              </a:rPr>
              <a:t>onSessionInitiated</a:t>
            </a:r>
            <a:r>
              <a:rPr lang="x-none" altLang="en-US">
                <a:solidFill>
                  <a:schemeClr val="tx1"/>
                </a:solidFill>
              </a:rPr>
              <a:t>(ProviderContext session)</a:t>
            </a:r>
            <a:endParaRPr lang="x-none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让我们来走一遍代码！</a:t>
            </a:r>
            <a:endParaRPr lang="x-none" altLang="en-US"/>
          </a:p>
        </p:txBody>
      </p:sp>
      <p:pic>
        <p:nvPicPr>
          <p:cNvPr id="4" name="Content Placeholder 3" descr="keep-calm-and-be-a-programer-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265295" y="1558925"/>
            <a:ext cx="372999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Wait a minue!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en-US"/>
              <a:t>实现限流主要利用了</a:t>
            </a:r>
            <a:r>
              <a:rPr lang="x-none" altLang="en-US">
                <a:solidFill>
                  <a:schemeClr val="accent2"/>
                </a:solidFill>
              </a:rPr>
              <a:t>OpenFlow1.3</a:t>
            </a:r>
            <a:r>
              <a:rPr lang="x-none" altLang="en-US"/>
              <a:t>的特性</a:t>
            </a:r>
            <a:endParaRPr lang="x-none" altLang="en-US"/>
          </a:p>
          <a:p>
            <a:r>
              <a:rPr lang="x-none" altLang="en-US" sz="1200"/>
              <a:t>https://www.opennetworking.org/images/stories/downloads/sdn-resources/onf-specifications/openflow/openflow-spec-v1.3.0.pdf</a:t>
            </a:r>
            <a:endParaRPr lang="x-none" altLang="en-US" sz="1200"/>
          </a:p>
          <a:p>
            <a:endParaRPr lang="x-none" altLang="en-US"/>
          </a:p>
          <a:p>
            <a:r>
              <a:rPr lang="x-none" altLang="en-US"/>
              <a:t>主要流程</a:t>
            </a:r>
            <a:endParaRPr lang="x-none" altLang="en-US"/>
          </a:p>
          <a:p>
            <a:pPr lvl="1"/>
            <a:r>
              <a:rPr lang="x-none" altLang="en-US"/>
              <a:t>(１)发送一条meter到交换机</a:t>
            </a:r>
            <a:endParaRPr lang="x-none" altLang="en-US"/>
          </a:p>
          <a:p>
            <a:pPr lvl="1"/>
            <a:r>
              <a:rPr lang="x-none" altLang="en-US"/>
              <a:t>(２)发送一条流表到交换机，通过指定meter ID与(1)中的meter关联起来</a:t>
            </a:r>
            <a:endParaRPr lang="x-none" altLang="en-US"/>
          </a:p>
          <a:p>
            <a:pPr lvl="1"/>
            <a:r>
              <a:rPr lang="x-none" altLang="en-US"/>
              <a:t>(３)发送另一条流表到交换机</a:t>
            </a:r>
            <a:endParaRPr lang="x-none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3514</Words>
  <Application>Kingsoft Office WPP</Application>
  <PresentationFormat>Custom</PresentationFormat>
  <Paragraphs>126</Paragraphs>
  <Slides>13</Slides>
  <Notes>24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Office Theme</vt:lpstr>
      <vt:lpstr>你的第一个应用 ——端到端限流</vt:lpstr>
      <vt:lpstr>目标</vt:lpstr>
      <vt:lpstr>Step 1. 定义自己的YANG模型</vt:lpstr>
      <vt:lpstr>Step 2. 生成对应的API</vt:lpstr>
      <vt:lpstr>Step 3. 添加impl中必要的dependency</vt:lpstr>
      <vt:lpstr>Tips: 怎么找到这些dependency的？</vt:lpstr>
      <vt:lpstr>Step 4. 开始你的编码之旅</vt:lpstr>
      <vt:lpstr>让我们来走一遍代码！</vt:lpstr>
      <vt:lpstr>Wait a minue!</vt:lpstr>
      <vt:lpstr>Step 5. 添加features中必要的dependency</vt:lpstr>
      <vt:lpstr>Step 6. 编写自己的feature</vt:lpstr>
      <vt:lpstr>7. Finish!</vt:lpstr>
      <vt:lpstr>有用的链接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Nicole Pribicevic</dc:creator>
  <cp:lastModifiedBy>shawn</cp:lastModifiedBy>
  <cp:revision>23</cp:revision>
  <dcterms:created xsi:type="dcterms:W3CDTF">2016-07-04T09:42:41Z</dcterms:created>
  <dcterms:modified xsi:type="dcterms:W3CDTF">2016-07-04T09:42:41Z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1033-10.1.0.5630</vt:lpwstr>
  </property>
</Properties>
</file>