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sldIdLst>
    <p:sldId id="261" r:id="rId3"/>
    <p:sldId id="493" r:id="rId4"/>
    <p:sldId id="495" r:id="rId5"/>
    <p:sldId id="496" r:id="rId6"/>
    <p:sldId id="449" r:id="rId7"/>
    <p:sldId id="497" r:id="rId8"/>
    <p:sldId id="262"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8054E3-407D-A945-A989-C467761F4CAA}"/>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19A56CC-D6BC-4144-9E21-B2E281EF13AC}"/>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6" name="Slide Number Placeholder 5">
            <a:extLst>
              <a:ext uri="{FF2B5EF4-FFF2-40B4-BE49-F238E27FC236}">
                <a16:creationId xmlns:a16="http://schemas.microsoft.com/office/drawing/2014/main" id="{ACAA8925-7841-9946-AC16-5C8989B68BB3}"/>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8058FD55-336A-5A48-A65B-1A6E542D60DA}" type="slidenum">
              <a:rPr lang="en-US"/>
              <a:pPr>
                <a:defRPr/>
              </a:pPr>
              <a:t>‹#›</a:t>
            </a:fld>
            <a:endParaRPr lang="en-US" dirty="0"/>
          </a:p>
        </p:txBody>
      </p:sp>
    </p:spTree>
    <p:extLst>
      <p:ext uri="{BB962C8B-B14F-4D97-AF65-F5344CB8AC3E}">
        <p14:creationId xmlns:p14="http://schemas.microsoft.com/office/powerpoint/2010/main" val="79493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CEFD7A1-B59A-E74B-987E-4F3A5619B92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3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BA3496EC-284D-9741-BC99-3601E0B77DF8}"/>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498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3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3250AC82-3443-3549-9942-0C4A203E5D7E}"/>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7104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2E7BC8E-AC3C-8144-AA7D-EE13166FF4DA}"/>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684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086822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General_DB_with border">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EA166181-F864-C343-A88F-DB7DCD541A87}"/>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974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1" name="Rectangle 10">
            <a:extLst>
              <a:ext uri="{FF2B5EF4-FFF2-40B4-BE49-F238E27FC236}">
                <a16:creationId xmlns:a16="http://schemas.microsoft.com/office/drawing/2014/main" id="{076A3C39-7C78-5045-880C-C965591F6342}"/>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D3CDE21-FCDE-5A4B-96F3-1AFD7A38468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General Services</a:t>
            </a:r>
          </a:p>
        </p:txBody>
      </p:sp>
      <p:sp>
        <p:nvSpPr>
          <p:cNvPr id="13" name="Title 1">
            <a:extLst>
              <a:ext uri="{FF2B5EF4-FFF2-40B4-BE49-F238E27FC236}">
                <a16:creationId xmlns:a16="http://schemas.microsoft.com/office/drawing/2014/main" id="{32623813-1B5B-E74B-8EA6-772F60BAE2EC}"/>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965E8E0D-B7B0-A343-AFAD-10F5D3252BB0}"/>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8" name="Rectangle 7">
            <a:extLst>
              <a:ext uri="{FF2B5EF4-FFF2-40B4-BE49-F238E27FC236}">
                <a16:creationId xmlns:a16="http://schemas.microsoft.com/office/drawing/2014/main" id="{F8307D0B-9AEF-8446-9398-7628B111C4D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4669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252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ext only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37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6CFDB4-BF0F-1547-857E-0CCD3E9EB72F}"/>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4" name="Footer Placeholder 4">
            <a:extLst>
              <a:ext uri="{FF2B5EF4-FFF2-40B4-BE49-F238E27FC236}">
                <a16:creationId xmlns:a16="http://schemas.microsoft.com/office/drawing/2014/main" id="{F5D0C80C-70EB-F045-A185-EC4DF4892D15}"/>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7C146D00-8894-F344-AC9F-B050399C8CD0}"/>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45A1B3F3-60E0-6745-9FE6-9C4771689AE1}" type="slidenum">
              <a:rPr lang="en-US"/>
              <a:pPr>
                <a:defRPr/>
              </a:pPr>
              <a:t>‹#›</a:t>
            </a:fld>
            <a:endParaRPr lang="en-US" dirty="0"/>
          </a:p>
        </p:txBody>
      </p:sp>
    </p:spTree>
    <p:extLst>
      <p:ext uri="{BB962C8B-B14F-4D97-AF65-F5344CB8AC3E}">
        <p14:creationId xmlns:p14="http://schemas.microsoft.com/office/powerpoint/2010/main" val="6213143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04D18860-F447-4748-A7D9-7D14D881878C}"/>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131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803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Storage Classes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6CC5776-F59B-6D40-BC96-56A9FA66577B}"/>
              </a:ext>
            </a:extLst>
          </p:cNvPr>
          <p:cNvSpPr txBox="1">
            <a:spLocks/>
          </p:cNvSpPr>
          <p:nvPr userDrawn="1"/>
        </p:nvSpPr>
        <p:spPr>
          <a:xfrm>
            <a:off x="240941" y="4370857"/>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spTree>
    <p:extLst>
      <p:ext uri="{BB962C8B-B14F-4D97-AF65-F5344CB8AC3E}">
        <p14:creationId xmlns:p14="http://schemas.microsoft.com/office/powerpoint/2010/main" val="1203859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107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351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3013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B9CF7255-A2E0-BA4C-B1F1-4BC49D6E7ADE}"/>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740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77BFB82A-8CE3-D544-B627-8F458992E81D}"/>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1313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61AB7422-5BB5-5449-8537-8C172DB748F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92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B015D20-A832-4E40-B9E4-78869EBFCAB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Tree>
    <p:extLst>
      <p:ext uri="{BB962C8B-B14F-4D97-AF65-F5344CB8AC3E}">
        <p14:creationId xmlns:p14="http://schemas.microsoft.com/office/powerpoint/2010/main" val="282391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4341D3-C5F2-B347-979A-C1C1EFA17719}"/>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EFA3356-BA6E-174A-8B96-E2F528274AE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2AF037FC-94E4-3441-8343-5589F9BD92F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8E148241-A694-C242-A0DF-FFF3D553B5C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EBD4A5C-EB82-9047-982F-EF05C5333DB1}"/>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E35FB17E-2688-4B43-8872-969B0783A0B0}"/>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1" name="Slide Number Placeholder 5">
            <a:extLst>
              <a:ext uri="{FF2B5EF4-FFF2-40B4-BE49-F238E27FC236}">
                <a16:creationId xmlns:a16="http://schemas.microsoft.com/office/drawing/2014/main" id="{9811E03E-DF71-2846-8EA0-0A87029C9E07}"/>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9ECCE4F8-15EC-D046-B42F-5C756A89C525}" type="slidenum">
              <a:rPr lang="en-US"/>
              <a:pPr>
                <a:defRPr/>
              </a:pPr>
              <a:t>‹#›</a:t>
            </a:fld>
            <a:endParaRPr lang="en-US" dirty="0"/>
          </a:p>
        </p:txBody>
      </p:sp>
    </p:spTree>
    <p:extLst>
      <p:ext uri="{BB962C8B-B14F-4D97-AF65-F5344CB8AC3E}">
        <p14:creationId xmlns:p14="http://schemas.microsoft.com/office/powerpoint/2010/main" val="18459747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Resources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4887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Things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195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rgbClr val="161E2D"/>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173778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191269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_DB">
    <p:bg>
      <p:bgPr>
        <a:solidFill>
          <a:srgbClr val="161E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5" name="Straight Arrow Connector 4">
            <a:extLst>
              <a:ext uri="{FF2B5EF4-FFF2-40B4-BE49-F238E27FC236}">
                <a16:creationId xmlns:a16="http://schemas.microsoft.com/office/drawing/2014/main" id="{C6240B59-8B9E-2843-8512-A937C907CFD1}"/>
              </a:ext>
            </a:extLst>
          </p:cNvPr>
          <p:cNvCxnSpPr>
            <a:cxnSpLocks/>
          </p:cNvCxnSpPr>
          <p:nvPr userDrawn="1"/>
        </p:nvCxnSpPr>
        <p:spPr>
          <a:xfrm>
            <a:off x="317770" y="4428736"/>
            <a:ext cx="624339"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Tree>
    <p:extLst>
      <p:ext uri="{BB962C8B-B14F-4D97-AF65-F5344CB8AC3E}">
        <p14:creationId xmlns:p14="http://schemas.microsoft.com/office/powerpoint/2010/main" val="37913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AEEC-C208-F54F-8C3A-A80BA46B93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7FF2A1-BE6A-934D-9433-C7F886106ACE}"/>
              </a:ext>
            </a:extLst>
          </p:cNvPr>
          <p:cNvSpPr>
            <a:spLocks noGrp="1"/>
          </p:cNvSpPr>
          <p:nvPr>
            <p:ph type="sldNum" sz="quarter" idx="10"/>
          </p:nvPr>
        </p:nvSpPr>
        <p:spPr/>
        <p:txBody>
          <a:bodyPr/>
          <a:lstStyle/>
          <a:p>
            <a:fld id="{B1C588C1-1042-BC47-B84D-2032ED7FAC95}" type="slidenum">
              <a:rPr lang="en-US" smtClean="0"/>
              <a:pPr/>
              <a:t>‹#›</a:t>
            </a:fld>
            <a:endParaRPr lang="en-US" dirty="0"/>
          </a:p>
        </p:txBody>
      </p:sp>
      <p:sp>
        <p:nvSpPr>
          <p:cNvPr id="4" name="Footer Placeholder 3">
            <a:extLst>
              <a:ext uri="{FF2B5EF4-FFF2-40B4-BE49-F238E27FC236}">
                <a16:creationId xmlns:a16="http://schemas.microsoft.com/office/drawing/2014/main" id="{DA9E70F8-174B-B14F-ACCE-6A67622618BF}"/>
              </a:ext>
            </a:extLst>
          </p:cNvPr>
          <p:cNvSpPr>
            <a:spLocks noGrp="1"/>
          </p:cNvSpPr>
          <p:nvPr>
            <p:ph type="ftr" sz="quarter" idx="11"/>
          </p:nvPr>
        </p:nvSpPr>
        <p:spPr/>
        <p:txBody>
          <a:bodyPr/>
          <a:lstStyle/>
          <a:p>
            <a:r>
              <a:rPr lang="en-US"/>
              <a:t>© 2021, Amazon Web Services, Inc. or its affiliates. All rights reserved.</a:t>
            </a:r>
            <a:endParaRPr lang="en-US" dirty="0"/>
          </a:p>
        </p:txBody>
      </p:sp>
      <p:sp>
        <p:nvSpPr>
          <p:cNvPr id="9" name="Text Placeholder 2">
            <a:extLst>
              <a:ext uri="{FF2B5EF4-FFF2-40B4-BE49-F238E27FC236}">
                <a16:creationId xmlns:a16="http://schemas.microsoft.com/office/drawing/2014/main" id="{2DD0B90A-F034-3A4D-BE14-9817B64F284D}"/>
              </a:ext>
            </a:extLst>
          </p:cNvPr>
          <p:cNvSpPr>
            <a:spLocks noGrp="1"/>
          </p:cNvSpPr>
          <p:nvPr>
            <p:ph idx="12"/>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12088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27096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_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Rectangle 7">
            <a:extLst>
              <a:ext uri="{FF2B5EF4-FFF2-40B4-BE49-F238E27FC236}">
                <a16:creationId xmlns:a16="http://schemas.microsoft.com/office/drawing/2014/main" id="{45403470-A184-F041-B0A5-F4466804B872}"/>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28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Rectangle 5">
            <a:extLst>
              <a:ext uri="{FF2B5EF4-FFF2-40B4-BE49-F238E27FC236}">
                <a16:creationId xmlns:a16="http://schemas.microsoft.com/office/drawing/2014/main" id="{F0F3093B-937E-134D-9F7A-A786C79CD531}"/>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Tree>
    <p:extLst>
      <p:ext uri="{BB962C8B-B14F-4D97-AF65-F5344CB8AC3E}">
        <p14:creationId xmlns:p14="http://schemas.microsoft.com/office/powerpoint/2010/main" val="393841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6776EADE-D16B-BE44-A124-BEB443FB224B}"/>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23489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image" Target="../media/image1.png"/><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32770" name="Title Placeholder 1">
            <a:extLst>
              <a:ext uri="{FF2B5EF4-FFF2-40B4-BE49-F238E27FC236}">
                <a16:creationId xmlns:a16="http://schemas.microsoft.com/office/drawing/2014/main" id="{B1A3942D-1AFD-6643-9EF9-A7EDC1B61409}"/>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71" name="Text Placeholder 2">
            <a:extLst>
              <a:ext uri="{FF2B5EF4-FFF2-40B4-BE49-F238E27FC236}">
                <a16:creationId xmlns:a16="http://schemas.microsoft.com/office/drawing/2014/main" id="{F18769AE-E149-8245-9CDD-EFE62AC778F0}"/>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32772" name="Picture 9">
            <a:extLst>
              <a:ext uri="{FF2B5EF4-FFF2-40B4-BE49-F238E27FC236}">
                <a16:creationId xmlns:a16="http://schemas.microsoft.com/office/drawing/2014/main" id="{5D7ED5E0-45B4-E34D-9338-E67C4E384D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01736118-7C22-AC4B-89A0-1C2A0C68177D}" type="slidenum">
              <a:rPr lang="en-US"/>
              <a:pPr>
                <a:defRPr/>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Tree>
    <p:extLst>
      <p:ext uri="{BB962C8B-B14F-4D97-AF65-F5344CB8AC3E}">
        <p14:creationId xmlns:p14="http://schemas.microsoft.com/office/powerpoint/2010/main" val="4036168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2F3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DF12D-761B-1745-A3C1-254733AFF8AE}"/>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B6200A-1580-7B45-8218-D36A8E361C14}"/>
              </a:ext>
            </a:extLst>
          </p:cNvPr>
          <p:cNvSpPr>
            <a:spLocks noGrp="1"/>
          </p:cNvSpPr>
          <p:nvPr>
            <p:ph type="body" idx="1"/>
          </p:nvPr>
        </p:nvSpPr>
        <p:spPr>
          <a:xfrm>
            <a:off x="240941" y="1175657"/>
            <a:ext cx="11710118" cy="472701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10" name="Picture 9">
            <a:extLst>
              <a:ext uri="{FF2B5EF4-FFF2-40B4-BE49-F238E27FC236}">
                <a16:creationId xmlns:a16="http://schemas.microsoft.com/office/drawing/2014/main" id="{2AFDD636-DBF5-B647-9A38-62855FDA7426}"/>
              </a:ext>
            </a:extLst>
          </p:cNvPr>
          <p:cNvPicPr>
            <a:picLocks noChangeAspect="1"/>
          </p:cNvPicPr>
          <p:nvPr userDrawn="1"/>
        </p:nvPicPr>
        <p:blipFill>
          <a:blip r:embed="rId32"/>
          <a:stretch>
            <a:fillRect/>
          </a:stretch>
        </p:blipFill>
        <p:spPr>
          <a:xfrm>
            <a:off x="280698" y="6236057"/>
            <a:ext cx="585392" cy="351235"/>
          </a:xfrm>
          <a:prstGeom prst="rect">
            <a:avLst/>
          </a:prstGeom>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698" y="6070947"/>
            <a:ext cx="11670360"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563" y="6229111"/>
            <a:ext cx="5728855"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n-US"/>
              <a:t>© 2021, Amazon Web Services, Inc. or its affiliates. All rights reserved.</a:t>
            </a:r>
            <a:endParaRPr lang="en-US" dirty="0"/>
          </a:p>
        </p:txBody>
      </p:sp>
      <p:cxnSp>
        <p:nvCxnSpPr>
          <p:cNvPr id="9" name="Straight Connector 8">
            <a:extLst>
              <a:ext uri="{FF2B5EF4-FFF2-40B4-BE49-F238E27FC236}">
                <a16:creationId xmlns:a16="http://schemas.microsoft.com/office/drawing/2014/main" id="{AE147241-93E2-9046-8BF0-6F4B9DB09E9E}"/>
              </a:ext>
            </a:extLst>
          </p:cNvPr>
          <p:cNvCxnSpPr>
            <a:cxnSpLocks/>
          </p:cNvCxnSpPr>
          <p:nvPr userDrawn="1"/>
        </p:nvCxnSpPr>
        <p:spPr>
          <a:xfrm>
            <a:off x="284814" y="6062706"/>
            <a:ext cx="11670360" cy="0"/>
          </a:xfrm>
          <a:prstGeom prst="line">
            <a:avLst/>
          </a:prstGeom>
          <a:ln w="28575">
            <a:solidFill>
              <a:srgbClr val="444D5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47796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Lst>
  <p:hf hdr="0" dt="0"/>
  <p:txStyles>
    <p:titleStyle>
      <a:lvl1pPr algn="l" defTabSz="914400" rtl="0" eaLnBrk="1" latinLnBrk="0" hangingPunct="1">
        <a:lnSpc>
          <a:spcPct val="90000"/>
        </a:lnSpc>
        <a:spcBef>
          <a:spcPct val="0"/>
        </a:spcBef>
        <a:buNone/>
        <a:defRPr sz="2800" b="1" i="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
            <a:extLst>
              <a:ext uri="{FF2B5EF4-FFF2-40B4-BE49-F238E27FC236}">
                <a16:creationId xmlns:a16="http://schemas.microsoft.com/office/drawing/2014/main" id="{DB815AE5-0567-6544-B05F-A5591A2EC3EF}"/>
              </a:ext>
            </a:extLst>
          </p:cNvPr>
          <p:cNvSpPr>
            <a:spLocks noGrp="1" noChangeArrowheads="1"/>
          </p:cNvSpPr>
          <p:nvPr>
            <p:ph type="ctrTitle"/>
          </p:nvPr>
        </p:nvSpPr>
        <p:spPr>
          <a:xfrm>
            <a:off x="152400" y="1473200"/>
            <a:ext cx="9650413" cy="2595563"/>
          </a:xfrm>
        </p:spPr>
        <p:txBody>
          <a:bodyPr/>
          <a:lstStyle/>
          <a:p>
            <a:pPr eaLnBrk="1" hangingPunct="1"/>
            <a:r>
              <a:rPr lang="en-US" altLang="en-US" sz="5000" dirty="0"/>
              <a:t>Face Recognition w/h </a:t>
            </a:r>
            <a:r>
              <a:rPr lang="en-US" altLang="en-US" sz="5000" dirty="0" err="1"/>
              <a:t>DeepLens</a:t>
            </a:r>
            <a:r>
              <a:rPr lang="en-US" altLang="en-US" sz="5000" dirty="0"/>
              <a:t> </a:t>
            </a:r>
          </a:p>
        </p:txBody>
      </p:sp>
      <p:sp>
        <p:nvSpPr>
          <p:cNvPr id="6" name="Subtitle 5">
            <a:extLst>
              <a:ext uri="{FF2B5EF4-FFF2-40B4-BE49-F238E27FC236}">
                <a16:creationId xmlns:a16="http://schemas.microsoft.com/office/drawing/2014/main" id="{DB8BC23B-8E06-C94B-8FEC-91D264627052}"/>
              </a:ext>
            </a:extLst>
          </p:cNvPr>
          <p:cNvSpPr>
            <a:spLocks noGrp="1"/>
          </p:cNvSpPr>
          <p:nvPr>
            <p:ph type="subTitle" idx="1"/>
          </p:nvPr>
        </p:nvSpPr>
        <p:spPr>
          <a:xfrm>
            <a:off x="1090613" y="4289425"/>
            <a:ext cx="8826500" cy="1187644"/>
          </a:xfrm>
        </p:spPr>
        <p:txBody>
          <a:bodyPr rtlCol="0">
            <a:normAutofit/>
          </a:bodyPr>
          <a:lstStyle/>
          <a:p>
            <a:pPr eaLnBrk="1" fontAlgn="auto" hangingPunct="1">
              <a:spcAft>
                <a:spcPts val="0"/>
              </a:spcAft>
              <a:defRPr/>
            </a:pPr>
            <a:r>
              <a:rPr lang="en-US" dirty="0"/>
              <a:t>Siyuan Liu</a:t>
            </a:r>
          </a:p>
          <a:p>
            <a:pPr eaLnBrk="1" fontAlgn="auto" hangingPunct="1">
              <a:spcAft>
                <a:spcPts val="0"/>
              </a:spcAft>
              <a:defRPr/>
            </a:pPr>
            <a:r>
              <a:rPr lang="en-US" dirty="0"/>
              <a:t>MSDS462 Computer Vision</a:t>
            </a:r>
          </a:p>
        </p:txBody>
      </p:sp>
      <p:sp>
        <p:nvSpPr>
          <p:cNvPr id="41988" name="Slide Number Placeholder 6">
            <a:extLst>
              <a:ext uri="{FF2B5EF4-FFF2-40B4-BE49-F238E27FC236}">
                <a16:creationId xmlns:a16="http://schemas.microsoft.com/office/drawing/2014/main" id="{D659E02C-8DA8-DB44-A20D-34A2CD1EA89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63E8D07-A84A-E540-899A-5DA4FAAEEDC2}"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5122" name="Picture 2" descr="Amazon Aws Deeplens Deep Learning Enabled Video Camera With 32gb MicroSD  for sale online | eBay">
            <a:extLst>
              <a:ext uri="{FF2B5EF4-FFF2-40B4-BE49-F238E27FC236}">
                <a16:creationId xmlns:a16="http://schemas.microsoft.com/office/drawing/2014/main" id="{17CF2D20-0D03-4F46-A494-D05738600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6206" y="1725645"/>
            <a:ext cx="3573394" cy="3659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Slide Number Placeholder 2">
            <a:extLst>
              <a:ext uri="{FF2B5EF4-FFF2-40B4-BE49-F238E27FC236}">
                <a16:creationId xmlns:a16="http://schemas.microsoft.com/office/drawing/2014/main" id="{7E91748C-D0BB-854C-8E3D-1A2E3250CE85}"/>
              </a:ext>
            </a:extLst>
          </p:cNvPr>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BF3FD34-59D1-3C49-9920-9C6DE7F79EDB}"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pPr eaLnBrk="1" hangingPunct="1"/>
            <a:r>
              <a:rPr lang="en-US" altLang="en-US" dirty="0"/>
              <a:t>Project Overview</a:t>
            </a:r>
          </a:p>
        </p:txBody>
      </p:sp>
      <p:pic>
        <p:nvPicPr>
          <p:cNvPr id="5" name="Picture 4" descr="A picture containing text, person&#10;&#10;Description automatically generated">
            <a:extLst>
              <a:ext uri="{FF2B5EF4-FFF2-40B4-BE49-F238E27FC236}">
                <a16:creationId xmlns:a16="http://schemas.microsoft.com/office/drawing/2014/main" id="{87C79287-09EC-4948-8B23-81216FFF2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899" y="3121805"/>
            <a:ext cx="3229209" cy="25723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picture containing text, computer, indoor, person&#10;&#10;Description automatically generated">
            <a:extLst>
              <a:ext uri="{FF2B5EF4-FFF2-40B4-BE49-F238E27FC236}">
                <a16:creationId xmlns:a16="http://schemas.microsoft.com/office/drawing/2014/main" id="{B7585506-8F2C-41CA-AB8C-4B6B7291A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888" y="1314282"/>
            <a:ext cx="2895615" cy="2888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9" name="Table 11">
            <a:extLst>
              <a:ext uri="{FF2B5EF4-FFF2-40B4-BE49-F238E27FC236}">
                <a16:creationId xmlns:a16="http://schemas.microsoft.com/office/drawing/2014/main" id="{7F28C851-750A-49ED-9D99-1C35D931CDFF}"/>
              </a:ext>
            </a:extLst>
          </p:cNvPr>
          <p:cNvGraphicFramePr>
            <a:graphicFrameLocks noGrp="1"/>
          </p:cNvGraphicFramePr>
          <p:nvPr>
            <p:extLst>
              <p:ext uri="{D42A27DB-BD31-4B8C-83A1-F6EECF244321}">
                <p14:modId xmlns:p14="http://schemas.microsoft.com/office/powerpoint/2010/main" val="1974282659"/>
              </p:ext>
            </p:extLst>
          </p:nvPr>
        </p:nvGraphicFramePr>
        <p:xfrm>
          <a:off x="405899" y="1163868"/>
          <a:ext cx="6530610" cy="4530262"/>
        </p:xfrm>
        <a:graphic>
          <a:graphicData uri="http://schemas.openxmlformats.org/drawingml/2006/table">
            <a:tbl>
              <a:tblPr firstRow="1" bandRow="1">
                <a:tableStyleId>{9D7B26C5-4107-4FEC-AEDC-1716B250A1EF}</a:tableStyleId>
              </a:tblPr>
              <a:tblGrid>
                <a:gridCol w="1765255">
                  <a:extLst>
                    <a:ext uri="{9D8B030D-6E8A-4147-A177-3AD203B41FA5}">
                      <a16:colId xmlns:a16="http://schemas.microsoft.com/office/drawing/2014/main" val="169265293"/>
                    </a:ext>
                  </a:extLst>
                </a:gridCol>
                <a:gridCol w="4765355">
                  <a:extLst>
                    <a:ext uri="{9D8B030D-6E8A-4147-A177-3AD203B41FA5}">
                      <a16:colId xmlns:a16="http://schemas.microsoft.com/office/drawing/2014/main" val="3664500091"/>
                    </a:ext>
                  </a:extLst>
                </a:gridCol>
              </a:tblGrid>
              <a:tr h="1079570">
                <a:tc>
                  <a:txBody>
                    <a:bodyPr/>
                    <a:lstStyle/>
                    <a:p>
                      <a:pPr algn="ctr"/>
                      <a:r>
                        <a:rPr lang="en-US" altLang="zh-CN" sz="1600" b="0" dirty="0">
                          <a:solidFill>
                            <a:schemeClr val="bg1"/>
                          </a:solidFill>
                          <a:latin typeface="Arial" panose="020B0604020202020204" pitchFamily="34" charset="0"/>
                          <a:cs typeface="Arial" panose="020B0604020202020204" pitchFamily="34" charset="0"/>
                        </a:rPr>
                        <a:t>Objective</a:t>
                      </a:r>
                      <a:endParaRPr lang="en-US" sz="1600" b="0" dirty="0">
                        <a:solidFill>
                          <a:schemeClr val="bg1"/>
                        </a:solidFill>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Arial" panose="020B0604020202020204" pitchFamily="34" charset="0"/>
                          <a:cs typeface="Arial" panose="020B0604020202020204" pitchFamily="34" charset="0"/>
                        </a:rPr>
                        <a:t>Develop </a:t>
                      </a:r>
                      <a:r>
                        <a:rPr lang="en-US" sz="1400" b="0" dirty="0">
                          <a:solidFill>
                            <a:schemeClr val="bg1"/>
                          </a:solidFill>
                          <a:latin typeface="Arial" panose="020B0604020202020204" pitchFamily="34" charset="0"/>
                          <a:cs typeface="Arial" panose="020B0604020202020204" pitchFamily="34" charset="0"/>
                        </a:rPr>
                        <a:t>a computer vision application with capability of detecting and recognizing faces based on ML algorithms and AWS cloud services and deployed the application on Amazon </a:t>
                      </a:r>
                      <a:r>
                        <a:rPr lang="en-US" sz="1400" b="0" dirty="0" err="1">
                          <a:solidFill>
                            <a:schemeClr val="bg1"/>
                          </a:solidFill>
                          <a:latin typeface="Arial" panose="020B0604020202020204" pitchFamily="34" charset="0"/>
                          <a:cs typeface="Arial" panose="020B0604020202020204" pitchFamily="34" charset="0"/>
                        </a:rPr>
                        <a:t>DeepLens</a:t>
                      </a:r>
                      <a:r>
                        <a:rPr lang="en-US" sz="1400" b="0" dirty="0">
                          <a:solidFill>
                            <a:schemeClr val="bg1"/>
                          </a:solidFill>
                          <a:latin typeface="Arial" panose="020B0604020202020204" pitchFamily="34" charset="0"/>
                          <a:cs typeface="Arial" panose="020B0604020202020204" pitchFamily="34" charset="0"/>
                        </a:rPr>
                        <a:t> </a:t>
                      </a:r>
                      <a:r>
                        <a:rPr lang="en-US" altLang="zh-CN" sz="1400" b="0" dirty="0">
                          <a:solidFill>
                            <a:schemeClr val="bg1"/>
                          </a:solidFill>
                          <a:latin typeface="Arial" panose="020B0604020202020204" pitchFamily="34" charset="0"/>
                          <a:cs typeface="Arial" panose="020B0604020202020204" pitchFamily="34" charset="0"/>
                        </a:rPr>
                        <a:t>on edge</a:t>
                      </a:r>
                      <a:endParaRPr lang="en-US" sz="14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52433468"/>
                  </a:ext>
                </a:extLst>
              </a:tr>
              <a:tr h="862673">
                <a:tc>
                  <a:txBody>
                    <a:bodyPr/>
                    <a:lstStyle/>
                    <a:p>
                      <a:pPr algn="ctr"/>
                      <a:r>
                        <a:rPr lang="en-US" altLang="zh-CN" sz="1600" b="0" kern="1200" dirty="0">
                          <a:solidFill>
                            <a:schemeClr val="bg1"/>
                          </a:solidFill>
                          <a:latin typeface="Arial" panose="020B0604020202020204" pitchFamily="34" charset="0"/>
                          <a:ea typeface="+mn-ea"/>
                          <a:cs typeface="Arial" panose="020B0604020202020204" pitchFamily="34" charset="0"/>
                        </a:rPr>
                        <a:t>R</a:t>
                      </a:r>
                      <a:r>
                        <a:rPr lang="en-US" sz="1600" b="0" kern="1200" dirty="0">
                          <a:solidFill>
                            <a:schemeClr val="bg1"/>
                          </a:solidFill>
                          <a:latin typeface="Arial" panose="020B0604020202020204" pitchFamily="34" charset="0"/>
                          <a:ea typeface="+mn-ea"/>
                          <a:cs typeface="Arial" panose="020B0604020202020204" pitchFamily="34" charset="0"/>
                        </a:rPr>
                        <a:t>untime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Python 3.7 </a:t>
                      </a:r>
                      <a:r>
                        <a:rPr lang="en-US" altLang="zh-CN" sz="1400" dirty="0">
                          <a:solidFill>
                            <a:schemeClr val="bg1"/>
                          </a:solidFill>
                          <a:latin typeface="Arial" panose="020B0604020202020204" pitchFamily="34" charset="0"/>
                          <a:cs typeface="Arial" panose="020B0604020202020204" pitchFamily="34" charset="0"/>
                        </a:rPr>
                        <a:t>AWS Linux</a:t>
                      </a:r>
                      <a:endParaRPr lang="en-US" sz="1400" dirty="0">
                        <a:solidFill>
                          <a:schemeClr val="bg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28948052"/>
                  </a:ext>
                </a:extLst>
              </a:tr>
              <a:tr h="862673">
                <a:tc>
                  <a:txBody>
                    <a:bodyPr/>
                    <a:lstStyle/>
                    <a:p>
                      <a:pPr algn="ctr"/>
                      <a:r>
                        <a:rPr lang="en-US" altLang="zh-CN" sz="1600" dirty="0">
                          <a:solidFill>
                            <a:schemeClr val="bg1"/>
                          </a:solidFill>
                          <a:latin typeface="Lato Extended"/>
                        </a:rPr>
                        <a:t>Features</a:t>
                      </a:r>
                      <a:endParaRPr lang="en-US" sz="1600" dirty="0">
                        <a:solidFill>
                          <a:schemeClr val="bg1"/>
                        </a:solidFill>
                        <a:latin typeface="Lato Extended"/>
                      </a:endParaRPr>
                    </a:p>
                  </a:txBody>
                  <a:tcPr anchor="ctr"/>
                </a:tc>
                <a:tc>
                  <a:txBody>
                    <a:bodyPr/>
                    <a:lstStyle/>
                    <a:p>
                      <a:pPr marL="285750" indent="-285750" algn="l">
                        <a:buFont typeface="Wingdings" panose="05000000000000000000" pitchFamily="2" charset="2"/>
                        <a:buChar char="Ø"/>
                      </a:pPr>
                      <a:r>
                        <a:rPr lang="en-US" sz="1400" dirty="0">
                          <a:solidFill>
                            <a:schemeClr val="bg1"/>
                          </a:solidFill>
                          <a:latin typeface="Lato Extended"/>
                        </a:rPr>
                        <a:t>Detect faces via </a:t>
                      </a:r>
                      <a:r>
                        <a:rPr lang="en-US" sz="1400" dirty="0" err="1">
                          <a:solidFill>
                            <a:schemeClr val="bg1"/>
                          </a:solidFill>
                          <a:latin typeface="Lato Extended"/>
                        </a:rPr>
                        <a:t>DeepLens</a:t>
                      </a:r>
                      <a:r>
                        <a:rPr lang="en-US" sz="1400" dirty="0">
                          <a:solidFill>
                            <a:schemeClr val="bg1"/>
                          </a:solidFill>
                          <a:latin typeface="Lato Extended"/>
                        </a:rPr>
                        <a:t> camera</a:t>
                      </a:r>
                    </a:p>
                    <a:p>
                      <a:pPr marL="285750" indent="-285750" algn="l">
                        <a:buFont typeface="Wingdings" panose="05000000000000000000" pitchFamily="2" charset="2"/>
                        <a:buChar char="Ø"/>
                      </a:pPr>
                      <a:r>
                        <a:rPr lang="en-US" sz="1400" dirty="0">
                          <a:solidFill>
                            <a:schemeClr val="bg1"/>
                          </a:solidFill>
                          <a:latin typeface="Lato Extended"/>
                        </a:rPr>
                        <a:t>Match faces with registered profile</a:t>
                      </a:r>
                    </a:p>
                    <a:p>
                      <a:pPr marL="285750" indent="-285750" algn="l">
                        <a:buFont typeface="Wingdings" panose="05000000000000000000" pitchFamily="2" charset="2"/>
                        <a:buChar char="Ø"/>
                      </a:pPr>
                      <a:r>
                        <a:rPr lang="en-US" sz="1400" dirty="0">
                          <a:solidFill>
                            <a:schemeClr val="bg1"/>
                          </a:solidFill>
                          <a:latin typeface="Lato Extended"/>
                        </a:rPr>
                        <a:t>Generate welcome message specific to each profile</a:t>
                      </a:r>
                    </a:p>
                  </a:txBody>
                  <a:tcPr anchor="ctr"/>
                </a:tc>
                <a:extLst>
                  <a:ext uri="{0D108BD9-81ED-4DB2-BD59-A6C34878D82A}">
                    <a16:rowId xmlns:a16="http://schemas.microsoft.com/office/drawing/2014/main" val="2570710796"/>
                  </a:ext>
                </a:extLst>
              </a:tr>
              <a:tr h="862673">
                <a:tc>
                  <a:txBody>
                    <a:bodyPr/>
                    <a:lstStyle/>
                    <a:p>
                      <a:pPr marL="0" algn="ctr" defTabSz="914400" rtl="0" eaLnBrk="1" latinLnBrk="0" hangingPunct="1"/>
                      <a:r>
                        <a:rPr lang="en-US" sz="1600" kern="1200" dirty="0">
                          <a:solidFill>
                            <a:schemeClr val="bg1"/>
                          </a:solidFill>
                          <a:latin typeface="Lato Extended"/>
                          <a:ea typeface="+mn-ea"/>
                          <a:cs typeface="+mn-cs"/>
                        </a:rPr>
                        <a:t>Services </a:t>
                      </a:r>
                    </a:p>
                    <a:p>
                      <a:pPr marL="0" algn="ctr" defTabSz="914400" rtl="0" eaLnBrk="1" latinLnBrk="0" hangingPunct="1"/>
                      <a:r>
                        <a:rPr lang="en-US" sz="1600" kern="1200" dirty="0">
                          <a:solidFill>
                            <a:schemeClr val="bg1"/>
                          </a:solidFill>
                          <a:latin typeface="Lato Extended"/>
                          <a:ea typeface="+mn-ea"/>
                          <a:cs typeface="+mn-cs"/>
                        </a:rPr>
                        <a:t>involved</a:t>
                      </a:r>
                    </a:p>
                  </a:txBody>
                  <a:tcPr anchor="ctr"/>
                </a:tc>
                <a:tc>
                  <a:txBody>
                    <a:bodyPr/>
                    <a:lstStyle/>
                    <a:p>
                      <a:pPr marL="0" algn="ctr" defTabSz="914400" rtl="0" eaLnBrk="1" latinLnBrk="0" hangingPunct="1"/>
                      <a:r>
                        <a:rPr lang="en-US" sz="1400" kern="1200" dirty="0">
                          <a:solidFill>
                            <a:schemeClr val="bg1"/>
                          </a:solidFill>
                          <a:latin typeface="Lato Extended"/>
                          <a:ea typeface="+mn-ea"/>
                          <a:cs typeface="+mn-cs"/>
                        </a:rPr>
                        <a:t>S3, Lambda, </a:t>
                      </a:r>
                      <a:r>
                        <a:rPr lang="en-US" altLang="zh-CN" sz="1400" kern="1200" dirty="0" err="1">
                          <a:solidFill>
                            <a:schemeClr val="bg1"/>
                          </a:solidFill>
                          <a:latin typeface="Lato Extended"/>
                          <a:ea typeface="+mn-ea"/>
                          <a:cs typeface="+mn-cs"/>
                        </a:rPr>
                        <a:t>Rekognition</a:t>
                      </a:r>
                      <a:r>
                        <a:rPr lang="en-US" altLang="zh-CN" sz="1400" kern="1200" dirty="0">
                          <a:solidFill>
                            <a:schemeClr val="bg1"/>
                          </a:solidFill>
                          <a:latin typeface="Lato Extended"/>
                          <a:ea typeface="+mn-ea"/>
                          <a:cs typeface="+mn-cs"/>
                        </a:rPr>
                        <a:t>, </a:t>
                      </a:r>
                      <a:r>
                        <a:rPr lang="en-US" altLang="zh-CN" sz="1400" kern="1200" dirty="0" err="1">
                          <a:solidFill>
                            <a:schemeClr val="bg1"/>
                          </a:solidFill>
                          <a:latin typeface="Lato Extended"/>
                          <a:ea typeface="+mn-ea"/>
                          <a:cs typeface="+mn-cs"/>
                        </a:rPr>
                        <a:t>SageMaker</a:t>
                      </a:r>
                      <a:r>
                        <a:rPr lang="en-US" altLang="zh-CN" sz="1400" kern="1200" dirty="0">
                          <a:solidFill>
                            <a:schemeClr val="bg1"/>
                          </a:solidFill>
                          <a:latin typeface="Lato Extended"/>
                          <a:ea typeface="+mn-ea"/>
                          <a:cs typeface="+mn-cs"/>
                        </a:rPr>
                        <a:t>, S3, </a:t>
                      </a:r>
                      <a:r>
                        <a:rPr lang="en-US" altLang="zh-CN" sz="1400" kern="1200" dirty="0" err="1">
                          <a:solidFill>
                            <a:schemeClr val="bg1"/>
                          </a:solidFill>
                          <a:latin typeface="Lato Extended"/>
                          <a:ea typeface="+mn-ea"/>
                          <a:cs typeface="+mn-cs"/>
                        </a:rPr>
                        <a:t>GreenGrass</a:t>
                      </a:r>
                      <a:r>
                        <a:rPr lang="en-US" altLang="zh-CN" sz="1400" kern="1200" dirty="0">
                          <a:solidFill>
                            <a:schemeClr val="bg1"/>
                          </a:solidFill>
                          <a:latin typeface="Lato Extended"/>
                          <a:ea typeface="+mn-ea"/>
                          <a:cs typeface="+mn-cs"/>
                        </a:rPr>
                        <a:t> (IoT), CloudWatch, Polly, DynamoDB</a:t>
                      </a:r>
                      <a:endParaRPr lang="en-US" sz="1400" kern="1200" dirty="0">
                        <a:solidFill>
                          <a:schemeClr val="bg1"/>
                        </a:solidFill>
                        <a:latin typeface="Lato Extended"/>
                        <a:ea typeface="+mn-ea"/>
                        <a:cs typeface="+mn-cs"/>
                      </a:endParaRPr>
                    </a:p>
                  </a:txBody>
                  <a:tcPr anchor="ctr"/>
                </a:tc>
                <a:extLst>
                  <a:ext uri="{0D108BD9-81ED-4DB2-BD59-A6C34878D82A}">
                    <a16:rowId xmlns:a16="http://schemas.microsoft.com/office/drawing/2014/main" val="2365229233"/>
                  </a:ext>
                </a:extLst>
              </a:tr>
              <a:tr h="862673">
                <a:tc>
                  <a:txBody>
                    <a:bodyPr/>
                    <a:lstStyle/>
                    <a:p>
                      <a:pPr marL="0" algn="ctr" defTabSz="914400" rtl="0" eaLnBrk="1" latinLnBrk="0" hangingPunct="1"/>
                      <a:r>
                        <a:rPr lang="en-US" sz="1600" kern="1200" dirty="0">
                          <a:solidFill>
                            <a:schemeClr val="bg1"/>
                          </a:solidFill>
                          <a:latin typeface="Lato Extended"/>
                          <a:ea typeface="+mn-ea"/>
                          <a:cs typeface="+mn-cs"/>
                        </a:rPr>
                        <a:t>Potential </a:t>
                      </a:r>
                    </a:p>
                    <a:p>
                      <a:pPr marL="0" algn="ctr" defTabSz="914400" rtl="0" eaLnBrk="1" latinLnBrk="0" hangingPunct="1"/>
                      <a:r>
                        <a:rPr lang="en-US" sz="1600" kern="1200" dirty="0">
                          <a:solidFill>
                            <a:schemeClr val="bg1"/>
                          </a:solidFill>
                          <a:latin typeface="Lato Extended"/>
                          <a:ea typeface="+mn-ea"/>
                          <a:cs typeface="+mn-cs"/>
                        </a:rPr>
                        <a:t>User Case</a:t>
                      </a:r>
                    </a:p>
                  </a:txBody>
                  <a:tcPr anchor="ctr"/>
                </a:tc>
                <a:tc>
                  <a:txBody>
                    <a:bodyPr/>
                    <a:lstStyle/>
                    <a:p>
                      <a:pPr algn="ctr"/>
                      <a:r>
                        <a:rPr lang="en-US" sz="1400" dirty="0">
                          <a:solidFill>
                            <a:schemeClr val="bg1"/>
                          </a:solidFill>
                          <a:latin typeface="Lato Extended"/>
                        </a:rPr>
                        <a:t>Security Entry, Customer Identification, Kids Interaction Game?</a:t>
                      </a:r>
                    </a:p>
                  </a:txBody>
                  <a:tcPr anchor="ctr"/>
                </a:tc>
                <a:extLst>
                  <a:ext uri="{0D108BD9-81ED-4DB2-BD59-A6C34878D82A}">
                    <a16:rowId xmlns:a16="http://schemas.microsoft.com/office/drawing/2014/main" val="1724967604"/>
                  </a:ext>
                </a:extLst>
              </a:tr>
            </a:tbl>
          </a:graphicData>
        </a:graphic>
      </p:graphicFrame>
    </p:spTree>
    <p:extLst>
      <p:ext uri="{BB962C8B-B14F-4D97-AF65-F5344CB8AC3E}">
        <p14:creationId xmlns:p14="http://schemas.microsoft.com/office/powerpoint/2010/main" val="317282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1473B4-EBF6-4E17-A049-485FC35CA231}"/>
              </a:ext>
            </a:extLst>
          </p:cNvPr>
          <p:cNvSpPr>
            <a:spLocks noGrp="1"/>
          </p:cNvSpPr>
          <p:nvPr>
            <p:ph type="sldNum" sz="quarter" idx="4"/>
          </p:nvPr>
        </p:nvSpPr>
        <p:spPr/>
        <p:txBody>
          <a:bodyPr/>
          <a:lstStyle/>
          <a:p>
            <a:fld id="{B1C588C1-1042-BC47-B84D-2032ED7FAC95}" type="slidenum">
              <a:rPr lang="en-US" smtClean="0"/>
              <a:pPr/>
              <a:t>3</a:t>
            </a:fld>
            <a:endParaRPr lang="en-US" dirty="0"/>
          </a:p>
        </p:txBody>
      </p:sp>
      <p:sp>
        <p:nvSpPr>
          <p:cNvPr id="4" name="Title 3">
            <a:extLst>
              <a:ext uri="{FF2B5EF4-FFF2-40B4-BE49-F238E27FC236}">
                <a16:creationId xmlns:a16="http://schemas.microsoft.com/office/drawing/2014/main" id="{41EC6685-7710-4B76-8D09-A1B78F89905A}"/>
              </a:ext>
            </a:extLst>
          </p:cNvPr>
          <p:cNvSpPr>
            <a:spLocks noGrp="1"/>
          </p:cNvSpPr>
          <p:nvPr>
            <p:ph type="title"/>
          </p:nvPr>
        </p:nvSpPr>
        <p:spPr/>
        <p:txBody>
          <a:bodyPr/>
          <a:lstStyle/>
          <a:p>
            <a:r>
              <a:rPr lang="en-US" dirty="0"/>
              <a:t>Face Recognition with </a:t>
            </a:r>
            <a:r>
              <a:rPr lang="en-US" dirty="0" err="1"/>
              <a:t>DeepLens</a:t>
            </a:r>
            <a:r>
              <a:rPr lang="en-US" dirty="0"/>
              <a:t> &amp; AWS ML Platform</a:t>
            </a:r>
          </a:p>
        </p:txBody>
      </p:sp>
      <p:pic>
        <p:nvPicPr>
          <p:cNvPr id="5" name="Graphic 16">
            <a:extLst>
              <a:ext uri="{FF2B5EF4-FFF2-40B4-BE49-F238E27FC236}">
                <a16:creationId xmlns:a16="http://schemas.microsoft.com/office/drawing/2014/main" id="{CBB697E2-7CAD-44DD-B46B-0DED21007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130" y="24107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a:extLst>
              <a:ext uri="{FF2B5EF4-FFF2-40B4-BE49-F238E27FC236}">
                <a16:creationId xmlns:a16="http://schemas.microsoft.com/office/drawing/2014/main" id="{2BF590C3-FD91-469C-8E9F-37619431D1D1}"/>
              </a:ext>
            </a:extLst>
          </p:cNvPr>
          <p:cNvSpPr txBox="1">
            <a:spLocks noChangeArrowheads="1"/>
          </p:cNvSpPr>
          <p:nvPr/>
        </p:nvSpPr>
        <p:spPr bwMode="auto">
          <a:xfrm>
            <a:off x="1025515" y="2075456"/>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DeepLens</a:t>
            </a:r>
          </a:p>
        </p:txBody>
      </p:sp>
      <p:pic>
        <p:nvPicPr>
          <p:cNvPr id="7" name="Picture 6" descr="A close-up of a child smiling&#10;&#10;Description automatically generated with low confidence">
            <a:extLst>
              <a:ext uri="{FF2B5EF4-FFF2-40B4-BE49-F238E27FC236}">
                <a16:creationId xmlns:a16="http://schemas.microsoft.com/office/drawing/2014/main" id="{B039BDD7-6909-4BDB-B285-B368C0869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94" y="2424666"/>
            <a:ext cx="637814" cy="727788"/>
          </a:xfrm>
          <a:prstGeom prst="rect">
            <a:avLst/>
          </a:prstGeom>
        </p:spPr>
      </p:pic>
      <p:cxnSp>
        <p:nvCxnSpPr>
          <p:cNvPr id="8" name="Straight Arrow Connector 7">
            <a:extLst>
              <a:ext uri="{FF2B5EF4-FFF2-40B4-BE49-F238E27FC236}">
                <a16:creationId xmlns:a16="http://schemas.microsoft.com/office/drawing/2014/main" id="{A0C0DAC6-367E-4ACA-A899-278CC1060360}"/>
              </a:ext>
            </a:extLst>
          </p:cNvPr>
          <p:cNvCxnSpPr>
            <a:cxnSpLocks/>
            <a:stCxn id="7" idx="3"/>
            <a:endCxn id="5" idx="1"/>
          </p:cNvCxnSpPr>
          <p:nvPr/>
        </p:nvCxnSpPr>
        <p:spPr>
          <a:xfrm>
            <a:off x="943008" y="2788560"/>
            <a:ext cx="752122" cy="3238"/>
          </a:xfrm>
          <a:prstGeom prst="straightConnector1">
            <a:avLst/>
          </a:prstGeom>
          <a:ln w="285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2" name="TextBox 12">
            <a:extLst>
              <a:ext uri="{FF2B5EF4-FFF2-40B4-BE49-F238E27FC236}">
                <a16:creationId xmlns:a16="http://schemas.microsoft.com/office/drawing/2014/main" id="{52690BD7-926D-4FBA-B71C-DF3682F20342}"/>
              </a:ext>
            </a:extLst>
          </p:cNvPr>
          <p:cNvSpPr txBox="1">
            <a:spLocks noChangeArrowheads="1"/>
          </p:cNvSpPr>
          <p:nvPr/>
        </p:nvSpPr>
        <p:spPr bwMode="auto">
          <a:xfrm>
            <a:off x="786863" y="1938772"/>
            <a:ext cx="954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1. Face Detect via </a:t>
            </a:r>
            <a:r>
              <a:rPr lang="en-US" altLang="en-US" sz="1000" dirty="0" err="1">
                <a:solidFill>
                  <a:schemeClr val="bg1"/>
                </a:solidFill>
                <a:latin typeface="Arial" panose="020B0604020202020204" pitchFamily="34" charset="0"/>
                <a:ea typeface="Amazon Ember" panose="020B0603020204020204" pitchFamily="34" charset="0"/>
                <a:cs typeface="Arial" panose="020B0604020202020204" pitchFamily="34" charset="0"/>
              </a:rPr>
              <a:t>DeepLens</a:t>
            </a:r>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 camera</a:t>
            </a:r>
          </a:p>
        </p:txBody>
      </p:sp>
      <p:pic>
        <p:nvPicPr>
          <p:cNvPr id="13" name="Graphic 10">
            <a:extLst>
              <a:ext uri="{FF2B5EF4-FFF2-40B4-BE49-F238E27FC236}">
                <a16:creationId xmlns:a16="http://schemas.microsoft.com/office/drawing/2014/main" id="{D462B74E-0AA4-4119-A2CB-02371073B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578" y="139636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a:extLst>
              <a:ext uri="{FF2B5EF4-FFF2-40B4-BE49-F238E27FC236}">
                <a16:creationId xmlns:a16="http://schemas.microsoft.com/office/drawing/2014/main" id="{1905DC1D-96D9-405D-9D73-E1D2F4E22A11}"/>
              </a:ext>
            </a:extLst>
          </p:cNvPr>
          <p:cNvSpPr txBox="1">
            <a:spLocks noChangeArrowheads="1"/>
          </p:cNvSpPr>
          <p:nvPr/>
        </p:nvSpPr>
        <p:spPr bwMode="auto">
          <a:xfrm>
            <a:off x="3252580" y="1107529"/>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Lambda</a:t>
            </a:r>
          </a:p>
        </p:txBody>
      </p:sp>
      <p:pic>
        <p:nvPicPr>
          <p:cNvPr id="15" name="Graphic 23">
            <a:extLst>
              <a:ext uri="{FF2B5EF4-FFF2-40B4-BE49-F238E27FC236}">
                <a16:creationId xmlns:a16="http://schemas.microsoft.com/office/drawing/2014/main" id="{9D8EC1BF-DBE9-43CE-9693-499E033FA6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4360" y="472787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2">
            <a:extLst>
              <a:ext uri="{FF2B5EF4-FFF2-40B4-BE49-F238E27FC236}">
                <a16:creationId xmlns:a16="http://schemas.microsoft.com/office/drawing/2014/main" id="{4DBCE34A-54A0-4793-A0EF-63D7B0B46A4B}"/>
              </a:ext>
            </a:extLst>
          </p:cNvPr>
          <p:cNvSpPr txBox="1">
            <a:spLocks noChangeArrowheads="1"/>
          </p:cNvSpPr>
          <p:nvPr/>
        </p:nvSpPr>
        <p:spPr bwMode="auto">
          <a:xfrm>
            <a:off x="9508636" y="5568139"/>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DynamoDB</a:t>
            </a:r>
          </a:p>
        </p:txBody>
      </p:sp>
      <p:sp>
        <p:nvSpPr>
          <p:cNvPr id="18" name="TextBox 16">
            <a:extLst>
              <a:ext uri="{FF2B5EF4-FFF2-40B4-BE49-F238E27FC236}">
                <a16:creationId xmlns:a16="http://schemas.microsoft.com/office/drawing/2014/main" id="{50960BBC-DE2D-4817-830B-86EAE06DA8F5}"/>
              </a:ext>
            </a:extLst>
          </p:cNvPr>
          <p:cNvSpPr txBox="1">
            <a:spLocks noChangeArrowheads="1"/>
          </p:cNvSpPr>
          <p:nvPr/>
        </p:nvSpPr>
        <p:spPr bwMode="auto">
          <a:xfrm>
            <a:off x="9282167" y="5140168"/>
            <a:ext cx="1032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4. Indexed Faces</a:t>
            </a:r>
          </a:p>
        </p:txBody>
      </p:sp>
      <p:pic>
        <p:nvPicPr>
          <p:cNvPr id="19" name="Graphic 8">
            <a:extLst>
              <a:ext uri="{FF2B5EF4-FFF2-40B4-BE49-F238E27FC236}">
                <a16:creationId xmlns:a16="http://schemas.microsoft.com/office/drawing/2014/main" id="{37430339-D804-4BC7-82C4-FEF9939376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6514" y="140052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9">
            <a:extLst>
              <a:ext uri="{FF2B5EF4-FFF2-40B4-BE49-F238E27FC236}">
                <a16:creationId xmlns:a16="http://schemas.microsoft.com/office/drawing/2014/main" id="{6B1CE8F6-A789-4504-A765-D5B422EC0121}"/>
              </a:ext>
            </a:extLst>
          </p:cNvPr>
          <p:cNvSpPr txBox="1">
            <a:spLocks noChangeArrowheads="1"/>
          </p:cNvSpPr>
          <p:nvPr/>
        </p:nvSpPr>
        <p:spPr bwMode="auto">
          <a:xfrm>
            <a:off x="5404516" y="1131144"/>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S3</a:t>
            </a:r>
          </a:p>
        </p:txBody>
      </p:sp>
      <p:cxnSp>
        <p:nvCxnSpPr>
          <p:cNvPr id="22" name="Straight Arrow Connector 21">
            <a:extLst>
              <a:ext uri="{FF2B5EF4-FFF2-40B4-BE49-F238E27FC236}">
                <a16:creationId xmlns:a16="http://schemas.microsoft.com/office/drawing/2014/main" id="{84130A2A-85E7-455D-A76B-D6C83256462F}"/>
              </a:ext>
            </a:extLst>
          </p:cNvPr>
          <p:cNvCxnSpPr>
            <a:cxnSpLocks/>
            <a:stCxn id="13" idx="3"/>
            <a:endCxn id="19" idx="1"/>
          </p:cNvCxnSpPr>
          <p:nvPr/>
        </p:nvCxnSpPr>
        <p:spPr>
          <a:xfrm>
            <a:off x="4736578" y="1777365"/>
            <a:ext cx="1389936" cy="4157"/>
          </a:xfrm>
          <a:prstGeom prst="straightConnector1">
            <a:avLst/>
          </a:prstGeom>
          <a:ln w="285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7" name="TextBox 12">
            <a:extLst>
              <a:ext uri="{FF2B5EF4-FFF2-40B4-BE49-F238E27FC236}">
                <a16:creationId xmlns:a16="http://schemas.microsoft.com/office/drawing/2014/main" id="{F5D093E0-A1A3-46F6-B6CD-CF444A7DD025}"/>
              </a:ext>
            </a:extLst>
          </p:cNvPr>
          <p:cNvSpPr txBox="1">
            <a:spLocks noChangeArrowheads="1"/>
          </p:cNvSpPr>
          <p:nvPr/>
        </p:nvSpPr>
        <p:spPr bwMode="auto">
          <a:xfrm>
            <a:off x="2893009" y="1342190"/>
            <a:ext cx="10467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2. Trigger Lambda</a:t>
            </a:r>
          </a:p>
        </p:txBody>
      </p:sp>
      <p:sp>
        <p:nvSpPr>
          <p:cNvPr id="28" name="TextBox 12">
            <a:extLst>
              <a:ext uri="{FF2B5EF4-FFF2-40B4-BE49-F238E27FC236}">
                <a16:creationId xmlns:a16="http://schemas.microsoft.com/office/drawing/2014/main" id="{B39A8628-8EB6-4813-ABC0-2977E124F6F7}"/>
              </a:ext>
            </a:extLst>
          </p:cNvPr>
          <p:cNvSpPr txBox="1">
            <a:spLocks noChangeArrowheads="1"/>
          </p:cNvSpPr>
          <p:nvPr/>
        </p:nvSpPr>
        <p:spPr bwMode="auto">
          <a:xfrm>
            <a:off x="4941432" y="1842935"/>
            <a:ext cx="9047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3. Upload Image</a:t>
            </a:r>
          </a:p>
        </p:txBody>
      </p:sp>
      <p:pic>
        <p:nvPicPr>
          <p:cNvPr id="29" name="Graphic 18">
            <a:extLst>
              <a:ext uri="{FF2B5EF4-FFF2-40B4-BE49-F238E27FC236}">
                <a16:creationId xmlns:a16="http://schemas.microsoft.com/office/drawing/2014/main" id="{FE408C3A-648F-4129-A482-9207587C9F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0512" y="471650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2">
            <a:extLst>
              <a:ext uri="{FF2B5EF4-FFF2-40B4-BE49-F238E27FC236}">
                <a16:creationId xmlns:a16="http://schemas.microsoft.com/office/drawing/2014/main" id="{C51CE3C9-AEBC-4EEA-AED6-81238561B057}"/>
              </a:ext>
            </a:extLst>
          </p:cNvPr>
          <p:cNvSpPr txBox="1">
            <a:spLocks noChangeArrowheads="1"/>
          </p:cNvSpPr>
          <p:nvPr/>
        </p:nvSpPr>
        <p:spPr bwMode="auto">
          <a:xfrm>
            <a:off x="7552334" y="555653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Rekognition</a:t>
            </a:r>
          </a:p>
        </p:txBody>
      </p:sp>
      <p:pic>
        <p:nvPicPr>
          <p:cNvPr id="31" name="Graphic 10">
            <a:extLst>
              <a:ext uri="{FF2B5EF4-FFF2-40B4-BE49-F238E27FC236}">
                <a16:creationId xmlns:a16="http://schemas.microsoft.com/office/drawing/2014/main" id="{79D4E067-1D90-40D0-B7BE-F6C523407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0512" y="273660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Graphic 8">
            <a:extLst>
              <a:ext uri="{FF2B5EF4-FFF2-40B4-BE49-F238E27FC236}">
                <a16:creationId xmlns:a16="http://schemas.microsoft.com/office/drawing/2014/main" id="{21E7E981-FC74-42DE-9942-6AA631EBCD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9744" y="471650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9">
            <a:extLst>
              <a:ext uri="{FF2B5EF4-FFF2-40B4-BE49-F238E27FC236}">
                <a16:creationId xmlns:a16="http://schemas.microsoft.com/office/drawing/2014/main" id="{CE55BCD2-C828-477B-B5B3-B92DE4E28152}"/>
              </a:ext>
            </a:extLst>
          </p:cNvPr>
          <p:cNvSpPr txBox="1">
            <a:spLocks noChangeArrowheads="1"/>
          </p:cNvSpPr>
          <p:nvPr/>
        </p:nvSpPr>
        <p:spPr bwMode="auto">
          <a:xfrm>
            <a:off x="3164554" y="5539916"/>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S3</a:t>
            </a:r>
          </a:p>
        </p:txBody>
      </p:sp>
      <p:sp>
        <p:nvSpPr>
          <p:cNvPr id="50" name="TextBox 16">
            <a:extLst>
              <a:ext uri="{FF2B5EF4-FFF2-40B4-BE49-F238E27FC236}">
                <a16:creationId xmlns:a16="http://schemas.microsoft.com/office/drawing/2014/main" id="{F449C905-A361-4258-B0DB-C5AE41DD8FD6}"/>
              </a:ext>
            </a:extLst>
          </p:cNvPr>
          <p:cNvSpPr txBox="1">
            <a:spLocks noChangeArrowheads="1"/>
          </p:cNvSpPr>
          <p:nvPr/>
        </p:nvSpPr>
        <p:spPr bwMode="auto">
          <a:xfrm>
            <a:off x="9270112" y="4621121"/>
            <a:ext cx="1079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6. Fetch Face Id, Full Name</a:t>
            </a:r>
          </a:p>
        </p:txBody>
      </p:sp>
      <p:pic>
        <p:nvPicPr>
          <p:cNvPr id="52" name="Graphic 10">
            <a:extLst>
              <a:ext uri="{FF2B5EF4-FFF2-40B4-BE49-F238E27FC236}">
                <a16:creationId xmlns:a16="http://schemas.microsoft.com/office/drawing/2014/main" id="{00B08AF5-451B-46EB-BCBB-71ACD80F7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5850" y="471650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20">
            <a:extLst>
              <a:ext uri="{FF2B5EF4-FFF2-40B4-BE49-F238E27FC236}">
                <a16:creationId xmlns:a16="http://schemas.microsoft.com/office/drawing/2014/main" id="{6A707C6C-2578-47B0-ACA7-9B0E6397409F}"/>
              </a:ext>
            </a:extLst>
          </p:cNvPr>
          <p:cNvSpPr txBox="1">
            <a:spLocks noChangeArrowheads="1"/>
          </p:cNvSpPr>
          <p:nvPr/>
        </p:nvSpPr>
        <p:spPr bwMode="auto">
          <a:xfrm>
            <a:off x="5341364" y="5549859"/>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Lambda</a:t>
            </a:r>
          </a:p>
        </p:txBody>
      </p:sp>
      <p:cxnSp>
        <p:nvCxnSpPr>
          <p:cNvPr id="54" name="Straight Arrow Connector 53">
            <a:extLst>
              <a:ext uri="{FF2B5EF4-FFF2-40B4-BE49-F238E27FC236}">
                <a16:creationId xmlns:a16="http://schemas.microsoft.com/office/drawing/2014/main" id="{006AAE1B-4ECB-48FB-ACB5-9D39BFE921BE}"/>
              </a:ext>
            </a:extLst>
          </p:cNvPr>
          <p:cNvCxnSpPr>
            <a:cxnSpLocks/>
            <a:endCxn id="47" idx="1"/>
          </p:cNvCxnSpPr>
          <p:nvPr/>
        </p:nvCxnSpPr>
        <p:spPr>
          <a:xfrm>
            <a:off x="2584642" y="5097503"/>
            <a:ext cx="1355102" cy="0"/>
          </a:xfrm>
          <a:prstGeom prst="straightConnector1">
            <a:avLst/>
          </a:prstGeom>
          <a:ln w="25400" cmpd="dbl">
            <a:solidFill>
              <a:schemeClr val="bg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4954D77-E4CA-4A04-B7F7-19D1AC4E508C}"/>
              </a:ext>
            </a:extLst>
          </p:cNvPr>
          <p:cNvCxnSpPr>
            <a:cxnSpLocks/>
            <a:stCxn id="47" idx="3"/>
            <a:endCxn id="52" idx="1"/>
          </p:cNvCxnSpPr>
          <p:nvPr/>
        </p:nvCxnSpPr>
        <p:spPr>
          <a:xfrm>
            <a:off x="4701744" y="5097503"/>
            <a:ext cx="1384106" cy="0"/>
          </a:xfrm>
          <a:prstGeom prst="straightConnector1">
            <a:avLst/>
          </a:prstGeom>
          <a:ln w="25400" cmpd="dbl">
            <a:solidFill>
              <a:schemeClr val="bg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AD7DF54-2F7E-48A3-8AFC-6AB9D988B5E9}"/>
              </a:ext>
            </a:extLst>
          </p:cNvPr>
          <p:cNvCxnSpPr>
            <a:cxnSpLocks/>
            <a:stCxn id="29" idx="3"/>
            <a:endCxn id="15" idx="1"/>
          </p:cNvCxnSpPr>
          <p:nvPr/>
        </p:nvCxnSpPr>
        <p:spPr>
          <a:xfrm>
            <a:off x="9102512" y="5097503"/>
            <a:ext cx="1391848" cy="11370"/>
          </a:xfrm>
          <a:prstGeom prst="straightConnector1">
            <a:avLst/>
          </a:prstGeom>
          <a:ln w="25400" cmpd="dbl">
            <a:solidFill>
              <a:schemeClr val="bg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TextBox 20">
            <a:extLst>
              <a:ext uri="{FF2B5EF4-FFF2-40B4-BE49-F238E27FC236}">
                <a16:creationId xmlns:a16="http://schemas.microsoft.com/office/drawing/2014/main" id="{98D90040-DB46-44BC-BDEA-2522AA172AAF}"/>
              </a:ext>
            </a:extLst>
          </p:cNvPr>
          <p:cNvSpPr txBox="1">
            <a:spLocks noChangeArrowheads="1"/>
          </p:cNvSpPr>
          <p:nvPr/>
        </p:nvSpPr>
        <p:spPr bwMode="auto">
          <a:xfrm>
            <a:off x="3211997" y="4415831"/>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i="1" dirty="0">
                <a:solidFill>
                  <a:schemeClr val="bg1"/>
                </a:solidFill>
                <a:latin typeface="Arial" panose="020B0604020202020204" pitchFamily="34" charset="0"/>
                <a:ea typeface="Amazon Ember" panose="020B0603020204020204" pitchFamily="34" charset="0"/>
                <a:cs typeface="Arial" panose="020B0604020202020204" pitchFamily="34" charset="0"/>
              </a:rPr>
              <a:t>Face-registration</a:t>
            </a:r>
          </a:p>
        </p:txBody>
      </p:sp>
      <p:cxnSp>
        <p:nvCxnSpPr>
          <p:cNvPr id="74" name="Straight Arrow Connector 73">
            <a:extLst>
              <a:ext uri="{FF2B5EF4-FFF2-40B4-BE49-F238E27FC236}">
                <a16:creationId xmlns:a16="http://schemas.microsoft.com/office/drawing/2014/main" id="{BFAA9F7B-6977-4E7E-A74F-D3EC992C1ED0}"/>
              </a:ext>
            </a:extLst>
          </p:cNvPr>
          <p:cNvCxnSpPr>
            <a:cxnSpLocks/>
            <a:stCxn id="52" idx="3"/>
            <a:endCxn id="29" idx="1"/>
          </p:cNvCxnSpPr>
          <p:nvPr/>
        </p:nvCxnSpPr>
        <p:spPr>
          <a:xfrm>
            <a:off x="6847850" y="5097503"/>
            <a:ext cx="1492662" cy="0"/>
          </a:xfrm>
          <a:prstGeom prst="straightConnector1">
            <a:avLst/>
          </a:prstGeom>
          <a:ln w="25400" cmpd="dbl">
            <a:solidFill>
              <a:schemeClr val="bg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7" name="TextBox 12">
            <a:extLst>
              <a:ext uri="{FF2B5EF4-FFF2-40B4-BE49-F238E27FC236}">
                <a16:creationId xmlns:a16="http://schemas.microsoft.com/office/drawing/2014/main" id="{BBCA3D60-9BEB-4A74-BD60-888754ED7A50}"/>
              </a:ext>
            </a:extLst>
          </p:cNvPr>
          <p:cNvSpPr txBox="1">
            <a:spLocks noChangeArrowheads="1"/>
          </p:cNvSpPr>
          <p:nvPr/>
        </p:nvSpPr>
        <p:spPr bwMode="auto">
          <a:xfrm>
            <a:off x="6544744" y="1830635"/>
            <a:ext cx="2279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4. Trigger</a:t>
            </a:r>
          </a:p>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(S3 </a:t>
            </a:r>
            <a:r>
              <a:rPr lang="en-US" altLang="en-US" sz="1000" dirty="0" err="1">
                <a:solidFill>
                  <a:schemeClr val="bg1"/>
                </a:solidFill>
                <a:latin typeface="Arial" panose="020B0604020202020204" pitchFamily="34" charset="0"/>
                <a:ea typeface="Amazon Ember" panose="020B0603020204020204" pitchFamily="34" charset="0"/>
                <a:cs typeface="Arial" panose="020B0604020202020204" pitchFamily="34" charset="0"/>
              </a:rPr>
              <a:t>PutObject</a:t>
            </a:r>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a:t>
            </a:r>
          </a:p>
        </p:txBody>
      </p:sp>
      <p:sp>
        <p:nvSpPr>
          <p:cNvPr id="32" name="TextBox 20">
            <a:extLst>
              <a:ext uri="{FF2B5EF4-FFF2-40B4-BE49-F238E27FC236}">
                <a16:creationId xmlns:a16="http://schemas.microsoft.com/office/drawing/2014/main" id="{B85450C8-8EE7-49FD-B11A-E8190B485BEF}"/>
              </a:ext>
            </a:extLst>
          </p:cNvPr>
          <p:cNvSpPr txBox="1">
            <a:spLocks noChangeArrowheads="1"/>
          </p:cNvSpPr>
          <p:nvPr/>
        </p:nvSpPr>
        <p:spPr bwMode="auto">
          <a:xfrm>
            <a:off x="8578267" y="299053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Lambda</a:t>
            </a:r>
          </a:p>
        </p:txBody>
      </p:sp>
      <p:pic>
        <p:nvPicPr>
          <p:cNvPr id="105" name="Graphic 8">
            <a:extLst>
              <a:ext uri="{FF2B5EF4-FFF2-40B4-BE49-F238E27FC236}">
                <a16:creationId xmlns:a16="http://schemas.microsoft.com/office/drawing/2014/main" id="{F8D1C018-7DB0-43A4-9FE1-5EB1EA4C1A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3427" y="272552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11">
            <a:extLst>
              <a:ext uri="{FF2B5EF4-FFF2-40B4-BE49-F238E27FC236}">
                <a16:creationId xmlns:a16="http://schemas.microsoft.com/office/drawing/2014/main" id="{8B803524-A45E-451F-8D06-61456CA41EC9}"/>
              </a:ext>
            </a:extLst>
          </p:cNvPr>
          <p:cNvSpPr txBox="1">
            <a:spLocks noChangeArrowheads="1"/>
          </p:cNvSpPr>
          <p:nvPr/>
        </p:nvSpPr>
        <p:spPr bwMode="auto">
          <a:xfrm>
            <a:off x="5326468" y="3563929"/>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Polly</a:t>
            </a:r>
          </a:p>
        </p:txBody>
      </p:sp>
      <p:sp>
        <p:nvSpPr>
          <p:cNvPr id="100" name="TextBox 16">
            <a:extLst>
              <a:ext uri="{FF2B5EF4-FFF2-40B4-BE49-F238E27FC236}">
                <a16:creationId xmlns:a16="http://schemas.microsoft.com/office/drawing/2014/main" id="{55743023-9BD2-43C8-AB2B-94EE65C58D4B}"/>
              </a:ext>
            </a:extLst>
          </p:cNvPr>
          <p:cNvSpPr txBox="1">
            <a:spLocks noChangeArrowheads="1"/>
          </p:cNvSpPr>
          <p:nvPr/>
        </p:nvSpPr>
        <p:spPr bwMode="auto">
          <a:xfrm>
            <a:off x="8734663" y="3883930"/>
            <a:ext cx="154794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5. Detect face and match with DynamoDB Collection</a:t>
            </a:r>
          </a:p>
        </p:txBody>
      </p:sp>
      <p:sp>
        <p:nvSpPr>
          <p:cNvPr id="140" name="TextBox 16">
            <a:extLst>
              <a:ext uri="{FF2B5EF4-FFF2-40B4-BE49-F238E27FC236}">
                <a16:creationId xmlns:a16="http://schemas.microsoft.com/office/drawing/2014/main" id="{481EF1CA-3258-4EFE-9108-0545410E83E3}"/>
              </a:ext>
            </a:extLst>
          </p:cNvPr>
          <p:cNvSpPr txBox="1">
            <a:spLocks noChangeArrowheads="1"/>
          </p:cNvSpPr>
          <p:nvPr/>
        </p:nvSpPr>
        <p:spPr bwMode="auto">
          <a:xfrm>
            <a:off x="4055275" y="2633437"/>
            <a:ext cx="1574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9. Upload MP3</a:t>
            </a:r>
          </a:p>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generated</a:t>
            </a:r>
          </a:p>
        </p:txBody>
      </p:sp>
      <p:sp>
        <p:nvSpPr>
          <p:cNvPr id="141" name="TextBox 16">
            <a:extLst>
              <a:ext uri="{FF2B5EF4-FFF2-40B4-BE49-F238E27FC236}">
                <a16:creationId xmlns:a16="http://schemas.microsoft.com/office/drawing/2014/main" id="{FA707756-B8A3-4790-97E9-0993D3D5CE56}"/>
              </a:ext>
            </a:extLst>
          </p:cNvPr>
          <p:cNvSpPr txBox="1">
            <a:spLocks noChangeArrowheads="1"/>
          </p:cNvSpPr>
          <p:nvPr/>
        </p:nvSpPr>
        <p:spPr bwMode="auto">
          <a:xfrm>
            <a:off x="7457818" y="3894870"/>
            <a:ext cx="1228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7. Return matched face to lambda</a:t>
            </a:r>
          </a:p>
        </p:txBody>
      </p:sp>
      <p:sp>
        <p:nvSpPr>
          <p:cNvPr id="142" name="TextBox 12">
            <a:extLst>
              <a:ext uri="{FF2B5EF4-FFF2-40B4-BE49-F238E27FC236}">
                <a16:creationId xmlns:a16="http://schemas.microsoft.com/office/drawing/2014/main" id="{93A62C4A-27CF-428B-992C-39EB7E8323F7}"/>
              </a:ext>
            </a:extLst>
          </p:cNvPr>
          <p:cNvSpPr txBox="1">
            <a:spLocks noChangeArrowheads="1"/>
          </p:cNvSpPr>
          <p:nvPr/>
        </p:nvSpPr>
        <p:spPr bwMode="auto">
          <a:xfrm>
            <a:off x="2024729" y="5185727"/>
            <a:ext cx="22796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1. Upload face</a:t>
            </a:r>
          </a:p>
        </p:txBody>
      </p:sp>
      <p:sp>
        <p:nvSpPr>
          <p:cNvPr id="143" name="TextBox 12">
            <a:extLst>
              <a:ext uri="{FF2B5EF4-FFF2-40B4-BE49-F238E27FC236}">
                <a16:creationId xmlns:a16="http://schemas.microsoft.com/office/drawing/2014/main" id="{BD3F3305-CA8C-45AE-A691-2299F8F6B8A3}"/>
              </a:ext>
            </a:extLst>
          </p:cNvPr>
          <p:cNvSpPr txBox="1">
            <a:spLocks noChangeArrowheads="1"/>
          </p:cNvSpPr>
          <p:nvPr/>
        </p:nvSpPr>
        <p:spPr bwMode="auto">
          <a:xfrm>
            <a:off x="4725395" y="5118655"/>
            <a:ext cx="1228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2. Trigger </a:t>
            </a:r>
          </a:p>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(S3 </a:t>
            </a:r>
            <a:r>
              <a:rPr lang="en-US" altLang="en-US" sz="1000" dirty="0" err="1">
                <a:solidFill>
                  <a:schemeClr val="bg1"/>
                </a:solidFill>
                <a:latin typeface="Arial" panose="020B0604020202020204" pitchFamily="34" charset="0"/>
                <a:ea typeface="Amazon Ember" panose="020B0603020204020204" pitchFamily="34" charset="0"/>
                <a:cs typeface="Arial" panose="020B0604020202020204" pitchFamily="34" charset="0"/>
              </a:rPr>
              <a:t>PutObject</a:t>
            </a:r>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a:t>
            </a:r>
          </a:p>
        </p:txBody>
      </p:sp>
      <p:sp>
        <p:nvSpPr>
          <p:cNvPr id="144" name="TextBox 12">
            <a:extLst>
              <a:ext uri="{FF2B5EF4-FFF2-40B4-BE49-F238E27FC236}">
                <a16:creationId xmlns:a16="http://schemas.microsoft.com/office/drawing/2014/main" id="{81948B47-1F77-4A2A-90DB-4C80FA029849}"/>
              </a:ext>
            </a:extLst>
          </p:cNvPr>
          <p:cNvSpPr txBox="1">
            <a:spLocks noChangeArrowheads="1"/>
          </p:cNvSpPr>
          <p:nvPr/>
        </p:nvSpPr>
        <p:spPr bwMode="auto">
          <a:xfrm>
            <a:off x="6994933" y="5140168"/>
            <a:ext cx="11772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3. Send to image analysis</a:t>
            </a:r>
          </a:p>
        </p:txBody>
      </p:sp>
      <p:pic>
        <p:nvPicPr>
          <p:cNvPr id="1026" name="Picture 2" descr="Flat Laptop Icon Design Transparent PNG &amp; SVG Vector">
            <a:extLst>
              <a:ext uri="{FF2B5EF4-FFF2-40B4-BE49-F238E27FC236}">
                <a16:creationId xmlns:a16="http://schemas.microsoft.com/office/drawing/2014/main" id="{FEF0D291-E6BF-4331-9A29-CBFBE1D8B7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1407758" y="4496346"/>
            <a:ext cx="1210292" cy="12102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 unveils DeepLens, a $249 camera for deep learning | VentureBeat">
            <a:extLst>
              <a:ext uri="{FF2B5EF4-FFF2-40B4-BE49-F238E27FC236}">
                <a16:creationId xmlns:a16="http://schemas.microsoft.com/office/drawing/2014/main" id="{BA871C51-2CD7-4C5A-A36B-AEFE92AE0D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5130" y="3214068"/>
            <a:ext cx="714868" cy="714868"/>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Elbow Connector 10">
            <a:extLst>
              <a:ext uri="{FF2B5EF4-FFF2-40B4-BE49-F238E27FC236}">
                <a16:creationId xmlns:a16="http://schemas.microsoft.com/office/drawing/2014/main" id="{D9CEA671-EDE4-4C71-BD22-586640124335}"/>
              </a:ext>
            </a:extLst>
          </p:cNvPr>
          <p:cNvCxnSpPr>
            <a:cxnSpLocks/>
            <a:stCxn id="5" idx="3"/>
            <a:endCxn id="13" idx="1"/>
          </p:cNvCxnSpPr>
          <p:nvPr/>
        </p:nvCxnSpPr>
        <p:spPr>
          <a:xfrm flipV="1">
            <a:off x="2457130" y="1777365"/>
            <a:ext cx="1517448" cy="1014433"/>
          </a:xfrm>
          <a:prstGeom prst="bentConnector3">
            <a:avLst/>
          </a:prstGeom>
          <a:ln w="285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1" name="Elbow Connector 10">
            <a:extLst>
              <a:ext uri="{FF2B5EF4-FFF2-40B4-BE49-F238E27FC236}">
                <a16:creationId xmlns:a16="http://schemas.microsoft.com/office/drawing/2014/main" id="{EB9B773A-D4D8-4E22-94A3-F511FCE8F0C1}"/>
              </a:ext>
            </a:extLst>
          </p:cNvPr>
          <p:cNvCxnSpPr>
            <a:cxnSpLocks/>
            <a:stCxn id="19" idx="3"/>
            <a:endCxn id="31" idx="0"/>
          </p:cNvCxnSpPr>
          <p:nvPr/>
        </p:nvCxnSpPr>
        <p:spPr>
          <a:xfrm>
            <a:off x="6888514" y="1781522"/>
            <a:ext cx="1832998" cy="955085"/>
          </a:xfrm>
          <a:prstGeom prst="bentConnector2">
            <a:avLst/>
          </a:prstGeom>
          <a:ln w="285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BC250E3-DE84-4F48-9B41-0E25FC2FB399}"/>
              </a:ext>
            </a:extLst>
          </p:cNvPr>
          <p:cNvCxnSpPr>
            <a:cxnSpLocks/>
            <a:stCxn id="31" idx="2"/>
            <a:endCxn id="29" idx="0"/>
          </p:cNvCxnSpPr>
          <p:nvPr/>
        </p:nvCxnSpPr>
        <p:spPr>
          <a:xfrm>
            <a:off x="8721512" y="3498607"/>
            <a:ext cx="0" cy="1217896"/>
          </a:xfrm>
          <a:prstGeom prst="straightConnector1">
            <a:avLst/>
          </a:prstGeom>
          <a:ln w="285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9454D3E-2943-4613-AEDA-25D1C2150230}"/>
              </a:ext>
            </a:extLst>
          </p:cNvPr>
          <p:cNvCxnSpPr>
            <a:cxnSpLocks/>
          </p:cNvCxnSpPr>
          <p:nvPr/>
        </p:nvCxnSpPr>
        <p:spPr>
          <a:xfrm flipH="1">
            <a:off x="9125026" y="5020965"/>
            <a:ext cx="1369334" cy="0"/>
          </a:xfrm>
          <a:prstGeom prst="straightConnector1">
            <a:avLst/>
          </a:prstGeom>
          <a:ln w="285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C6A3A7B-E729-4D7A-8DBA-000033EBB5A0}"/>
              </a:ext>
            </a:extLst>
          </p:cNvPr>
          <p:cNvCxnSpPr>
            <a:cxnSpLocks/>
            <a:stCxn id="29" idx="0"/>
            <a:endCxn id="31" idx="2"/>
          </p:cNvCxnSpPr>
          <p:nvPr/>
        </p:nvCxnSpPr>
        <p:spPr>
          <a:xfrm flipV="1">
            <a:off x="8721512" y="3498607"/>
            <a:ext cx="0" cy="1217896"/>
          </a:xfrm>
          <a:prstGeom prst="straightConnector1">
            <a:avLst/>
          </a:prstGeom>
          <a:ln w="285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65A23C-3C84-4A8D-A1F6-C5655D5A7D0F}"/>
              </a:ext>
            </a:extLst>
          </p:cNvPr>
          <p:cNvCxnSpPr>
            <a:cxnSpLocks/>
            <a:stCxn id="31" idx="1"/>
            <a:endCxn id="105" idx="3"/>
          </p:cNvCxnSpPr>
          <p:nvPr/>
        </p:nvCxnSpPr>
        <p:spPr>
          <a:xfrm flipH="1" flipV="1">
            <a:off x="6895427" y="3106520"/>
            <a:ext cx="1445085" cy="11087"/>
          </a:xfrm>
          <a:prstGeom prst="straightConnector1">
            <a:avLst/>
          </a:prstGeom>
          <a:ln w="285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2" name="Elbow Connector 10">
            <a:extLst>
              <a:ext uri="{FF2B5EF4-FFF2-40B4-BE49-F238E27FC236}">
                <a16:creationId xmlns:a16="http://schemas.microsoft.com/office/drawing/2014/main" id="{D381E3C6-DD42-43E3-B761-62EE5C353F83}"/>
              </a:ext>
            </a:extLst>
          </p:cNvPr>
          <p:cNvCxnSpPr>
            <a:cxnSpLocks/>
            <a:stCxn id="105" idx="1"/>
            <a:endCxn id="19" idx="2"/>
          </p:cNvCxnSpPr>
          <p:nvPr/>
        </p:nvCxnSpPr>
        <p:spPr>
          <a:xfrm rot="10800000" flipH="1">
            <a:off x="6133426" y="2162522"/>
            <a:ext cx="374087" cy="943998"/>
          </a:xfrm>
          <a:prstGeom prst="bentConnector4">
            <a:avLst>
              <a:gd name="adj1" fmla="val -209252"/>
              <a:gd name="adj2" fmla="val 70180"/>
            </a:avLst>
          </a:prstGeom>
          <a:ln w="28575">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8" name="TextBox 16">
            <a:extLst>
              <a:ext uri="{FF2B5EF4-FFF2-40B4-BE49-F238E27FC236}">
                <a16:creationId xmlns:a16="http://schemas.microsoft.com/office/drawing/2014/main" id="{8B2C7A93-BA6A-4059-8749-0DC9845B08BB}"/>
              </a:ext>
            </a:extLst>
          </p:cNvPr>
          <p:cNvSpPr txBox="1">
            <a:spLocks noChangeArrowheads="1"/>
          </p:cNvSpPr>
          <p:nvPr/>
        </p:nvSpPr>
        <p:spPr bwMode="auto">
          <a:xfrm>
            <a:off x="7041959" y="2525551"/>
            <a:ext cx="120514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chemeClr val="bg1"/>
                </a:solidFill>
                <a:latin typeface="Arial" panose="020B0604020202020204" pitchFamily="34" charset="0"/>
                <a:ea typeface="Amazon Ember" panose="020B0603020204020204" pitchFamily="34" charset="0"/>
                <a:cs typeface="Arial" panose="020B0604020202020204" pitchFamily="34" charset="0"/>
              </a:rPr>
              <a:t>8. Text-to-speech return welcome message</a:t>
            </a:r>
          </a:p>
        </p:txBody>
      </p:sp>
      <p:sp>
        <p:nvSpPr>
          <p:cNvPr id="102" name="Rectangle 101">
            <a:extLst>
              <a:ext uri="{FF2B5EF4-FFF2-40B4-BE49-F238E27FC236}">
                <a16:creationId xmlns:a16="http://schemas.microsoft.com/office/drawing/2014/main" id="{EF8B8EF6-2D9F-4CF2-999A-767C91B90E71}"/>
              </a:ext>
            </a:extLst>
          </p:cNvPr>
          <p:cNvSpPr/>
          <p:nvPr/>
        </p:nvSpPr>
        <p:spPr>
          <a:xfrm>
            <a:off x="3021241" y="1009404"/>
            <a:ext cx="8561159" cy="4948051"/>
          </a:xfrm>
          <a:prstGeom prst="rect">
            <a:avLst/>
          </a:prstGeom>
          <a:noFill/>
          <a:ln>
            <a:solidFill>
              <a:srgbClr val="FFA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F924C337-2C7F-47D6-B729-64E544160790}"/>
              </a:ext>
            </a:extLst>
          </p:cNvPr>
          <p:cNvSpPr txBox="1"/>
          <p:nvPr/>
        </p:nvSpPr>
        <p:spPr>
          <a:xfrm>
            <a:off x="10528867" y="1042428"/>
            <a:ext cx="1146175" cy="369332"/>
          </a:xfrm>
          <a:prstGeom prst="rect">
            <a:avLst/>
          </a:prstGeom>
          <a:noFill/>
        </p:spPr>
        <p:txBody>
          <a:bodyPr wrap="square" rtlCol="0">
            <a:spAutoFit/>
          </a:bodyPr>
          <a:lstStyle/>
          <a:p>
            <a:r>
              <a:rPr lang="en-US" b="1" dirty="0">
                <a:solidFill>
                  <a:schemeClr val="bg1"/>
                </a:solidFill>
              </a:rPr>
              <a:t>Cloud</a:t>
            </a:r>
          </a:p>
        </p:txBody>
      </p:sp>
      <p:sp>
        <p:nvSpPr>
          <p:cNvPr id="121" name="Rectangle 120">
            <a:extLst>
              <a:ext uri="{FF2B5EF4-FFF2-40B4-BE49-F238E27FC236}">
                <a16:creationId xmlns:a16="http://schemas.microsoft.com/office/drawing/2014/main" id="{9632BD0F-EF3A-4252-A576-DC80EDF87D8D}"/>
              </a:ext>
            </a:extLst>
          </p:cNvPr>
          <p:cNvSpPr/>
          <p:nvPr/>
        </p:nvSpPr>
        <p:spPr>
          <a:xfrm>
            <a:off x="215313" y="982992"/>
            <a:ext cx="2621737" cy="4948051"/>
          </a:xfrm>
          <a:prstGeom prst="rect">
            <a:avLst/>
          </a:prstGeom>
          <a:noFill/>
          <a:ln>
            <a:solidFill>
              <a:srgbClr val="FFA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C70C9F19-3A9E-442D-8381-D879F39EDA57}"/>
              </a:ext>
            </a:extLst>
          </p:cNvPr>
          <p:cNvSpPr txBox="1"/>
          <p:nvPr/>
        </p:nvSpPr>
        <p:spPr>
          <a:xfrm>
            <a:off x="304611" y="1037048"/>
            <a:ext cx="1146175" cy="369332"/>
          </a:xfrm>
          <a:prstGeom prst="rect">
            <a:avLst/>
          </a:prstGeom>
          <a:noFill/>
        </p:spPr>
        <p:txBody>
          <a:bodyPr wrap="square" rtlCol="0">
            <a:spAutoFit/>
          </a:bodyPr>
          <a:lstStyle/>
          <a:p>
            <a:r>
              <a:rPr lang="en-US" b="1" dirty="0">
                <a:solidFill>
                  <a:schemeClr val="bg1"/>
                </a:solidFill>
              </a:rPr>
              <a:t>Edge</a:t>
            </a:r>
          </a:p>
        </p:txBody>
      </p:sp>
    </p:spTree>
    <p:extLst>
      <p:ext uri="{BB962C8B-B14F-4D97-AF65-F5344CB8AC3E}">
        <p14:creationId xmlns:p14="http://schemas.microsoft.com/office/powerpoint/2010/main" val="329889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2FFCF6-F15F-4A4D-93B6-885044F1EABF}"/>
              </a:ext>
            </a:extLst>
          </p:cNvPr>
          <p:cNvSpPr>
            <a:spLocks noGrp="1"/>
          </p:cNvSpPr>
          <p:nvPr>
            <p:ph type="sldNum" sz="quarter" idx="4"/>
          </p:nvPr>
        </p:nvSpPr>
        <p:spPr/>
        <p:txBody>
          <a:bodyPr/>
          <a:lstStyle/>
          <a:p>
            <a:fld id="{B1C588C1-1042-BC47-B84D-2032ED7FAC95}" type="slidenum">
              <a:rPr lang="en-US" smtClean="0"/>
              <a:pPr/>
              <a:t>4</a:t>
            </a:fld>
            <a:endParaRPr lang="en-US" dirty="0"/>
          </a:p>
        </p:txBody>
      </p:sp>
      <p:sp>
        <p:nvSpPr>
          <p:cNvPr id="4" name="Title 3">
            <a:extLst>
              <a:ext uri="{FF2B5EF4-FFF2-40B4-BE49-F238E27FC236}">
                <a16:creationId xmlns:a16="http://schemas.microsoft.com/office/drawing/2014/main" id="{509B134B-1157-4E60-A44C-1D7F504AB47D}"/>
              </a:ext>
            </a:extLst>
          </p:cNvPr>
          <p:cNvSpPr>
            <a:spLocks noGrp="1"/>
          </p:cNvSpPr>
          <p:nvPr>
            <p:ph type="title"/>
          </p:nvPr>
        </p:nvSpPr>
        <p:spPr/>
        <p:txBody>
          <a:bodyPr/>
          <a:lstStyle/>
          <a:p>
            <a:r>
              <a:rPr lang="en-US" dirty="0"/>
              <a:t>Face Detection Model</a:t>
            </a:r>
          </a:p>
        </p:txBody>
      </p:sp>
      <p:sp>
        <p:nvSpPr>
          <p:cNvPr id="5" name="TextBox 4">
            <a:extLst>
              <a:ext uri="{FF2B5EF4-FFF2-40B4-BE49-F238E27FC236}">
                <a16:creationId xmlns:a16="http://schemas.microsoft.com/office/drawing/2014/main" id="{CF9A9ED7-F41C-40E3-85AF-07423C0FCAAE}"/>
              </a:ext>
            </a:extLst>
          </p:cNvPr>
          <p:cNvSpPr txBox="1"/>
          <p:nvPr/>
        </p:nvSpPr>
        <p:spPr>
          <a:xfrm>
            <a:off x="240941" y="1039422"/>
            <a:ext cx="6695568" cy="369332"/>
          </a:xfrm>
          <a:prstGeom prst="rect">
            <a:avLst/>
          </a:prstGeom>
          <a:noFill/>
        </p:spPr>
        <p:txBody>
          <a:bodyPr wrap="square">
            <a:spAutoFit/>
          </a:bodyPr>
          <a:lstStyle/>
          <a:p>
            <a:r>
              <a:rPr lang="en-US" dirty="0">
                <a:solidFill>
                  <a:schemeClr val="bg1"/>
                </a:solidFill>
              </a:rPr>
              <a:t>Single-Shot Detector (SSD)</a:t>
            </a:r>
          </a:p>
        </p:txBody>
      </p:sp>
      <p:pic>
        <p:nvPicPr>
          <p:cNvPr id="6146" name="Picture 2">
            <a:extLst>
              <a:ext uri="{FF2B5EF4-FFF2-40B4-BE49-F238E27FC236}">
                <a16:creationId xmlns:a16="http://schemas.microsoft.com/office/drawing/2014/main" id="{624A2A5D-6F95-49D5-AC5C-294556F6C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42" y="1523943"/>
            <a:ext cx="7211012" cy="2168906"/>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a:extLst>
              <a:ext uri="{FF2B5EF4-FFF2-40B4-BE49-F238E27FC236}">
                <a16:creationId xmlns:a16="http://schemas.microsoft.com/office/drawing/2014/main" id="{D904AEB7-7374-4B15-81CD-A1D87CE6349D}"/>
              </a:ext>
            </a:extLst>
          </p:cNvPr>
          <p:cNvSpPr/>
          <p:nvPr/>
        </p:nvSpPr>
        <p:spPr>
          <a:xfrm rot="5400000">
            <a:off x="2902444" y="2405531"/>
            <a:ext cx="228600" cy="3350658"/>
          </a:xfrm>
          <a:prstGeom prst="rightBrace">
            <a:avLst>
              <a:gd name="adj1" fmla="val 68938"/>
              <a:gd name="adj2" fmla="val 49307"/>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200CF43B-7FB0-438E-9D6E-41FEFA26D7CC}"/>
              </a:ext>
            </a:extLst>
          </p:cNvPr>
          <p:cNvSpPr/>
          <p:nvPr/>
        </p:nvSpPr>
        <p:spPr>
          <a:xfrm rot="5400000">
            <a:off x="5244109" y="3491052"/>
            <a:ext cx="228602" cy="1179616"/>
          </a:xfrm>
          <a:prstGeom prst="rightBrace">
            <a:avLst>
              <a:gd name="adj1" fmla="val 63780"/>
              <a:gd name="adj2" fmla="val 5146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7A778B1-E60D-4D15-BD78-EF6D87FABAF4}"/>
              </a:ext>
            </a:extLst>
          </p:cNvPr>
          <p:cNvSpPr txBox="1"/>
          <p:nvPr/>
        </p:nvSpPr>
        <p:spPr>
          <a:xfrm>
            <a:off x="1226457" y="4288006"/>
            <a:ext cx="3350658" cy="1446550"/>
          </a:xfrm>
          <a:prstGeom prst="rect">
            <a:avLst/>
          </a:prstGeom>
          <a:noFill/>
        </p:spPr>
        <p:txBody>
          <a:bodyPr wrap="square" rtlCol="0">
            <a:spAutoFit/>
          </a:bodyPr>
          <a:lstStyle/>
          <a:p>
            <a:pPr algn="ctr"/>
            <a:r>
              <a:rPr lang="en-US" dirty="0">
                <a:solidFill>
                  <a:schemeClr val="bg1"/>
                </a:solidFill>
              </a:rPr>
              <a:t>Backbone</a:t>
            </a:r>
          </a:p>
          <a:p>
            <a:pPr algn="ctr"/>
            <a:r>
              <a:rPr lang="en-US" sz="1400" dirty="0">
                <a:solidFill>
                  <a:schemeClr val="bg1"/>
                </a:solidFill>
              </a:rPr>
              <a:t>Usually a pre-trained image classification model trained on ImageNet from which the final fully connected classification layer has been removed, In this project ResNet50 used</a:t>
            </a:r>
          </a:p>
        </p:txBody>
      </p:sp>
      <p:sp>
        <p:nvSpPr>
          <p:cNvPr id="12" name="TextBox 11">
            <a:extLst>
              <a:ext uri="{FF2B5EF4-FFF2-40B4-BE49-F238E27FC236}">
                <a16:creationId xmlns:a16="http://schemas.microsoft.com/office/drawing/2014/main" id="{6A0E56FF-AC8B-426F-B2F4-0E1CD836427F}"/>
              </a:ext>
            </a:extLst>
          </p:cNvPr>
          <p:cNvSpPr txBox="1"/>
          <p:nvPr/>
        </p:nvSpPr>
        <p:spPr>
          <a:xfrm>
            <a:off x="4533750" y="4288006"/>
            <a:ext cx="2159466" cy="1661993"/>
          </a:xfrm>
          <a:prstGeom prst="rect">
            <a:avLst/>
          </a:prstGeom>
          <a:noFill/>
        </p:spPr>
        <p:txBody>
          <a:bodyPr wrap="square" rtlCol="0">
            <a:spAutoFit/>
          </a:bodyPr>
          <a:lstStyle/>
          <a:p>
            <a:pPr algn="ctr"/>
            <a:r>
              <a:rPr lang="en-US" altLang="zh-CN" dirty="0">
                <a:solidFill>
                  <a:schemeClr val="bg1"/>
                </a:solidFill>
              </a:rPr>
              <a:t>SDD Head</a:t>
            </a:r>
          </a:p>
          <a:p>
            <a:pPr algn="ctr"/>
            <a:r>
              <a:rPr lang="en-US" altLang="zh-CN" sz="1400" dirty="0">
                <a:solidFill>
                  <a:schemeClr val="bg1"/>
                </a:solidFill>
              </a:rPr>
              <a:t>One or more convolution layers added to the backbone, the output are interpreted as bounding box and object classes in the spatial location</a:t>
            </a:r>
            <a:endParaRPr lang="en-US" sz="1400" dirty="0">
              <a:solidFill>
                <a:schemeClr val="bg1"/>
              </a:solidFill>
            </a:endParaRPr>
          </a:p>
        </p:txBody>
      </p:sp>
      <p:pic>
        <p:nvPicPr>
          <p:cNvPr id="6148" name="Picture 4">
            <a:extLst>
              <a:ext uri="{FF2B5EF4-FFF2-40B4-BE49-F238E27FC236}">
                <a16:creationId xmlns:a16="http://schemas.microsoft.com/office/drawing/2014/main" id="{F10FDE18-B459-4E70-A453-4DEB1434A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4394" y="764239"/>
            <a:ext cx="2252806" cy="20706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A3964E1-0678-4EE1-B089-271B1FDD6865}"/>
              </a:ext>
            </a:extLst>
          </p:cNvPr>
          <p:cNvSpPr txBox="1"/>
          <p:nvPr/>
        </p:nvSpPr>
        <p:spPr>
          <a:xfrm>
            <a:off x="240941" y="3706594"/>
            <a:ext cx="6452274" cy="246221"/>
          </a:xfrm>
          <a:prstGeom prst="rect">
            <a:avLst/>
          </a:prstGeom>
          <a:noFill/>
        </p:spPr>
        <p:txBody>
          <a:bodyPr wrap="square" rtlCol="0">
            <a:spAutoFit/>
          </a:bodyPr>
          <a:lstStyle/>
          <a:p>
            <a:r>
              <a:rPr lang="en-US" sz="1000" i="1" dirty="0" err="1">
                <a:solidFill>
                  <a:schemeClr val="bg1"/>
                </a:solidFill>
              </a:rPr>
              <a:t>Source:https</a:t>
            </a:r>
            <a:r>
              <a:rPr lang="en-US" sz="1000" i="1" dirty="0">
                <a:solidFill>
                  <a:schemeClr val="bg1"/>
                </a:solidFill>
              </a:rPr>
              <a:t>://developers.arcgis.com/python/guide/how-</a:t>
            </a:r>
            <a:r>
              <a:rPr lang="en-US" sz="1000" i="1" dirty="0" err="1">
                <a:solidFill>
                  <a:schemeClr val="bg1"/>
                </a:solidFill>
              </a:rPr>
              <a:t>ssd</a:t>
            </a:r>
            <a:r>
              <a:rPr lang="en-US" sz="1000" i="1" dirty="0">
                <a:solidFill>
                  <a:schemeClr val="bg1"/>
                </a:solidFill>
              </a:rPr>
              <a:t>-works/</a:t>
            </a:r>
          </a:p>
        </p:txBody>
      </p:sp>
      <p:sp>
        <p:nvSpPr>
          <p:cNvPr id="16" name="TextBox 15">
            <a:extLst>
              <a:ext uri="{FF2B5EF4-FFF2-40B4-BE49-F238E27FC236}">
                <a16:creationId xmlns:a16="http://schemas.microsoft.com/office/drawing/2014/main" id="{843801FA-F21B-4A96-B174-A85ACFF2EFB2}"/>
              </a:ext>
            </a:extLst>
          </p:cNvPr>
          <p:cNvSpPr txBox="1"/>
          <p:nvPr/>
        </p:nvSpPr>
        <p:spPr>
          <a:xfrm>
            <a:off x="9373714" y="863695"/>
            <a:ext cx="2586183" cy="1754326"/>
          </a:xfrm>
          <a:prstGeom prst="rect">
            <a:avLst/>
          </a:prstGeom>
          <a:noFill/>
        </p:spPr>
        <p:txBody>
          <a:bodyPr wrap="square">
            <a:spAutoFit/>
          </a:bodyPr>
          <a:lstStyle/>
          <a:p>
            <a:r>
              <a:rPr lang="en-US" sz="1200" b="0" i="0">
                <a:solidFill>
                  <a:schemeClr val="bg1"/>
                </a:solidFill>
                <a:effectLst/>
                <a:latin typeface="Avenir Next W01"/>
              </a:rPr>
              <a:t>SSD divides the image using a grid and have each grid cell be responsible for detecting objects in that region of the image. Detection objects simply means predicting the class and location of an object within that region. If no object is present, we consider it as the background class and the location is ignored</a:t>
            </a:r>
            <a:endParaRPr lang="en-US" sz="1200" dirty="0">
              <a:solidFill>
                <a:schemeClr val="bg1"/>
              </a:solidFill>
            </a:endParaRPr>
          </a:p>
        </p:txBody>
      </p:sp>
      <p:pic>
        <p:nvPicPr>
          <p:cNvPr id="6150" name="Picture 6">
            <a:extLst>
              <a:ext uri="{FF2B5EF4-FFF2-40B4-BE49-F238E27FC236}">
                <a16:creationId xmlns:a16="http://schemas.microsoft.com/office/drawing/2014/main" id="{96B4F290-8956-4248-9B78-97C011933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215" y="2950092"/>
            <a:ext cx="2886382" cy="175969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D1C2EF8-4A9E-4A68-B84C-4742AE986DDA}"/>
              </a:ext>
            </a:extLst>
          </p:cNvPr>
          <p:cNvSpPr txBox="1"/>
          <p:nvPr/>
        </p:nvSpPr>
        <p:spPr>
          <a:xfrm>
            <a:off x="9663712" y="2950092"/>
            <a:ext cx="2373745" cy="2677656"/>
          </a:xfrm>
          <a:prstGeom prst="rect">
            <a:avLst/>
          </a:prstGeom>
          <a:noFill/>
        </p:spPr>
        <p:txBody>
          <a:bodyPr wrap="square">
            <a:spAutoFit/>
          </a:bodyPr>
          <a:lstStyle/>
          <a:p>
            <a:r>
              <a:rPr lang="en-US" sz="1200" b="0" i="0" dirty="0">
                <a:solidFill>
                  <a:schemeClr val="bg1"/>
                </a:solidFill>
                <a:effectLst/>
                <a:latin typeface="Avenir Next W01"/>
              </a:rPr>
              <a:t>SSD uses a matching phase while training, to match the appropriate anchor box with the bounding boxes of each ground truth object within an image. Essentially, the anchor box with the highest degree of overlap with an object is responsible for predicting that object’s class and its location. This property is used for training the network and for predicting the detected objects and their locations once the network has been trained</a:t>
            </a:r>
            <a:endParaRPr lang="en-US" sz="1200" dirty="0">
              <a:solidFill>
                <a:schemeClr val="bg1"/>
              </a:solidFill>
            </a:endParaRPr>
          </a:p>
        </p:txBody>
      </p:sp>
    </p:spTree>
    <p:extLst>
      <p:ext uri="{BB962C8B-B14F-4D97-AF65-F5344CB8AC3E}">
        <p14:creationId xmlns:p14="http://schemas.microsoft.com/office/powerpoint/2010/main" val="233796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Slide Number Placeholder 2">
            <a:extLst>
              <a:ext uri="{FF2B5EF4-FFF2-40B4-BE49-F238E27FC236}">
                <a16:creationId xmlns:a16="http://schemas.microsoft.com/office/drawing/2014/main" id="{D6767DDB-F26B-3B4B-92FB-2A18AB6CEF9C}"/>
              </a:ext>
            </a:extLst>
          </p:cNvPr>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8F44A40-FDC6-3D46-833F-C224AEA49AAA}"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a:xfrm>
            <a:off x="240941" y="144440"/>
            <a:ext cx="11710118" cy="644278"/>
          </a:xfrm>
        </p:spPr>
        <p:txBody>
          <a:bodyPr/>
          <a:lstStyle/>
          <a:p>
            <a:pPr eaLnBrk="1" hangingPunct="1"/>
            <a:r>
              <a:rPr lang="en-US" altLang="en-US" dirty="0"/>
              <a:t>Output </a:t>
            </a:r>
            <a:r>
              <a:rPr lang="en-US" altLang="zh-CN" dirty="0"/>
              <a:t>Logs</a:t>
            </a:r>
            <a:endParaRPr lang="en-US" altLang="en-US" dirty="0"/>
          </a:p>
        </p:txBody>
      </p:sp>
      <p:sp>
        <p:nvSpPr>
          <p:cNvPr id="8" name="Content Placeholder 5">
            <a:extLst>
              <a:ext uri="{FF2B5EF4-FFF2-40B4-BE49-F238E27FC236}">
                <a16:creationId xmlns:a16="http://schemas.microsoft.com/office/drawing/2014/main" id="{8484C5FF-7871-8B4A-9490-14E12931D764}"/>
              </a:ext>
            </a:extLst>
          </p:cNvPr>
          <p:cNvSpPr txBox="1">
            <a:spLocks/>
          </p:cNvSpPr>
          <p:nvPr/>
        </p:nvSpPr>
        <p:spPr>
          <a:xfrm>
            <a:off x="-381159" y="780628"/>
            <a:ext cx="2050473" cy="350121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b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br>
            <a: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1</a:t>
            </a:r>
          </a:p>
          <a:p>
            <a:pPr marL="0" marR="0" lvl="0" indent="0" algn="l"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Content Placeholder 6">
            <a:extLst>
              <a:ext uri="{FF2B5EF4-FFF2-40B4-BE49-F238E27FC236}">
                <a16:creationId xmlns:a16="http://schemas.microsoft.com/office/drawing/2014/main" id="{EBA4FC89-6EDD-DB44-9A37-4B533878458C}"/>
              </a:ext>
            </a:extLst>
          </p:cNvPr>
          <p:cNvSpPr txBox="1">
            <a:spLocks/>
          </p:cNvSpPr>
          <p:nvPr/>
        </p:nvSpPr>
        <p:spPr>
          <a:xfrm>
            <a:off x="-98844" y="2336317"/>
            <a:ext cx="1597998" cy="117417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b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br>
            <a: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2</a:t>
            </a:r>
          </a:p>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74C06445-400B-414F-B879-98E7BF73DE89}"/>
              </a:ext>
            </a:extLst>
          </p:cNvPr>
          <p:cNvPicPr>
            <a:picLocks noChangeAspect="1"/>
          </p:cNvPicPr>
          <p:nvPr/>
        </p:nvPicPr>
        <p:blipFill>
          <a:blip r:embed="rId2"/>
          <a:stretch>
            <a:fillRect/>
          </a:stretch>
        </p:blipFill>
        <p:spPr>
          <a:xfrm>
            <a:off x="3227767" y="2588550"/>
            <a:ext cx="1516949" cy="1404138"/>
          </a:xfrm>
          <a:prstGeom prst="rect">
            <a:avLst/>
          </a:prstGeom>
        </p:spPr>
      </p:pic>
      <p:pic>
        <p:nvPicPr>
          <p:cNvPr id="7" name="Picture 6">
            <a:extLst>
              <a:ext uri="{FF2B5EF4-FFF2-40B4-BE49-F238E27FC236}">
                <a16:creationId xmlns:a16="http://schemas.microsoft.com/office/drawing/2014/main" id="{E663F1ED-79D7-4F71-8FC5-95EFE648EE91}"/>
              </a:ext>
            </a:extLst>
          </p:cNvPr>
          <p:cNvPicPr>
            <a:picLocks noChangeAspect="1"/>
          </p:cNvPicPr>
          <p:nvPr/>
        </p:nvPicPr>
        <p:blipFill>
          <a:blip r:embed="rId3"/>
          <a:stretch>
            <a:fillRect/>
          </a:stretch>
        </p:blipFill>
        <p:spPr>
          <a:xfrm>
            <a:off x="4891443" y="2791361"/>
            <a:ext cx="6840548" cy="926177"/>
          </a:xfrm>
          <a:prstGeom prst="rect">
            <a:avLst/>
          </a:prstGeom>
        </p:spPr>
      </p:pic>
      <p:sp>
        <p:nvSpPr>
          <p:cNvPr id="14" name="TextBox 12">
            <a:extLst>
              <a:ext uri="{FF2B5EF4-FFF2-40B4-BE49-F238E27FC236}">
                <a16:creationId xmlns:a16="http://schemas.microsoft.com/office/drawing/2014/main" id="{8611754A-5251-4378-ABBA-F0632C45D5DA}"/>
              </a:ext>
            </a:extLst>
          </p:cNvPr>
          <p:cNvSpPr txBox="1">
            <a:spLocks noChangeArrowheads="1"/>
          </p:cNvSpPr>
          <p:nvPr/>
        </p:nvSpPr>
        <p:spPr bwMode="auto">
          <a:xfrm>
            <a:off x="945632" y="3031242"/>
            <a:ext cx="213540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Face image captured by </a:t>
            </a:r>
            <a:r>
              <a:rPr lang="en-US" altLang="en-US" sz="1100" dirty="0" err="1">
                <a:solidFill>
                  <a:schemeClr val="bg1"/>
                </a:solidFill>
                <a:latin typeface="Arial" panose="020B0604020202020204" pitchFamily="34" charset="0"/>
                <a:ea typeface="Amazon Ember" panose="020B0603020204020204" pitchFamily="34" charset="0"/>
                <a:cs typeface="Arial" panose="020B0604020202020204" pitchFamily="34" charset="0"/>
              </a:rPr>
              <a:t>DeepLens</a:t>
            </a:r>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 and uploaded to S3 in every 30s</a:t>
            </a:r>
          </a:p>
        </p:txBody>
      </p:sp>
      <p:pic>
        <p:nvPicPr>
          <p:cNvPr id="15" name="Picture 14">
            <a:extLst>
              <a:ext uri="{FF2B5EF4-FFF2-40B4-BE49-F238E27FC236}">
                <a16:creationId xmlns:a16="http://schemas.microsoft.com/office/drawing/2014/main" id="{48E5339F-980F-4E92-8414-6783A26BCEF8}"/>
              </a:ext>
            </a:extLst>
          </p:cNvPr>
          <p:cNvPicPr>
            <a:picLocks noChangeAspect="1"/>
          </p:cNvPicPr>
          <p:nvPr/>
        </p:nvPicPr>
        <p:blipFill>
          <a:blip r:embed="rId4"/>
          <a:stretch>
            <a:fillRect/>
          </a:stretch>
        </p:blipFill>
        <p:spPr>
          <a:xfrm>
            <a:off x="3251200" y="4176785"/>
            <a:ext cx="8686198" cy="1140856"/>
          </a:xfrm>
          <a:prstGeom prst="rect">
            <a:avLst/>
          </a:prstGeom>
        </p:spPr>
      </p:pic>
      <p:pic>
        <p:nvPicPr>
          <p:cNvPr id="19" name="Picture 18">
            <a:extLst>
              <a:ext uri="{FF2B5EF4-FFF2-40B4-BE49-F238E27FC236}">
                <a16:creationId xmlns:a16="http://schemas.microsoft.com/office/drawing/2014/main" id="{A3335733-6F3D-4FA1-9D2A-472B81C34760}"/>
              </a:ext>
            </a:extLst>
          </p:cNvPr>
          <p:cNvPicPr>
            <a:picLocks noChangeAspect="1"/>
          </p:cNvPicPr>
          <p:nvPr/>
        </p:nvPicPr>
        <p:blipFill>
          <a:blip r:embed="rId5"/>
          <a:stretch>
            <a:fillRect/>
          </a:stretch>
        </p:blipFill>
        <p:spPr>
          <a:xfrm>
            <a:off x="3251201" y="4750822"/>
            <a:ext cx="8654188" cy="1133639"/>
          </a:xfrm>
          <a:prstGeom prst="rect">
            <a:avLst/>
          </a:prstGeom>
        </p:spPr>
      </p:pic>
      <p:pic>
        <p:nvPicPr>
          <p:cNvPr id="23" name="Picture 22">
            <a:extLst>
              <a:ext uri="{FF2B5EF4-FFF2-40B4-BE49-F238E27FC236}">
                <a16:creationId xmlns:a16="http://schemas.microsoft.com/office/drawing/2014/main" id="{7E273FD2-E0CC-4196-8FE9-66F6C7F2748F}"/>
              </a:ext>
            </a:extLst>
          </p:cNvPr>
          <p:cNvPicPr>
            <a:picLocks noChangeAspect="1"/>
          </p:cNvPicPr>
          <p:nvPr/>
        </p:nvPicPr>
        <p:blipFill>
          <a:blip r:embed="rId6"/>
          <a:stretch>
            <a:fillRect/>
          </a:stretch>
        </p:blipFill>
        <p:spPr>
          <a:xfrm>
            <a:off x="3227767" y="1187061"/>
            <a:ext cx="8654188" cy="1200848"/>
          </a:xfrm>
          <a:prstGeom prst="rect">
            <a:avLst/>
          </a:prstGeom>
        </p:spPr>
      </p:pic>
      <p:sp>
        <p:nvSpPr>
          <p:cNvPr id="27" name="TextBox 12">
            <a:extLst>
              <a:ext uri="{FF2B5EF4-FFF2-40B4-BE49-F238E27FC236}">
                <a16:creationId xmlns:a16="http://schemas.microsoft.com/office/drawing/2014/main" id="{64D18A6A-9E51-452D-8F22-198ABFAE77AA}"/>
              </a:ext>
            </a:extLst>
          </p:cNvPr>
          <p:cNvSpPr txBox="1">
            <a:spLocks noChangeArrowheads="1"/>
          </p:cNvSpPr>
          <p:nvPr/>
        </p:nvSpPr>
        <p:spPr bwMode="auto">
          <a:xfrm>
            <a:off x="875646" y="4825735"/>
            <a:ext cx="21354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err="1">
                <a:solidFill>
                  <a:schemeClr val="bg1"/>
                </a:solidFill>
                <a:latin typeface="Arial" panose="020B0604020202020204" pitchFamily="34" charset="0"/>
                <a:ea typeface="Amazon Ember" panose="020B0603020204020204" pitchFamily="34" charset="0"/>
                <a:cs typeface="Arial" panose="020B0604020202020204" pitchFamily="34" charset="0"/>
              </a:rPr>
              <a:t>Rekognition</a:t>
            </a:r>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 compared uploaded image with indexed faces registered and return the label if match found</a:t>
            </a:r>
          </a:p>
        </p:txBody>
      </p:sp>
      <p:sp>
        <p:nvSpPr>
          <p:cNvPr id="28" name="Content Placeholder 6">
            <a:extLst>
              <a:ext uri="{FF2B5EF4-FFF2-40B4-BE49-F238E27FC236}">
                <a16:creationId xmlns:a16="http://schemas.microsoft.com/office/drawing/2014/main" id="{349F6324-8EEA-4905-9DB0-278CAEE302D8}"/>
              </a:ext>
            </a:extLst>
          </p:cNvPr>
          <p:cNvSpPr txBox="1">
            <a:spLocks/>
          </p:cNvSpPr>
          <p:nvPr/>
        </p:nvSpPr>
        <p:spPr>
          <a:xfrm>
            <a:off x="-98844" y="4160127"/>
            <a:ext cx="1597998" cy="117417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b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br>
            <a:r>
              <a:rPr kumimoji="0" lang="en-US" sz="40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3</a:t>
            </a:r>
          </a:p>
          <a:p>
            <a:pPr marL="0" marR="0" lvl="0" indent="0" algn="ctr" defTabSz="914400" rtl="0" eaLnBrk="1" fontAlgn="base" latinLnBrk="0" hangingPunct="1">
              <a:lnSpc>
                <a:spcPct val="100000"/>
              </a:lnSpc>
              <a:spcBef>
                <a:spcPts val="1000"/>
              </a:spcBef>
              <a:spcAft>
                <a:spcPct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9" name="TextBox 12">
            <a:extLst>
              <a:ext uri="{FF2B5EF4-FFF2-40B4-BE49-F238E27FC236}">
                <a16:creationId xmlns:a16="http://schemas.microsoft.com/office/drawing/2014/main" id="{C4B9F4DC-6F2E-4431-836E-E73DFBBDE69E}"/>
              </a:ext>
            </a:extLst>
          </p:cNvPr>
          <p:cNvSpPr txBox="1">
            <a:spLocks noChangeArrowheads="1"/>
          </p:cNvSpPr>
          <p:nvPr/>
        </p:nvSpPr>
        <p:spPr bwMode="auto">
          <a:xfrm>
            <a:off x="945632" y="1441290"/>
            <a:ext cx="21354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Face images were analyzed through </a:t>
            </a:r>
            <a:r>
              <a:rPr lang="en-US" altLang="en-US" sz="1100" dirty="0" err="1">
                <a:solidFill>
                  <a:schemeClr val="bg1"/>
                </a:solidFill>
                <a:latin typeface="Arial" panose="020B0604020202020204" pitchFamily="34" charset="0"/>
                <a:ea typeface="Amazon Ember" panose="020B0603020204020204" pitchFamily="34" charset="0"/>
                <a:cs typeface="Arial" panose="020B0604020202020204" pitchFamily="34" charset="0"/>
              </a:rPr>
              <a:t>Rekognition</a:t>
            </a:r>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 service and pre-registered in DynamoDB collection</a:t>
            </a:r>
          </a:p>
        </p:txBody>
      </p:sp>
    </p:spTree>
    <p:extLst>
      <p:ext uri="{BB962C8B-B14F-4D97-AF65-F5344CB8AC3E}">
        <p14:creationId xmlns:p14="http://schemas.microsoft.com/office/powerpoint/2010/main" val="264275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A1885E-E25E-4A5C-8C29-A3DD3D75170C}"/>
              </a:ext>
            </a:extLst>
          </p:cNvPr>
          <p:cNvSpPr>
            <a:spLocks noGrp="1"/>
          </p:cNvSpPr>
          <p:nvPr>
            <p:ph type="ftr" sz="quarter" idx="3"/>
          </p:nvPr>
        </p:nvSpPr>
        <p:spPr/>
        <p:txBody>
          <a:bodyPr/>
          <a:lstStyle/>
          <a:p>
            <a:r>
              <a:rPr lang="en-US"/>
              <a:t>© 2020, Amazon Web Services, Inc. or its affiliates. All rights reserved.</a:t>
            </a:r>
            <a:endParaRPr lang="en-US" dirty="0"/>
          </a:p>
        </p:txBody>
      </p:sp>
      <p:sp>
        <p:nvSpPr>
          <p:cNvPr id="3" name="Slide Number Placeholder 2">
            <a:extLst>
              <a:ext uri="{FF2B5EF4-FFF2-40B4-BE49-F238E27FC236}">
                <a16:creationId xmlns:a16="http://schemas.microsoft.com/office/drawing/2014/main" id="{7CF89050-1DCD-44F1-AD1B-897252BC1547}"/>
              </a:ext>
            </a:extLst>
          </p:cNvPr>
          <p:cNvSpPr>
            <a:spLocks noGrp="1"/>
          </p:cNvSpPr>
          <p:nvPr>
            <p:ph type="sldNum" sz="quarter" idx="4"/>
          </p:nvPr>
        </p:nvSpPr>
        <p:spPr/>
        <p:txBody>
          <a:bodyPr/>
          <a:lstStyle/>
          <a:p>
            <a:fld id="{B1C588C1-1042-BC47-B84D-2032ED7FAC95}" type="slidenum">
              <a:rPr lang="en-US" smtClean="0"/>
              <a:pPr/>
              <a:t>6</a:t>
            </a:fld>
            <a:endParaRPr lang="en-US" dirty="0"/>
          </a:p>
        </p:txBody>
      </p:sp>
      <p:sp>
        <p:nvSpPr>
          <p:cNvPr id="4" name="Title 3">
            <a:extLst>
              <a:ext uri="{FF2B5EF4-FFF2-40B4-BE49-F238E27FC236}">
                <a16:creationId xmlns:a16="http://schemas.microsoft.com/office/drawing/2014/main" id="{0B76534E-1374-45DF-B21C-8A7555F3A52B}"/>
              </a:ext>
            </a:extLst>
          </p:cNvPr>
          <p:cNvSpPr>
            <a:spLocks noGrp="1"/>
          </p:cNvSpPr>
          <p:nvPr>
            <p:ph type="title"/>
          </p:nvPr>
        </p:nvSpPr>
        <p:spPr/>
        <p:txBody>
          <a:bodyPr/>
          <a:lstStyle/>
          <a:p>
            <a:r>
              <a:rPr lang="en-US" dirty="0"/>
              <a:t>Future Work</a:t>
            </a:r>
          </a:p>
        </p:txBody>
      </p:sp>
      <p:sp>
        <p:nvSpPr>
          <p:cNvPr id="5" name="TextBox 12">
            <a:extLst>
              <a:ext uri="{FF2B5EF4-FFF2-40B4-BE49-F238E27FC236}">
                <a16:creationId xmlns:a16="http://schemas.microsoft.com/office/drawing/2014/main" id="{39B15AB9-4D6F-4F43-B758-3BC876AE39CB}"/>
              </a:ext>
            </a:extLst>
          </p:cNvPr>
          <p:cNvSpPr txBox="1">
            <a:spLocks noChangeArrowheads="1"/>
          </p:cNvSpPr>
          <p:nvPr/>
        </p:nvSpPr>
        <p:spPr bwMode="auto">
          <a:xfrm>
            <a:off x="945631" y="1441290"/>
            <a:ext cx="877102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5750" indent="-285750" eaLnBrk="1" hangingPunct="1">
              <a:buFont typeface="Arial" panose="020B0604020202020204" pitchFamily="34" charset="0"/>
              <a:buChar char="•"/>
            </a:pPr>
            <a:r>
              <a:rPr lang="en-US" altLang="zh-CN" dirty="0">
                <a:solidFill>
                  <a:schemeClr val="bg1"/>
                </a:solidFill>
                <a:latin typeface="Arial" panose="020B0604020202020204" pitchFamily="34" charset="0"/>
                <a:ea typeface="Amazon Ember" panose="020B0603020204020204" pitchFamily="34" charset="0"/>
                <a:cs typeface="Arial" panose="020B0604020202020204" pitchFamily="34" charset="0"/>
              </a:rPr>
              <a:t>Extend the Face Registration process into front-end web application to be more user-friendly</a:t>
            </a:r>
          </a:p>
          <a:p>
            <a:pPr marL="285750" indent="-285750" eaLnBrk="1" hangingPunct="1">
              <a:buFont typeface="Arial" panose="020B0604020202020204" pitchFamily="34" charset="0"/>
              <a:buChar char="•"/>
            </a:pPr>
            <a:endParaRPr lang="en-US" altLang="zh-CN" dirty="0">
              <a:solidFill>
                <a:schemeClr val="bg1"/>
              </a:solidFill>
              <a:latin typeface="Arial" panose="020B0604020202020204" pitchFamily="34" charset="0"/>
              <a:ea typeface="Amazon Ember" panose="020B0603020204020204" pitchFamily="34" charset="0"/>
              <a:cs typeface="Arial" panose="020B0604020202020204" pitchFamily="34" charset="0"/>
            </a:endParaRPr>
          </a:p>
          <a:p>
            <a:pPr marL="285750" indent="-285750" eaLnBrk="1" hangingPunct="1">
              <a:buFont typeface="Arial" panose="020B0604020202020204" pitchFamily="34" charset="0"/>
              <a:buChar char="•"/>
            </a:pP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Trained customized model on </a:t>
            </a:r>
            <a:r>
              <a:rPr lang="en-US" altLang="en-US" dirty="0" err="1">
                <a:solidFill>
                  <a:schemeClr val="bg1"/>
                </a:solidFill>
                <a:latin typeface="Arial" panose="020B0604020202020204" pitchFamily="34" charset="0"/>
                <a:ea typeface="Amazon Ember" panose="020B0603020204020204" pitchFamily="34" charset="0"/>
                <a:cs typeface="Arial" panose="020B0604020202020204" pitchFamily="34" charset="0"/>
              </a:rPr>
              <a:t>SageMaker</a:t>
            </a: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 using my own images and deployed on </a:t>
            </a:r>
            <a:r>
              <a:rPr lang="en-US" altLang="en-US" dirty="0" err="1">
                <a:solidFill>
                  <a:schemeClr val="bg1"/>
                </a:solidFill>
                <a:latin typeface="Arial" panose="020B0604020202020204" pitchFamily="34" charset="0"/>
                <a:ea typeface="Amazon Ember" panose="020B0603020204020204" pitchFamily="34" charset="0"/>
                <a:cs typeface="Arial" panose="020B0604020202020204" pitchFamily="34" charset="0"/>
              </a:rPr>
              <a:t>DeepLens</a:t>
            </a: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 so that it can run independently without internet/cloud</a:t>
            </a:r>
          </a:p>
          <a:p>
            <a:pPr marL="285750" indent="-285750" eaLnBrk="1" hangingPunct="1">
              <a:buFont typeface="Arial" panose="020B0604020202020204" pitchFamily="34" charset="0"/>
              <a:buChar char="•"/>
            </a:pPr>
            <a:endPar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endParaRPr>
          </a:p>
          <a:p>
            <a:pPr marL="285750" indent="-285750" eaLnBrk="1" hangingPunct="1">
              <a:buFont typeface="Arial" panose="020B0604020202020204" pitchFamily="34" charset="0"/>
              <a:buChar char="•"/>
            </a:pP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Extended functionality and capability to interact with other devices </a:t>
            </a:r>
          </a:p>
          <a:p>
            <a:pPr marL="1028700" lvl="1">
              <a:buFont typeface="Arial" panose="020B0604020202020204" pitchFamily="34" charset="0"/>
              <a:buChar char="•"/>
            </a:pP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Connect Alexa-enabled speaker to automatically play the welcome message generated by Polly</a:t>
            </a:r>
          </a:p>
          <a:p>
            <a:pPr marL="1028700" lvl="1">
              <a:buFont typeface="Arial" panose="020B0604020202020204" pitchFamily="34" charset="0"/>
              <a:buChar char="•"/>
            </a:pPr>
            <a:r>
              <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rPr>
              <a:t>Connect to smart lock or control panel of door / garage to allow access/control based on face verification</a:t>
            </a:r>
          </a:p>
          <a:p>
            <a:pPr marL="285750" indent="-285750" eaLnBrk="1" hangingPunct="1">
              <a:buFont typeface="Arial" panose="020B0604020202020204" pitchFamily="34" charset="0"/>
              <a:buChar char="•"/>
            </a:pPr>
            <a:endParaRPr lang="en-US" altLang="en-US" dirty="0">
              <a:solidFill>
                <a:schemeClr val="bg1"/>
              </a:solidFill>
              <a:latin typeface="Arial" panose="020B0604020202020204" pitchFamily="34" charset="0"/>
              <a:ea typeface="Amazon Ember" panose="020B0603020204020204" pitchFamily="34" charset="0"/>
              <a:cs typeface="Arial" panose="020B0604020202020204" pitchFamily="34" charset="0"/>
            </a:endParaRPr>
          </a:p>
        </p:txBody>
      </p:sp>
    </p:spTree>
    <p:extLst>
      <p:ext uri="{BB962C8B-B14F-4D97-AF65-F5344CB8AC3E}">
        <p14:creationId xmlns:p14="http://schemas.microsoft.com/office/powerpoint/2010/main" val="131950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152400" y="1473200"/>
            <a:ext cx="9650413" cy="2595563"/>
          </a:xfrm>
        </p:spPr>
        <p:txBody>
          <a:bodyPr/>
          <a:lstStyle/>
          <a:p>
            <a:pPr eaLnBrk="1" hangingPunct="1"/>
            <a:r>
              <a:rPr lang="en-US" altLang="en-US" dirty="0"/>
              <a:t>THANK YOU!</a:t>
            </a:r>
          </a:p>
        </p:txBody>
      </p:sp>
      <p:sp>
        <p:nvSpPr>
          <p:cNvPr id="45059" name="Footer Placeholder 3">
            <a:extLst>
              <a:ext uri="{FF2B5EF4-FFF2-40B4-BE49-F238E27FC236}">
                <a16:creationId xmlns:a16="http://schemas.microsoft.com/office/drawing/2014/main" id="{DC0DCB54-F838-2B42-A288-CC3EFA3038A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2022, Amazon Web Services, Inc. or its affiliates. All rights reserved.</a:t>
            </a:r>
          </a:p>
        </p:txBody>
      </p:sp>
      <p:sp>
        <p:nvSpPr>
          <p:cNvPr id="45060" name="Slide Number Placeholder 4">
            <a:extLst>
              <a:ext uri="{FF2B5EF4-FFF2-40B4-BE49-F238E27FC236}">
                <a16:creationId xmlns:a16="http://schemas.microsoft.com/office/drawing/2014/main" id="{AEAB1AED-9D63-E448-9AFA-1E233564816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13E1C29-D0BF-0B4D-89CF-5CC64ED1EF33}" type="slidenum">
              <a:rPr kumimoji="0" lang="en-US" altLang="en-US" sz="1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Subtitle 1">
            <a:extLst>
              <a:ext uri="{FF2B5EF4-FFF2-40B4-BE49-F238E27FC236}">
                <a16:creationId xmlns:a16="http://schemas.microsoft.com/office/drawing/2014/main" id="{39F21108-68CC-41B2-9E9C-FB6832F32ADC}"/>
              </a:ext>
            </a:extLst>
          </p:cNvPr>
          <p:cNvSpPr>
            <a:spLocks noGrp="1"/>
          </p:cNvSpPr>
          <p:nvPr>
            <p:ph type="subTitle" idx="1"/>
          </p:nvPr>
        </p:nvSpPr>
        <p:spPr/>
        <p:txBody>
          <a:bodyP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11355</TotalTime>
  <Words>587</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Avenir Next W01</vt:lpstr>
      <vt:lpstr>Lato Extended</vt:lpstr>
      <vt:lpstr>Arial</vt:lpstr>
      <vt:lpstr>Calibri</vt:lpstr>
      <vt:lpstr>Wingdings</vt:lpstr>
      <vt:lpstr>Title-and-content_DB</vt:lpstr>
      <vt:lpstr>1_Title-and-content_DB</vt:lpstr>
      <vt:lpstr>Face Recognition w/h DeepLens </vt:lpstr>
      <vt:lpstr>Project Overview</vt:lpstr>
      <vt:lpstr>Face Recognition with DeepLens &amp; AWS ML Platform</vt:lpstr>
      <vt:lpstr>Face Detection Model</vt:lpstr>
      <vt:lpstr>Output Logs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Shawn (Siyuan)</dc:creator>
  <cp:lastModifiedBy>Liu, Shawn (Siyuan)</cp:lastModifiedBy>
  <cp:revision>31</cp:revision>
  <dcterms:created xsi:type="dcterms:W3CDTF">2022-05-08T22:20:27Z</dcterms:created>
  <dcterms:modified xsi:type="dcterms:W3CDTF">2022-06-04T01:48:09Z</dcterms:modified>
</cp:coreProperties>
</file>