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oi.org/10.1007/s13198-013-0190-2" TargetMode="External"/><Relationship Id="rId3" Type="http://schemas.openxmlformats.org/officeDocument/2006/relationships/hyperlink" Target="https://doi.org/10.1109/JSE.2021.0089" TargetMode="External"/><Relationship Id="rId4" Type="http://schemas.openxmlformats.org/officeDocument/2006/relationships/hyperlink" Target="https://doi.org/10.1016/j.procs.2021.05.123"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awn Plaisted…"/>
          <p:cNvSpPr txBox="1"/>
          <p:nvPr>
            <p:ph type="body" idx="21"/>
          </p:nvPr>
        </p:nvSpPr>
        <p:spPr>
          <a:xfrm>
            <a:off x="1219200" y="9648604"/>
            <a:ext cx="21945600" cy="2943350"/>
          </a:xfrm>
          <a:prstGeom prst="rect">
            <a:avLst/>
          </a:prstGeom>
          <a:extLst>
            <a:ext uri="{C572A759-6A51-4108-AA02-DFA0A04FC94B}">
              <ma14:wrappingTextBoxFlag xmlns:ma14="http://schemas.microsoft.com/office/mac/drawingml/2011/main" val="1"/>
            </a:ext>
          </a:extLst>
        </p:spPr>
        <p:txBody>
          <a:bodyPr/>
          <a:lstStyle/>
          <a:p>
            <a:pPr>
              <a:defRPr spc="-26" sz="2700"/>
            </a:pPr>
            <a:r>
              <a:t>Shawn Plaisted </a:t>
            </a:r>
          </a:p>
          <a:p>
            <a:pPr>
              <a:defRPr spc="-26" sz="2700"/>
            </a:pPr>
            <a:r>
              <a:t>18AUG2024</a:t>
            </a:r>
          </a:p>
        </p:txBody>
      </p:sp>
      <p:sp>
        <p:nvSpPr>
          <p:cNvPr id="152" name="Agile vs Waterfall"/>
          <p:cNvSpPr txBox="1"/>
          <p:nvPr>
            <p:ph type="ctrTitle"/>
          </p:nvPr>
        </p:nvSpPr>
        <p:spPr>
          <a:prstGeom prst="rect">
            <a:avLst/>
          </a:prstGeom>
        </p:spPr>
        <p:txBody>
          <a:bodyPr/>
          <a:lstStyle/>
          <a:p>
            <a:pPr/>
            <a:r>
              <a:t>Agile vs Waterfall</a:t>
            </a:r>
          </a:p>
        </p:txBody>
      </p:sp>
      <p:sp>
        <p:nvSpPr>
          <p:cNvPr id="153" name="CS-250"/>
          <p:cNvSpPr txBox="1"/>
          <p:nvPr>
            <p:ph type="subTitle" sz="quarter" idx="1"/>
          </p:nvPr>
        </p:nvSpPr>
        <p:spPr>
          <a:prstGeom prst="rect">
            <a:avLst/>
          </a:prstGeom>
        </p:spPr>
        <p:txBody>
          <a:bodyPr/>
          <a:lstStyle/>
          <a:p>
            <a:pPr/>
            <a:r>
              <a:t>CS-250</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Agile Roles"/>
          <p:cNvSpPr txBox="1"/>
          <p:nvPr>
            <p:ph type="title"/>
          </p:nvPr>
        </p:nvSpPr>
        <p:spPr>
          <a:prstGeom prst="rect">
            <a:avLst/>
          </a:prstGeom>
        </p:spPr>
        <p:txBody>
          <a:bodyPr/>
          <a:lstStyle/>
          <a:p>
            <a:pPr/>
            <a:r>
              <a:t>Agile Roles</a:t>
            </a:r>
          </a:p>
        </p:txBody>
      </p:sp>
      <p:sp>
        <p:nvSpPr>
          <p:cNvPr id="156" name="Scrum Master: Ensures the team follows Scrum practices, facilitates meetings, and removes impediments. Acts as a servant leader, promoting a healthy team dynamic and productivity.…"/>
          <p:cNvSpPr txBox="1"/>
          <p:nvPr>
            <p:ph type="body" idx="1"/>
          </p:nvPr>
        </p:nvSpPr>
        <p:spPr>
          <a:prstGeom prst="rect">
            <a:avLst/>
          </a:prstGeom>
        </p:spPr>
        <p:txBody>
          <a:bodyPr/>
          <a:lstStyle/>
          <a:p>
            <a:pPr/>
            <a:r>
              <a:t>Scrum Master: Ensures the team follows Scrum practices, facilitates meetings, and removes impediments. Acts as a servant leader, promoting a healthy team dynamic and productivity.</a:t>
            </a:r>
          </a:p>
          <a:p>
            <a:pPr/>
            <a:r>
              <a:t>Product Owner: Acts as the voice of the customer. They define and prioritize the product backlog, ensuring the team works on high-value items that align with business goals.</a:t>
            </a:r>
          </a:p>
          <a:p>
            <a:pPr/>
            <a:r>
              <a:t>Development Team: Cross-functional members with the skills necessary to turn the backlog items into functional features. The team is self-organizing and responsible for delivering a potentially shippable product increment at the end of each sprint.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Agile Phases"/>
          <p:cNvSpPr txBox="1"/>
          <p:nvPr>
            <p:ph type="title"/>
          </p:nvPr>
        </p:nvSpPr>
        <p:spPr>
          <a:prstGeom prst="rect">
            <a:avLst/>
          </a:prstGeom>
        </p:spPr>
        <p:txBody>
          <a:bodyPr/>
          <a:lstStyle/>
          <a:p>
            <a:pPr/>
            <a:r>
              <a:t>Agile Phases</a:t>
            </a:r>
          </a:p>
        </p:txBody>
      </p:sp>
      <p:sp>
        <p:nvSpPr>
          <p:cNvPr id="159" name="Sprint Planning: The Product Owner presents the highest-priority items from the backlog, and the team selects what can realistically be accomplished. Estimation techniques like story points are often used to measure effort. This planning ensures clarity "/>
          <p:cNvSpPr txBox="1"/>
          <p:nvPr>
            <p:ph type="body" idx="1"/>
          </p:nvPr>
        </p:nvSpPr>
        <p:spPr>
          <a:prstGeom prst="rect">
            <a:avLst/>
          </a:prstGeom>
        </p:spPr>
        <p:txBody>
          <a:bodyPr/>
          <a:lstStyle/>
          <a:p>
            <a:pPr marL="453262" indent="-453262" defTabSz="2023821">
              <a:spcBef>
                <a:spcPts val="1900"/>
              </a:spcBef>
              <a:defRPr sz="3652"/>
            </a:pPr>
            <a:r>
              <a:t>Sprint Planning: The Product Owner presents the highest-priority items from the backlog, and the team selects what can realistically be accomplished. Estimation techniques like story points are often used to measure effort. This planning ensures clarity and commitment for the sprint.</a:t>
            </a:r>
          </a:p>
          <a:p>
            <a:pPr marL="453262" indent="-453262" defTabSz="2023821">
              <a:spcBef>
                <a:spcPts val="1900"/>
              </a:spcBef>
              <a:defRPr sz="3652"/>
            </a:pPr>
            <a:r>
              <a:t>Daily Stand-ups: These quick meetings (often 15 minutes) allow team members to discuss their progress, identify roadblocks, and plan for the day. This fosters accountability and transparency, helping to identify issues early.</a:t>
            </a:r>
          </a:p>
          <a:p>
            <a:pPr marL="453262" indent="-453262" defTabSz="2023821">
              <a:spcBef>
                <a:spcPts val="1900"/>
              </a:spcBef>
              <a:defRPr sz="3652"/>
            </a:pPr>
            <a:r>
              <a:t>Sprint Review: At the end of the sprint, the team demonstrates completed work to stakeholders. This interactive session allows for real-time feedback and ensures that the product meets the customer's needs. Any required adjustments are added to the backlog for future sprints.</a:t>
            </a:r>
          </a:p>
          <a:p>
            <a:pPr marL="453262" indent="-453262" defTabSz="2023821">
              <a:spcBef>
                <a:spcPts val="1900"/>
              </a:spcBef>
              <a:defRPr sz="3652"/>
            </a:pPr>
            <a:r>
              <a:t>Retrospective: The team reflects on the sprint to identify what went well and what could be improved. Action items are often created to address areas of improvement, fostering a culture of continuous learning and adaptation. This phase is crucial for process optimization.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Waterfall Model"/>
          <p:cNvSpPr txBox="1"/>
          <p:nvPr>
            <p:ph type="title"/>
          </p:nvPr>
        </p:nvSpPr>
        <p:spPr>
          <a:prstGeom prst="rect">
            <a:avLst/>
          </a:prstGeom>
        </p:spPr>
        <p:txBody>
          <a:bodyPr/>
          <a:lstStyle/>
          <a:p>
            <a:pPr/>
            <a:r>
              <a:t>Waterfall Model</a:t>
            </a:r>
          </a:p>
        </p:txBody>
      </p:sp>
      <p:sp>
        <p:nvSpPr>
          <p:cNvPr id="162" name="Sequential Process: Waterfall’s rigid structure mandates that each phase must be completed before moving on. For example, requirements are locked early, meaning any mid-project changes such as adding the loyalty rewards program would require going back a"/>
          <p:cNvSpPr txBox="1"/>
          <p:nvPr>
            <p:ph type="body" idx="1"/>
          </p:nvPr>
        </p:nvSpPr>
        <p:spPr>
          <a:prstGeom prst="rect">
            <a:avLst/>
          </a:prstGeom>
        </p:spPr>
        <p:txBody>
          <a:bodyPr/>
          <a:lstStyle/>
          <a:p>
            <a:pPr marL="354964" indent="-354964" defTabSz="1584920">
              <a:spcBef>
                <a:spcPts val="1500"/>
              </a:spcBef>
              <a:defRPr sz="2859"/>
            </a:pPr>
            <a:r>
              <a:t>Sequential Process: Waterfall’s rigid structure mandates that each phase must be completed before moving on. For example, requirements are locked early, meaning any mid-project changes such as adding the loyalty rewards program would require going back and revisiting earlier phases, increasing time and cost.</a:t>
            </a:r>
          </a:p>
          <a:p>
            <a:pPr marL="354964" indent="-354964" defTabSz="1584920">
              <a:spcBef>
                <a:spcPts val="1500"/>
              </a:spcBef>
              <a:defRPr sz="2859"/>
            </a:pPr>
            <a:r>
              <a:t>Documentation Focus: Waterfall relies heavily on comprehensive documentation at every phase. While this offers clarity and accountability, it can lead to delays when new information or requirements emerge later in the project, as opposed to Agile's iterative flexibility.</a:t>
            </a:r>
          </a:p>
          <a:p>
            <a:pPr marL="354964" indent="-354964" defTabSz="1584920">
              <a:spcBef>
                <a:spcPts val="1500"/>
              </a:spcBef>
              <a:defRPr sz="2859"/>
            </a:pPr>
            <a:r>
              <a:t>Predictability and Planning: Waterfall is highly predictable, with clearly defined milestones. However, this strength becomes a limitation in projects like SNHU Travel, where frequent feedback and evolving client needs required more iterative, adaptive responses that Waterfall struggles to accommodate.</a:t>
            </a:r>
          </a:p>
          <a:p>
            <a:pPr marL="354964" indent="-354964" defTabSz="1584920">
              <a:spcBef>
                <a:spcPts val="1500"/>
              </a:spcBef>
              <a:defRPr sz="2859"/>
            </a:pPr>
            <a:r>
              <a:t>Risk of Late Discovery: Since Waterfall testing happens at the end, major issues may not be discovered until late in the project. This would have delayed the delivery of key features in SNHU Travel. In Agile, continuous testing catches issues early, making last-minute changes easier to handle.</a:t>
            </a:r>
          </a:p>
          <a:p>
            <a:pPr marL="354964" indent="-354964" defTabSz="1584920">
              <a:spcBef>
                <a:spcPts val="1500"/>
              </a:spcBef>
              <a:defRPr sz="2859"/>
            </a:pPr>
            <a:r>
              <a:t>Market Time: The linear nature of Waterfall often results in a longer time before delivering the final product. This delay contrasts with Agile, where frequent increments provide ongoing value to stakeholders. For SNHU Travel, quick feedback loops in Agile allowed us to release features iteratively, which would not have been possible in Waterfall.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Waterfall or Agile?"/>
          <p:cNvSpPr txBox="1"/>
          <p:nvPr>
            <p:ph type="title"/>
          </p:nvPr>
        </p:nvSpPr>
        <p:spPr>
          <a:prstGeom prst="rect">
            <a:avLst/>
          </a:prstGeom>
        </p:spPr>
        <p:txBody>
          <a:bodyPr/>
          <a:lstStyle/>
          <a:p>
            <a:pPr/>
            <a:r>
              <a:t>Waterfall or Agile?</a:t>
            </a:r>
          </a:p>
        </p:txBody>
      </p:sp>
      <p:sp>
        <p:nvSpPr>
          <p:cNvPr id="165" name="Agile for Changing Requirements: Agile excels in projects where requirements evolve over time. For SNHU Travel, the ability to adjust the product backlog and reprioritize features like adding a loyalty rewards program was crucial. Agile’s iterative natur"/>
          <p:cNvSpPr txBox="1"/>
          <p:nvPr>
            <p:ph type="body" idx="1"/>
          </p:nvPr>
        </p:nvSpPr>
        <p:spPr>
          <a:xfrm>
            <a:off x="1216223" y="2397652"/>
            <a:ext cx="21951554" cy="10963896"/>
          </a:xfrm>
          <a:prstGeom prst="rect">
            <a:avLst/>
          </a:prstGeom>
        </p:spPr>
        <p:txBody>
          <a:bodyPr/>
          <a:lstStyle/>
          <a:p>
            <a:pPr marL="349503" indent="-349503" defTabSz="1560536">
              <a:spcBef>
                <a:spcPts val="1500"/>
              </a:spcBef>
              <a:defRPr sz="2816"/>
            </a:pPr>
            <a:r>
              <a:t>Agile for Changing Requirements: Agile excels in projects where requirements evolve over time. For SNHU Travel, the ability to adjust the product backlog and reprioritize features like adding a loyalty rewards program was crucial. Agile’s iterative nature allowed for quick pivots without disrupting the project timeline.</a:t>
            </a:r>
          </a:p>
          <a:p>
            <a:pPr marL="349503" indent="-349503" defTabSz="1560536">
              <a:spcBef>
                <a:spcPts val="1500"/>
              </a:spcBef>
              <a:defRPr sz="2816"/>
            </a:pPr>
            <a:r>
              <a:t>Waterfall for Fixed Projects: Waterfall is more appropriate for projects with stable, well-defined requirements that are unlikely to change. In industries like construction or manufacturing, where processes are linear and predictable, Waterfall provides the necessary structure.</a:t>
            </a:r>
          </a:p>
          <a:p>
            <a:pPr marL="349503" indent="-349503" defTabSz="1560536">
              <a:spcBef>
                <a:spcPts val="1500"/>
              </a:spcBef>
              <a:defRPr sz="2816"/>
            </a:pPr>
            <a:r>
              <a:t>Team Collaboration: Agile thrives in environments that value collaboration. In SNHU Travel, constant communication between the development team, Product Owner, and stakeholders allowed for immediate feedback and adjustments. Waterfall, in contrast, separates phases, meaning feedback often comes too late to be actionable during the project.</a:t>
            </a:r>
          </a:p>
          <a:p>
            <a:pPr marL="349503" indent="-349503" defTabSz="1560536">
              <a:spcBef>
                <a:spcPts val="1500"/>
              </a:spcBef>
              <a:defRPr sz="2816"/>
            </a:pPr>
            <a:r>
              <a:t>Client Involvement:Agile allows clients to be involved throughout the process, with constant reviews and feedback integrated into each sprint. This is ideal when stakeholder input is essential for the project’s success. Waterfall limits client involvement to the early and late stages, which could be problematic for dynamic projects.</a:t>
            </a:r>
          </a:p>
          <a:p>
            <a:pPr marL="349503" indent="-349503" defTabSz="1560536">
              <a:spcBef>
                <a:spcPts val="1500"/>
              </a:spcBef>
              <a:defRPr sz="2816"/>
            </a:pPr>
            <a:r>
              <a:t>Time to Market: Agile’s iterative delivery model enables faster time-to-market, as usable features are delivered incrementally. For SNHU Travel, this allowed us to roll out features early and gather real-time client feedback. Waterfall, by contrast, requires the entire project to be completed before any product is delivered, often leading to delays.</a:t>
            </a:r>
          </a:p>
          <a:p>
            <a:pPr marL="349503" indent="-349503" defTabSz="1560536">
              <a:spcBef>
                <a:spcPts val="1500"/>
              </a:spcBef>
              <a:defRPr sz="2816"/>
            </a:pPr>
            <a:r>
              <a:t>Agile’s Risks: While Agile offers flexibility, it can sometimes lead to scope creep due to the constant feedback loop. This requires strong backlog management to ensure focus remains on the most important features.</a:t>
            </a:r>
          </a:p>
          <a:p>
            <a:pPr marL="349503" indent="-349503" defTabSz="1560536">
              <a:spcBef>
                <a:spcPts val="1500"/>
              </a:spcBef>
              <a:defRPr sz="2816"/>
            </a:pPr>
            <a:r>
              <a:t>Waterfall’s Risks: In Waterfall, inflexibility can be a significant drawback if unexpected changes arise. Since each phase must be completed before moving to the next, changes late in the project may require revisiting earlier stages, leading to budget overruns and delays.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ummary"/>
          <p:cNvSpPr txBox="1"/>
          <p:nvPr>
            <p:ph type="title"/>
          </p:nvPr>
        </p:nvSpPr>
        <p:spPr>
          <a:prstGeom prst="rect">
            <a:avLst/>
          </a:prstGeom>
        </p:spPr>
        <p:txBody>
          <a:bodyPr/>
          <a:lstStyle/>
          <a:p>
            <a:pPr/>
            <a:r>
              <a:t>Summary</a:t>
            </a:r>
          </a:p>
        </p:txBody>
      </p:sp>
      <p:sp>
        <p:nvSpPr>
          <p:cNvPr id="168" name="Agile’s Strengths: Agile’s flexibility, client collaboration, and iterative development made it a strong fit for dynamic projects like SNHU Travel. The ability to continuously adapt to changing requirements and deliver working features early was a signif"/>
          <p:cNvSpPr txBox="1"/>
          <p:nvPr>
            <p:ph type="body" idx="1"/>
          </p:nvPr>
        </p:nvSpPr>
        <p:spPr>
          <a:prstGeom prst="rect">
            <a:avLst/>
          </a:prstGeom>
        </p:spPr>
        <p:txBody>
          <a:bodyPr/>
          <a:lstStyle/>
          <a:p>
            <a:pPr/>
            <a:r>
              <a:t>Agile’s Strengths: Agile’s flexibility, client collaboration, and iterative development made it a strong fit for dynamic projects like SNHU Travel. The ability to continuously adapt to changing requirements and deliver working features early was a significant advantage.</a:t>
            </a:r>
          </a:p>
          <a:p>
            <a:pPr/>
            <a:r>
              <a:t>Waterfall’s Strengths: While Waterfall offers structured, linear development and predictable timelines, its rigidity would have posed challenges for a project with evolving client needs.</a:t>
            </a:r>
          </a:p>
          <a:p>
            <a:pPr/>
            <a:r>
              <a:t>Final Recommendation: Agile is recommended for projects that require frequent stakeholder input and flexibility. Waterfall, on the other hand, should be considered for projects with stable, well defined requirements.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References"/>
          <p:cNvSpPr txBox="1"/>
          <p:nvPr>
            <p:ph type="title"/>
          </p:nvPr>
        </p:nvSpPr>
        <p:spPr>
          <a:prstGeom prst="rect">
            <a:avLst/>
          </a:prstGeom>
        </p:spPr>
        <p:txBody>
          <a:bodyPr/>
          <a:lstStyle/>
          <a:p>
            <a:pPr/>
            <a:r>
              <a:t>References</a:t>
            </a:r>
          </a:p>
        </p:txBody>
      </p:sp>
      <p:sp>
        <p:nvSpPr>
          <p:cNvPr id="171" name="Alam, A., &amp; Chandran, D. (2022). Agile or waterfall based on project size. International Journal of System Assurance Engineering and Management, 13(4), 567-579. https://doi.org/10.1007/s13198-021-01246-9…"/>
          <p:cNvSpPr txBox="1"/>
          <p:nvPr>
            <p:ph type="body" idx="1"/>
          </p:nvPr>
        </p:nvSpPr>
        <p:spPr>
          <a:xfrm>
            <a:off x="1219200" y="3895642"/>
            <a:ext cx="21948577" cy="8601158"/>
          </a:xfrm>
          <a:prstGeom prst="rect">
            <a:avLst/>
          </a:prstGeom>
        </p:spPr>
        <p:txBody>
          <a:bodyPr/>
          <a:lstStyle/>
          <a:p>
            <a:pPr marL="0" indent="0" defTabSz="457200">
              <a:lnSpc>
                <a:spcPct val="100000"/>
              </a:lnSpc>
              <a:spcBef>
                <a:spcPts val="0"/>
              </a:spcBef>
              <a:buSzTx/>
              <a:buNone/>
              <a:defRPr sz="3800">
                <a:latin typeface="Times Roman"/>
                <a:ea typeface="Times Roman"/>
                <a:cs typeface="Times Roman"/>
                <a:sym typeface="Times Roman"/>
              </a:defRPr>
            </a:pPr>
            <a:r>
              <a:t>Alam, A., &amp; Chandran, D. (2022). Agile or waterfall based on project size. </a:t>
            </a:r>
            <a:r>
              <a:rPr i="1"/>
              <a:t>International Journal of System Assurance Engineering and Management</a:t>
            </a:r>
            <a:r>
              <a:t>, </a:t>
            </a:r>
            <a:r>
              <a:rPr i="1"/>
              <a:t>13</a:t>
            </a:r>
            <a:r>
              <a:t>(4), 567-579. https://doi.org/10.1007/s13198-021-01246-9</a:t>
            </a:r>
          </a:p>
          <a:p>
            <a:pPr marL="0" indent="0" defTabSz="457200">
              <a:lnSpc>
                <a:spcPct val="100000"/>
              </a:lnSpc>
              <a:spcBef>
                <a:spcPts val="0"/>
              </a:spcBef>
              <a:buSzTx/>
              <a:buNone/>
              <a:defRPr sz="3800">
                <a:latin typeface="Times Roman"/>
                <a:ea typeface="Times Roman"/>
                <a:cs typeface="Times Roman"/>
                <a:sym typeface="Times Roman"/>
              </a:defRPr>
            </a:pPr>
          </a:p>
          <a:p>
            <a:pPr marL="0" indent="0" defTabSz="457200">
              <a:lnSpc>
                <a:spcPct val="100000"/>
              </a:lnSpc>
              <a:spcBef>
                <a:spcPts val="0"/>
              </a:spcBef>
              <a:buSzTx/>
              <a:buNone/>
              <a:defRPr sz="3800">
                <a:latin typeface="Times Roman"/>
                <a:ea typeface="Times Roman"/>
                <a:cs typeface="Times Roman"/>
                <a:sym typeface="Times Roman"/>
              </a:defRPr>
            </a:pPr>
            <a:r>
              <a:t>Kumar, A., &amp; Bhatia, P. (2014). Structured software development versus agile software development: A comparative analysis. </a:t>
            </a:r>
            <a:r>
              <a:rPr i="1"/>
              <a:t>International Journal of System Assurance Engineering and Management</a:t>
            </a:r>
            <a:r>
              <a:t>, </a:t>
            </a:r>
            <a:r>
              <a:rPr i="1"/>
              <a:t>5</a:t>
            </a:r>
            <a:r>
              <a:t>(1), 123-131. </a:t>
            </a:r>
            <a:r>
              <a:rPr u="sng">
                <a:hlinkClick r:id="rId2" invalidUrl="" action="" tgtFrame="" tooltip="" history="1" highlightClick="0" endSnd="0"/>
              </a:rPr>
              <a:t>https://doi.org/10.1007/s13198-013-0190-2</a:t>
            </a:r>
          </a:p>
          <a:p>
            <a:pPr marL="0" indent="0" defTabSz="457200">
              <a:lnSpc>
                <a:spcPct val="100000"/>
              </a:lnSpc>
              <a:spcBef>
                <a:spcPts val="0"/>
              </a:spcBef>
              <a:buSzTx/>
              <a:buNone/>
              <a:defRPr sz="3800">
                <a:latin typeface="Times Roman"/>
                <a:ea typeface="Times Roman"/>
                <a:cs typeface="Times Roman"/>
                <a:sym typeface="Times Roman"/>
              </a:defRPr>
            </a:pPr>
          </a:p>
          <a:p>
            <a:pPr marL="0" indent="0" defTabSz="457200">
              <a:lnSpc>
                <a:spcPct val="100000"/>
              </a:lnSpc>
              <a:spcBef>
                <a:spcPts val="0"/>
              </a:spcBef>
              <a:buSzTx/>
              <a:buNone/>
              <a:defRPr sz="3800">
                <a:latin typeface="Times Roman"/>
                <a:ea typeface="Times Roman"/>
                <a:cs typeface="Times Roman"/>
                <a:sym typeface="Times Roman"/>
              </a:defRPr>
            </a:pPr>
            <a:r>
              <a:t>Sinha, S., &amp; Das, R. (2021). Agile vs. Waterfall in software quality assurance. </a:t>
            </a:r>
            <a:r>
              <a:rPr i="1"/>
              <a:t>Journal of Software Engineering</a:t>
            </a:r>
            <a:r>
              <a:t>, </a:t>
            </a:r>
            <a:r>
              <a:rPr i="1"/>
              <a:t>9</a:t>
            </a:r>
            <a:r>
              <a:t>(2), 212-221. </a:t>
            </a:r>
            <a:r>
              <a:rPr u="sng">
                <a:hlinkClick r:id="rId3" invalidUrl="" action="" tgtFrame="" tooltip="" history="1" highlightClick="0" endSnd="0"/>
              </a:rPr>
              <a:t>https://doi.org/10.1109/JSE.2021.0089</a:t>
            </a:r>
          </a:p>
          <a:p>
            <a:pPr marL="0" indent="0" defTabSz="457200">
              <a:lnSpc>
                <a:spcPct val="100000"/>
              </a:lnSpc>
              <a:spcBef>
                <a:spcPts val="0"/>
              </a:spcBef>
              <a:buSzTx/>
              <a:buNone/>
              <a:defRPr sz="3800">
                <a:latin typeface="Times Roman"/>
                <a:ea typeface="Times Roman"/>
                <a:cs typeface="Times Roman"/>
                <a:sym typeface="Times Roman"/>
              </a:defRPr>
            </a:pPr>
          </a:p>
          <a:p>
            <a:pPr marL="0" indent="0" defTabSz="457200">
              <a:lnSpc>
                <a:spcPct val="100000"/>
              </a:lnSpc>
              <a:spcBef>
                <a:spcPts val="0"/>
              </a:spcBef>
              <a:buSzTx/>
              <a:buNone/>
              <a:defRPr sz="3800">
                <a:latin typeface="Times Roman"/>
                <a:ea typeface="Times Roman"/>
                <a:cs typeface="Times Roman"/>
                <a:sym typeface="Times Roman"/>
              </a:defRPr>
            </a:pPr>
            <a:r>
              <a:t>Thesing, T., et al. (2021). Agile vs. Waterfall in project management: A review. </a:t>
            </a:r>
            <a:r>
              <a:rPr i="1"/>
              <a:t>Elsevier</a:t>
            </a:r>
            <a:r>
              <a:t>, </a:t>
            </a:r>
            <a:r>
              <a:rPr i="1"/>
              <a:t>56</a:t>
            </a:r>
            <a:r>
              <a:t>(3), 92-101. </a:t>
            </a:r>
            <a:r>
              <a:rPr u="sng">
                <a:hlinkClick r:id="rId4" invalidUrl="" action="" tgtFrame="" tooltip="" history="1" highlightClick="0" endSnd="0"/>
              </a:rPr>
              <a:t>https://doi.org/10.1016/j.procs.2021.05.123</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