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66" r:id="rId5"/>
    <p:sldId id="267" r:id="rId6"/>
    <p:sldId id="278" r:id="rId7"/>
    <p:sldId id="277" r:id="rId8"/>
    <p:sldId id="279" r:id="rId9"/>
    <p:sldId id="280" r:id="rId10"/>
    <p:sldId id="281" r:id="rId11"/>
    <p:sldId id="276" r:id="rId12"/>
    <p:sldId id="282" r:id="rId13"/>
    <p:sldId id="275" r:id="rId14"/>
    <p:sldId id="268" r:id="rId15"/>
    <p:sldId id="283" r:id="rId16"/>
    <p:sldId id="272" r:id="rId17"/>
    <p:sldId id="284" r:id="rId18"/>
    <p:sldId id="274" r:id="rId19"/>
    <p:sldId id="285" r:id="rId20"/>
    <p:sldId id="286" r:id="rId21"/>
    <p:sldId id="269" r:id="rId22"/>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CC00"/>
    <a:srgbClr val="C8CED4"/>
    <a:srgbClr val="66CC00"/>
    <a:srgbClr val="0026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4" autoAdjust="0"/>
    <p:restoredTop sz="94250" autoAdjust="0"/>
  </p:normalViewPr>
  <p:slideViewPr>
    <p:cSldViewPr snapToGrid="0">
      <p:cViewPr varScale="1">
        <p:scale>
          <a:sx n="111" d="100"/>
          <a:sy n="111" d="100"/>
        </p:scale>
        <p:origin x="4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3C27CE7-1095-442F-B9E9-0C82BE9D1DB0}" type="datetimeFigureOut">
              <a:rPr lang="en-US" smtClean="0"/>
              <a:t>2/17/25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56057211-1017-4623-8913-9EA5214A9F6E}" type="slidenum">
              <a:rPr lang="en-US" smtClean="0"/>
              <a:t>‹#›</a:t>
            </a:fld>
            <a:endParaRPr lang="en-US"/>
          </a:p>
        </p:txBody>
      </p:sp>
    </p:spTree>
    <p:extLst>
      <p:ext uri="{BB962C8B-B14F-4D97-AF65-F5344CB8AC3E}">
        <p14:creationId xmlns:p14="http://schemas.microsoft.com/office/powerpoint/2010/main" val="410473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effectLst/>
              <a:latin typeface="-apple-system"/>
            </a:endParaRPr>
          </a:p>
        </p:txBody>
      </p:sp>
      <p:sp>
        <p:nvSpPr>
          <p:cNvPr id="4" name="Slide Number Placeholder 3"/>
          <p:cNvSpPr>
            <a:spLocks noGrp="1"/>
          </p:cNvSpPr>
          <p:nvPr>
            <p:ph type="sldNum" sz="quarter" idx="5"/>
          </p:nvPr>
        </p:nvSpPr>
        <p:spPr/>
        <p:txBody>
          <a:bodyPr/>
          <a:lstStyle/>
          <a:p>
            <a:fld id="{56057211-1017-4623-8913-9EA5214A9F6E}" type="slidenum">
              <a:rPr lang="en-US" smtClean="0"/>
              <a:t>1</a:t>
            </a:fld>
            <a:endParaRPr lang="en-US"/>
          </a:p>
        </p:txBody>
      </p:sp>
    </p:spTree>
    <p:extLst>
      <p:ext uri="{BB962C8B-B14F-4D97-AF65-F5344CB8AC3E}">
        <p14:creationId xmlns:p14="http://schemas.microsoft.com/office/powerpoint/2010/main" val="1265789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assessment should include assessment as to the validity of the model and if it is overfitting or underfitting the data</a:t>
            </a:r>
          </a:p>
        </p:txBody>
      </p:sp>
      <p:sp>
        <p:nvSpPr>
          <p:cNvPr id="4" name="Slide Number Placeholder 3"/>
          <p:cNvSpPr>
            <a:spLocks noGrp="1"/>
          </p:cNvSpPr>
          <p:nvPr>
            <p:ph type="sldNum" sz="quarter" idx="5"/>
          </p:nvPr>
        </p:nvSpPr>
        <p:spPr/>
        <p:txBody>
          <a:bodyPr/>
          <a:lstStyle/>
          <a:p>
            <a:fld id="{56057211-1017-4623-8913-9EA5214A9F6E}" type="slidenum">
              <a:rPr lang="en-US" smtClean="0"/>
              <a:t>11</a:t>
            </a:fld>
            <a:endParaRPr lang="en-US"/>
          </a:p>
        </p:txBody>
      </p:sp>
    </p:spTree>
    <p:extLst>
      <p:ext uri="{BB962C8B-B14F-4D97-AF65-F5344CB8AC3E}">
        <p14:creationId xmlns:p14="http://schemas.microsoft.com/office/powerpoint/2010/main" val="3654229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userDrawn="1"/>
        </p:nvSpPr>
        <p:spPr>
          <a:xfrm>
            <a:off x="3175" y="6400800"/>
            <a:ext cx="12188825" cy="4572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5CBE9D50-8354-4F04-B830-778D3CED5054}"/>
              </a:ext>
            </a:extLst>
          </p:cNvPr>
          <p:cNvSpPr>
            <a:spLocks noGrp="1"/>
          </p:cNvSpPr>
          <p:nvPr>
            <p:ph type="ftr" sz="quarter" idx="10"/>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1667520-CED1-4F4D-BE3D-4DF2F5393BED}"/>
              </a:ext>
            </a:extLst>
          </p:cNvPr>
          <p:cNvSpPr>
            <a:spLocks noGrp="1"/>
          </p:cNvSpPr>
          <p:nvPr>
            <p:ph type="sldNum" sz="quarter" idx="11"/>
          </p:nvPr>
        </p:nvSpPr>
        <p:spPr/>
        <p:txBody>
          <a:bodyPr/>
          <a:lstStyle/>
          <a:p>
            <a:fld id="{3A98EE3D-8CD1-4C3F-BD1C-C98C9596463C}" type="slidenum">
              <a:rPr lang="en-US" smtClean="0"/>
              <a:pPr/>
              <a:t>‹#›</a:t>
            </a:fld>
            <a:endParaRPr lang="en-US" b="1"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4">
            <a:extLst>
              <a:ext uri="{FF2B5EF4-FFF2-40B4-BE49-F238E27FC236}">
                <a16:creationId xmlns:a16="http://schemas.microsoft.com/office/drawing/2014/main" id="{9A949FAD-BC14-44BD-91DB-CBB256F26799}"/>
              </a:ext>
            </a:extLst>
          </p:cNvPr>
          <p:cNvSpPr>
            <a:spLocks noGrp="1"/>
          </p:cNvSpPr>
          <p:nvPr>
            <p:ph type="title"/>
          </p:nvPr>
        </p:nvSpPr>
        <p:spPr/>
        <p:txBody>
          <a:bodyPr/>
          <a:lstStyle/>
          <a:p>
            <a:r>
              <a:rPr lang="en-US"/>
              <a:t>Click to edit Master title style</a:t>
            </a:r>
          </a:p>
        </p:txBody>
      </p:sp>
      <p:sp>
        <p:nvSpPr>
          <p:cNvPr id="6" name="Slide Number Placeholder 5">
            <a:extLst>
              <a:ext uri="{FF2B5EF4-FFF2-40B4-BE49-F238E27FC236}">
                <a16:creationId xmlns:a16="http://schemas.microsoft.com/office/drawing/2014/main" id="{219A290B-98F5-43EA-A60E-EEF50273C9A8}"/>
              </a:ext>
            </a:extLst>
          </p:cNvPr>
          <p:cNvSpPr>
            <a:spLocks noGrp="1"/>
          </p:cNvSpPr>
          <p:nvPr>
            <p:ph type="sldNum" sz="quarter" idx="10"/>
          </p:nvPr>
        </p:nvSpPr>
        <p:spPr/>
        <p:txBody>
          <a:bodyPr/>
          <a:lstStyle/>
          <a:p>
            <a:fld id="{3A98EE3D-8CD1-4C3F-BD1C-C98C9596463C}" type="slidenum">
              <a:rPr lang="en-US" smtClean="0"/>
              <a:pPr/>
              <a:t>‹#›</a:t>
            </a:fld>
            <a:endParaRPr lang="en-US" b="1"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F7932F13-7F7E-4D3E-AE4A-F56726505130}"/>
              </a:ext>
            </a:extLst>
          </p:cNvPr>
          <p:cNvSpPr>
            <a:spLocks noGrp="1"/>
          </p:cNvSpPr>
          <p:nvPr>
            <p:ph type="sldNum" sz="quarter" idx="10"/>
          </p:nvPr>
        </p:nvSpPr>
        <p:spPr/>
        <p:txBody>
          <a:bodyPr/>
          <a:lstStyle/>
          <a:p>
            <a:fld id="{3A98EE3D-8CD1-4C3F-BD1C-C98C9596463C}" type="slidenum">
              <a:rPr lang="en-US" smtClean="0"/>
              <a:pPr/>
              <a:t>‹#›</a:t>
            </a:fld>
            <a:endParaRPr lang="en-US" b="1"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F37CB870-44BE-4708-A84B-912BA53537B2}"/>
              </a:ext>
            </a:extLst>
          </p:cNvPr>
          <p:cNvSpPr>
            <a:spLocks noGrp="1"/>
          </p:cNvSpPr>
          <p:nvPr>
            <p:ph type="sldNum" sz="quarter" idx="10"/>
          </p:nvPr>
        </p:nvSpPr>
        <p:spPr/>
        <p:txBody>
          <a:bodyPr/>
          <a:lstStyle/>
          <a:p>
            <a:fld id="{3A98EE3D-8CD1-4C3F-BD1C-C98C9596463C}" type="slidenum">
              <a:rPr lang="en-US" smtClean="0"/>
              <a:pPr/>
              <a:t>‹#›</a:t>
            </a:fld>
            <a:endParaRPr lang="en-US" b="1"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3EB7700A-2364-4918-8D61-934B73778E91}"/>
              </a:ext>
            </a:extLst>
          </p:cNvPr>
          <p:cNvSpPr>
            <a:spLocks noGrp="1"/>
          </p:cNvSpPr>
          <p:nvPr>
            <p:ph type="sldNum" sz="quarter" idx="11"/>
          </p:nvPr>
        </p:nvSpPr>
        <p:spPr/>
        <p:txBody>
          <a:bodyPr/>
          <a:lstStyle/>
          <a:p>
            <a:fld id="{3A98EE3D-8CD1-4C3F-BD1C-C98C9596463C}" type="slidenum">
              <a:rPr lang="en-US" smtClean="0"/>
              <a:pPr/>
              <a:t>‹#›</a:t>
            </a:fld>
            <a:endParaRPr lang="en-US" b="1"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a:extLst>
              <a:ext uri="{FF2B5EF4-FFF2-40B4-BE49-F238E27FC236}">
                <a16:creationId xmlns:a16="http://schemas.microsoft.com/office/drawing/2014/main" id="{4D64037C-D2BC-4953-BDA2-9CB3774D2C43}"/>
              </a:ext>
            </a:extLst>
          </p:cNvPr>
          <p:cNvSpPr>
            <a:spLocks noGrp="1"/>
          </p:cNvSpPr>
          <p:nvPr>
            <p:ph type="sldNum" sz="quarter" idx="10"/>
          </p:nvPr>
        </p:nvSpPr>
        <p:spPr/>
        <p:txBody>
          <a:bodyPr/>
          <a:lstStyle/>
          <a:p>
            <a:fld id="{3A98EE3D-8CD1-4C3F-BD1C-C98C9596463C}" type="slidenum">
              <a:rPr lang="en-US" smtClean="0"/>
              <a:pPr/>
              <a:t>‹#›</a:t>
            </a:fld>
            <a:endParaRPr lang="en-US" b="1"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lide Number Placeholder 2">
            <a:extLst>
              <a:ext uri="{FF2B5EF4-FFF2-40B4-BE49-F238E27FC236}">
                <a16:creationId xmlns:a16="http://schemas.microsoft.com/office/drawing/2014/main" id="{BDD34B85-CB25-473F-B66A-BAEE10A80D5B}"/>
              </a:ext>
            </a:extLst>
          </p:cNvPr>
          <p:cNvSpPr>
            <a:spLocks noGrp="1"/>
          </p:cNvSpPr>
          <p:nvPr>
            <p:ph type="sldNum" sz="quarter" idx="10"/>
          </p:nvPr>
        </p:nvSpPr>
        <p:spPr/>
        <p:txBody>
          <a:bodyPr/>
          <a:lstStyle/>
          <a:p>
            <a:fld id="{3A98EE3D-8CD1-4C3F-BD1C-C98C9596463C}" type="slidenum">
              <a:rPr lang="en-US" smtClean="0"/>
              <a:pPr/>
              <a:t>‹#›</a:t>
            </a:fld>
            <a:endParaRPr lang="en-US" b="1" dirty="0"/>
          </a:p>
        </p:txBody>
      </p:sp>
      <p:sp>
        <p:nvSpPr>
          <p:cNvPr id="5" name="Title 4">
            <a:extLst>
              <a:ext uri="{FF2B5EF4-FFF2-40B4-BE49-F238E27FC236}">
                <a16:creationId xmlns:a16="http://schemas.microsoft.com/office/drawing/2014/main" id="{9ACC2824-83BE-464C-B9B2-600012B0E2D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a:extLst>
              <a:ext uri="{FF2B5EF4-FFF2-40B4-BE49-F238E27FC236}">
                <a16:creationId xmlns:a16="http://schemas.microsoft.com/office/drawing/2014/main" id="{6F3906EA-4AAA-40D3-A1BD-211A30E9B020}"/>
              </a:ext>
            </a:extLst>
          </p:cNvPr>
          <p:cNvSpPr>
            <a:spLocks noGrp="1"/>
          </p:cNvSpPr>
          <p:nvPr>
            <p:ph type="sldNum" sz="quarter" idx="10"/>
          </p:nvPr>
        </p:nvSpPr>
        <p:spPr/>
        <p:txBody>
          <a:bodyPr/>
          <a:lstStyle/>
          <a:p>
            <a:fld id="{3A98EE3D-8CD1-4C3F-BD1C-C98C9596463C}" type="slidenum">
              <a:rPr lang="en-US" smtClean="0"/>
              <a:pPr/>
              <a:t>‹#›</a:t>
            </a:fld>
            <a:endParaRPr lang="en-US" b="1"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3" name="Picture Placeholder 2"/>
          <p:cNvSpPr>
            <a:spLocks noGrp="1" noChangeAspect="1"/>
          </p:cNvSpPr>
          <p:nvPr>
            <p:ph type="pic" idx="1"/>
          </p:nvPr>
        </p:nvSpPr>
        <p:spPr>
          <a:xfrm>
            <a:off x="15" y="0"/>
            <a:ext cx="12191985" cy="4578350"/>
          </a:xfrm>
          <a:solidFill>
            <a:srgbClr val="002664">
              <a:alpha val="21000"/>
            </a:srgb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dirty="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5" name="Picture 4">
            <a:extLst>
              <a:ext uri="{FF2B5EF4-FFF2-40B4-BE49-F238E27FC236}">
                <a16:creationId xmlns:a16="http://schemas.microsoft.com/office/drawing/2014/main" id="{ADFE37E0-18B9-4513-BDD0-1B81CAB00F18}"/>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7173" t="43056" r="25376" b="43749"/>
          <a:stretch/>
        </p:blipFill>
        <p:spPr>
          <a:xfrm>
            <a:off x="10349268" y="6275790"/>
            <a:ext cx="1761565" cy="633896"/>
          </a:xfrm>
          <a:prstGeom prst="rect">
            <a:avLst/>
          </a:prstGeom>
        </p:spPr>
      </p:pic>
      <p:sp>
        <p:nvSpPr>
          <p:cNvPr id="6" name="Slide Number Placeholder 5">
            <a:extLst>
              <a:ext uri="{FF2B5EF4-FFF2-40B4-BE49-F238E27FC236}">
                <a16:creationId xmlns:a16="http://schemas.microsoft.com/office/drawing/2014/main" id="{367191F9-DF64-4B2F-B601-C8C13FE61D49}"/>
              </a:ext>
            </a:extLst>
          </p:cNvPr>
          <p:cNvSpPr>
            <a:spLocks noGrp="1"/>
          </p:cNvSpPr>
          <p:nvPr>
            <p:ph type="sldNum" sz="quarter" idx="10"/>
          </p:nvPr>
        </p:nvSpPr>
        <p:spPr/>
        <p:txBody>
          <a:bodyPr/>
          <a:lstStyle/>
          <a:p>
            <a:fld id="{3A98EE3D-8CD1-4C3F-BD1C-C98C9596463C}" type="slidenum">
              <a:rPr lang="en-US" smtClean="0"/>
              <a:pPr/>
              <a:t>‹#›</a:t>
            </a:fld>
            <a:endParaRPr lang="en-US" b="1"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userDrawn="1"/>
        </p:nvSpPr>
        <p:spPr>
          <a:xfrm>
            <a:off x="3175" y="6400800"/>
            <a:ext cx="12188825" cy="4572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67431" y="6446837"/>
            <a:ext cx="780010" cy="365125"/>
          </a:xfrm>
          <a:prstGeom prst="rect">
            <a:avLst/>
          </a:prstGeom>
        </p:spPr>
        <p:txBody>
          <a:bodyPr vert="horz" lIns="91440" tIns="45720" rIns="91440" bIns="45720" rtlCol="0" anchor="ctr"/>
          <a:lstStyle>
            <a:lvl1pPr algn="l">
              <a:defRPr sz="1200" b="1">
                <a:solidFill>
                  <a:srgbClr val="FFFFFF"/>
                </a:solidFill>
              </a:defRPr>
            </a:lvl1pPr>
          </a:lstStyle>
          <a:p>
            <a:fld id="{3A98EE3D-8CD1-4C3F-BD1C-C98C9596463C}" type="slidenum">
              <a:rPr lang="en-US" smtClean="0"/>
              <a:pPr/>
              <a:t>‹#›</a:t>
            </a:fld>
            <a:endParaRPr lang="en-US" b="1"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D4D17EA-FC93-4D0C-8128-EF4636644570}"/>
              </a:ext>
            </a:extLst>
          </p:cNvPr>
          <p:cNvPicPr>
            <a:picLocks noChangeAspect="1"/>
          </p:cNvPicPr>
          <p:nvPr userDrawn="1"/>
        </p:nvPicPr>
        <p:blipFill rotWithShape="1">
          <a:blip r:embed="rId11" cstate="print">
            <a:extLst>
              <a:ext uri="{28A0092B-C50C-407E-A947-70E740481C1C}">
                <a14:useLocalDpi xmlns:a14="http://schemas.microsoft.com/office/drawing/2010/main" val="0"/>
              </a:ext>
            </a:extLst>
          </a:blip>
          <a:srcRect l="27173" t="43056" r="25376" b="43749"/>
          <a:stretch/>
        </p:blipFill>
        <p:spPr>
          <a:xfrm>
            <a:off x="10263004" y="6312451"/>
            <a:ext cx="1761565" cy="633896"/>
          </a:xfrm>
          <a:prstGeom prst="rect">
            <a:avLst/>
          </a:prstGeom>
        </p:spPr>
      </p:pic>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Goudy Old Style" panose="02020502050305020303" pitchFamily="18" charset="0"/>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1.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5043592" cy="3494791"/>
          </a:xfrm>
        </p:spPr>
        <p:txBody>
          <a:bodyPr>
            <a:normAutofit/>
          </a:bodyPr>
          <a:lstStyle/>
          <a:p>
            <a:r>
              <a:rPr lang="en-US" sz="6000" dirty="0"/>
              <a:t>Regression Assignment</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Shawn </a:t>
            </a:r>
            <a:r>
              <a:rPr lang="en-US" dirty="0" err="1"/>
              <a:t>Shakiba</a:t>
            </a:r>
            <a:endParaRPr lang="en-US" dirty="0"/>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alphaModFix amt="56000"/>
            <a:extLst>
              <a:ext uri="{28A0092B-C50C-407E-A947-70E740481C1C}">
                <a14:useLocalDpi xmlns:a14="http://schemas.microsoft.com/office/drawing/2010/main" val="0"/>
              </a:ext>
            </a:extLst>
          </a:blip>
          <a:srcRect/>
          <a:stretch/>
        </p:blipFill>
        <p:spPr>
          <a:xfrm>
            <a:off x="1" y="10"/>
            <a:ext cx="6095996" cy="6400789"/>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85AC30E-C3FC-4C01-B9EE-90228F538461}"/>
              </a:ext>
            </a:extLst>
          </p:cNvPr>
          <p:cNvSpPr>
            <a:spLocks noGrp="1"/>
          </p:cNvSpPr>
          <p:nvPr>
            <p:ph type="sldNum" sz="quarter" idx="11"/>
          </p:nvPr>
        </p:nvSpPr>
        <p:spPr>
          <a:xfrm>
            <a:off x="107046" y="6446836"/>
            <a:ext cx="780010" cy="365125"/>
          </a:xfrm>
        </p:spPr>
        <p:txBody>
          <a:bodyPr/>
          <a:lstStyle/>
          <a:p>
            <a:fld id="{3A98EE3D-8CD1-4C3F-BD1C-C98C9596463C}" type="slidenum">
              <a:rPr lang="en-US" smtClean="0"/>
              <a:t>1</a:t>
            </a:fld>
            <a:endParaRPr lang="en-US" dirty="0"/>
          </a:p>
        </p:txBody>
      </p:sp>
      <p:sp>
        <p:nvSpPr>
          <p:cNvPr id="12" name="Rectangle 11">
            <a:extLst>
              <a:ext uri="{FF2B5EF4-FFF2-40B4-BE49-F238E27FC236}">
                <a16:creationId xmlns:a16="http://schemas.microsoft.com/office/drawing/2014/main" id="{B84FF186-4BE6-4A3C-915B-CEFD4F25D246}"/>
              </a:ext>
            </a:extLst>
          </p:cNvPr>
          <p:cNvSpPr/>
          <p:nvPr/>
        </p:nvSpPr>
        <p:spPr>
          <a:xfrm>
            <a:off x="3175" y="6400800"/>
            <a:ext cx="12188825" cy="457200"/>
          </a:xfrm>
          <a:prstGeom prst="rect">
            <a:avLst/>
          </a:prstGeom>
          <a:solidFill>
            <a:srgbClr val="00266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Slide Number Placeholder 5">
            <a:extLst>
              <a:ext uri="{FF2B5EF4-FFF2-40B4-BE49-F238E27FC236}">
                <a16:creationId xmlns:a16="http://schemas.microsoft.com/office/drawing/2014/main" id="{2CE0390B-74B0-4C09-8876-EEBE07711C8D}"/>
              </a:ext>
            </a:extLst>
          </p:cNvPr>
          <p:cNvSpPr txBox="1">
            <a:spLocks/>
          </p:cNvSpPr>
          <p:nvPr/>
        </p:nvSpPr>
        <p:spPr>
          <a:xfrm>
            <a:off x="10993582" y="6446838"/>
            <a:ext cx="780010"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1</a:t>
            </a:fld>
            <a:endParaRPr lang="en-US" dirty="0"/>
          </a:p>
        </p:txBody>
      </p:sp>
      <p:pic>
        <p:nvPicPr>
          <p:cNvPr id="14" name="Picture 13">
            <a:extLst>
              <a:ext uri="{FF2B5EF4-FFF2-40B4-BE49-F238E27FC236}">
                <a16:creationId xmlns:a16="http://schemas.microsoft.com/office/drawing/2014/main" id="{6F81B8E2-F021-4EDC-9E70-52084E22D32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7173" t="43056" r="25376" b="43749"/>
          <a:stretch/>
        </p:blipFill>
        <p:spPr>
          <a:xfrm>
            <a:off x="216497" y="6312452"/>
            <a:ext cx="1761565" cy="633896"/>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B717887-C5AC-4335-9643-B1C18213A711}"/>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000">
                <a:latin typeface="+mj-lt"/>
              </a:rPr>
              <a:t>Model Features</a:t>
            </a:r>
          </a:p>
        </p:txBody>
      </p:sp>
      <p:cxnSp>
        <p:nvCxnSpPr>
          <p:cNvPr id="19" name="Straight Connector 18">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33EB023D-A647-40AC-BCEE-26BF5A1D4D86}"/>
              </a:ext>
            </a:extLst>
          </p:cNvPr>
          <p:cNvSpPr>
            <a:spLocks noGrp="1"/>
          </p:cNvSpPr>
          <p:nvPr>
            <p:ph idx="1"/>
          </p:nvPr>
        </p:nvSpPr>
        <p:spPr>
          <a:xfrm>
            <a:off x="492371" y="2790855"/>
            <a:ext cx="3084844" cy="3311766"/>
          </a:xfrm>
        </p:spPr>
        <p:txBody>
          <a:bodyPr vert="horz" lIns="0" tIns="45720" rIns="0" bIns="45720" rtlCol="0">
            <a:normAutofit/>
          </a:bodyPr>
          <a:lstStyle/>
          <a:p>
            <a:pPr>
              <a:lnSpc>
                <a:spcPct val="100000"/>
              </a:lnSpc>
            </a:pPr>
            <a:r>
              <a:rPr lang="en-US" sz="1600" dirty="0"/>
              <a:t>The pipeline feeds 58 features to my models depicted here: </a:t>
            </a:r>
          </a:p>
          <a:p>
            <a:pPr>
              <a:lnSpc>
                <a:spcPct val="100000"/>
              </a:lnSpc>
            </a:pPr>
            <a:endParaRPr lang="en-US" sz="1600" dirty="0"/>
          </a:p>
        </p:txBody>
      </p:sp>
      <p:pic>
        <p:nvPicPr>
          <p:cNvPr id="8" name="Picture 7" descr="A screenshot of a computer&#10;&#10;Description automatically generated">
            <a:extLst>
              <a:ext uri="{FF2B5EF4-FFF2-40B4-BE49-F238E27FC236}">
                <a16:creationId xmlns:a16="http://schemas.microsoft.com/office/drawing/2014/main" id="{E494554B-AAD0-3655-62B8-1CC6030395EF}"/>
              </a:ext>
            </a:extLst>
          </p:cNvPr>
          <p:cNvPicPr>
            <a:picLocks noChangeAspect="1"/>
          </p:cNvPicPr>
          <p:nvPr/>
        </p:nvPicPr>
        <p:blipFill>
          <a:blip r:embed="rId2"/>
          <a:stretch>
            <a:fillRect/>
          </a:stretch>
        </p:blipFill>
        <p:spPr>
          <a:xfrm>
            <a:off x="8089964" y="674559"/>
            <a:ext cx="3583439" cy="538863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E6041D38-B2C2-614B-6A5D-577B6D98EC61}"/>
              </a:ext>
            </a:extLst>
          </p:cNvPr>
          <p:cNvPicPr>
            <a:picLocks noChangeAspect="1"/>
          </p:cNvPicPr>
          <p:nvPr/>
        </p:nvPicPr>
        <p:blipFill>
          <a:blip r:embed="rId3"/>
          <a:stretch>
            <a:fillRect/>
          </a:stretch>
        </p:blipFill>
        <p:spPr>
          <a:xfrm>
            <a:off x="4293668" y="674559"/>
            <a:ext cx="3541491" cy="5577152"/>
          </a:xfrm>
          <a:prstGeom prst="rect">
            <a:avLst/>
          </a:prstGeom>
        </p:spPr>
      </p:pic>
      <p:sp>
        <p:nvSpPr>
          <p:cNvPr id="21" name="Rectangle 20">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C2AFB9CC-4E4C-4D6C-858D-0A7568A1BAF0}"/>
              </a:ext>
            </a:extLst>
          </p:cNvPr>
          <p:cNvSpPr>
            <a:spLocks noGrp="1"/>
          </p:cNvSpPr>
          <p:nvPr>
            <p:ph type="sldNum" sz="quarter" idx="10"/>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10</a:t>
            </a:fld>
            <a:endParaRPr lang="en-US" sz="1050" b="1"/>
          </a:p>
        </p:txBody>
      </p:sp>
    </p:spTree>
    <p:extLst>
      <p:ext uri="{BB962C8B-B14F-4D97-AF65-F5344CB8AC3E}">
        <p14:creationId xmlns:p14="http://schemas.microsoft.com/office/powerpoint/2010/main" val="1231121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B43A3E1A-49B5-4D77-B23B-CDD3A667BED5}"/>
              </a:ext>
            </a:extLst>
          </p:cNvPr>
          <p:cNvGraphicFramePr>
            <a:graphicFrameLocks noGrp="1"/>
          </p:cNvGraphicFramePr>
          <p:nvPr>
            <p:ph idx="1"/>
            <p:extLst>
              <p:ext uri="{D42A27DB-BD31-4B8C-83A1-F6EECF244321}">
                <p14:modId xmlns:p14="http://schemas.microsoft.com/office/powerpoint/2010/main" val="2694253232"/>
              </p:ext>
            </p:extLst>
          </p:nvPr>
        </p:nvGraphicFramePr>
        <p:xfrm>
          <a:off x="1097280" y="3674230"/>
          <a:ext cx="7771417" cy="1978280"/>
        </p:xfrm>
        <a:graphic>
          <a:graphicData uri="http://schemas.openxmlformats.org/drawingml/2006/table">
            <a:tbl>
              <a:tblPr firstRow="1" bandRow="1">
                <a:tableStyleId>{5C22544A-7EE6-4342-B048-85BDC9FD1C3A}</a:tableStyleId>
              </a:tblPr>
              <a:tblGrid>
                <a:gridCol w="2023082">
                  <a:extLst>
                    <a:ext uri="{9D8B030D-6E8A-4147-A177-3AD203B41FA5}">
                      <a16:colId xmlns:a16="http://schemas.microsoft.com/office/drawing/2014/main" val="400412251"/>
                    </a:ext>
                  </a:extLst>
                </a:gridCol>
                <a:gridCol w="1687612">
                  <a:extLst>
                    <a:ext uri="{9D8B030D-6E8A-4147-A177-3AD203B41FA5}">
                      <a16:colId xmlns:a16="http://schemas.microsoft.com/office/drawing/2014/main" val="2567014627"/>
                    </a:ext>
                  </a:extLst>
                </a:gridCol>
                <a:gridCol w="1809136">
                  <a:extLst>
                    <a:ext uri="{9D8B030D-6E8A-4147-A177-3AD203B41FA5}">
                      <a16:colId xmlns:a16="http://schemas.microsoft.com/office/drawing/2014/main" val="4092559031"/>
                    </a:ext>
                  </a:extLst>
                </a:gridCol>
                <a:gridCol w="2251587">
                  <a:extLst>
                    <a:ext uri="{9D8B030D-6E8A-4147-A177-3AD203B41FA5}">
                      <a16:colId xmlns:a16="http://schemas.microsoft.com/office/drawing/2014/main" val="2915389350"/>
                    </a:ext>
                  </a:extLst>
                </a:gridCol>
              </a:tblGrid>
              <a:tr h="0">
                <a:tc>
                  <a:txBody>
                    <a:bodyPr/>
                    <a:lstStyle/>
                    <a:p>
                      <a:r>
                        <a:rPr lang="en-US" sz="1400" dirty="0">
                          <a:latin typeface="Arial" panose="020B0604020202020204" pitchFamily="34" charset="0"/>
                          <a:cs typeface="Arial" panose="020B0604020202020204" pitchFamily="34" charset="0"/>
                        </a:rPr>
                        <a:t>Model</a:t>
                      </a:r>
                    </a:p>
                  </a:txBody>
                  <a:tcPr anchor="b"/>
                </a:tc>
                <a:tc>
                  <a:txBody>
                    <a:bodyPr/>
                    <a:lstStyle/>
                    <a:p>
                      <a:pPr algn="ctr"/>
                      <a:r>
                        <a:rPr lang="en-US" sz="1400" dirty="0">
                          <a:latin typeface="Arial" panose="020B0604020202020204" pitchFamily="34" charset="0"/>
                          <a:cs typeface="Arial" panose="020B0604020202020204" pitchFamily="34" charset="0"/>
                        </a:rPr>
                        <a:t>Training RMSE</a:t>
                      </a:r>
                    </a:p>
                  </a:txBody>
                  <a:tcPr anchor="b"/>
                </a:tc>
                <a:tc>
                  <a:txBody>
                    <a:bodyPr/>
                    <a:lstStyle/>
                    <a:p>
                      <a:pPr algn="ctr"/>
                      <a:r>
                        <a:rPr lang="en-US" sz="1400" dirty="0">
                          <a:latin typeface="Arial" panose="020B0604020202020204" pitchFamily="34" charset="0"/>
                          <a:cs typeface="Arial" panose="020B0604020202020204" pitchFamily="34" charset="0"/>
                        </a:rPr>
                        <a:t>Training</a:t>
                      </a:r>
                    </a:p>
                    <a:p>
                      <a:pPr algn="ctr"/>
                      <a:r>
                        <a:rPr lang="en-US" sz="1400" dirty="0">
                          <a:latin typeface="Arial" panose="020B0604020202020204" pitchFamily="34" charset="0"/>
                          <a:cs typeface="Arial" panose="020B0604020202020204" pitchFamily="34" charset="0"/>
                        </a:rPr>
                        <a:t>Cross Validation RMSE</a:t>
                      </a:r>
                    </a:p>
                  </a:txBody>
                  <a:tcPr anchor="b"/>
                </a:tc>
                <a:tc>
                  <a:txBody>
                    <a:bodyPr/>
                    <a:lstStyle/>
                    <a:p>
                      <a:pPr algn="ctr"/>
                      <a:r>
                        <a:rPr lang="en-US" sz="1400" dirty="0">
                          <a:latin typeface="Arial" panose="020B0604020202020204" pitchFamily="34" charset="0"/>
                          <a:cs typeface="Arial" panose="020B0604020202020204" pitchFamily="34" charset="0"/>
                        </a:rPr>
                        <a:t>Test RMSE</a:t>
                      </a:r>
                    </a:p>
                  </a:txBody>
                  <a:tcPr anchor="b"/>
                </a:tc>
                <a:extLst>
                  <a:ext uri="{0D108BD9-81ED-4DB2-BD59-A6C34878D82A}">
                    <a16:rowId xmlns:a16="http://schemas.microsoft.com/office/drawing/2014/main" val="1990494889"/>
                  </a:ext>
                </a:extLst>
              </a:tr>
              <a:tr h="370840">
                <a:tc>
                  <a:txBody>
                    <a:bodyPr/>
                    <a:lstStyle/>
                    <a:p>
                      <a:pPr>
                        <a:lnSpc>
                          <a:spcPct val="150000"/>
                        </a:lnSpc>
                      </a:pPr>
                      <a:r>
                        <a:rPr lang="en-US" sz="1400" dirty="0">
                          <a:latin typeface="Arial" panose="020B0604020202020204" pitchFamily="34" charset="0"/>
                          <a:cs typeface="Arial" panose="020B0604020202020204" pitchFamily="34" charset="0"/>
                        </a:rPr>
                        <a:t>Linear Model (Ridge)</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472</a:t>
                      </a:r>
                    </a:p>
                  </a:txBody>
                  <a:tcPr marB="137160" anchor="ctr"/>
                </a:tc>
                <a:tc>
                  <a:txBody>
                    <a:bodyPr/>
                    <a:lstStyle/>
                    <a:p>
                      <a:pPr>
                        <a:lnSpc>
                          <a:spcPct val="150000"/>
                        </a:lnSpc>
                      </a:pPr>
                      <a:r>
                        <a:rPr lang="en-US" sz="1400" dirty="0">
                          <a:latin typeface="Arial" panose="020B0604020202020204" pitchFamily="34" charset="0"/>
                          <a:cs typeface="Arial" panose="020B0604020202020204" pitchFamily="34" charset="0"/>
                        </a:rPr>
                        <a:t>472</a:t>
                      </a:r>
                    </a:p>
                  </a:txBody>
                  <a:tcPr marB="137160" anchor="ctr"/>
                </a:tc>
                <a:tc>
                  <a:txBody>
                    <a:bodyPr/>
                    <a:lstStyle/>
                    <a:p>
                      <a:pPr>
                        <a:lnSpc>
                          <a:spcPct val="150000"/>
                        </a:lnSpc>
                      </a:pPr>
                      <a:r>
                        <a:rPr lang="en-US" sz="1400" dirty="0">
                          <a:latin typeface="Arial" panose="020B0604020202020204" pitchFamily="34" charset="0"/>
                          <a:cs typeface="Arial" panose="020B0604020202020204" pitchFamily="34" charset="0"/>
                        </a:rPr>
                        <a:t>467</a:t>
                      </a:r>
                    </a:p>
                  </a:txBody>
                  <a:tcPr marB="137160" anchor="ctr"/>
                </a:tc>
                <a:extLst>
                  <a:ext uri="{0D108BD9-81ED-4DB2-BD59-A6C34878D82A}">
                    <a16:rowId xmlns:a16="http://schemas.microsoft.com/office/drawing/2014/main" val="1937968567"/>
                  </a:ext>
                </a:extLst>
              </a:tr>
              <a:tr h="370840">
                <a:tc>
                  <a:txBody>
                    <a:bodyPr/>
                    <a:lstStyle/>
                    <a:p>
                      <a:pPr>
                        <a:lnSpc>
                          <a:spcPct val="150000"/>
                        </a:lnSpc>
                      </a:pPr>
                      <a:r>
                        <a:rPr lang="en-US" sz="1400" dirty="0">
                          <a:latin typeface="Arial" panose="020B0604020202020204" pitchFamily="34" charset="0"/>
                          <a:cs typeface="Arial" panose="020B0604020202020204" pitchFamily="34" charset="0"/>
                        </a:rPr>
                        <a:t>Non-Linear Model (</a:t>
                      </a:r>
                      <a:r>
                        <a:rPr lang="en-US" sz="1400" dirty="0" err="1">
                          <a:latin typeface="Arial" panose="020B0604020202020204" pitchFamily="34" charset="0"/>
                          <a:cs typeface="Arial" panose="020B0604020202020204" pitchFamily="34" charset="0"/>
                        </a:rPr>
                        <a:t>HistGradientBoost</a:t>
                      </a:r>
                      <a:r>
                        <a:rPr lang="en-US" sz="1400" dirty="0">
                          <a:latin typeface="Arial" panose="020B0604020202020204" pitchFamily="34" charset="0"/>
                          <a:cs typeface="Arial" panose="020B0604020202020204" pitchFamily="34" charset="0"/>
                        </a:rPr>
                        <a:t>)*</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415</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427</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422</a:t>
                      </a:r>
                    </a:p>
                  </a:txBody>
                  <a:tcPr marB="137160" anchor="ctr"/>
                </a:tc>
                <a:extLst>
                  <a:ext uri="{0D108BD9-81ED-4DB2-BD59-A6C34878D82A}">
                    <a16:rowId xmlns:a16="http://schemas.microsoft.com/office/drawing/2014/main" val="2859826617"/>
                  </a:ext>
                </a:extLst>
              </a:tr>
            </a:tbl>
          </a:graphicData>
        </a:graphic>
      </p:graphicFrame>
      <p:sp>
        <p:nvSpPr>
          <p:cNvPr id="3" name="Title 2">
            <a:extLst>
              <a:ext uri="{FF2B5EF4-FFF2-40B4-BE49-F238E27FC236}">
                <a16:creationId xmlns:a16="http://schemas.microsoft.com/office/drawing/2014/main" id="{0B717887-C5AC-4335-9643-B1C18213A711}"/>
              </a:ext>
            </a:extLst>
          </p:cNvPr>
          <p:cNvSpPr>
            <a:spLocks noGrp="1"/>
          </p:cNvSpPr>
          <p:nvPr>
            <p:ph type="title"/>
          </p:nvPr>
        </p:nvSpPr>
        <p:spPr/>
        <p:txBody>
          <a:bodyPr/>
          <a:lstStyle/>
          <a:p>
            <a:r>
              <a:rPr lang="en-US" dirty="0"/>
              <a:t>Results</a:t>
            </a:r>
          </a:p>
        </p:txBody>
      </p:sp>
      <p:sp>
        <p:nvSpPr>
          <p:cNvPr id="4" name="Slide Number Placeholder 3">
            <a:extLst>
              <a:ext uri="{FF2B5EF4-FFF2-40B4-BE49-F238E27FC236}">
                <a16:creationId xmlns:a16="http://schemas.microsoft.com/office/drawing/2014/main" id="{C2AFB9CC-4E4C-4D6C-858D-0A7568A1BAF0}"/>
              </a:ext>
            </a:extLst>
          </p:cNvPr>
          <p:cNvSpPr>
            <a:spLocks noGrp="1"/>
          </p:cNvSpPr>
          <p:nvPr>
            <p:ph type="sldNum" sz="quarter" idx="10"/>
          </p:nvPr>
        </p:nvSpPr>
        <p:spPr/>
        <p:txBody>
          <a:bodyPr/>
          <a:lstStyle/>
          <a:p>
            <a:fld id="{3A98EE3D-8CD1-4C3F-BD1C-C98C9596463C}" type="slidenum">
              <a:rPr lang="en-US" smtClean="0"/>
              <a:pPr/>
              <a:t>11</a:t>
            </a:fld>
            <a:endParaRPr lang="en-US" b="1" dirty="0"/>
          </a:p>
        </p:txBody>
      </p:sp>
      <p:graphicFrame>
        <p:nvGraphicFramePr>
          <p:cNvPr id="2" name="Table 5">
            <a:extLst>
              <a:ext uri="{FF2B5EF4-FFF2-40B4-BE49-F238E27FC236}">
                <a16:creationId xmlns:a16="http://schemas.microsoft.com/office/drawing/2014/main" id="{70A95C73-C7B6-52C3-4B9B-E574D3679641}"/>
              </a:ext>
            </a:extLst>
          </p:cNvPr>
          <p:cNvGraphicFramePr>
            <a:graphicFrameLocks/>
          </p:cNvGraphicFramePr>
          <p:nvPr>
            <p:extLst>
              <p:ext uri="{D42A27DB-BD31-4B8C-83A1-F6EECF244321}">
                <p14:modId xmlns:p14="http://schemas.microsoft.com/office/powerpoint/2010/main" val="912985157"/>
              </p:ext>
            </p:extLst>
          </p:nvPr>
        </p:nvGraphicFramePr>
        <p:xfrm>
          <a:off x="1097280" y="2580542"/>
          <a:ext cx="8030954" cy="788466"/>
        </p:xfrm>
        <a:graphic>
          <a:graphicData uri="http://schemas.openxmlformats.org/drawingml/2006/table">
            <a:tbl>
              <a:tblPr firstRow="1" bandRow="1">
                <a:tableStyleId>{5C22544A-7EE6-4342-B048-85BDC9FD1C3A}</a:tableStyleId>
              </a:tblPr>
              <a:tblGrid>
                <a:gridCol w="2008527">
                  <a:extLst>
                    <a:ext uri="{9D8B030D-6E8A-4147-A177-3AD203B41FA5}">
                      <a16:colId xmlns:a16="http://schemas.microsoft.com/office/drawing/2014/main" val="400412251"/>
                    </a:ext>
                  </a:extLst>
                </a:gridCol>
                <a:gridCol w="1671145">
                  <a:extLst>
                    <a:ext uri="{9D8B030D-6E8A-4147-A177-3AD203B41FA5}">
                      <a16:colId xmlns:a16="http://schemas.microsoft.com/office/drawing/2014/main" val="2567014627"/>
                    </a:ext>
                  </a:extLst>
                </a:gridCol>
                <a:gridCol w="4351282">
                  <a:extLst>
                    <a:ext uri="{9D8B030D-6E8A-4147-A177-3AD203B41FA5}">
                      <a16:colId xmlns:a16="http://schemas.microsoft.com/office/drawing/2014/main" val="1805277287"/>
                    </a:ext>
                  </a:extLst>
                </a:gridCol>
              </a:tblGrid>
              <a:tr h="0">
                <a:tc>
                  <a:txBody>
                    <a:bodyPr/>
                    <a:lstStyle/>
                    <a:p>
                      <a:endParaRPr lang="en-US" sz="1400" dirty="0">
                        <a:latin typeface="Arial" panose="020B0604020202020204" pitchFamily="34" charset="0"/>
                        <a:cs typeface="Arial" panose="020B0604020202020204" pitchFamily="34" charset="0"/>
                      </a:endParaRPr>
                    </a:p>
                  </a:txBody>
                  <a:tcPr anchor="b"/>
                </a:tc>
                <a:tc>
                  <a:txBody>
                    <a:bodyPr/>
                    <a:lstStyle/>
                    <a:p>
                      <a:pPr algn="ctr"/>
                      <a:r>
                        <a:rPr lang="en-US" sz="1400" dirty="0">
                          <a:latin typeface="Arial" panose="020B0604020202020204" pitchFamily="34" charset="0"/>
                          <a:cs typeface="Arial" panose="020B0604020202020204" pitchFamily="34" charset="0"/>
                        </a:rPr>
                        <a:t>RMSE</a:t>
                      </a:r>
                    </a:p>
                  </a:txBody>
                  <a:tcPr anchor="b"/>
                </a:tc>
                <a:tc>
                  <a:txBody>
                    <a:bodyPr/>
                    <a:lstStyle/>
                    <a:p>
                      <a:pPr algn="ctr"/>
                      <a:r>
                        <a:rPr lang="en-US" sz="1400" dirty="0">
                          <a:latin typeface="Arial" panose="020B0604020202020204" pitchFamily="34" charset="0"/>
                          <a:cs typeface="Arial" panose="020B0604020202020204" pitchFamily="34" charset="0"/>
                        </a:rPr>
                        <a:t>Describe Methodology Used</a:t>
                      </a:r>
                    </a:p>
                  </a:txBody>
                  <a:tcPr anchor="b"/>
                </a:tc>
                <a:extLst>
                  <a:ext uri="{0D108BD9-81ED-4DB2-BD59-A6C34878D82A}">
                    <a16:rowId xmlns:a16="http://schemas.microsoft.com/office/drawing/2014/main" val="1990494889"/>
                  </a:ext>
                </a:extLst>
              </a:tr>
              <a:tr h="483666">
                <a:tc>
                  <a:txBody>
                    <a:bodyPr/>
                    <a:lstStyle/>
                    <a:p>
                      <a:pPr>
                        <a:lnSpc>
                          <a:spcPct val="150000"/>
                        </a:lnSpc>
                      </a:pPr>
                      <a:r>
                        <a:rPr lang="en-US" sz="1400" dirty="0">
                          <a:latin typeface="Arial" panose="020B0604020202020204" pitchFamily="34" charset="0"/>
                          <a:cs typeface="Arial" panose="020B0604020202020204" pitchFamily="34" charset="0"/>
                        </a:rPr>
                        <a:t>Naïve Baseline</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574</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y_train.mean</a:t>
                      </a:r>
                      <a:r>
                        <a:rPr lang="en-US" sz="1400" dirty="0">
                          <a:latin typeface="Arial" panose="020B0604020202020204" pitchFamily="34" charset="0"/>
                          <a:cs typeface="Arial" panose="020B0604020202020204" pitchFamily="34" charset="0"/>
                        </a:rPr>
                        <a:t>()</a:t>
                      </a:r>
                    </a:p>
                  </a:txBody>
                  <a:tcPr marB="137160" anchor="ctr"/>
                </a:tc>
                <a:extLst>
                  <a:ext uri="{0D108BD9-81ED-4DB2-BD59-A6C34878D82A}">
                    <a16:rowId xmlns:a16="http://schemas.microsoft.com/office/drawing/2014/main" val="1937968567"/>
                  </a:ext>
                </a:extLst>
              </a:tr>
            </a:tbl>
          </a:graphicData>
        </a:graphic>
      </p:graphicFrame>
      <p:sp>
        <p:nvSpPr>
          <p:cNvPr id="7" name="TextBox 6">
            <a:extLst>
              <a:ext uri="{FF2B5EF4-FFF2-40B4-BE49-F238E27FC236}">
                <a16:creationId xmlns:a16="http://schemas.microsoft.com/office/drawing/2014/main" id="{FD16535F-7D3B-ADA5-A06F-68FF77995D88}"/>
              </a:ext>
            </a:extLst>
          </p:cNvPr>
          <p:cNvSpPr txBox="1"/>
          <p:nvPr/>
        </p:nvSpPr>
        <p:spPr>
          <a:xfrm>
            <a:off x="1029643" y="5652510"/>
            <a:ext cx="8401523" cy="369332"/>
          </a:xfrm>
          <a:prstGeom prst="rect">
            <a:avLst/>
          </a:prstGeom>
          <a:noFill/>
        </p:spPr>
        <p:txBody>
          <a:bodyPr wrap="square">
            <a:spAutoFit/>
          </a:bodyPr>
          <a:lstStyle/>
          <a:p>
            <a:r>
              <a:rPr lang="en-US" dirty="0"/>
              <a:t>Indicate which model performed the “best” by circling it putting a star next to it. </a:t>
            </a:r>
          </a:p>
        </p:txBody>
      </p:sp>
    </p:spTree>
    <p:extLst>
      <p:ext uri="{BB962C8B-B14F-4D97-AF65-F5344CB8AC3E}">
        <p14:creationId xmlns:p14="http://schemas.microsoft.com/office/powerpoint/2010/main" val="166815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249B5AD-C624-CDC9-B5B9-6E64A8F778AC}"/>
              </a:ext>
            </a:extLst>
          </p:cNvPr>
          <p:cNvSpPr>
            <a:spLocks noGrp="1"/>
          </p:cNvSpPr>
          <p:nvPr>
            <p:ph type="title"/>
          </p:nvPr>
        </p:nvSpPr>
        <p:spPr>
          <a:xfrm>
            <a:off x="477078" y="516836"/>
            <a:ext cx="3100136" cy="1960234"/>
          </a:xfrm>
        </p:spPr>
        <p:txBody>
          <a:bodyPr vert="horz" lIns="91440" tIns="45720" rIns="91440" bIns="45720" rtlCol="0" anchor="b">
            <a:normAutofit/>
          </a:bodyPr>
          <a:lstStyle/>
          <a:p>
            <a:r>
              <a:rPr lang="en-US" sz="4000">
                <a:latin typeface="+mj-lt"/>
              </a:rPr>
              <a:t>Comparing models</a:t>
            </a:r>
          </a:p>
        </p:txBody>
      </p:sp>
      <p:cxnSp>
        <p:nvCxnSpPr>
          <p:cNvPr id="21" name="Straight Connector 20">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A3E0404-86A9-40FA-8DB8-302414EE2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FC53835A-B9CF-5CA5-F751-1313C50CE5A9}"/>
              </a:ext>
            </a:extLst>
          </p:cNvPr>
          <p:cNvSpPr>
            <a:spLocks noGrp="1"/>
          </p:cNvSpPr>
          <p:nvPr>
            <p:ph type="sldNum" sz="quarter" idx="10"/>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12</a:t>
            </a:fld>
            <a:endParaRPr lang="en-US" sz="1050" b="1"/>
          </a:p>
        </p:txBody>
      </p:sp>
      <p:pic>
        <p:nvPicPr>
          <p:cNvPr id="5" name="Picture 4" descr="A screenshot of a computer program&#10;&#10;Description automatically generated">
            <a:extLst>
              <a:ext uri="{FF2B5EF4-FFF2-40B4-BE49-F238E27FC236}">
                <a16:creationId xmlns:a16="http://schemas.microsoft.com/office/drawing/2014/main" id="{13CBFAD5-F390-DA8D-238E-7D2BC8FF2F69}"/>
              </a:ext>
            </a:extLst>
          </p:cNvPr>
          <p:cNvPicPr>
            <a:picLocks noChangeAspect="1"/>
          </p:cNvPicPr>
          <p:nvPr/>
        </p:nvPicPr>
        <p:blipFill>
          <a:blip r:embed="rId2"/>
          <a:stretch>
            <a:fillRect/>
          </a:stretch>
        </p:blipFill>
        <p:spPr>
          <a:xfrm>
            <a:off x="3301672" y="188036"/>
            <a:ext cx="3872432" cy="6153128"/>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5A089718-DF8C-CDA4-53E9-2399D8541378}"/>
              </a:ext>
            </a:extLst>
          </p:cNvPr>
          <p:cNvPicPr>
            <a:picLocks noChangeAspect="1"/>
          </p:cNvPicPr>
          <p:nvPr/>
        </p:nvPicPr>
        <p:blipFill rotWithShape="1">
          <a:blip r:embed="rId3"/>
          <a:srcRect r="6342"/>
          <a:stretch/>
        </p:blipFill>
        <p:spPr>
          <a:xfrm>
            <a:off x="7174104" y="180552"/>
            <a:ext cx="4805632" cy="6204458"/>
          </a:xfrm>
          <a:prstGeom prst="rect">
            <a:avLst/>
          </a:prstGeom>
        </p:spPr>
      </p:pic>
    </p:spTree>
    <p:extLst>
      <p:ext uri="{BB962C8B-B14F-4D97-AF65-F5344CB8AC3E}">
        <p14:creationId xmlns:p14="http://schemas.microsoft.com/office/powerpoint/2010/main" val="38361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453938-BD76-819C-2E5F-2C97DFA1E92F}"/>
              </a:ext>
            </a:extLst>
          </p:cNvPr>
          <p:cNvSpPr>
            <a:spLocks noGrp="1"/>
          </p:cNvSpPr>
          <p:nvPr>
            <p:ph type="title"/>
          </p:nvPr>
        </p:nvSpPr>
        <p:spPr/>
        <p:txBody>
          <a:bodyPr/>
          <a:lstStyle/>
          <a:p>
            <a:r>
              <a:rPr lang="en-US" dirty="0"/>
              <a:t>Linear Model</a:t>
            </a:r>
          </a:p>
        </p:txBody>
      </p:sp>
      <p:sp>
        <p:nvSpPr>
          <p:cNvPr id="2" name="Content Placeholder 1">
            <a:extLst>
              <a:ext uri="{FF2B5EF4-FFF2-40B4-BE49-F238E27FC236}">
                <a16:creationId xmlns:a16="http://schemas.microsoft.com/office/drawing/2014/main" id="{08A35186-CB83-1FBA-1658-CF2CB2489E9C}"/>
              </a:ext>
            </a:extLst>
          </p:cNvPr>
          <p:cNvSpPr>
            <a:spLocks noGrp="1"/>
          </p:cNvSpPr>
          <p:nvPr>
            <p:ph sz="half" idx="1"/>
          </p:nvPr>
        </p:nvSpPr>
        <p:spPr/>
        <p:txBody>
          <a:bodyPr/>
          <a:lstStyle/>
          <a:p>
            <a:pPr>
              <a:buFont typeface="Arial" panose="020B0604020202020204" pitchFamily="34" charset="0"/>
              <a:buChar char="•"/>
            </a:pPr>
            <a:r>
              <a:rPr lang="en-US" dirty="0"/>
              <a:t> I chose Ridge since it was the fastest. The RMSE was pretty similar to other linear algorithms as depicted in the previous slide.</a:t>
            </a:r>
          </a:p>
          <a:p>
            <a:pPr>
              <a:buFont typeface="Arial" panose="020B0604020202020204" pitchFamily="34" charset="0"/>
              <a:buChar char="•"/>
            </a:pPr>
            <a:r>
              <a:rPr lang="en-US" dirty="0"/>
              <a:t>I created a </a:t>
            </a:r>
            <a:r>
              <a:rPr lang="en-US" dirty="0" err="1"/>
              <a:t>pramgrid</a:t>
            </a:r>
            <a:r>
              <a:rPr lang="en-US" dirty="0"/>
              <a:t> to find the best alpha value.</a:t>
            </a:r>
          </a:p>
          <a:p>
            <a:pPr>
              <a:buFont typeface="Arial" panose="020B0604020202020204" pitchFamily="34" charset="0"/>
              <a:buChar char="•"/>
            </a:pPr>
            <a:r>
              <a:rPr lang="en-US" dirty="0"/>
              <a:t>472.01 - {'alpha': 10}</a:t>
            </a:r>
          </a:p>
          <a:p>
            <a:pPr>
              <a:buFont typeface="Arial" panose="020B0604020202020204" pitchFamily="34" charset="0"/>
              <a:buChar char="•"/>
            </a:pPr>
            <a:r>
              <a:rPr lang="en-US" dirty="0"/>
              <a:t>I used a cross validation of 5. </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A44DE6BA-2F60-2FA1-B7E0-9F6A1A498696}"/>
              </a:ext>
            </a:extLst>
          </p:cNvPr>
          <p:cNvSpPr>
            <a:spLocks noGrp="1"/>
          </p:cNvSpPr>
          <p:nvPr>
            <p:ph type="sldNum" sz="quarter" idx="10"/>
          </p:nvPr>
        </p:nvSpPr>
        <p:spPr/>
        <p:txBody>
          <a:bodyPr/>
          <a:lstStyle/>
          <a:p>
            <a:fld id="{3A98EE3D-8CD1-4C3F-BD1C-C98C9596463C}" type="slidenum">
              <a:rPr lang="en-US" smtClean="0"/>
              <a:pPr/>
              <a:t>13</a:t>
            </a:fld>
            <a:endParaRPr lang="en-US" b="1" dirty="0"/>
          </a:p>
        </p:txBody>
      </p:sp>
      <p:graphicFrame>
        <p:nvGraphicFramePr>
          <p:cNvPr id="5" name="Table 5">
            <a:extLst>
              <a:ext uri="{FF2B5EF4-FFF2-40B4-BE49-F238E27FC236}">
                <a16:creationId xmlns:a16="http://schemas.microsoft.com/office/drawing/2014/main" id="{9C339B2C-A140-093F-62E9-8CFA8286968F}"/>
              </a:ext>
            </a:extLst>
          </p:cNvPr>
          <p:cNvGraphicFramePr>
            <a:graphicFrameLocks/>
          </p:cNvGraphicFramePr>
          <p:nvPr>
            <p:extLst>
              <p:ext uri="{D42A27DB-BD31-4B8C-83A1-F6EECF244321}">
                <p14:modId xmlns:p14="http://schemas.microsoft.com/office/powerpoint/2010/main" val="4224647416"/>
              </p:ext>
            </p:extLst>
          </p:nvPr>
        </p:nvGraphicFramePr>
        <p:xfrm>
          <a:off x="8587390" y="2120900"/>
          <a:ext cx="2568290" cy="2621600"/>
        </p:xfrm>
        <a:graphic>
          <a:graphicData uri="http://schemas.openxmlformats.org/drawingml/2006/table">
            <a:tbl>
              <a:tblPr firstRow="1" bandRow="1">
                <a:tableStyleId>{5C22544A-7EE6-4342-B048-85BDC9FD1C3A}</a:tableStyleId>
              </a:tblPr>
              <a:tblGrid>
                <a:gridCol w="1155218">
                  <a:extLst>
                    <a:ext uri="{9D8B030D-6E8A-4147-A177-3AD203B41FA5}">
                      <a16:colId xmlns:a16="http://schemas.microsoft.com/office/drawing/2014/main" val="400412251"/>
                    </a:ext>
                  </a:extLst>
                </a:gridCol>
                <a:gridCol w="1413072">
                  <a:extLst>
                    <a:ext uri="{9D8B030D-6E8A-4147-A177-3AD203B41FA5}">
                      <a16:colId xmlns:a16="http://schemas.microsoft.com/office/drawing/2014/main" val="2567014627"/>
                    </a:ext>
                  </a:extLst>
                </a:gridCol>
              </a:tblGrid>
              <a:tr h="0">
                <a:tc>
                  <a:txBody>
                    <a:bodyPr/>
                    <a:lstStyle/>
                    <a:p>
                      <a:r>
                        <a:rPr lang="en-US" sz="1400" dirty="0">
                          <a:latin typeface="Arial" panose="020B0604020202020204" pitchFamily="34" charset="0"/>
                          <a:cs typeface="Arial" panose="020B0604020202020204" pitchFamily="34" charset="0"/>
                        </a:rPr>
                        <a:t>Prediction</a:t>
                      </a:r>
                    </a:p>
                  </a:txBody>
                  <a:tcPr anchor="b"/>
                </a:tc>
                <a:tc>
                  <a:txBody>
                    <a:bodyPr/>
                    <a:lstStyle/>
                    <a:p>
                      <a:pPr algn="ctr"/>
                      <a:r>
                        <a:rPr lang="en-US" sz="1400" dirty="0">
                          <a:latin typeface="Arial" panose="020B0604020202020204" pitchFamily="34" charset="0"/>
                          <a:cs typeface="Arial" panose="020B0604020202020204" pitchFamily="34" charset="0"/>
                        </a:rPr>
                        <a:t>Birth Weight</a:t>
                      </a:r>
                    </a:p>
                  </a:txBody>
                  <a:tcPr anchor="b"/>
                </a:tc>
                <a:extLst>
                  <a:ext uri="{0D108BD9-81ED-4DB2-BD59-A6C34878D82A}">
                    <a16:rowId xmlns:a16="http://schemas.microsoft.com/office/drawing/2014/main" val="1990494889"/>
                  </a:ext>
                </a:extLst>
              </a:tr>
              <a:tr h="370840">
                <a:tc>
                  <a:txBody>
                    <a:bodyPr/>
                    <a:lstStyle/>
                    <a:p>
                      <a:pPr algn="ctr">
                        <a:lnSpc>
                          <a:spcPct val="150000"/>
                        </a:lnSpc>
                      </a:pPr>
                      <a:r>
                        <a:rPr lang="en-US" sz="1400" dirty="0">
                          <a:latin typeface="Arial" panose="020B0604020202020204" pitchFamily="34" charset="0"/>
                          <a:cs typeface="Arial" panose="020B0604020202020204" pitchFamily="34" charset="0"/>
                        </a:rPr>
                        <a:t>1</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3825.202795</a:t>
                      </a:r>
                    </a:p>
                  </a:txBody>
                  <a:tcPr marB="137160" anchor="ctr"/>
                </a:tc>
                <a:extLst>
                  <a:ext uri="{0D108BD9-81ED-4DB2-BD59-A6C34878D82A}">
                    <a16:rowId xmlns:a16="http://schemas.microsoft.com/office/drawing/2014/main" val="1937968567"/>
                  </a:ext>
                </a:extLst>
              </a:tr>
              <a:tr h="370840">
                <a:tc>
                  <a:txBody>
                    <a:bodyPr/>
                    <a:lstStyle/>
                    <a:p>
                      <a:pPr algn="ctr">
                        <a:lnSpc>
                          <a:spcPct val="150000"/>
                        </a:lnSpc>
                      </a:pPr>
                      <a:r>
                        <a:rPr lang="en-US" sz="1400" dirty="0">
                          <a:latin typeface="Arial" panose="020B0604020202020204" pitchFamily="34" charset="0"/>
                          <a:cs typeface="Arial" panose="020B0604020202020204" pitchFamily="34" charset="0"/>
                        </a:rPr>
                        <a:t>2</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3384.246326</a:t>
                      </a:r>
                    </a:p>
                  </a:txBody>
                  <a:tcPr marB="137160" anchor="ctr"/>
                </a:tc>
                <a:extLst>
                  <a:ext uri="{0D108BD9-81ED-4DB2-BD59-A6C34878D82A}">
                    <a16:rowId xmlns:a16="http://schemas.microsoft.com/office/drawing/2014/main" val="2859826617"/>
                  </a:ext>
                </a:extLst>
              </a:tr>
              <a:tr h="370840">
                <a:tc>
                  <a:txBody>
                    <a:bodyPr/>
                    <a:lstStyle/>
                    <a:p>
                      <a:pPr algn="ctr">
                        <a:lnSpc>
                          <a:spcPct val="150000"/>
                        </a:lnSpc>
                      </a:pPr>
                      <a:r>
                        <a:rPr lang="en-US" sz="1400" dirty="0">
                          <a:latin typeface="Arial" panose="020B0604020202020204" pitchFamily="34" charset="0"/>
                          <a:cs typeface="Arial" panose="020B0604020202020204" pitchFamily="34" charset="0"/>
                        </a:rPr>
                        <a:t>3</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2855.867455</a:t>
                      </a:r>
                    </a:p>
                  </a:txBody>
                  <a:tcPr marB="137160" anchor="ctr"/>
                </a:tc>
                <a:extLst>
                  <a:ext uri="{0D108BD9-81ED-4DB2-BD59-A6C34878D82A}">
                    <a16:rowId xmlns:a16="http://schemas.microsoft.com/office/drawing/2014/main" val="391244521"/>
                  </a:ext>
                </a:extLst>
              </a:tr>
              <a:tr h="370840">
                <a:tc>
                  <a:txBody>
                    <a:bodyPr/>
                    <a:lstStyle/>
                    <a:p>
                      <a:pPr algn="ctr">
                        <a:lnSpc>
                          <a:spcPct val="150000"/>
                        </a:lnSpc>
                      </a:pPr>
                      <a:r>
                        <a:rPr lang="en-US" sz="1400" dirty="0">
                          <a:latin typeface="Arial" panose="020B0604020202020204" pitchFamily="34" charset="0"/>
                          <a:cs typeface="Arial" panose="020B0604020202020204" pitchFamily="34" charset="0"/>
                        </a:rPr>
                        <a:t>4</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2992.827607</a:t>
                      </a:r>
                    </a:p>
                  </a:txBody>
                  <a:tcPr marB="137160" anchor="ctr"/>
                </a:tc>
                <a:extLst>
                  <a:ext uri="{0D108BD9-81ED-4DB2-BD59-A6C34878D82A}">
                    <a16:rowId xmlns:a16="http://schemas.microsoft.com/office/drawing/2014/main" val="971005203"/>
                  </a:ext>
                </a:extLst>
              </a:tr>
              <a:tr h="370840">
                <a:tc>
                  <a:txBody>
                    <a:bodyPr/>
                    <a:lstStyle/>
                    <a:p>
                      <a:pPr algn="ctr">
                        <a:lnSpc>
                          <a:spcPct val="150000"/>
                        </a:lnSpc>
                      </a:pPr>
                      <a:r>
                        <a:rPr lang="en-US" sz="1400" dirty="0">
                          <a:latin typeface="Arial" panose="020B0604020202020204" pitchFamily="34" charset="0"/>
                          <a:cs typeface="Arial" panose="020B0604020202020204" pitchFamily="34" charset="0"/>
                        </a:rPr>
                        <a:t>5</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3240.909572</a:t>
                      </a:r>
                    </a:p>
                  </a:txBody>
                  <a:tcPr marB="137160" anchor="ctr"/>
                </a:tc>
                <a:extLst>
                  <a:ext uri="{0D108BD9-81ED-4DB2-BD59-A6C34878D82A}">
                    <a16:rowId xmlns:a16="http://schemas.microsoft.com/office/drawing/2014/main" val="3806049159"/>
                  </a:ext>
                </a:extLst>
              </a:tr>
            </a:tbl>
          </a:graphicData>
        </a:graphic>
      </p:graphicFrame>
    </p:spTree>
    <p:extLst>
      <p:ext uri="{BB962C8B-B14F-4D97-AF65-F5344CB8AC3E}">
        <p14:creationId xmlns:p14="http://schemas.microsoft.com/office/powerpoint/2010/main" val="4066015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91CE-3A29-A715-0534-415BDF5A7D75}"/>
              </a:ext>
            </a:extLst>
          </p:cNvPr>
          <p:cNvSpPr>
            <a:spLocks noGrp="1"/>
          </p:cNvSpPr>
          <p:nvPr>
            <p:ph type="title"/>
          </p:nvPr>
        </p:nvSpPr>
        <p:spPr/>
        <p:txBody>
          <a:bodyPr/>
          <a:lstStyle/>
          <a:p>
            <a:r>
              <a:rPr lang="en-US" dirty="0"/>
              <a:t>Ridge Learning Curve </a:t>
            </a:r>
          </a:p>
        </p:txBody>
      </p:sp>
      <p:sp>
        <p:nvSpPr>
          <p:cNvPr id="5" name="Slide Number Placeholder 4">
            <a:extLst>
              <a:ext uri="{FF2B5EF4-FFF2-40B4-BE49-F238E27FC236}">
                <a16:creationId xmlns:a16="http://schemas.microsoft.com/office/drawing/2014/main" id="{11474937-CBAF-16B2-2F42-F7118B0F63B4}"/>
              </a:ext>
            </a:extLst>
          </p:cNvPr>
          <p:cNvSpPr>
            <a:spLocks noGrp="1"/>
          </p:cNvSpPr>
          <p:nvPr>
            <p:ph type="sldNum" sz="quarter" idx="10"/>
          </p:nvPr>
        </p:nvSpPr>
        <p:spPr/>
        <p:txBody>
          <a:bodyPr/>
          <a:lstStyle/>
          <a:p>
            <a:fld id="{3A98EE3D-8CD1-4C3F-BD1C-C98C9596463C}" type="slidenum">
              <a:rPr lang="en-US" smtClean="0"/>
              <a:pPr/>
              <a:t>14</a:t>
            </a:fld>
            <a:endParaRPr lang="en-US" b="1" dirty="0"/>
          </a:p>
        </p:txBody>
      </p:sp>
      <p:pic>
        <p:nvPicPr>
          <p:cNvPr id="7" name="Picture 6" descr="A graph showing the growth of a learning curve&#10;&#10;Description automatically generated">
            <a:extLst>
              <a:ext uri="{FF2B5EF4-FFF2-40B4-BE49-F238E27FC236}">
                <a16:creationId xmlns:a16="http://schemas.microsoft.com/office/drawing/2014/main" id="{6E8E5A42-7BC0-6428-878F-834D42705A76}"/>
              </a:ext>
            </a:extLst>
          </p:cNvPr>
          <p:cNvPicPr>
            <a:picLocks noChangeAspect="1"/>
          </p:cNvPicPr>
          <p:nvPr/>
        </p:nvPicPr>
        <p:blipFill>
          <a:blip r:embed="rId2"/>
          <a:stretch>
            <a:fillRect/>
          </a:stretch>
        </p:blipFill>
        <p:spPr>
          <a:xfrm>
            <a:off x="1346498" y="1982598"/>
            <a:ext cx="7772400" cy="4156758"/>
          </a:xfrm>
          <a:prstGeom prst="rect">
            <a:avLst/>
          </a:prstGeom>
        </p:spPr>
      </p:pic>
    </p:spTree>
    <p:extLst>
      <p:ext uri="{BB962C8B-B14F-4D97-AF65-F5344CB8AC3E}">
        <p14:creationId xmlns:p14="http://schemas.microsoft.com/office/powerpoint/2010/main" val="305742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453938-BD76-819C-2E5F-2C97DFA1E92F}"/>
              </a:ext>
            </a:extLst>
          </p:cNvPr>
          <p:cNvSpPr>
            <a:spLocks noGrp="1"/>
          </p:cNvSpPr>
          <p:nvPr>
            <p:ph type="title"/>
          </p:nvPr>
        </p:nvSpPr>
        <p:spPr/>
        <p:txBody>
          <a:bodyPr/>
          <a:lstStyle/>
          <a:p>
            <a:r>
              <a:rPr lang="en-US" dirty="0"/>
              <a:t>Non-Linear Model</a:t>
            </a:r>
          </a:p>
        </p:txBody>
      </p:sp>
      <p:sp>
        <p:nvSpPr>
          <p:cNvPr id="2" name="Content Placeholder 1">
            <a:extLst>
              <a:ext uri="{FF2B5EF4-FFF2-40B4-BE49-F238E27FC236}">
                <a16:creationId xmlns:a16="http://schemas.microsoft.com/office/drawing/2014/main" id="{08A35186-CB83-1FBA-1658-CF2CB2489E9C}"/>
              </a:ext>
            </a:extLst>
          </p:cNvPr>
          <p:cNvSpPr>
            <a:spLocks noGrp="1"/>
          </p:cNvSpPr>
          <p:nvPr>
            <p:ph sz="half" idx="1"/>
          </p:nvPr>
        </p:nvSpPr>
        <p:spPr/>
        <p:txBody>
          <a:bodyPr>
            <a:normAutofit lnSpcReduction="10000"/>
          </a:bodyPr>
          <a:lstStyle/>
          <a:p>
            <a:pPr>
              <a:buFont typeface="Arial" panose="020B0604020202020204" pitchFamily="34" charset="0"/>
              <a:buChar char="•"/>
            </a:pPr>
            <a:r>
              <a:rPr lang="en-US" dirty="0"/>
              <a:t>I used </a:t>
            </a:r>
            <a:r>
              <a:rPr lang="en-US" dirty="0" err="1"/>
              <a:t>HistGradientBoostingRegressor</a:t>
            </a:r>
            <a:r>
              <a:rPr lang="en-US" dirty="0"/>
              <a:t> for my non-Linear Model as it has the best performance and was very efficient</a:t>
            </a:r>
          </a:p>
          <a:p>
            <a:pPr>
              <a:buFont typeface="Arial" panose="020B0604020202020204" pitchFamily="34" charset="0"/>
              <a:buChar char="•"/>
            </a:pPr>
            <a:r>
              <a:rPr lang="en-US" dirty="0"/>
              <a:t>Then I create a </a:t>
            </a:r>
            <a:r>
              <a:rPr lang="en-US" dirty="0" err="1"/>
              <a:t>pramgrid</a:t>
            </a:r>
            <a:r>
              <a:rPr lang="en-US" dirty="0"/>
              <a:t> with the following hyperparameters:</a:t>
            </a:r>
          </a:p>
          <a:p>
            <a:pPr lvl="1">
              <a:buFont typeface="Arial" panose="020B0604020202020204" pitchFamily="34" charset="0"/>
              <a:buChar char="•"/>
            </a:pPr>
            <a:r>
              <a:rPr lang="en-US" dirty="0"/>
              <a:t>Learning rate </a:t>
            </a:r>
          </a:p>
          <a:p>
            <a:pPr lvl="1">
              <a:buFont typeface="Arial" panose="020B0604020202020204" pitchFamily="34" charset="0"/>
              <a:buChar char="•"/>
            </a:pPr>
            <a:r>
              <a:rPr lang="en-US" dirty="0"/>
              <a:t>Max iterations </a:t>
            </a:r>
          </a:p>
          <a:p>
            <a:pPr lvl="1">
              <a:buFont typeface="Arial" panose="020B0604020202020204" pitchFamily="34" charset="0"/>
              <a:buChar char="•"/>
            </a:pPr>
            <a:r>
              <a:rPr lang="en-US" dirty="0"/>
              <a:t>L2 regularization </a:t>
            </a:r>
          </a:p>
          <a:p>
            <a:pPr lvl="1">
              <a:buFont typeface="Arial" panose="020B0604020202020204" pitchFamily="34" charset="0"/>
              <a:buChar char="•"/>
            </a:pPr>
            <a:r>
              <a:rPr lang="en-US" dirty="0"/>
              <a:t>A </a:t>
            </a:r>
            <a:r>
              <a:rPr lang="en-US" dirty="0" err="1"/>
              <a:t>gridsearch</a:t>
            </a:r>
            <a:r>
              <a:rPr lang="en-US" dirty="0"/>
              <a:t> with a cross validation of 5 produced the following results depicted in the next slide. </a:t>
            </a:r>
          </a:p>
        </p:txBody>
      </p:sp>
      <p:sp>
        <p:nvSpPr>
          <p:cNvPr id="4" name="Slide Number Placeholder 3">
            <a:extLst>
              <a:ext uri="{FF2B5EF4-FFF2-40B4-BE49-F238E27FC236}">
                <a16:creationId xmlns:a16="http://schemas.microsoft.com/office/drawing/2014/main" id="{A44DE6BA-2F60-2FA1-B7E0-9F6A1A498696}"/>
              </a:ext>
            </a:extLst>
          </p:cNvPr>
          <p:cNvSpPr>
            <a:spLocks noGrp="1"/>
          </p:cNvSpPr>
          <p:nvPr>
            <p:ph type="sldNum" sz="quarter" idx="10"/>
          </p:nvPr>
        </p:nvSpPr>
        <p:spPr/>
        <p:txBody>
          <a:bodyPr/>
          <a:lstStyle/>
          <a:p>
            <a:fld id="{3A98EE3D-8CD1-4C3F-BD1C-C98C9596463C}" type="slidenum">
              <a:rPr lang="en-US" smtClean="0"/>
              <a:pPr/>
              <a:t>15</a:t>
            </a:fld>
            <a:endParaRPr lang="en-US" b="1" dirty="0"/>
          </a:p>
        </p:txBody>
      </p:sp>
      <p:graphicFrame>
        <p:nvGraphicFramePr>
          <p:cNvPr id="5" name="Table 5">
            <a:extLst>
              <a:ext uri="{FF2B5EF4-FFF2-40B4-BE49-F238E27FC236}">
                <a16:creationId xmlns:a16="http://schemas.microsoft.com/office/drawing/2014/main" id="{9C339B2C-A140-093F-62E9-8CFA8286968F}"/>
              </a:ext>
            </a:extLst>
          </p:cNvPr>
          <p:cNvGraphicFramePr>
            <a:graphicFrameLocks/>
          </p:cNvGraphicFramePr>
          <p:nvPr>
            <p:extLst>
              <p:ext uri="{D42A27DB-BD31-4B8C-83A1-F6EECF244321}">
                <p14:modId xmlns:p14="http://schemas.microsoft.com/office/powerpoint/2010/main" val="3690513831"/>
              </p:ext>
            </p:extLst>
          </p:nvPr>
        </p:nvGraphicFramePr>
        <p:xfrm>
          <a:off x="8587390" y="2120900"/>
          <a:ext cx="2568290" cy="2621600"/>
        </p:xfrm>
        <a:graphic>
          <a:graphicData uri="http://schemas.openxmlformats.org/drawingml/2006/table">
            <a:tbl>
              <a:tblPr firstRow="1" bandRow="1">
                <a:tableStyleId>{5C22544A-7EE6-4342-B048-85BDC9FD1C3A}</a:tableStyleId>
              </a:tblPr>
              <a:tblGrid>
                <a:gridCol w="1155218">
                  <a:extLst>
                    <a:ext uri="{9D8B030D-6E8A-4147-A177-3AD203B41FA5}">
                      <a16:colId xmlns:a16="http://schemas.microsoft.com/office/drawing/2014/main" val="400412251"/>
                    </a:ext>
                  </a:extLst>
                </a:gridCol>
                <a:gridCol w="1413072">
                  <a:extLst>
                    <a:ext uri="{9D8B030D-6E8A-4147-A177-3AD203B41FA5}">
                      <a16:colId xmlns:a16="http://schemas.microsoft.com/office/drawing/2014/main" val="2567014627"/>
                    </a:ext>
                  </a:extLst>
                </a:gridCol>
              </a:tblGrid>
              <a:tr h="0">
                <a:tc>
                  <a:txBody>
                    <a:bodyPr/>
                    <a:lstStyle/>
                    <a:p>
                      <a:r>
                        <a:rPr lang="en-US" sz="1400" dirty="0">
                          <a:latin typeface="Arial" panose="020B0604020202020204" pitchFamily="34" charset="0"/>
                          <a:cs typeface="Arial" panose="020B0604020202020204" pitchFamily="34" charset="0"/>
                        </a:rPr>
                        <a:t>Prediction</a:t>
                      </a:r>
                    </a:p>
                  </a:txBody>
                  <a:tcPr anchor="b"/>
                </a:tc>
                <a:tc>
                  <a:txBody>
                    <a:bodyPr/>
                    <a:lstStyle/>
                    <a:p>
                      <a:pPr algn="ctr"/>
                      <a:r>
                        <a:rPr lang="en-US" sz="1400" dirty="0">
                          <a:latin typeface="Arial" panose="020B0604020202020204" pitchFamily="34" charset="0"/>
                          <a:cs typeface="Arial" panose="020B0604020202020204" pitchFamily="34" charset="0"/>
                        </a:rPr>
                        <a:t>Birth Weight</a:t>
                      </a:r>
                    </a:p>
                  </a:txBody>
                  <a:tcPr anchor="b"/>
                </a:tc>
                <a:extLst>
                  <a:ext uri="{0D108BD9-81ED-4DB2-BD59-A6C34878D82A}">
                    <a16:rowId xmlns:a16="http://schemas.microsoft.com/office/drawing/2014/main" val="1990494889"/>
                  </a:ext>
                </a:extLst>
              </a:tr>
              <a:tr h="370840">
                <a:tc>
                  <a:txBody>
                    <a:bodyPr/>
                    <a:lstStyle/>
                    <a:p>
                      <a:pPr algn="ctr">
                        <a:lnSpc>
                          <a:spcPct val="150000"/>
                        </a:lnSpc>
                      </a:pPr>
                      <a:r>
                        <a:rPr lang="en-US" sz="1400" dirty="0">
                          <a:latin typeface="Arial" panose="020B0604020202020204" pitchFamily="34" charset="0"/>
                          <a:cs typeface="Arial" panose="020B0604020202020204" pitchFamily="34" charset="0"/>
                        </a:rPr>
                        <a:t>1</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3614.735739</a:t>
                      </a:r>
                    </a:p>
                  </a:txBody>
                  <a:tcPr marB="137160" anchor="ctr"/>
                </a:tc>
                <a:extLst>
                  <a:ext uri="{0D108BD9-81ED-4DB2-BD59-A6C34878D82A}">
                    <a16:rowId xmlns:a16="http://schemas.microsoft.com/office/drawing/2014/main" val="1937968567"/>
                  </a:ext>
                </a:extLst>
              </a:tr>
              <a:tr h="370840">
                <a:tc>
                  <a:txBody>
                    <a:bodyPr/>
                    <a:lstStyle/>
                    <a:p>
                      <a:pPr algn="ctr">
                        <a:lnSpc>
                          <a:spcPct val="150000"/>
                        </a:lnSpc>
                      </a:pPr>
                      <a:r>
                        <a:rPr lang="en-US" sz="1400" dirty="0">
                          <a:latin typeface="Arial" panose="020B0604020202020204" pitchFamily="34" charset="0"/>
                          <a:cs typeface="Arial" panose="020B0604020202020204" pitchFamily="34" charset="0"/>
                        </a:rPr>
                        <a:t>2</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3340.103693</a:t>
                      </a:r>
                    </a:p>
                  </a:txBody>
                  <a:tcPr marB="137160" anchor="ctr"/>
                </a:tc>
                <a:extLst>
                  <a:ext uri="{0D108BD9-81ED-4DB2-BD59-A6C34878D82A}">
                    <a16:rowId xmlns:a16="http://schemas.microsoft.com/office/drawing/2014/main" val="2859826617"/>
                  </a:ext>
                </a:extLst>
              </a:tr>
              <a:tr h="370840">
                <a:tc>
                  <a:txBody>
                    <a:bodyPr/>
                    <a:lstStyle/>
                    <a:p>
                      <a:pPr algn="ctr">
                        <a:lnSpc>
                          <a:spcPct val="150000"/>
                        </a:lnSpc>
                      </a:pPr>
                      <a:r>
                        <a:rPr lang="en-US" sz="1400" dirty="0">
                          <a:latin typeface="Arial" panose="020B0604020202020204" pitchFamily="34" charset="0"/>
                          <a:cs typeface="Arial" panose="020B0604020202020204" pitchFamily="34" charset="0"/>
                        </a:rPr>
                        <a:t>3</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2521.648541</a:t>
                      </a:r>
                    </a:p>
                  </a:txBody>
                  <a:tcPr marB="137160" anchor="ctr"/>
                </a:tc>
                <a:extLst>
                  <a:ext uri="{0D108BD9-81ED-4DB2-BD59-A6C34878D82A}">
                    <a16:rowId xmlns:a16="http://schemas.microsoft.com/office/drawing/2014/main" val="391244521"/>
                  </a:ext>
                </a:extLst>
              </a:tr>
              <a:tr h="370840">
                <a:tc>
                  <a:txBody>
                    <a:bodyPr/>
                    <a:lstStyle/>
                    <a:p>
                      <a:pPr algn="ctr">
                        <a:lnSpc>
                          <a:spcPct val="150000"/>
                        </a:lnSpc>
                      </a:pPr>
                      <a:r>
                        <a:rPr lang="en-US" sz="1400" dirty="0">
                          <a:latin typeface="Arial" panose="020B0604020202020204" pitchFamily="34" charset="0"/>
                          <a:cs typeface="Arial" panose="020B0604020202020204" pitchFamily="34" charset="0"/>
                        </a:rPr>
                        <a:t>4</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3206.758602</a:t>
                      </a:r>
                    </a:p>
                  </a:txBody>
                  <a:tcPr marB="137160" anchor="ctr"/>
                </a:tc>
                <a:extLst>
                  <a:ext uri="{0D108BD9-81ED-4DB2-BD59-A6C34878D82A}">
                    <a16:rowId xmlns:a16="http://schemas.microsoft.com/office/drawing/2014/main" val="971005203"/>
                  </a:ext>
                </a:extLst>
              </a:tr>
              <a:tr h="370840">
                <a:tc>
                  <a:txBody>
                    <a:bodyPr/>
                    <a:lstStyle/>
                    <a:p>
                      <a:pPr algn="ctr">
                        <a:lnSpc>
                          <a:spcPct val="150000"/>
                        </a:lnSpc>
                      </a:pPr>
                      <a:r>
                        <a:rPr lang="en-US" sz="1400" dirty="0">
                          <a:latin typeface="Arial" panose="020B0604020202020204" pitchFamily="34" charset="0"/>
                          <a:cs typeface="Arial" panose="020B0604020202020204" pitchFamily="34" charset="0"/>
                        </a:rPr>
                        <a:t>5</a:t>
                      </a:r>
                    </a:p>
                  </a:txBody>
                  <a:tcPr marB="137160" anchor="ctr"/>
                </a:tc>
                <a:tc>
                  <a:txBody>
                    <a:bodyPr/>
                    <a:lstStyle/>
                    <a:p>
                      <a:pPr algn="l">
                        <a:lnSpc>
                          <a:spcPct val="150000"/>
                        </a:lnSpc>
                      </a:pPr>
                      <a:r>
                        <a:rPr lang="en-US" sz="1400" dirty="0">
                          <a:latin typeface="Arial" panose="020B0604020202020204" pitchFamily="34" charset="0"/>
                          <a:cs typeface="Arial" panose="020B0604020202020204" pitchFamily="34" charset="0"/>
                        </a:rPr>
                        <a:t>3224.701406</a:t>
                      </a:r>
                    </a:p>
                  </a:txBody>
                  <a:tcPr marB="137160" anchor="ctr"/>
                </a:tc>
                <a:extLst>
                  <a:ext uri="{0D108BD9-81ED-4DB2-BD59-A6C34878D82A}">
                    <a16:rowId xmlns:a16="http://schemas.microsoft.com/office/drawing/2014/main" val="3806049159"/>
                  </a:ext>
                </a:extLst>
              </a:tr>
            </a:tbl>
          </a:graphicData>
        </a:graphic>
      </p:graphicFrame>
    </p:spTree>
    <p:extLst>
      <p:ext uri="{BB962C8B-B14F-4D97-AF65-F5344CB8AC3E}">
        <p14:creationId xmlns:p14="http://schemas.microsoft.com/office/powerpoint/2010/main" val="692733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44C5A9E5-0F35-4AA6-AF26-B90A2D47B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Description automatically generated">
            <a:extLst>
              <a:ext uri="{FF2B5EF4-FFF2-40B4-BE49-F238E27FC236}">
                <a16:creationId xmlns:a16="http://schemas.microsoft.com/office/drawing/2014/main" id="{6EBD8539-FFFD-C58A-776B-75094CBDC3C3}"/>
              </a:ext>
            </a:extLst>
          </p:cNvPr>
          <p:cNvPicPr>
            <a:picLocks noChangeAspect="1"/>
          </p:cNvPicPr>
          <p:nvPr/>
        </p:nvPicPr>
        <p:blipFill>
          <a:blip r:embed="rId2"/>
          <a:stretch>
            <a:fillRect/>
          </a:stretch>
        </p:blipFill>
        <p:spPr>
          <a:xfrm>
            <a:off x="643467" y="2029619"/>
            <a:ext cx="5291666" cy="2341562"/>
          </a:xfrm>
          <a:prstGeom prst="rect">
            <a:avLst/>
          </a:prstGeom>
        </p:spPr>
      </p:pic>
      <p:pic>
        <p:nvPicPr>
          <p:cNvPr id="7" name="Picture 6" descr="A screenshot of a computer program&#10;&#10;Description automatically generated">
            <a:extLst>
              <a:ext uri="{FF2B5EF4-FFF2-40B4-BE49-F238E27FC236}">
                <a16:creationId xmlns:a16="http://schemas.microsoft.com/office/drawing/2014/main" id="{54ECA1A5-994E-E479-CB8B-FF3EABDA4EC4}"/>
              </a:ext>
            </a:extLst>
          </p:cNvPr>
          <p:cNvPicPr>
            <a:picLocks noChangeAspect="1"/>
          </p:cNvPicPr>
          <p:nvPr/>
        </p:nvPicPr>
        <p:blipFill>
          <a:blip r:embed="rId3"/>
          <a:stretch>
            <a:fillRect/>
          </a:stretch>
        </p:blipFill>
        <p:spPr>
          <a:xfrm>
            <a:off x="6256866" y="2366964"/>
            <a:ext cx="5291666" cy="1666874"/>
          </a:xfrm>
          <a:prstGeom prst="rect">
            <a:avLst/>
          </a:prstGeom>
        </p:spPr>
      </p:pic>
      <p:sp>
        <p:nvSpPr>
          <p:cNvPr id="18" name="Rectangle 17">
            <a:extLst>
              <a:ext uri="{FF2B5EF4-FFF2-40B4-BE49-F238E27FC236}">
                <a16:creationId xmlns:a16="http://schemas.microsoft.com/office/drawing/2014/main" id="{50BC3489-C3CF-4390-987A-9726B968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DBCD38B2-9F1D-2462-C0A1-34ED1C7F3D4E}"/>
              </a:ext>
            </a:extLst>
          </p:cNvPr>
          <p:cNvSpPr>
            <a:spLocks noGrp="1"/>
          </p:cNvSpPr>
          <p:nvPr>
            <p:ph type="sldNum" sz="quarter" idx="10"/>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16</a:t>
            </a:fld>
            <a:endParaRPr lang="en-US" sz="1050" b="1"/>
          </a:p>
        </p:txBody>
      </p:sp>
    </p:spTree>
    <p:extLst>
      <p:ext uri="{BB962C8B-B14F-4D97-AF65-F5344CB8AC3E}">
        <p14:creationId xmlns:p14="http://schemas.microsoft.com/office/powerpoint/2010/main" val="2765580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AF32A-6985-72BF-0036-322018888392}"/>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2200">
                <a:solidFill>
                  <a:schemeClr val="tx1">
                    <a:lumMod val="85000"/>
                    <a:lumOff val="15000"/>
                  </a:schemeClr>
                </a:solidFill>
                <a:latin typeface="+mj-lt"/>
              </a:rPr>
              <a:t>HistGradientBoostRegressor Learning Curve </a:t>
            </a:r>
          </a:p>
        </p:txBody>
      </p:sp>
      <p:pic>
        <p:nvPicPr>
          <p:cNvPr id="7" name="Picture 6" descr="A graph with red and green lines&#10;&#10;Description automatically generated">
            <a:extLst>
              <a:ext uri="{FF2B5EF4-FFF2-40B4-BE49-F238E27FC236}">
                <a16:creationId xmlns:a16="http://schemas.microsoft.com/office/drawing/2014/main" id="{9EA9642E-BDA9-2482-6CAC-A2B79D64E048}"/>
              </a:ext>
            </a:extLst>
          </p:cNvPr>
          <p:cNvPicPr>
            <a:picLocks noChangeAspect="1"/>
          </p:cNvPicPr>
          <p:nvPr/>
        </p:nvPicPr>
        <p:blipFill>
          <a:blip r:embed="rId2"/>
          <a:stretch>
            <a:fillRect/>
          </a:stretch>
        </p:blipFill>
        <p:spPr>
          <a:xfrm>
            <a:off x="633999" y="1318141"/>
            <a:ext cx="6912217" cy="3698036"/>
          </a:xfrm>
          <a:prstGeom prst="rect">
            <a:avLst/>
          </a:prstGeom>
        </p:spPr>
      </p:pic>
      <p:cxnSp>
        <p:nvCxnSpPr>
          <p:cNvPr id="18" name="Straight Connector 17">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Slide Number Placeholder 4">
            <a:extLst>
              <a:ext uri="{FF2B5EF4-FFF2-40B4-BE49-F238E27FC236}">
                <a16:creationId xmlns:a16="http://schemas.microsoft.com/office/drawing/2014/main" id="{38CB2897-3486-AFFA-BD3C-61AD1D956E80}"/>
              </a:ext>
            </a:extLst>
          </p:cNvPr>
          <p:cNvSpPr>
            <a:spLocks noGrp="1"/>
          </p:cNvSpPr>
          <p:nvPr>
            <p:ph type="sldNum" sz="quarter" idx="10"/>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17</a:t>
            </a:fld>
            <a:endParaRPr lang="en-US" sz="1050" b="1"/>
          </a:p>
        </p:txBody>
      </p:sp>
    </p:spTree>
    <p:extLst>
      <p:ext uri="{BB962C8B-B14F-4D97-AF65-F5344CB8AC3E}">
        <p14:creationId xmlns:p14="http://schemas.microsoft.com/office/powerpoint/2010/main" val="200580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B023D-A647-40AC-BCEE-26BF5A1D4D86}"/>
              </a:ext>
            </a:extLst>
          </p:cNvPr>
          <p:cNvSpPr>
            <a:spLocks noGrp="1"/>
          </p:cNvSpPr>
          <p:nvPr>
            <p:ph idx="1"/>
          </p:nvPr>
        </p:nvSpPr>
        <p:spPr>
          <a:xfrm>
            <a:off x="1097280" y="2108201"/>
            <a:ext cx="10058400" cy="3760891"/>
          </a:xfrm>
        </p:spPr>
        <p:txBody>
          <a:bodyPr>
            <a:normAutofit fontScale="62500" lnSpcReduction="20000"/>
          </a:bodyPr>
          <a:lstStyle/>
          <a:p>
            <a:r>
              <a:rPr lang="en-US" dirty="0"/>
              <a:t>Would you use your “best” model to help make a prediction?</a:t>
            </a:r>
          </a:p>
          <a:p>
            <a:pPr>
              <a:buFont typeface="Arial" panose="020B0604020202020204" pitchFamily="34" charset="0"/>
              <a:buChar char="•"/>
            </a:pPr>
            <a:r>
              <a:rPr lang="en-US" dirty="0"/>
              <a:t>While the model shows improved performance over the baseline (RMSE reduction from 574 to 422), I would be cautious about using it for clinical predictions because:</a:t>
            </a:r>
          </a:p>
          <a:p>
            <a:pPr lvl="1">
              <a:buFont typeface="Arial" panose="020B0604020202020204" pitchFamily="34" charset="0"/>
              <a:buChar char="•"/>
            </a:pPr>
            <a:r>
              <a:rPr lang="en-US" dirty="0"/>
              <a:t>The error margin of 422 grams (nearly 1 pound) is clinically significant for newborns</a:t>
            </a:r>
          </a:p>
          <a:p>
            <a:pPr lvl="1">
              <a:buFont typeface="Arial" panose="020B0604020202020204" pitchFamily="34" charset="0"/>
              <a:buChar char="•"/>
            </a:pPr>
            <a:r>
              <a:rPr lang="en-US" dirty="0"/>
              <a:t>The learning curve shows signs of overfitting (gap between training and validation scores)</a:t>
            </a:r>
          </a:p>
          <a:p>
            <a:r>
              <a:rPr lang="en-US" dirty="0"/>
              <a:t>Are there other data attributes/features that you think could enhance the value of this model?</a:t>
            </a:r>
          </a:p>
          <a:p>
            <a:pPr>
              <a:buFont typeface="Courier New" panose="02070309020205020404" pitchFamily="49" charset="0"/>
              <a:buChar char="o"/>
            </a:pPr>
            <a:r>
              <a:rPr lang="en-US" dirty="0"/>
              <a:t>Based on the current dataset, I don’t think any further feature engineering is necessary. Please note that I have no expertise in the field and if this model were to be used in a real world application, I would consult an expert on what other features could enhance the model. A quick google search tells me that factors such as previous pregnancy outcomes, detailed health metrics during pregnancy, genetics, and ultrasound measures could help us enhance our predictions. </a:t>
            </a:r>
          </a:p>
          <a:p>
            <a:r>
              <a:rPr lang="en-US" dirty="0"/>
              <a:t>Do you have any data bias concerns?</a:t>
            </a:r>
          </a:p>
          <a:p>
            <a:pPr>
              <a:buFont typeface="Arial" panose="020B0604020202020204" pitchFamily="34" charset="0"/>
              <a:buChar char="•"/>
            </a:pPr>
            <a:r>
              <a:rPr lang="en-US" dirty="0"/>
              <a:t>There are several potential sources of bias that I could think of in the dataset such as: demographic representation, healthcare access bias, lack of standardization of measurements across different hospitals. To identify and minimize biases, it is necessary to consult with someone with domain expertise in the medical field and gain a better understanding of how this data is collected. </a:t>
            </a:r>
          </a:p>
          <a:p>
            <a:endParaRPr lang="en-US" dirty="0"/>
          </a:p>
          <a:p>
            <a:endParaRPr lang="en-US" dirty="0"/>
          </a:p>
        </p:txBody>
      </p:sp>
      <p:sp>
        <p:nvSpPr>
          <p:cNvPr id="3" name="Title 2">
            <a:extLst>
              <a:ext uri="{FF2B5EF4-FFF2-40B4-BE49-F238E27FC236}">
                <a16:creationId xmlns:a16="http://schemas.microsoft.com/office/drawing/2014/main" id="{0B717887-C5AC-4335-9643-B1C18213A711}"/>
              </a:ext>
            </a:extLst>
          </p:cNvPr>
          <p:cNvSpPr>
            <a:spLocks noGrp="1"/>
          </p:cNvSpPr>
          <p:nvPr>
            <p:ph type="title"/>
          </p:nvPr>
        </p:nvSpPr>
        <p:spPr>
          <a:xfrm>
            <a:off x="1097280" y="286603"/>
            <a:ext cx="10058400" cy="1450757"/>
          </a:xfrm>
        </p:spPr>
        <p:txBody>
          <a:bodyPr/>
          <a:lstStyle/>
          <a:p>
            <a:r>
              <a:rPr lang="en-US" dirty="0"/>
              <a:t>Recommendations</a:t>
            </a:r>
          </a:p>
        </p:txBody>
      </p:sp>
      <p:sp>
        <p:nvSpPr>
          <p:cNvPr id="4" name="Slide Number Placeholder 3">
            <a:extLst>
              <a:ext uri="{FF2B5EF4-FFF2-40B4-BE49-F238E27FC236}">
                <a16:creationId xmlns:a16="http://schemas.microsoft.com/office/drawing/2014/main" id="{C2AFB9CC-4E4C-4D6C-858D-0A7568A1BAF0}"/>
              </a:ext>
            </a:extLst>
          </p:cNvPr>
          <p:cNvSpPr>
            <a:spLocks noGrp="1"/>
          </p:cNvSpPr>
          <p:nvPr>
            <p:ph type="sldNum" sz="quarter" idx="10"/>
          </p:nvPr>
        </p:nvSpPr>
        <p:spPr>
          <a:xfrm>
            <a:off x="167431" y="6446837"/>
            <a:ext cx="780010" cy="365125"/>
          </a:xfrm>
        </p:spPr>
        <p:txBody>
          <a:bodyPr/>
          <a:lstStyle/>
          <a:p>
            <a:fld id="{3A98EE3D-8CD1-4C3F-BD1C-C98C9596463C}" type="slidenum">
              <a:rPr lang="en-US" smtClean="0"/>
              <a:pPr/>
              <a:t>18</a:t>
            </a:fld>
            <a:endParaRPr lang="en-US" dirty="0"/>
          </a:p>
        </p:txBody>
      </p:sp>
    </p:spTree>
    <p:extLst>
      <p:ext uri="{BB962C8B-B14F-4D97-AF65-F5344CB8AC3E}">
        <p14:creationId xmlns:p14="http://schemas.microsoft.com/office/powerpoint/2010/main" val="1308201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B023D-A647-40AC-BCEE-26BF5A1D4D86}"/>
              </a:ext>
            </a:extLst>
          </p:cNvPr>
          <p:cNvSpPr>
            <a:spLocks noGrp="1"/>
          </p:cNvSpPr>
          <p:nvPr>
            <p:ph idx="1"/>
          </p:nvPr>
        </p:nvSpPr>
        <p:spPr/>
        <p:txBody>
          <a:bodyPr/>
          <a:lstStyle/>
          <a:p>
            <a:r>
              <a:rPr lang="en-US" dirty="0"/>
              <a:t>For the most part, the data was very clean, without a lot of missing values </a:t>
            </a:r>
          </a:p>
          <a:p>
            <a:pPr lvl="1"/>
            <a:r>
              <a:rPr lang="en-US" dirty="0"/>
              <a:t>Since the dataset was huge, the data was filtered by the month of September as mentioned in the assignment instructions which resulted in a DF with the shape (90363, 29) </a:t>
            </a:r>
          </a:p>
          <a:p>
            <a:pPr lvl="1"/>
            <a:r>
              <a:rPr lang="en-US" dirty="0"/>
              <a:t>Running </a:t>
            </a:r>
            <a:r>
              <a:rPr lang="en-US" dirty="0" err="1"/>
              <a:t>df.info</a:t>
            </a:r>
            <a:r>
              <a:rPr lang="en-US" dirty="0"/>
              <a:t>() to got a sense of the data we are working with.  </a:t>
            </a:r>
          </a:p>
          <a:p>
            <a:pPr lvl="1"/>
            <a:r>
              <a:rPr lang="en-US" dirty="0"/>
              <a:t>After that </a:t>
            </a:r>
            <a:r>
              <a:rPr lang="en-US" dirty="0" err="1"/>
              <a:t>df.isnull</a:t>
            </a:r>
            <a:r>
              <a:rPr lang="en-US" dirty="0"/>
              <a:t>().sum() was ran to see how many values each column is missing.</a:t>
            </a:r>
          </a:p>
          <a:p>
            <a:pPr lvl="1"/>
            <a:r>
              <a:rPr lang="en-US" dirty="0"/>
              <a:t>Then, </a:t>
            </a:r>
            <a:r>
              <a:rPr lang="en-US" dirty="0" err="1"/>
              <a:t>df.describe</a:t>
            </a:r>
            <a:r>
              <a:rPr lang="en-US" dirty="0"/>
              <a:t>() was ran to get basic statistics of numerical columns.</a:t>
            </a:r>
          </a:p>
          <a:p>
            <a:pPr lvl="1"/>
            <a:r>
              <a:rPr lang="en-US" dirty="0"/>
              <a:t>Following </a:t>
            </a:r>
            <a:r>
              <a:rPr lang="en-US" dirty="0" err="1"/>
              <a:t>df.describe</a:t>
            </a:r>
            <a:r>
              <a:rPr lang="en-US" dirty="0"/>
              <a:t>, I decided to check for correlations. </a:t>
            </a:r>
          </a:p>
          <a:p>
            <a:pPr lvl="1"/>
            <a:r>
              <a:rPr lang="en-US" dirty="0"/>
              <a:t>The following slide contains a screenshot of correlation heatmap, using the help of </a:t>
            </a:r>
            <a:r>
              <a:rPr lang="en-US" dirty="0" err="1"/>
              <a:t>chatGPT</a:t>
            </a:r>
            <a:r>
              <a:rPr lang="en-US" dirty="0"/>
              <a:t> to help write a code that visualizes correlations in the dataset. </a:t>
            </a:r>
          </a:p>
          <a:p>
            <a:pPr lvl="1"/>
            <a:endParaRPr lang="en-US" dirty="0"/>
          </a:p>
        </p:txBody>
      </p:sp>
      <p:sp>
        <p:nvSpPr>
          <p:cNvPr id="3" name="Title 2">
            <a:extLst>
              <a:ext uri="{FF2B5EF4-FFF2-40B4-BE49-F238E27FC236}">
                <a16:creationId xmlns:a16="http://schemas.microsoft.com/office/drawing/2014/main" id="{0B717887-C5AC-4335-9643-B1C18213A711}"/>
              </a:ext>
            </a:extLst>
          </p:cNvPr>
          <p:cNvSpPr>
            <a:spLocks noGrp="1"/>
          </p:cNvSpPr>
          <p:nvPr>
            <p:ph type="title"/>
          </p:nvPr>
        </p:nvSpPr>
        <p:spPr/>
        <p:txBody>
          <a:bodyPr/>
          <a:lstStyle/>
          <a:p>
            <a:r>
              <a:rPr lang="en-US" dirty="0"/>
              <a:t>Analysis of Data</a:t>
            </a:r>
          </a:p>
        </p:txBody>
      </p:sp>
      <p:sp>
        <p:nvSpPr>
          <p:cNvPr id="4" name="Slide Number Placeholder 3">
            <a:extLst>
              <a:ext uri="{FF2B5EF4-FFF2-40B4-BE49-F238E27FC236}">
                <a16:creationId xmlns:a16="http://schemas.microsoft.com/office/drawing/2014/main" id="{C2AFB9CC-4E4C-4D6C-858D-0A7568A1BAF0}"/>
              </a:ext>
            </a:extLst>
          </p:cNvPr>
          <p:cNvSpPr>
            <a:spLocks noGrp="1"/>
          </p:cNvSpPr>
          <p:nvPr>
            <p:ph type="sldNum" sz="quarter" idx="10"/>
          </p:nvPr>
        </p:nvSpPr>
        <p:spPr/>
        <p:txBody>
          <a:bodyPr/>
          <a:lstStyle/>
          <a:p>
            <a:fld id="{3A98EE3D-8CD1-4C3F-BD1C-C98C9596463C}" type="slidenum">
              <a:rPr lang="en-US" smtClean="0"/>
              <a:pPr/>
              <a:t>2</a:t>
            </a:fld>
            <a:endParaRPr lang="en-US" b="1" dirty="0"/>
          </a:p>
        </p:txBody>
      </p:sp>
    </p:spTree>
    <p:extLst>
      <p:ext uri="{BB962C8B-B14F-4D97-AF65-F5344CB8AC3E}">
        <p14:creationId xmlns:p14="http://schemas.microsoft.com/office/powerpoint/2010/main" val="42972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0B717887-C5AC-4335-9643-B1C18213A711}"/>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latin typeface="+mj-lt"/>
              </a:rPr>
              <a:t>Analysis of Data, Correlation Heatmap</a:t>
            </a:r>
          </a:p>
        </p:txBody>
      </p:sp>
      <p:pic>
        <p:nvPicPr>
          <p:cNvPr id="6" name="Picture 5" descr="A screenshot of a computer screen&#10;&#10;Description automatically generated">
            <a:extLst>
              <a:ext uri="{FF2B5EF4-FFF2-40B4-BE49-F238E27FC236}">
                <a16:creationId xmlns:a16="http://schemas.microsoft.com/office/drawing/2014/main" id="{9621D49B-0C2B-0278-AF8C-F3000166E9BA}"/>
              </a:ext>
            </a:extLst>
          </p:cNvPr>
          <p:cNvPicPr>
            <a:picLocks noChangeAspect="1"/>
          </p:cNvPicPr>
          <p:nvPr/>
        </p:nvPicPr>
        <p:blipFill>
          <a:blip r:embed="rId2"/>
          <a:stretch>
            <a:fillRect/>
          </a:stretch>
        </p:blipFill>
        <p:spPr>
          <a:xfrm>
            <a:off x="224326" y="0"/>
            <a:ext cx="7267854" cy="6486560"/>
          </a:xfrm>
          <a:prstGeom prst="rect">
            <a:avLst/>
          </a:prstGeom>
        </p:spPr>
      </p:pic>
      <p:cxnSp>
        <p:nvCxnSpPr>
          <p:cNvPr id="17" name="Straight Connector 16">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Slide Number Placeholder 3">
            <a:extLst>
              <a:ext uri="{FF2B5EF4-FFF2-40B4-BE49-F238E27FC236}">
                <a16:creationId xmlns:a16="http://schemas.microsoft.com/office/drawing/2014/main" id="{C2AFB9CC-4E4C-4D6C-858D-0A7568A1BAF0}"/>
              </a:ext>
            </a:extLst>
          </p:cNvPr>
          <p:cNvSpPr>
            <a:spLocks noGrp="1"/>
          </p:cNvSpPr>
          <p:nvPr>
            <p:ph type="sldNum" sz="quarter" idx="10"/>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3</a:t>
            </a:fld>
            <a:endParaRPr lang="en-US" sz="1050" b="1"/>
          </a:p>
        </p:txBody>
      </p:sp>
    </p:spTree>
    <p:extLst>
      <p:ext uri="{BB962C8B-B14F-4D97-AF65-F5344CB8AC3E}">
        <p14:creationId xmlns:p14="http://schemas.microsoft.com/office/powerpoint/2010/main" val="220279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B023D-A647-40AC-BCEE-26BF5A1D4D86}"/>
              </a:ext>
            </a:extLst>
          </p:cNvPr>
          <p:cNvSpPr>
            <a:spLocks noGrp="1"/>
          </p:cNvSpPr>
          <p:nvPr>
            <p:ph idx="1"/>
          </p:nvPr>
        </p:nvSpPr>
        <p:spPr/>
        <p:txBody>
          <a:bodyPr/>
          <a:lstStyle/>
          <a:p>
            <a:pPr lvl="1"/>
            <a:r>
              <a:rPr lang="en-US" dirty="0"/>
              <a:t>Based on the correlation heatmap, I decided to drop No Prenatal Visits Recoded because we already have No Prenatal Visits in the dataset and they are heavily correlated.  </a:t>
            </a:r>
          </a:p>
          <a:p>
            <a:pPr lvl="1"/>
            <a:r>
              <a:rPr lang="en-US" dirty="0"/>
              <a:t>After that I ran </a:t>
            </a:r>
            <a:r>
              <a:rPr lang="en-US" dirty="0" err="1"/>
              <a:t>df.isnull</a:t>
            </a:r>
            <a:r>
              <a:rPr lang="en-US" dirty="0"/>
              <a:t>().sum() to see how many values each column is missing.</a:t>
            </a:r>
          </a:p>
          <a:p>
            <a:pPr lvl="1"/>
            <a:r>
              <a:rPr lang="en-US" dirty="0"/>
              <a:t>Then check for missing values in different columns to decide how to impute them later in the pipeline </a:t>
            </a:r>
          </a:p>
          <a:p>
            <a:pPr lvl="1"/>
            <a:r>
              <a:rPr lang="en-US" dirty="0"/>
              <a:t>Numeric values were imputed with mean. I plotted the distribution of numeric columns and since they are fairly normal without extreme outliers, I decided to choose mean. The following slide contains a visual representation of the distributions. </a:t>
            </a:r>
          </a:p>
          <a:p>
            <a:pPr lvl="1"/>
            <a:r>
              <a:rPr lang="en-US" dirty="0"/>
              <a:t>For non-numeric columns, I decided to choose most frequent as they are more likely to be repeated again, and it helps maintain the existing distributions without introducing unnecessary bias to our models. </a:t>
            </a:r>
          </a:p>
          <a:p>
            <a:pPr lvl="1"/>
            <a:endParaRPr lang="en-US" dirty="0"/>
          </a:p>
        </p:txBody>
      </p:sp>
      <p:sp>
        <p:nvSpPr>
          <p:cNvPr id="3" name="Title 2">
            <a:extLst>
              <a:ext uri="{FF2B5EF4-FFF2-40B4-BE49-F238E27FC236}">
                <a16:creationId xmlns:a16="http://schemas.microsoft.com/office/drawing/2014/main" id="{0B717887-C5AC-4335-9643-B1C18213A711}"/>
              </a:ext>
            </a:extLst>
          </p:cNvPr>
          <p:cNvSpPr>
            <a:spLocks noGrp="1"/>
          </p:cNvSpPr>
          <p:nvPr>
            <p:ph type="title"/>
          </p:nvPr>
        </p:nvSpPr>
        <p:spPr/>
        <p:txBody>
          <a:bodyPr/>
          <a:lstStyle/>
          <a:p>
            <a:r>
              <a:rPr lang="en-US" dirty="0"/>
              <a:t>Analysis of Data Continued</a:t>
            </a:r>
          </a:p>
        </p:txBody>
      </p:sp>
      <p:sp>
        <p:nvSpPr>
          <p:cNvPr id="4" name="Slide Number Placeholder 3">
            <a:extLst>
              <a:ext uri="{FF2B5EF4-FFF2-40B4-BE49-F238E27FC236}">
                <a16:creationId xmlns:a16="http://schemas.microsoft.com/office/drawing/2014/main" id="{C2AFB9CC-4E4C-4D6C-858D-0A7568A1BAF0}"/>
              </a:ext>
            </a:extLst>
          </p:cNvPr>
          <p:cNvSpPr>
            <a:spLocks noGrp="1"/>
          </p:cNvSpPr>
          <p:nvPr>
            <p:ph type="sldNum" sz="quarter" idx="10"/>
          </p:nvPr>
        </p:nvSpPr>
        <p:spPr/>
        <p:txBody>
          <a:bodyPr/>
          <a:lstStyle/>
          <a:p>
            <a:fld id="{3A98EE3D-8CD1-4C3F-BD1C-C98C9596463C}" type="slidenum">
              <a:rPr lang="en-US" smtClean="0"/>
              <a:pPr/>
              <a:t>4</a:t>
            </a:fld>
            <a:endParaRPr lang="en-US" b="1" dirty="0"/>
          </a:p>
        </p:txBody>
      </p:sp>
    </p:spTree>
    <p:extLst>
      <p:ext uri="{BB962C8B-B14F-4D97-AF65-F5344CB8AC3E}">
        <p14:creationId xmlns:p14="http://schemas.microsoft.com/office/powerpoint/2010/main" val="2402032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7" name="Picture 6" descr="A group of blue and white graphs&#10;&#10;Description automatically generated with medium confidence">
            <a:extLst>
              <a:ext uri="{FF2B5EF4-FFF2-40B4-BE49-F238E27FC236}">
                <a16:creationId xmlns:a16="http://schemas.microsoft.com/office/drawing/2014/main" id="{9CEC2DF7-56E4-F084-E513-68278A8B8E64}"/>
              </a:ext>
            </a:extLst>
          </p:cNvPr>
          <p:cNvPicPr>
            <a:picLocks noChangeAspect="1"/>
          </p:cNvPicPr>
          <p:nvPr/>
        </p:nvPicPr>
        <p:blipFill>
          <a:blip r:embed="rId2"/>
          <a:srcRect t="14279" b="1135"/>
          <a:stretch/>
        </p:blipFill>
        <p:spPr>
          <a:xfrm>
            <a:off x="290868" y="161144"/>
            <a:ext cx="11092719" cy="6239656"/>
          </a:xfrm>
          <a:prstGeom prst="rect">
            <a:avLst/>
          </a:prstGeom>
        </p:spPr>
      </p:pic>
      <p:sp>
        <p:nvSpPr>
          <p:cNvPr id="4" name="Slide Number Placeholder 3">
            <a:extLst>
              <a:ext uri="{FF2B5EF4-FFF2-40B4-BE49-F238E27FC236}">
                <a16:creationId xmlns:a16="http://schemas.microsoft.com/office/drawing/2014/main" id="{DF96BF77-CF05-D037-8346-7B3FC743DCC0}"/>
              </a:ext>
            </a:extLst>
          </p:cNvPr>
          <p:cNvSpPr>
            <a:spLocks noGrp="1"/>
          </p:cNvSpPr>
          <p:nvPr>
            <p:ph type="sldNum" sz="quarter" idx="10"/>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pPr>
                <a:spcAft>
                  <a:spcPts val="600"/>
                </a:spcAft>
              </a:pPr>
              <a:t>5</a:t>
            </a:fld>
            <a:endParaRPr lang="en-US" sz="1050" b="1"/>
          </a:p>
        </p:txBody>
      </p:sp>
    </p:spTree>
    <p:extLst>
      <p:ext uri="{BB962C8B-B14F-4D97-AF65-F5344CB8AC3E}">
        <p14:creationId xmlns:p14="http://schemas.microsoft.com/office/powerpoint/2010/main" val="400014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B023D-A647-40AC-BCEE-26BF5A1D4D86}"/>
              </a:ext>
            </a:extLst>
          </p:cNvPr>
          <p:cNvSpPr>
            <a:spLocks noGrp="1"/>
          </p:cNvSpPr>
          <p:nvPr>
            <p:ph idx="1"/>
          </p:nvPr>
        </p:nvSpPr>
        <p:spPr/>
        <p:txBody>
          <a:bodyPr/>
          <a:lstStyle/>
          <a:p>
            <a:pPr lvl="1"/>
            <a:r>
              <a:rPr lang="en-US" dirty="0"/>
              <a:t>Lastly, I had to decide if the data required stratification. </a:t>
            </a:r>
          </a:p>
          <a:p>
            <a:pPr lvl="1"/>
            <a:r>
              <a:rPr lang="en-US" dirty="0"/>
              <a:t>Once again, consulting </a:t>
            </a:r>
            <a:r>
              <a:rPr lang="en-US" dirty="0" err="1"/>
              <a:t>chatGPT</a:t>
            </a:r>
            <a:r>
              <a:rPr lang="en-US" dirty="0"/>
              <a:t>, I did an an “ANOVA” analysis to see if there are statistically significant differences between the means of two or more independent groups. </a:t>
            </a:r>
          </a:p>
          <a:p>
            <a:pPr lvl="1"/>
            <a:r>
              <a:rPr lang="en-US" dirty="0"/>
              <a:t>The differences in birth weights across races, while present, are not extreme (all means are within about 200g of each other). It seems that there is no need for stratification. The following slide contains a visual representation. </a:t>
            </a:r>
          </a:p>
          <a:p>
            <a:pPr lvl="1"/>
            <a:r>
              <a:rPr lang="en-US" dirty="0"/>
              <a:t>Then I binned the time of the day the babies were born to see the distribution in each bin which were pretty similar. </a:t>
            </a:r>
          </a:p>
          <a:p>
            <a:pPr lvl="1"/>
            <a:r>
              <a:rPr lang="en-US" dirty="0"/>
              <a:t>I also scaled the numeric values in the pipeline using standard scaler since they were in a different scale (Height, weight, etc..)</a:t>
            </a:r>
          </a:p>
        </p:txBody>
      </p:sp>
      <p:sp>
        <p:nvSpPr>
          <p:cNvPr id="3" name="Title 2">
            <a:extLst>
              <a:ext uri="{FF2B5EF4-FFF2-40B4-BE49-F238E27FC236}">
                <a16:creationId xmlns:a16="http://schemas.microsoft.com/office/drawing/2014/main" id="{0B717887-C5AC-4335-9643-B1C18213A711}"/>
              </a:ext>
            </a:extLst>
          </p:cNvPr>
          <p:cNvSpPr>
            <a:spLocks noGrp="1"/>
          </p:cNvSpPr>
          <p:nvPr>
            <p:ph type="title"/>
          </p:nvPr>
        </p:nvSpPr>
        <p:spPr/>
        <p:txBody>
          <a:bodyPr/>
          <a:lstStyle/>
          <a:p>
            <a:r>
              <a:rPr lang="en-US" dirty="0"/>
              <a:t>Analysis of Data Continued</a:t>
            </a:r>
          </a:p>
        </p:txBody>
      </p:sp>
      <p:sp>
        <p:nvSpPr>
          <p:cNvPr id="4" name="Slide Number Placeholder 3">
            <a:extLst>
              <a:ext uri="{FF2B5EF4-FFF2-40B4-BE49-F238E27FC236}">
                <a16:creationId xmlns:a16="http://schemas.microsoft.com/office/drawing/2014/main" id="{C2AFB9CC-4E4C-4D6C-858D-0A7568A1BAF0}"/>
              </a:ext>
            </a:extLst>
          </p:cNvPr>
          <p:cNvSpPr>
            <a:spLocks noGrp="1"/>
          </p:cNvSpPr>
          <p:nvPr>
            <p:ph type="sldNum" sz="quarter" idx="10"/>
          </p:nvPr>
        </p:nvSpPr>
        <p:spPr/>
        <p:txBody>
          <a:bodyPr/>
          <a:lstStyle/>
          <a:p>
            <a:fld id="{3A98EE3D-8CD1-4C3F-BD1C-C98C9596463C}" type="slidenum">
              <a:rPr lang="en-US" smtClean="0"/>
              <a:pPr/>
              <a:t>6</a:t>
            </a:fld>
            <a:endParaRPr lang="en-US" b="1" dirty="0"/>
          </a:p>
        </p:txBody>
      </p:sp>
    </p:spTree>
    <p:extLst>
      <p:ext uri="{BB962C8B-B14F-4D97-AF65-F5344CB8AC3E}">
        <p14:creationId xmlns:p14="http://schemas.microsoft.com/office/powerpoint/2010/main" val="1662733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rgbClr val="337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with numbers and a blue and black bar chart&#10;&#10;Description automatically generated with medium confidence">
            <a:extLst>
              <a:ext uri="{FF2B5EF4-FFF2-40B4-BE49-F238E27FC236}">
                <a16:creationId xmlns:a16="http://schemas.microsoft.com/office/drawing/2014/main" id="{08E7A270-AB2E-A52F-DA35-CACB47277B06}"/>
              </a:ext>
            </a:extLst>
          </p:cNvPr>
          <p:cNvPicPr>
            <a:picLocks noChangeAspect="1"/>
          </p:cNvPicPr>
          <p:nvPr/>
        </p:nvPicPr>
        <p:blipFill>
          <a:blip r:embed="rId2"/>
          <a:stretch>
            <a:fillRect/>
          </a:stretch>
        </p:blipFill>
        <p:spPr>
          <a:xfrm>
            <a:off x="804334" y="1681132"/>
            <a:ext cx="10577744" cy="3490654"/>
          </a:xfrm>
          <a:prstGeom prst="rect">
            <a:avLst/>
          </a:prstGeom>
        </p:spPr>
      </p:pic>
      <p:sp>
        <p:nvSpPr>
          <p:cNvPr id="4" name="Slide Number Placeholder 3">
            <a:extLst>
              <a:ext uri="{FF2B5EF4-FFF2-40B4-BE49-F238E27FC236}">
                <a16:creationId xmlns:a16="http://schemas.microsoft.com/office/drawing/2014/main" id="{B9248F30-0BFC-E26B-1E8A-27AAAFECDE42}"/>
              </a:ext>
            </a:extLst>
          </p:cNvPr>
          <p:cNvSpPr>
            <a:spLocks noGrp="1"/>
          </p:cNvSpPr>
          <p:nvPr>
            <p:ph type="sldNum" sz="quarter" idx="10"/>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a:solidFill>
                  <a:schemeClr val="tx1">
                    <a:lumMod val="50000"/>
                    <a:lumOff val="50000"/>
                  </a:schemeClr>
                </a:solidFill>
              </a:rPr>
              <a:pPr>
                <a:spcAft>
                  <a:spcPts val="600"/>
                </a:spcAft>
              </a:pPr>
              <a:t>7</a:t>
            </a:fld>
            <a:endParaRPr lang="en-US" sz="1050" b="1">
              <a:solidFill>
                <a:schemeClr val="tx1">
                  <a:lumMod val="50000"/>
                  <a:lumOff val="50000"/>
                </a:schemeClr>
              </a:solidFill>
            </a:endParaRPr>
          </a:p>
        </p:txBody>
      </p:sp>
    </p:spTree>
    <p:extLst>
      <p:ext uri="{BB962C8B-B14F-4D97-AF65-F5344CB8AC3E}">
        <p14:creationId xmlns:p14="http://schemas.microsoft.com/office/powerpoint/2010/main" val="85206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B023D-A647-40AC-BCEE-26BF5A1D4D86}"/>
              </a:ext>
            </a:extLst>
          </p:cNvPr>
          <p:cNvSpPr>
            <a:spLocks noGrp="1"/>
          </p:cNvSpPr>
          <p:nvPr>
            <p:ph idx="1"/>
          </p:nvPr>
        </p:nvSpPr>
        <p:spPr/>
        <p:txBody>
          <a:bodyPr/>
          <a:lstStyle/>
          <a:p>
            <a:pPr marL="0" indent="0">
              <a:buNone/>
            </a:pPr>
            <a:endParaRPr lang="en-US" dirty="0"/>
          </a:p>
          <a:p>
            <a:pPr lvl="1"/>
            <a:r>
              <a:rPr lang="en-US" dirty="0"/>
              <a:t>I created three list containing the names of categorical, ordinal and numeric attributes. </a:t>
            </a:r>
          </a:p>
          <a:p>
            <a:pPr lvl="1"/>
            <a:r>
              <a:rPr lang="en-US" dirty="0"/>
              <a:t>For numerical attributes, I created a numeric pipeline with an imputation strategy based on mean (explained earlier) and standard scaling strategies. </a:t>
            </a:r>
          </a:p>
          <a:p>
            <a:pPr lvl="1"/>
            <a:r>
              <a:rPr lang="en-US" dirty="0"/>
              <a:t>For categorical attributes, I created a pipeline that imputes based on most frequent and encodes the data using </a:t>
            </a:r>
            <a:r>
              <a:rPr lang="en-US" dirty="0" err="1"/>
              <a:t>onehot</a:t>
            </a:r>
            <a:r>
              <a:rPr lang="en-US" dirty="0"/>
              <a:t> encoder. </a:t>
            </a:r>
          </a:p>
          <a:p>
            <a:pPr lvl="1"/>
            <a:r>
              <a:rPr lang="en-US" dirty="0"/>
              <a:t>For ordinal attributes, I did a similar imputation strategy based on most frequent values and Ordinal encoder. </a:t>
            </a:r>
          </a:p>
          <a:p>
            <a:pPr lvl="1"/>
            <a:r>
              <a:rPr lang="en-US" dirty="0"/>
              <a:t>Finally, they were all passed into full </a:t>
            </a:r>
            <a:r>
              <a:rPr lang="en-US" dirty="0" err="1"/>
              <a:t>pipline</a:t>
            </a:r>
            <a:r>
              <a:rPr lang="en-US" dirty="0"/>
              <a:t>. I decided against using polynomials because it took a long time for my code to run. </a:t>
            </a:r>
          </a:p>
          <a:p>
            <a:pPr lvl="1"/>
            <a:r>
              <a:rPr lang="en-US" dirty="0"/>
              <a:t>A visual representation of the pipeline is provided in the following slide. </a:t>
            </a:r>
          </a:p>
          <a:p>
            <a:pPr lvl="1"/>
            <a:endParaRPr lang="en-US" dirty="0"/>
          </a:p>
        </p:txBody>
      </p:sp>
      <p:sp>
        <p:nvSpPr>
          <p:cNvPr id="3" name="Title 2">
            <a:extLst>
              <a:ext uri="{FF2B5EF4-FFF2-40B4-BE49-F238E27FC236}">
                <a16:creationId xmlns:a16="http://schemas.microsoft.com/office/drawing/2014/main" id="{0B717887-C5AC-4335-9643-B1C18213A711}"/>
              </a:ext>
            </a:extLst>
          </p:cNvPr>
          <p:cNvSpPr>
            <a:spLocks noGrp="1"/>
          </p:cNvSpPr>
          <p:nvPr>
            <p:ph type="title"/>
          </p:nvPr>
        </p:nvSpPr>
        <p:spPr/>
        <p:txBody>
          <a:bodyPr/>
          <a:lstStyle/>
          <a:p>
            <a:r>
              <a:rPr lang="en-US" dirty="0"/>
              <a:t>The Pipeline</a:t>
            </a:r>
          </a:p>
        </p:txBody>
      </p:sp>
      <p:sp>
        <p:nvSpPr>
          <p:cNvPr id="4" name="Slide Number Placeholder 3">
            <a:extLst>
              <a:ext uri="{FF2B5EF4-FFF2-40B4-BE49-F238E27FC236}">
                <a16:creationId xmlns:a16="http://schemas.microsoft.com/office/drawing/2014/main" id="{C2AFB9CC-4E4C-4D6C-858D-0A7568A1BAF0}"/>
              </a:ext>
            </a:extLst>
          </p:cNvPr>
          <p:cNvSpPr>
            <a:spLocks noGrp="1"/>
          </p:cNvSpPr>
          <p:nvPr>
            <p:ph type="sldNum" sz="quarter" idx="10"/>
          </p:nvPr>
        </p:nvSpPr>
        <p:spPr/>
        <p:txBody>
          <a:bodyPr/>
          <a:lstStyle/>
          <a:p>
            <a:fld id="{3A98EE3D-8CD1-4C3F-BD1C-C98C9596463C}" type="slidenum">
              <a:rPr lang="en-US" smtClean="0"/>
              <a:pPr/>
              <a:t>8</a:t>
            </a:fld>
            <a:endParaRPr lang="en-US" b="1" dirty="0"/>
          </a:p>
        </p:txBody>
      </p:sp>
    </p:spTree>
    <p:extLst>
      <p:ext uri="{BB962C8B-B14F-4D97-AF65-F5344CB8AC3E}">
        <p14:creationId xmlns:p14="http://schemas.microsoft.com/office/powerpoint/2010/main" val="352801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8E9C91B-7EAD-4562-AB0E-DFB9663AE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5014DE1B-FD50-40B1-A8A5-304666E7C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1B41FE9-4F8F-4675-8668-D3330B371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mputer screen shot of text&#10;&#10;Description automatically generated">
            <a:extLst>
              <a:ext uri="{FF2B5EF4-FFF2-40B4-BE49-F238E27FC236}">
                <a16:creationId xmlns:a16="http://schemas.microsoft.com/office/drawing/2014/main" id="{A93F43CA-8895-66F2-7935-82725A5520C0}"/>
              </a:ext>
            </a:extLst>
          </p:cNvPr>
          <p:cNvPicPr>
            <a:picLocks noChangeAspect="1"/>
          </p:cNvPicPr>
          <p:nvPr/>
        </p:nvPicPr>
        <p:blipFill>
          <a:blip r:embed="rId2"/>
          <a:stretch>
            <a:fillRect/>
          </a:stretch>
        </p:blipFill>
        <p:spPr>
          <a:xfrm>
            <a:off x="798745" y="1698370"/>
            <a:ext cx="5136388" cy="3479901"/>
          </a:xfrm>
          <a:prstGeom prst="rect">
            <a:avLst/>
          </a:prstGeom>
        </p:spPr>
      </p:pic>
      <p:cxnSp>
        <p:nvCxnSpPr>
          <p:cNvPr id="19" name="Straight Connector 18">
            <a:extLst>
              <a:ext uri="{FF2B5EF4-FFF2-40B4-BE49-F238E27FC236}">
                <a16:creationId xmlns:a16="http://schemas.microsoft.com/office/drawing/2014/main" id="{E230929C-760C-4746-B0AE-0D09A78A88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038225"/>
            <a:ext cx="0" cy="476250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a:extLst>
              <a:ext uri="{FF2B5EF4-FFF2-40B4-BE49-F238E27FC236}">
                <a16:creationId xmlns:a16="http://schemas.microsoft.com/office/drawing/2014/main" id="{79BDFB8A-0A85-76FB-3043-A3090F78F664}"/>
              </a:ext>
            </a:extLst>
          </p:cNvPr>
          <p:cNvPicPr>
            <a:picLocks noChangeAspect="1"/>
          </p:cNvPicPr>
          <p:nvPr/>
        </p:nvPicPr>
        <p:blipFill>
          <a:blip r:embed="rId3"/>
          <a:stretch>
            <a:fillRect/>
          </a:stretch>
        </p:blipFill>
        <p:spPr>
          <a:xfrm>
            <a:off x="6256866" y="2122122"/>
            <a:ext cx="5136388" cy="2632398"/>
          </a:xfrm>
          <a:prstGeom prst="rect">
            <a:avLst/>
          </a:prstGeom>
        </p:spPr>
      </p:pic>
      <p:sp>
        <p:nvSpPr>
          <p:cNvPr id="4" name="Slide Number Placeholder 3">
            <a:extLst>
              <a:ext uri="{FF2B5EF4-FFF2-40B4-BE49-F238E27FC236}">
                <a16:creationId xmlns:a16="http://schemas.microsoft.com/office/drawing/2014/main" id="{D94D6317-EC02-8514-B0AD-01A1F74F09C8}"/>
              </a:ext>
            </a:extLst>
          </p:cNvPr>
          <p:cNvSpPr>
            <a:spLocks noGrp="1"/>
          </p:cNvSpPr>
          <p:nvPr>
            <p:ph type="sldNum" sz="quarter" idx="10"/>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9</a:t>
            </a:fld>
            <a:endParaRPr lang="en-US" sz="1050" b="1"/>
          </a:p>
        </p:txBody>
      </p:sp>
    </p:spTree>
    <p:extLst>
      <p:ext uri="{BB962C8B-B14F-4D97-AF65-F5344CB8AC3E}">
        <p14:creationId xmlns:p14="http://schemas.microsoft.com/office/powerpoint/2010/main" val="325394869"/>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551</TotalTime>
  <Words>1075</Words>
  <Application>Microsoft Macintosh PowerPoint</Application>
  <PresentationFormat>Widescreen</PresentationFormat>
  <Paragraphs>123</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-apple-system</vt:lpstr>
      <vt:lpstr>Arial</vt:lpstr>
      <vt:lpstr>Calibri</vt:lpstr>
      <vt:lpstr>Courier New</vt:lpstr>
      <vt:lpstr>Goudy Old Style</vt:lpstr>
      <vt:lpstr>Speak Pro</vt:lpstr>
      <vt:lpstr>RetrospectVTI</vt:lpstr>
      <vt:lpstr>Regression Assignment</vt:lpstr>
      <vt:lpstr>Analysis of Data</vt:lpstr>
      <vt:lpstr>Analysis of Data, Correlation Heatmap</vt:lpstr>
      <vt:lpstr>Analysis of Data Continued</vt:lpstr>
      <vt:lpstr>PowerPoint Presentation</vt:lpstr>
      <vt:lpstr>Analysis of Data Continued</vt:lpstr>
      <vt:lpstr>PowerPoint Presentation</vt:lpstr>
      <vt:lpstr>The Pipeline</vt:lpstr>
      <vt:lpstr>PowerPoint Presentation</vt:lpstr>
      <vt:lpstr>Model Features</vt:lpstr>
      <vt:lpstr>Results</vt:lpstr>
      <vt:lpstr>Comparing models</vt:lpstr>
      <vt:lpstr>Linear Model</vt:lpstr>
      <vt:lpstr>Ridge Learning Curve </vt:lpstr>
      <vt:lpstr>Non-Linear Model</vt:lpstr>
      <vt:lpstr>PowerPoint Presentation</vt:lpstr>
      <vt:lpstr>HistGradientBoostRegressor Learning Curve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Prepare for Applied Machine Learning with Python</dc:title>
  <dc:creator>Sue Metzger</dc:creator>
  <cp:lastModifiedBy>Shawn Shakibajahromi</cp:lastModifiedBy>
  <cp:revision>32</cp:revision>
  <dcterms:created xsi:type="dcterms:W3CDTF">2020-12-03T15:33:52Z</dcterms:created>
  <dcterms:modified xsi:type="dcterms:W3CDTF">2025-02-17T05:29:31Z</dcterms:modified>
</cp:coreProperties>
</file>