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71" r:id="rId3"/>
    <p:sldId id="273" r:id="rId4"/>
    <p:sldId id="272" r:id="rId5"/>
    <p:sldId id="276" r:id="rId6"/>
    <p:sldId id="280" r:id="rId7"/>
    <p:sldId id="270" r:id="rId8"/>
    <p:sldId id="268" r:id="rId9"/>
    <p:sldId id="269" r:id="rId10"/>
    <p:sldId id="266" r:id="rId11"/>
    <p:sldId id="267" r:id="rId12"/>
    <p:sldId id="281" r:id="rId13"/>
    <p:sldId id="274" r:id="rId14"/>
    <p:sldId id="277" r:id="rId15"/>
    <p:sldId id="264" r:id="rId16"/>
    <p:sldId id="258" r:id="rId17"/>
    <p:sldId id="263" r:id="rId18"/>
    <p:sldId id="259" r:id="rId19"/>
    <p:sldId id="261" r:id="rId20"/>
    <p:sldId id="262" r:id="rId21"/>
    <p:sldId id="257" r:id="rId22"/>
    <p:sldId id="278"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80"/>
    <p:restoredTop sz="95665"/>
  </p:normalViewPr>
  <p:slideViewPr>
    <p:cSldViewPr snapToGrid="0" snapToObjects="1" showGuides="1">
      <p:cViewPr>
        <p:scale>
          <a:sx n="92" d="100"/>
          <a:sy n="92" d="100"/>
        </p:scale>
        <p:origin x="336" y="464"/>
      </p:cViewPr>
      <p:guideLst>
        <p:guide orient="horz" pos="75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06072B-DCE7-BF42-A168-936F4130AEF4}" type="datetimeFigureOut">
              <a:rPr lang="en-US" smtClean="0"/>
              <a:t>5/21/20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8EBFDA-88FC-FF46-B64E-64862DA8226D}" type="slidenum">
              <a:rPr lang="en-US" smtClean="0"/>
              <a:t>‹#›</a:t>
            </a:fld>
            <a:endParaRPr lang="en-US"/>
          </a:p>
        </p:txBody>
      </p:sp>
    </p:spTree>
    <p:extLst>
      <p:ext uri="{BB962C8B-B14F-4D97-AF65-F5344CB8AC3E}">
        <p14:creationId xmlns:p14="http://schemas.microsoft.com/office/powerpoint/2010/main" val="1576567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EBFDA-88FC-FF46-B64E-64862DA8226D}" type="slidenum">
              <a:rPr lang="en-US" smtClean="0"/>
              <a:t>2</a:t>
            </a:fld>
            <a:endParaRPr lang="en-US"/>
          </a:p>
        </p:txBody>
      </p:sp>
    </p:spTree>
    <p:extLst>
      <p:ext uri="{BB962C8B-B14F-4D97-AF65-F5344CB8AC3E}">
        <p14:creationId xmlns:p14="http://schemas.microsoft.com/office/powerpoint/2010/main" val="1879399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EBFDA-88FC-FF46-B64E-64862DA8226D}" type="slidenum">
              <a:rPr lang="en-US" smtClean="0"/>
              <a:t>4</a:t>
            </a:fld>
            <a:endParaRPr lang="en-US"/>
          </a:p>
        </p:txBody>
      </p:sp>
    </p:spTree>
    <p:extLst>
      <p:ext uri="{BB962C8B-B14F-4D97-AF65-F5344CB8AC3E}">
        <p14:creationId xmlns:p14="http://schemas.microsoft.com/office/powerpoint/2010/main" val="765814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EBFDA-88FC-FF46-B64E-64862DA8226D}" type="slidenum">
              <a:rPr lang="en-US" smtClean="0"/>
              <a:t>5</a:t>
            </a:fld>
            <a:endParaRPr lang="en-US"/>
          </a:p>
        </p:txBody>
      </p:sp>
    </p:spTree>
    <p:extLst>
      <p:ext uri="{BB962C8B-B14F-4D97-AF65-F5344CB8AC3E}">
        <p14:creationId xmlns:p14="http://schemas.microsoft.com/office/powerpoint/2010/main" val="1486957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EBFDA-88FC-FF46-B64E-64862DA8226D}" type="slidenum">
              <a:rPr lang="en-US" smtClean="0"/>
              <a:t>6</a:t>
            </a:fld>
            <a:endParaRPr lang="en-US"/>
          </a:p>
        </p:txBody>
      </p:sp>
    </p:spTree>
    <p:extLst>
      <p:ext uri="{BB962C8B-B14F-4D97-AF65-F5344CB8AC3E}">
        <p14:creationId xmlns:p14="http://schemas.microsoft.com/office/powerpoint/2010/main" val="7760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EBFDA-88FC-FF46-B64E-64862DA8226D}" type="slidenum">
              <a:rPr lang="en-US" smtClean="0"/>
              <a:t>10</a:t>
            </a:fld>
            <a:endParaRPr lang="en-US"/>
          </a:p>
        </p:txBody>
      </p:sp>
    </p:spTree>
    <p:extLst>
      <p:ext uri="{BB962C8B-B14F-4D97-AF65-F5344CB8AC3E}">
        <p14:creationId xmlns:p14="http://schemas.microsoft.com/office/powerpoint/2010/main" val="886318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8EBFDA-88FC-FF46-B64E-64862DA8226D}" type="slidenum">
              <a:rPr lang="en-US" smtClean="0"/>
              <a:t>13</a:t>
            </a:fld>
            <a:endParaRPr lang="en-US"/>
          </a:p>
        </p:txBody>
      </p:sp>
    </p:spTree>
    <p:extLst>
      <p:ext uri="{BB962C8B-B14F-4D97-AF65-F5344CB8AC3E}">
        <p14:creationId xmlns:p14="http://schemas.microsoft.com/office/powerpoint/2010/main" val="1361603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8EBFDA-88FC-FF46-B64E-64862DA8226D}" type="slidenum">
              <a:rPr lang="en-US" smtClean="0"/>
              <a:t>14</a:t>
            </a:fld>
            <a:endParaRPr lang="en-US"/>
          </a:p>
        </p:txBody>
      </p:sp>
    </p:spTree>
    <p:extLst>
      <p:ext uri="{BB962C8B-B14F-4D97-AF65-F5344CB8AC3E}">
        <p14:creationId xmlns:p14="http://schemas.microsoft.com/office/powerpoint/2010/main" val="1650797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8EBFDA-88FC-FF46-B64E-64862DA8226D}" type="slidenum">
              <a:rPr lang="en-US" smtClean="0"/>
              <a:t>22</a:t>
            </a:fld>
            <a:endParaRPr lang="en-US"/>
          </a:p>
        </p:txBody>
      </p:sp>
    </p:spTree>
    <p:extLst>
      <p:ext uri="{BB962C8B-B14F-4D97-AF65-F5344CB8AC3E}">
        <p14:creationId xmlns:p14="http://schemas.microsoft.com/office/powerpoint/2010/main" val="1443644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485479-7169-FE42-848E-B2940725E423}" type="datetime1">
              <a:rPr lang="en-HK"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1FF53-64DB-D64A-8590-7E305F417ACD}" type="slidenum">
              <a:rPr lang="en-US" smtClean="0"/>
              <a:t>‹#›</a:t>
            </a:fld>
            <a:endParaRPr lang="en-US"/>
          </a:p>
        </p:txBody>
      </p:sp>
    </p:spTree>
    <p:extLst>
      <p:ext uri="{BB962C8B-B14F-4D97-AF65-F5344CB8AC3E}">
        <p14:creationId xmlns:p14="http://schemas.microsoft.com/office/powerpoint/2010/main" val="174857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19CBB0-466F-8D40-B556-2ED1C8528538}" type="datetime1">
              <a:rPr lang="en-HK"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1FF53-64DB-D64A-8590-7E305F417ACD}" type="slidenum">
              <a:rPr lang="en-US" smtClean="0"/>
              <a:t>‹#›</a:t>
            </a:fld>
            <a:endParaRPr lang="en-US"/>
          </a:p>
        </p:txBody>
      </p:sp>
    </p:spTree>
    <p:extLst>
      <p:ext uri="{BB962C8B-B14F-4D97-AF65-F5344CB8AC3E}">
        <p14:creationId xmlns:p14="http://schemas.microsoft.com/office/powerpoint/2010/main" val="336556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EDC072-315D-C04D-8F15-D7FBE6F9ACC6}" type="datetime1">
              <a:rPr lang="en-HK"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1FF53-64DB-D64A-8590-7E305F417ACD}" type="slidenum">
              <a:rPr lang="en-US" smtClean="0"/>
              <a:t>‹#›</a:t>
            </a:fld>
            <a:endParaRPr lang="en-US"/>
          </a:p>
        </p:txBody>
      </p:sp>
    </p:spTree>
    <p:extLst>
      <p:ext uri="{BB962C8B-B14F-4D97-AF65-F5344CB8AC3E}">
        <p14:creationId xmlns:p14="http://schemas.microsoft.com/office/powerpoint/2010/main" val="28648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069993-0C58-B74B-BE75-AC1DE001164D}" type="datetime1">
              <a:rPr lang="en-HK"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1FF53-64DB-D64A-8590-7E305F417ACD}" type="slidenum">
              <a:rPr lang="en-US" smtClean="0"/>
              <a:t>‹#›</a:t>
            </a:fld>
            <a:endParaRPr lang="en-US"/>
          </a:p>
        </p:txBody>
      </p:sp>
    </p:spTree>
    <p:extLst>
      <p:ext uri="{BB962C8B-B14F-4D97-AF65-F5344CB8AC3E}">
        <p14:creationId xmlns:p14="http://schemas.microsoft.com/office/powerpoint/2010/main" val="60821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9BFC43-C437-C242-AB52-D7021AC6322E}" type="datetime1">
              <a:rPr lang="en-HK"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1FF53-64DB-D64A-8590-7E305F417ACD}" type="slidenum">
              <a:rPr lang="en-US" smtClean="0"/>
              <a:t>‹#›</a:t>
            </a:fld>
            <a:endParaRPr lang="en-US"/>
          </a:p>
        </p:txBody>
      </p:sp>
    </p:spTree>
    <p:extLst>
      <p:ext uri="{BB962C8B-B14F-4D97-AF65-F5344CB8AC3E}">
        <p14:creationId xmlns:p14="http://schemas.microsoft.com/office/powerpoint/2010/main" val="20297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9A06E0-A198-F14F-A2B5-274967E5D6D7}" type="datetime1">
              <a:rPr lang="en-HK" smtClean="0"/>
              <a:t>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1FF53-64DB-D64A-8590-7E305F417ACD}" type="slidenum">
              <a:rPr lang="en-US" smtClean="0"/>
              <a:t>‹#›</a:t>
            </a:fld>
            <a:endParaRPr lang="en-US"/>
          </a:p>
        </p:txBody>
      </p:sp>
    </p:spTree>
    <p:extLst>
      <p:ext uri="{BB962C8B-B14F-4D97-AF65-F5344CB8AC3E}">
        <p14:creationId xmlns:p14="http://schemas.microsoft.com/office/powerpoint/2010/main" val="183733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FFC398-E101-054C-AA00-1CD6BC840979}" type="datetime1">
              <a:rPr lang="en-HK" smtClean="0"/>
              <a:t>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81FF53-64DB-D64A-8590-7E305F417ACD}" type="slidenum">
              <a:rPr lang="en-US" smtClean="0"/>
              <a:t>‹#›</a:t>
            </a:fld>
            <a:endParaRPr lang="en-US"/>
          </a:p>
        </p:txBody>
      </p:sp>
    </p:spTree>
    <p:extLst>
      <p:ext uri="{BB962C8B-B14F-4D97-AF65-F5344CB8AC3E}">
        <p14:creationId xmlns:p14="http://schemas.microsoft.com/office/powerpoint/2010/main" val="1340201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00BDD4-C66D-7844-97E0-D204EA9DC3C8}" type="datetime1">
              <a:rPr lang="en-HK" smtClean="0"/>
              <a:t>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81FF53-64DB-D64A-8590-7E305F417ACD}" type="slidenum">
              <a:rPr lang="en-US" smtClean="0"/>
              <a:t>‹#›</a:t>
            </a:fld>
            <a:endParaRPr lang="en-US"/>
          </a:p>
        </p:txBody>
      </p:sp>
    </p:spTree>
    <p:extLst>
      <p:ext uri="{BB962C8B-B14F-4D97-AF65-F5344CB8AC3E}">
        <p14:creationId xmlns:p14="http://schemas.microsoft.com/office/powerpoint/2010/main" val="1965263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2D0436-C05C-CF42-BF84-2D67B194B006}" type="datetime1">
              <a:rPr lang="en-HK" smtClean="0"/>
              <a:t>21/5/2020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81FF53-64DB-D64A-8590-7E305F417ACD}" type="slidenum">
              <a:rPr lang="en-US" smtClean="0"/>
              <a:t>‹#›</a:t>
            </a:fld>
            <a:endParaRPr lang="en-US"/>
          </a:p>
        </p:txBody>
      </p:sp>
    </p:spTree>
    <p:extLst>
      <p:ext uri="{BB962C8B-B14F-4D97-AF65-F5344CB8AC3E}">
        <p14:creationId xmlns:p14="http://schemas.microsoft.com/office/powerpoint/2010/main" val="1889170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CF0159-15FF-BF4C-874E-CA4A5CEDD035}" type="datetime1">
              <a:rPr lang="en-HK" smtClean="0"/>
              <a:t>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1FF53-64DB-D64A-8590-7E305F417ACD}" type="slidenum">
              <a:rPr lang="en-US" smtClean="0"/>
              <a:t>‹#›</a:t>
            </a:fld>
            <a:endParaRPr lang="en-US"/>
          </a:p>
        </p:txBody>
      </p:sp>
    </p:spTree>
    <p:extLst>
      <p:ext uri="{BB962C8B-B14F-4D97-AF65-F5344CB8AC3E}">
        <p14:creationId xmlns:p14="http://schemas.microsoft.com/office/powerpoint/2010/main" val="74309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4EAB2E-356A-FB40-8D28-406BD0AAF59F}" type="datetime1">
              <a:rPr lang="en-HK" smtClean="0"/>
              <a:t>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1FF53-64DB-D64A-8590-7E305F417ACD}" type="slidenum">
              <a:rPr lang="en-US" smtClean="0"/>
              <a:t>‹#›</a:t>
            </a:fld>
            <a:endParaRPr lang="en-US"/>
          </a:p>
        </p:txBody>
      </p:sp>
    </p:spTree>
    <p:extLst>
      <p:ext uri="{BB962C8B-B14F-4D97-AF65-F5344CB8AC3E}">
        <p14:creationId xmlns:p14="http://schemas.microsoft.com/office/powerpoint/2010/main" val="15146431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D7DE8D-E12E-6546-B2B5-CEBB46D7428A}" type="datetime1">
              <a:rPr lang="en-HK" smtClean="0"/>
              <a:t>21/5/2020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81FF53-64DB-D64A-8590-7E305F417ACD}" type="slidenum">
              <a:rPr lang="en-US" smtClean="0"/>
              <a:t>‹#›</a:t>
            </a:fld>
            <a:endParaRPr lang="en-US"/>
          </a:p>
        </p:txBody>
      </p:sp>
    </p:spTree>
    <p:extLst>
      <p:ext uri="{BB962C8B-B14F-4D97-AF65-F5344CB8AC3E}">
        <p14:creationId xmlns:p14="http://schemas.microsoft.com/office/powerpoint/2010/main" val="1669204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iclr.cc/archive/www/doku.php?id=iclr2017:faq.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gmod2020.org/org_sigmod_pc.s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mt3.research.microsoft.com/docs/help/index.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acm.org/publications/policies/plagiarism-overview" TargetMode="External"/><Relationship Id="rId3" Type="http://schemas.openxmlformats.org/officeDocument/2006/relationships/hyperlink" Target="https://www.vldb.org/pvldb/policies.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texstudio.org/" TargetMode="External"/><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hyperlink" Target="http://www.docs.is.ed.ac.uk/skills/documents/3722/3722-2014.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igmod2020.org/sigmod_research_list.s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6235" y="1214438"/>
            <a:ext cx="9799530" cy="2387600"/>
          </a:xfrm>
        </p:spPr>
        <p:txBody>
          <a:bodyPr>
            <a:normAutofit/>
          </a:bodyPr>
          <a:lstStyle/>
          <a:p>
            <a:r>
              <a:rPr lang="en-US" altLang="zh-CN" sz="5400" b="1" dirty="0" smtClean="0"/>
              <a:t>Common Knowledge in Research</a:t>
            </a:r>
            <a:endParaRPr lang="en-US" sz="5400" dirty="0"/>
          </a:p>
        </p:txBody>
      </p:sp>
      <p:sp>
        <p:nvSpPr>
          <p:cNvPr id="3" name="Subtitle 2"/>
          <p:cNvSpPr>
            <a:spLocks noGrp="1"/>
          </p:cNvSpPr>
          <p:nvPr>
            <p:ph type="subTitle" idx="1"/>
          </p:nvPr>
        </p:nvSpPr>
        <p:spPr>
          <a:xfrm>
            <a:off x="1524000" y="3602038"/>
            <a:ext cx="9144000" cy="3051010"/>
          </a:xfrm>
        </p:spPr>
        <p:txBody>
          <a:bodyPr>
            <a:normAutofit/>
          </a:bodyPr>
          <a:lstStyle/>
          <a:p>
            <a:r>
              <a:rPr lang="en-US" altLang="zh-CN" dirty="0" smtClean="0"/>
              <a:t>Version</a:t>
            </a:r>
            <a:r>
              <a:rPr lang="zh-CN" altLang="en-US" dirty="0" smtClean="0"/>
              <a:t> </a:t>
            </a:r>
            <a:r>
              <a:rPr lang="en-US" altLang="zh-CN" dirty="0" smtClean="0"/>
              <a:t>1.3</a:t>
            </a:r>
            <a:r>
              <a:rPr lang="zh-CN" altLang="en-US" dirty="0" smtClean="0"/>
              <a:t> </a:t>
            </a:r>
            <a:r>
              <a:rPr lang="en-US" dirty="0" smtClean="0"/>
              <a:t>by Sherry on May </a:t>
            </a:r>
            <a:r>
              <a:rPr lang="en-US" dirty="0" smtClean="0"/>
              <a:t>22</a:t>
            </a:r>
            <a:r>
              <a:rPr lang="en-US" baseline="30000" dirty="0" smtClean="0"/>
              <a:t>nd</a:t>
            </a:r>
            <a:r>
              <a:rPr lang="en-US" dirty="0" smtClean="0"/>
              <a:t>, </a:t>
            </a:r>
            <a:r>
              <a:rPr lang="en-US" dirty="0" smtClean="0"/>
              <a:t>2020</a:t>
            </a:r>
          </a:p>
          <a:p>
            <a:endParaRPr lang="en-US" dirty="0"/>
          </a:p>
          <a:p>
            <a:endParaRPr lang="en-US" dirty="0" smtClean="0"/>
          </a:p>
          <a:p>
            <a:endParaRPr lang="en-US" dirty="0"/>
          </a:p>
          <a:p>
            <a:endParaRPr lang="en-US" dirty="0" smtClean="0"/>
          </a:p>
          <a:p>
            <a:endParaRPr lang="en-US" dirty="0" smtClean="0"/>
          </a:p>
        </p:txBody>
      </p:sp>
      <p:sp>
        <p:nvSpPr>
          <p:cNvPr id="4" name="Rectangular Callout 3"/>
          <p:cNvSpPr/>
          <p:nvPr/>
        </p:nvSpPr>
        <p:spPr>
          <a:xfrm>
            <a:off x="1254699" y="4368801"/>
            <a:ext cx="9682601" cy="1987549"/>
          </a:xfrm>
          <a:prstGeom prst="wedgeRectCallout">
            <a:avLst>
              <a:gd name="adj1" fmla="val -29638"/>
              <a:gd name="adj2" fmla="val 46736"/>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Notes</a:t>
            </a:r>
          </a:p>
          <a:p>
            <a:pPr marL="457200" indent="-457200" algn="just">
              <a:buAutoNum type="arabicPeriod"/>
            </a:pPr>
            <a:r>
              <a:rPr lang="en-US" sz="2000" dirty="0" smtClean="0">
                <a:solidFill>
                  <a:schemeClr val="tx1"/>
                </a:solidFill>
              </a:rPr>
              <a:t>The slides</a:t>
            </a:r>
            <a:r>
              <a:rPr lang="zh-TW" altLang="en-US" sz="2000" dirty="0" smtClean="0">
                <a:solidFill>
                  <a:schemeClr val="tx1"/>
                </a:solidFill>
              </a:rPr>
              <a:t> </a:t>
            </a:r>
            <a:r>
              <a:rPr lang="en-US" altLang="zh-TW" sz="2000" dirty="0" smtClean="0">
                <a:solidFill>
                  <a:schemeClr val="tx1"/>
                </a:solidFill>
              </a:rPr>
              <a:t>CANNOT cover all the common knowledge you need to know for research. </a:t>
            </a:r>
            <a:r>
              <a:rPr lang="en-US" altLang="zh-TW" sz="2000" b="1" dirty="0" smtClean="0">
                <a:solidFill>
                  <a:srgbClr val="C00000"/>
                </a:solidFill>
              </a:rPr>
              <a:t>DO NOT be shy to ask </a:t>
            </a:r>
            <a:r>
              <a:rPr lang="en-US" altLang="zh-TW" sz="2000" dirty="0" smtClean="0">
                <a:solidFill>
                  <a:schemeClr val="tx1"/>
                </a:solidFill>
              </a:rPr>
              <a:t>if your have questions that do not have answers from Google. </a:t>
            </a:r>
          </a:p>
          <a:p>
            <a:pPr marL="457200" indent="-457200" algn="just">
              <a:buAutoNum type="arabicPeriod"/>
            </a:pPr>
            <a:r>
              <a:rPr lang="en-US" sz="2000" dirty="0" smtClean="0">
                <a:solidFill>
                  <a:schemeClr val="tx1"/>
                </a:solidFill>
              </a:rPr>
              <a:t>Please READ the policies and guidelines of the conference websites before your submission </a:t>
            </a:r>
            <a:r>
              <a:rPr lang="en-US" sz="2000" b="1" dirty="0" smtClean="0">
                <a:solidFill>
                  <a:srgbClr val="C00000"/>
                </a:solidFill>
              </a:rPr>
              <a:t>BY YOURSELF</a:t>
            </a:r>
            <a:r>
              <a:rPr lang="en-US" sz="2000" dirty="0" smtClean="0">
                <a:solidFill>
                  <a:schemeClr val="tx1"/>
                </a:solidFill>
              </a:rPr>
              <a:t>. You can learn a lot. </a:t>
            </a:r>
            <a:r>
              <a:rPr lang="en-US" sz="2000" b="1" dirty="0" smtClean="0">
                <a:solidFill>
                  <a:srgbClr val="C00000"/>
                </a:solidFill>
              </a:rPr>
              <a:t>DO NOT BE LAZY</a:t>
            </a:r>
            <a:r>
              <a:rPr lang="en-US" sz="2000" dirty="0" smtClean="0">
                <a:solidFill>
                  <a:schemeClr val="tx1"/>
                </a:solidFill>
              </a:rPr>
              <a:t>.</a:t>
            </a:r>
          </a:p>
          <a:p>
            <a:pPr marL="457200" indent="-457200" algn="just">
              <a:buFontTx/>
              <a:buAutoNum type="arabicPeriod"/>
            </a:pPr>
            <a:r>
              <a:rPr lang="en-US" sz="2000" dirty="0" smtClean="0">
                <a:solidFill>
                  <a:schemeClr val="tx1"/>
                </a:solidFill>
              </a:rPr>
              <a:t>Please attend PDEV6770 and LANG5001.</a:t>
            </a:r>
            <a:r>
              <a:rPr lang="zh-CN" altLang="en-US" sz="2000" dirty="0" smtClean="0">
                <a:solidFill>
                  <a:schemeClr val="tx1"/>
                </a:solidFill>
              </a:rPr>
              <a:t> </a:t>
            </a:r>
            <a:r>
              <a:rPr lang="en-US" altLang="zh-CN" sz="2000" dirty="0" smtClean="0">
                <a:solidFill>
                  <a:schemeClr val="tx1"/>
                </a:solidFill>
              </a:rPr>
              <a:t>Keep</a:t>
            </a:r>
            <a:r>
              <a:rPr lang="zh-TW" altLang="en-US" sz="2000" dirty="0" smtClean="0">
                <a:solidFill>
                  <a:schemeClr val="tx1"/>
                </a:solidFill>
              </a:rPr>
              <a:t> </a:t>
            </a:r>
            <a:r>
              <a:rPr lang="en-US" altLang="zh-TW" sz="2000" dirty="0" smtClean="0">
                <a:solidFill>
                  <a:schemeClr val="tx1"/>
                </a:solidFill>
              </a:rPr>
              <a:t>all the things you have learned in mind</a:t>
            </a:r>
            <a:r>
              <a:rPr lang="en-US" sz="2000" dirty="0" smtClean="0">
                <a:solidFill>
                  <a:schemeClr val="tx1"/>
                </a:solidFill>
              </a:rPr>
              <a:t>.</a:t>
            </a:r>
            <a:endParaRPr lang="en-US" sz="2000" dirty="0">
              <a:solidFill>
                <a:schemeClr val="tx1"/>
              </a:solidFill>
            </a:endParaRPr>
          </a:p>
        </p:txBody>
      </p:sp>
      <p:sp>
        <p:nvSpPr>
          <p:cNvPr id="5" name="Slide Number Placeholder 4"/>
          <p:cNvSpPr>
            <a:spLocks noGrp="1"/>
          </p:cNvSpPr>
          <p:nvPr>
            <p:ph type="sldNum" sz="quarter" idx="12"/>
          </p:nvPr>
        </p:nvSpPr>
        <p:spPr/>
        <p:txBody>
          <a:bodyPr/>
          <a:lstStyle/>
          <a:p>
            <a:fld id="{5581FF53-64DB-D64A-8590-7E305F417ACD}" type="slidenum">
              <a:rPr lang="en-US" smtClean="0"/>
              <a:t>1</a:t>
            </a:fld>
            <a:endParaRPr lang="en-US"/>
          </a:p>
        </p:txBody>
      </p:sp>
    </p:spTree>
    <p:extLst>
      <p:ext uri="{BB962C8B-B14F-4D97-AF65-F5344CB8AC3E}">
        <p14:creationId xmlns:p14="http://schemas.microsoft.com/office/powerpoint/2010/main" val="454279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266"/>
            <a:ext cx="10515600" cy="1325563"/>
          </a:xfrm>
        </p:spPr>
        <p:txBody>
          <a:bodyPr/>
          <a:lstStyle/>
          <a:p>
            <a:r>
              <a:rPr lang="en-US" b="1" dirty="0" smtClean="0"/>
              <a:t>Some Common Knowledge of Paper Reviews</a:t>
            </a:r>
            <a:endParaRPr lang="en-US" b="1" dirty="0"/>
          </a:p>
        </p:txBody>
      </p:sp>
      <p:sp>
        <p:nvSpPr>
          <p:cNvPr id="3" name="Content Placeholder 2"/>
          <p:cNvSpPr>
            <a:spLocks noGrp="1"/>
          </p:cNvSpPr>
          <p:nvPr>
            <p:ph idx="1"/>
          </p:nvPr>
        </p:nvSpPr>
        <p:spPr>
          <a:xfrm>
            <a:off x="680598" y="984795"/>
            <a:ext cx="10927418" cy="4128342"/>
          </a:xfrm>
        </p:spPr>
        <p:txBody>
          <a:bodyPr>
            <a:noAutofit/>
          </a:bodyPr>
          <a:lstStyle/>
          <a:p>
            <a:r>
              <a:rPr lang="en-US" sz="2400" b="1" dirty="0" smtClean="0"/>
              <a:t>Mode of Reviews</a:t>
            </a:r>
          </a:p>
          <a:p>
            <a:pPr lvl="1"/>
            <a:r>
              <a:rPr lang="en-US" sz="2000" b="1" dirty="0" smtClean="0"/>
              <a:t>Single-blind: </a:t>
            </a:r>
            <a:r>
              <a:rPr lang="en-US" sz="2000" dirty="0" smtClean="0"/>
              <a:t>The reviewers can view the names of author, but the </a:t>
            </a:r>
            <a:r>
              <a:rPr lang="en-US" sz="2000" dirty="0"/>
              <a:t>author does not know who the reviewers </a:t>
            </a:r>
            <a:r>
              <a:rPr lang="en-US" sz="2000" dirty="0" smtClean="0"/>
              <a:t>are. (e.g., VLDB, ICDE, applied science track of KDD)</a:t>
            </a:r>
          </a:p>
          <a:p>
            <a:pPr lvl="1"/>
            <a:endParaRPr lang="en-US" sz="2000" dirty="0" smtClean="0"/>
          </a:p>
          <a:p>
            <a:pPr lvl="1"/>
            <a:endParaRPr lang="en-US" sz="2000" dirty="0" smtClean="0"/>
          </a:p>
          <a:p>
            <a:pPr lvl="1"/>
            <a:r>
              <a:rPr lang="en-US" sz="2000" b="1" dirty="0" smtClean="0"/>
              <a:t>Double-blind: </a:t>
            </a:r>
            <a:r>
              <a:rPr lang="en-US" sz="2000" dirty="0" smtClean="0"/>
              <a:t>The reviewers cannot view the names of author, and </a:t>
            </a:r>
            <a:r>
              <a:rPr lang="en-US" sz="2000" dirty="0"/>
              <a:t>vice </a:t>
            </a:r>
            <a:r>
              <a:rPr lang="en-US" sz="2000" dirty="0" smtClean="0"/>
              <a:t>versa. (e.g., SIGMOD, research track of KDD)</a:t>
            </a:r>
          </a:p>
          <a:p>
            <a:pPr lvl="1"/>
            <a:r>
              <a:rPr lang="en-US" sz="2000" b="1" dirty="0" smtClean="0"/>
              <a:t>Triple-blind: </a:t>
            </a:r>
            <a:r>
              <a:rPr lang="en-US" sz="2000" dirty="0" smtClean="0"/>
              <a:t>The reviewers and handling editors (PC chairs) cannot view the names of author, and vice versa. (e.g., ICDM)</a:t>
            </a:r>
          </a:p>
          <a:p>
            <a:pPr lvl="1"/>
            <a:r>
              <a:rPr lang="en-US" sz="2000" b="1" dirty="0" smtClean="0"/>
              <a:t>Open review: </a:t>
            </a:r>
            <a:r>
              <a:rPr lang="en-US" sz="2000" dirty="0" smtClean="0"/>
              <a:t> The paper review is public. Anyone can review and comment the paper. (e.g. ICLR) </a:t>
            </a:r>
            <a:r>
              <a:rPr lang="en-US" sz="2000" dirty="0" smtClean="0">
                <a:hlinkClick r:id="rId3"/>
              </a:rPr>
              <a:t>https://iclr.cc/archive/www/doku.php%3Fid=iclr2017:faq.html</a:t>
            </a:r>
            <a:r>
              <a:rPr lang="en-US" sz="2000" dirty="0" smtClean="0"/>
              <a:t>)</a:t>
            </a:r>
          </a:p>
        </p:txBody>
      </p:sp>
      <p:sp>
        <p:nvSpPr>
          <p:cNvPr id="5" name="TextBox 4"/>
          <p:cNvSpPr txBox="1"/>
          <p:nvPr/>
        </p:nvSpPr>
        <p:spPr>
          <a:xfrm>
            <a:off x="2009482" y="1984991"/>
            <a:ext cx="8780437" cy="707886"/>
          </a:xfrm>
          <a:prstGeom prst="rect">
            <a:avLst/>
          </a:prstGeom>
          <a:solidFill>
            <a:schemeClr val="accent4">
              <a:lumMod val="20000"/>
              <a:lumOff val="80000"/>
            </a:schemeClr>
          </a:solidFill>
          <a:ln>
            <a:solidFill>
              <a:schemeClr val="accent4">
                <a:lumMod val="75000"/>
              </a:schemeClr>
            </a:solidFill>
          </a:ln>
        </p:spPr>
        <p:txBody>
          <a:bodyPr wrap="square" rtlCol="0">
            <a:spAutoFit/>
          </a:bodyPr>
          <a:lstStyle/>
          <a:p>
            <a:r>
              <a:rPr lang="en-US" sz="2000" b="1" dirty="0" smtClean="0">
                <a:solidFill>
                  <a:srgbClr val="C00000"/>
                </a:solidFill>
              </a:rPr>
              <a:t>DO NOT submit low-quality papers </a:t>
            </a:r>
            <a:r>
              <a:rPr lang="en-US" sz="2000" b="1" dirty="0" smtClean="0"/>
              <a:t>to single-blind conferences. </a:t>
            </a:r>
            <a:r>
              <a:rPr lang="en-US" altLang="zh-CN" sz="2000" b="1" dirty="0" smtClean="0"/>
              <a:t>This</a:t>
            </a:r>
            <a:r>
              <a:rPr lang="en-US" sz="2000" b="1" dirty="0" smtClean="0"/>
              <a:t> damages the reputation of you and your coauthors.</a:t>
            </a:r>
            <a:endParaRPr lang="en-US" sz="2000" dirty="0"/>
          </a:p>
        </p:txBody>
      </p:sp>
      <p:sp>
        <p:nvSpPr>
          <p:cNvPr id="6" name="TextBox 5"/>
          <p:cNvSpPr txBox="1"/>
          <p:nvPr/>
        </p:nvSpPr>
        <p:spPr>
          <a:xfrm>
            <a:off x="1191386" y="4553202"/>
            <a:ext cx="10416630" cy="2246769"/>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pPr algn="ctr"/>
            <a:r>
              <a:rPr lang="en-US" sz="2000" b="1" dirty="0" smtClean="0"/>
              <a:t>Notes: </a:t>
            </a:r>
          </a:p>
          <a:p>
            <a:pPr marL="457200" indent="-457200" algn="just">
              <a:buAutoNum type="arabicPeriod"/>
            </a:pPr>
            <a:r>
              <a:rPr lang="en-US" altLang="zh-CN" sz="2000" dirty="0" smtClean="0"/>
              <a:t>Check</a:t>
            </a:r>
            <a:r>
              <a:rPr lang="zh-TW" altLang="en-US" sz="2000" dirty="0" smtClean="0"/>
              <a:t> </a:t>
            </a:r>
            <a:r>
              <a:rPr lang="en-US" altLang="zh-TW" sz="2000" dirty="0" smtClean="0"/>
              <a:t>the conference websites for the modes of reviews every time before your submission. </a:t>
            </a:r>
          </a:p>
          <a:p>
            <a:pPr marL="457200" indent="-457200" algn="just">
              <a:buFontTx/>
              <a:buAutoNum type="arabicPeriod"/>
            </a:pPr>
            <a:r>
              <a:rPr lang="en-US" sz="2000" dirty="0"/>
              <a:t>For conferences in double-blind and triple-blind, you should not leak any information about your identities in the paper. </a:t>
            </a:r>
            <a:r>
              <a:rPr lang="en-US" sz="2000" b="1" dirty="0">
                <a:solidFill>
                  <a:srgbClr val="C00000"/>
                </a:solidFill>
              </a:rPr>
              <a:t>DO NOT mention </a:t>
            </a:r>
            <a:r>
              <a:rPr lang="en-US" sz="2000" dirty="0"/>
              <a:t>your name, your affiliations, your </a:t>
            </a:r>
            <a:r>
              <a:rPr lang="en-US" sz="2000" dirty="0" err="1"/>
              <a:t>github</a:t>
            </a:r>
            <a:r>
              <a:rPr lang="en-US" sz="2000" dirty="0"/>
              <a:t> address, the </a:t>
            </a:r>
            <a:r>
              <a:rPr lang="en-US" sz="2000" dirty="0" err="1"/>
              <a:t>arXiv</a:t>
            </a:r>
            <a:r>
              <a:rPr lang="en-US" sz="2000" dirty="0"/>
              <a:t> version of your paper (if there is any</a:t>
            </a:r>
            <a:r>
              <a:rPr lang="en-US" sz="2000" dirty="0" smtClean="0"/>
              <a:t>).</a:t>
            </a:r>
          </a:p>
          <a:p>
            <a:pPr marL="457200" indent="-457200" algn="just">
              <a:buFontTx/>
              <a:buAutoNum type="arabicPeriod"/>
            </a:pPr>
            <a:r>
              <a:rPr lang="en-US" sz="2000" dirty="0" smtClean="0"/>
              <a:t>Different </a:t>
            </a:r>
            <a:r>
              <a:rPr lang="en-US" sz="2000" dirty="0"/>
              <a:t>conferences have different rules</a:t>
            </a:r>
            <a:r>
              <a:rPr lang="zh-CN" altLang="en-US" sz="2000" dirty="0"/>
              <a:t> </a:t>
            </a:r>
            <a:r>
              <a:rPr lang="en-US" altLang="zh-CN" sz="2000" dirty="0"/>
              <a:t>in different </a:t>
            </a:r>
            <a:r>
              <a:rPr lang="en-US" altLang="zh-CN" sz="2000" dirty="0" smtClean="0"/>
              <a:t>years</a:t>
            </a:r>
            <a:r>
              <a:rPr lang="en-US" altLang="zh-TW" sz="2000" dirty="0" smtClean="0"/>
              <a:t>. Make sure you </a:t>
            </a:r>
            <a:r>
              <a:rPr lang="en-US" altLang="zh-TW" sz="2000" b="1" dirty="0" smtClean="0">
                <a:solidFill>
                  <a:srgbClr val="C00000"/>
                </a:solidFill>
              </a:rPr>
              <a:t>read EVERY WORD in the submission guideline</a:t>
            </a:r>
            <a:r>
              <a:rPr lang="en-US" altLang="zh-TW" sz="2000" dirty="0" smtClean="0"/>
              <a:t>. </a:t>
            </a:r>
            <a:r>
              <a:rPr lang="en-US" sz="2000" b="1" dirty="0">
                <a:solidFill>
                  <a:srgbClr val="C00000"/>
                </a:solidFill>
              </a:rPr>
              <a:t>DO NOT BE </a:t>
            </a:r>
            <a:r>
              <a:rPr lang="en-US" sz="2000" b="1" dirty="0" smtClean="0">
                <a:solidFill>
                  <a:srgbClr val="C00000"/>
                </a:solidFill>
              </a:rPr>
              <a:t>LAZY</a:t>
            </a:r>
            <a:r>
              <a:rPr lang="en-US" sz="2000" dirty="0" smtClean="0"/>
              <a:t>!!</a:t>
            </a:r>
            <a:endParaRPr lang="en-US" sz="2000" dirty="0"/>
          </a:p>
        </p:txBody>
      </p:sp>
      <p:sp>
        <p:nvSpPr>
          <p:cNvPr id="8" name="Slide Number Placeholder 7"/>
          <p:cNvSpPr>
            <a:spLocks noGrp="1"/>
          </p:cNvSpPr>
          <p:nvPr>
            <p:ph type="sldNum" sz="quarter" idx="12"/>
          </p:nvPr>
        </p:nvSpPr>
        <p:spPr/>
        <p:txBody>
          <a:bodyPr/>
          <a:lstStyle/>
          <a:p>
            <a:fld id="{5581FF53-64DB-D64A-8590-7E305F417ACD}" type="slidenum">
              <a:rPr lang="en-US" smtClean="0"/>
              <a:t>10</a:t>
            </a:fld>
            <a:endParaRPr lang="en-US"/>
          </a:p>
        </p:txBody>
      </p:sp>
    </p:spTree>
    <p:extLst>
      <p:ext uri="{BB962C8B-B14F-4D97-AF65-F5344CB8AC3E}">
        <p14:creationId xmlns:p14="http://schemas.microsoft.com/office/powerpoint/2010/main" val="903332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Some Common Knowledge of Paper Reviews</a:t>
            </a:r>
            <a:endParaRPr lang="en-US" b="1" dirty="0"/>
          </a:p>
        </p:txBody>
      </p:sp>
      <p:sp>
        <p:nvSpPr>
          <p:cNvPr id="3" name="Content Placeholder 2"/>
          <p:cNvSpPr>
            <a:spLocks noGrp="1"/>
          </p:cNvSpPr>
          <p:nvPr>
            <p:ph idx="1"/>
          </p:nvPr>
        </p:nvSpPr>
        <p:spPr>
          <a:xfrm>
            <a:off x="838199" y="1364829"/>
            <a:ext cx="10515600" cy="4128342"/>
          </a:xfrm>
        </p:spPr>
        <p:txBody>
          <a:bodyPr>
            <a:noAutofit/>
          </a:bodyPr>
          <a:lstStyle/>
          <a:p>
            <a:r>
              <a:rPr lang="en-US" sz="2400" b="1" dirty="0" smtClean="0"/>
              <a:t>What will happen after you submit the paper?</a:t>
            </a:r>
          </a:p>
          <a:p>
            <a:pPr marL="914400" lvl="1" indent="-457200">
              <a:buFont typeface="+mj-lt"/>
              <a:buAutoNum type="arabicParenR"/>
            </a:pPr>
            <a:r>
              <a:rPr lang="en-US" sz="2000" b="1" dirty="0" smtClean="0"/>
              <a:t>Reviewers bid for papers they want to review: </a:t>
            </a:r>
            <a:r>
              <a:rPr lang="en-US" sz="2000" dirty="0"/>
              <a:t>During bidding, reviewers can access abstracts of all non-conflicting papers. They can bid as per their expertise and interest</a:t>
            </a:r>
            <a:r>
              <a:rPr lang="en-US" sz="2000" dirty="0" smtClean="0"/>
              <a:t>.</a:t>
            </a:r>
          </a:p>
          <a:p>
            <a:pPr lvl="1"/>
            <a:endParaRPr lang="en-US" sz="2000" dirty="0"/>
          </a:p>
          <a:p>
            <a:pPr lvl="1"/>
            <a:endParaRPr lang="en-US" sz="2000" dirty="0" smtClean="0"/>
          </a:p>
          <a:p>
            <a:pPr lvl="1"/>
            <a:endParaRPr lang="en-US" sz="2000" dirty="0"/>
          </a:p>
          <a:p>
            <a:pPr lvl="1"/>
            <a:endParaRPr lang="en-US" sz="2000" dirty="0" smtClean="0"/>
          </a:p>
          <a:p>
            <a:pPr lvl="1"/>
            <a:endParaRPr lang="en-US" altLang="zh-CN" sz="2000" dirty="0" smtClean="0"/>
          </a:p>
          <a:p>
            <a:pPr marL="914400" lvl="1" indent="-457200">
              <a:buFont typeface="+mj-lt"/>
              <a:buAutoNum type="arabicParenR" startAt="2"/>
            </a:pPr>
            <a:r>
              <a:rPr lang="en-US" altLang="zh-CN" sz="2000" b="1" dirty="0" smtClean="0"/>
              <a:t>Reviewers</a:t>
            </a:r>
            <a:r>
              <a:rPr lang="zh-TW" altLang="en-US" sz="2000" b="1" dirty="0" smtClean="0"/>
              <a:t> </a:t>
            </a:r>
            <a:r>
              <a:rPr lang="en-US" altLang="zh-TW" sz="2000" b="1" dirty="0" smtClean="0"/>
              <a:t>read the papers and write comments.</a:t>
            </a:r>
            <a:r>
              <a:rPr lang="en-US" altLang="zh-TW" sz="2000" dirty="0" smtClean="0"/>
              <a:t> The common aspects include:</a:t>
            </a:r>
          </a:p>
          <a:p>
            <a:pPr lvl="2"/>
            <a:r>
              <a:rPr lang="en-US" dirty="0" smtClean="0"/>
              <a:t>Originality/Novelty of the paper</a:t>
            </a:r>
          </a:p>
          <a:p>
            <a:pPr lvl="2"/>
            <a:r>
              <a:rPr lang="en-US" dirty="0" smtClean="0"/>
              <a:t>Technical Quality of the paper</a:t>
            </a:r>
          </a:p>
          <a:p>
            <a:pPr lvl="2"/>
            <a:r>
              <a:rPr lang="en-US" dirty="0" smtClean="0"/>
              <a:t>Impact/Outreach of the paper</a:t>
            </a:r>
          </a:p>
          <a:p>
            <a:pPr lvl="2"/>
            <a:r>
              <a:rPr lang="en-US" dirty="0" smtClean="0"/>
              <a:t>Presentation</a:t>
            </a:r>
          </a:p>
          <a:p>
            <a:pPr lvl="2"/>
            <a:r>
              <a:rPr lang="en-US" dirty="0" smtClean="0"/>
              <a:t>Reproducibility</a:t>
            </a:r>
          </a:p>
          <a:p>
            <a:pPr lvl="2"/>
            <a:r>
              <a:rPr lang="en-US" dirty="0"/>
              <a:t>Three positive aspects of the paper </a:t>
            </a:r>
            <a:endParaRPr lang="en-US" dirty="0" smtClean="0"/>
          </a:p>
          <a:p>
            <a:pPr lvl="2"/>
            <a:r>
              <a:rPr lang="en-US" dirty="0"/>
              <a:t>Three negative aspects of the paper</a:t>
            </a:r>
            <a:endParaRPr lang="en-US" dirty="0" smtClean="0"/>
          </a:p>
          <a:p>
            <a:pPr lvl="1"/>
            <a:endParaRPr lang="en-US" sz="2000" dirty="0"/>
          </a:p>
          <a:p>
            <a:pPr lvl="1"/>
            <a:endParaRPr lang="en-US" sz="2000" dirty="0" smtClean="0"/>
          </a:p>
          <a:p>
            <a:pPr lvl="1"/>
            <a:endParaRPr lang="en-US" sz="2000" dirty="0"/>
          </a:p>
          <a:p>
            <a:pPr lvl="1"/>
            <a:endParaRPr lang="en-US" sz="2000" dirty="0" smtClean="0"/>
          </a:p>
        </p:txBody>
      </p:sp>
      <p:sp>
        <p:nvSpPr>
          <p:cNvPr id="5" name="TextBox 4"/>
          <p:cNvSpPr txBox="1"/>
          <p:nvPr/>
        </p:nvSpPr>
        <p:spPr>
          <a:xfrm>
            <a:off x="1660661" y="2469629"/>
            <a:ext cx="8870677" cy="1323439"/>
          </a:xfrm>
          <a:prstGeom prst="rect">
            <a:avLst/>
          </a:prstGeom>
          <a:solidFill>
            <a:schemeClr val="accent4">
              <a:lumMod val="20000"/>
              <a:lumOff val="80000"/>
            </a:schemeClr>
          </a:solidFill>
          <a:ln>
            <a:solidFill>
              <a:schemeClr val="accent4">
                <a:lumMod val="75000"/>
              </a:schemeClr>
            </a:solidFill>
          </a:ln>
        </p:spPr>
        <p:txBody>
          <a:bodyPr wrap="square" rtlCol="0">
            <a:spAutoFit/>
          </a:bodyPr>
          <a:lstStyle/>
          <a:p>
            <a:r>
              <a:rPr lang="en-US" sz="2000" b="1" dirty="0" smtClean="0">
                <a:solidFill>
                  <a:srgbClr val="C00000"/>
                </a:solidFill>
              </a:rPr>
              <a:t>TIPS: </a:t>
            </a:r>
            <a:r>
              <a:rPr lang="en-US" sz="2000" dirty="0" smtClean="0"/>
              <a:t>Before submission, you may read the list of PCs (e.g., </a:t>
            </a:r>
            <a:r>
              <a:rPr lang="en-US" sz="2000" dirty="0" smtClean="0">
                <a:hlinkClick r:id="rId2"/>
              </a:rPr>
              <a:t>http://sigmod2020.org/org_sigmod_pc.shtml </a:t>
            </a:r>
            <a:r>
              <a:rPr lang="en-US" sz="2000" dirty="0" smtClean="0"/>
              <a:t>, or in the COI candidate list) in the conference website and guess who will bid for your paper. Make sure you discuss or cite their works properly in your paper</a:t>
            </a:r>
            <a:r>
              <a:rPr lang="en-US" sz="2000" dirty="0"/>
              <a:t>.</a:t>
            </a:r>
          </a:p>
        </p:txBody>
      </p:sp>
      <p:sp>
        <p:nvSpPr>
          <p:cNvPr id="6" name="TextBox 5"/>
          <p:cNvSpPr txBox="1"/>
          <p:nvPr/>
        </p:nvSpPr>
        <p:spPr>
          <a:xfrm>
            <a:off x="6095999" y="4831451"/>
            <a:ext cx="5444359" cy="1323439"/>
          </a:xfrm>
          <a:prstGeom prst="rect">
            <a:avLst/>
          </a:prstGeom>
          <a:solidFill>
            <a:schemeClr val="accent4">
              <a:lumMod val="20000"/>
              <a:lumOff val="80000"/>
            </a:schemeClr>
          </a:solidFill>
          <a:ln>
            <a:solidFill>
              <a:schemeClr val="accent4">
                <a:lumMod val="75000"/>
              </a:schemeClr>
            </a:solidFill>
          </a:ln>
        </p:spPr>
        <p:txBody>
          <a:bodyPr wrap="square" rtlCol="0">
            <a:spAutoFit/>
          </a:bodyPr>
          <a:lstStyle/>
          <a:p>
            <a:r>
              <a:rPr lang="en-US" sz="2000" b="1" dirty="0" smtClean="0">
                <a:solidFill>
                  <a:srgbClr val="C00000"/>
                </a:solidFill>
              </a:rPr>
              <a:t>TIPS: </a:t>
            </a:r>
            <a:r>
              <a:rPr lang="en-US" sz="2000" dirty="0" smtClean="0"/>
              <a:t>Ask yourself the </a:t>
            </a:r>
            <a:r>
              <a:rPr lang="en-US" sz="2000" b="1" dirty="0" smtClean="0">
                <a:solidFill>
                  <a:srgbClr val="C00000"/>
                </a:solidFill>
              </a:rPr>
              <a:t>SAME QUESTIONS </a:t>
            </a:r>
            <a:r>
              <a:rPr lang="en-US" sz="2000" dirty="0" smtClean="0"/>
              <a:t>before you submit. What scores will you give to your paper regarding each of these issues if you are a reviewer? </a:t>
            </a:r>
            <a:r>
              <a:rPr lang="en-US" sz="2000" b="1" dirty="0" smtClean="0">
                <a:solidFill>
                  <a:srgbClr val="C00000"/>
                </a:solidFill>
              </a:rPr>
              <a:t>Do you really want to submit?</a:t>
            </a:r>
            <a:endParaRPr lang="en-US" sz="2000" b="1" dirty="0">
              <a:solidFill>
                <a:srgbClr val="C00000"/>
              </a:solidFill>
            </a:endParaRPr>
          </a:p>
        </p:txBody>
      </p:sp>
      <p:sp>
        <p:nvSpPr>
          <p:cNvPr id="7" name="Slide Number Placeholder 6"/>
          <p:cNvSpPr>
            <a:spLocks noGrp="1"/>
          </p:cNvSpPr>
          <p:nvPr>
            <p:ph type="sldNum" sz="quarter" idx="12"/>
          </p:nvPr>
        </p:nvSpPr>
        <p:spPr/>
        <p:txBody>
          <a:bodyPr/>
          <a:lstStyle/>
          <a:p>
            <a:fld id="{5581FF53-64DB-D64A-8590-7E305F417ACD}" type="slidenum">
              <a:rPr lang="en-US" smtClean="0"/>
              <a:t>11</a:t>
            </a:fld>
            <a:endParaRPr lang="en-US"/>
          </a:p>
        </p:txBody>
      </p:sp>
    </p:spTree>
    <p:extLst>
      <p:ext uri="{BB962C8B-B14F-4D97-AF65-F5344CB8AC3E}">
        <p14:creationId xmlns:p14="http://schemas.microsoft.com/office/powerpoint/2010/main" val="155427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Some Common Knowledge of Paper Reviews</a:t>
            </a:r>
            <a:endParaRPr lang="en-US" b="1" dirty="0"/>
          </a:p>
        </p:txBody>
      </p:sp>
      <p:sp>
        <p:nvSpPr>
          <p:cNvPr id="3" name="Content Placeholder 2"/>
          <p:cNvSpPr>
            <a:spLocks noGrp="1"/>
          </p:cNvSpPr>
          <p:nvPr>
            <p:ph idx="1"/>
          </p:nvPr>
        </p:nvSpPr>
        <p:spPr>
          <a:xfrm>
            <a:off x="838199" y="1364829"/>
            <a:ext cx="10515600" cy="4128342"/>
          </a:xfrm>
        </p:spPr>
        <p:txBody>
          <a:bodyPr>
            <a:noAutofit/>
          </a:bodyPr>
          <a:lstStyle/>
          <a:p>
            <a:r>
              <a:rPr lang="en-US" sz="2400" b="1" dirty="0" smtClean="0"/>
              <a:t>What will happen after you submit the paper?</a:t>
            </a:r>
          </a:p>
          <a:p>
            <a:pPr marL="914400" lvl="1" indent="-457200">
              <a:buFont typeface="+mj-lt"/>
              <a:buAutoNum type="arabicParenR" startAt="3"/>
            </a:pPr>
            <a:r>
              <a:rPr lang="en-US" sz="2000" dirty="0"/>
              <a:t>A </a:t>
            </a:r>
            <a:r>
              <a:rPr lang="en-US" sz="2000" b="1" dirty="0"/>
              <a:t>discussion</a:t>
            </a:r>
            <a:r>
              <a:rPr lang="en-US" sz="2000" dirty="0"/>
              <a:t> is usually initiated by the Chair or Meta-Reviewer after reviews have been submitted for papers with divergent recommendations. Reviewers’ identities can be shared or kept anonymous during discussion</a:t>
            </a:r>
            <a:r>
              <a:rPr lang="en-US" sz="2000" dirty="0" smtClean="0"/>
              <a:t>.</a:t>
            </a:r>
          </a:p>
          <a:p>
            <a:pPr marL="914400" lvl="1" indent="-457200">
              <a:buFont typeface="+mj-lt"/>
              <a:buAutoNum type="arabicParenR" startAt="3"/>
            </a:pPr>
            <a:endParaRPr lang="en-US" sz="2000" dirty="0"/>
          </a:p>
          <a:p>
            <a:pPr marL="914400" lvl="1" indent="-457200">
              <a:buFont typeface="+mj-lt"/>
              <a:buAutoNum type="arabicParenR" startAt="3"/>
            </a:pPr>
            <a:endParaRPr lang="en-US" sz="2000" dirty="0" smtClean="0"/>
          </a:p>
          <a:p>
            <a:pPr marL="914400" lvl="1" indent="-457200">
              <a:buFont typeface="+mj-lt"/>
              <a:buAutoNum type="arabicParenR" startAt="3"/>
            </a:pPr>
            <a:endParaRPr lang="en-US" sz="2000" dirty="0"/>
          </a:p>
          <a:p>
            <a:pPr marL="914400" lvl="1" indent="-457200">
              <a:buFont typeface="+mj-lt"/>
              <a:buAutoNum type="arabicParenR" startAt="3"/>
            </a:pPr>
            <a:endParaRPr lang="en-US" sz="2000" dirty="0" smtClean="0"/>
          </a:p>
          <a:p>
            <a:pPr marL="914400" lvl="1" indent="-457200">
              <a:buFont typeface="+mj-lt"/>
              <a:buAutoNum type="arabicParenR" startAt="3"/>
            </a:pPr>
            <a:endParaRPr lang="en-US" sz="2000" dirty="0"/>
          </a:p>
          <a:p>
            <a:pPr marL="914400" lvl="1" indent="-457200">
              <a:buFont typeface="+mj-lt"/>
              <a:buAutoNum type="arabicParenR" startAt="3"/>
            </a:pPr>
            <a:endParaRPr lang="en-US" sz="2000" dirty="0" smtClean="0"/>
          </a:p>
          <a:p>
            <a:pPr marL="914400" lvl="1" indent="-457200">
              <a:buFont typeface="+mj-lt"/>
              <a:buAutoNum type="arabicParenR" startAt="3"/>
            </a:pPr>
            <a:endParaRPr lang="en-US" sz="2000" dirty="0"/>
          </a:p>
          <a:p>
            <a:pPr marL="914400" lvl="1" indent="-457200">
              <a:buFont typeface="+mj-lt"/>
              <a:buAutoNum type="arabicParenR" startAt="3"/>
            </a:pPr>
            <a:endParaRPr lang="en-US" sz="2000" dirty="0"/>
          </a:p>
          <a:p>
            <a:pPr lvl="1"/>
            <a:endParaRPr lang="en-US" sz="2000" dirty="0" smtClean="0"/>
          </a:p>
          <a:p>
            <a:pPr lvl="1"/>
            <a:endParaRPr lang="en-US" sz="2000" dirty="0"/>
          </a:p>
          <a:p>
            <a:pPr lvl="1"/>
            <a:endParaRPr lang="en-US" sz="2000" dirty="0" smtClean="0"/>
          </a:p>
          <a:p>
            <a:pPr lvl="1"/>
            <a:endParaRPr lang="en-US" altLang="zh-CN" sz="2000" dirty="0" smtClean="0"/>
          </a:p>
          <a:p>
            <a:pPr lvl="1"/>
            <a:endParaRPr lang="en-US" sz="2000" dirty="0"/>
          </a:p>
          <a:p>
            <a:pPr lvl="1"/>
            <a:endParaRPr lang="en-US" sz="2000" dirty="0" smtClean="0"/>
          </a:p>
          <a:p>
            <a:pPr lvl="1"/>
            <a:endParaRPr lang="en-US" sz="2000" dirty="0"/>
          </a:p>
          <a:p>
            <a:pPr lvl="1"/>
            <a:endParaRPr lang="en-US" sz="2000" dirty="0" smtClean="0"/>
          </a:p>
        </p:txBody>
      </p:sp>
      <p:sp>
        <p:nvSpPr>
          <p:cNvPr id="7" name="Slide Number Placeholder 6"/>
          <p:cNvSpPr>
            <a:spLocks noGrp="1"/>
          </p:cNvSpPr>
          <p:nvPr>
            <p:ph type="sldNum" sz="quarter" idx="12"/>
          </p:nvPr>
        </p:nvSpPr>
        <p:spPr/>
        <p:txBody>
          <a:bodyPr/>
          <a:lstStyle/>
          <a:p>
            <a:fld id="{5581FF53-64DB-D64A-8590-7E305F417ACD}" type="slidenum">
              <a:rPr lang="en-US" smtClean="0"/>
              <a:t>12</a:t>
            </a:fld>
            <a:endParaRPr lang="en-US"/>
          </a:p>
        </p:txBody>
      </p:sp>
      <p:sp>
        <p:nvSpPr>
          <p:cNvPr id="8" name="TextBox 7"/>
          <p:cNvSpPr txBox="1"/>
          <p:nvPr/>
        </p:nvSpPr>
        <p:spPr>
          <a:xfrm>
            <a:off x="1816045" y="3256743"/>
            <a:ext cx="9048902" cy="1015663"/>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2000" dirty="0" smtClean="0"/>
              <a:t>P.S. Usually (for most conferences and journals) there will be three reviewers for one paper. Sometimes if it is hard to decide whether a paper should accepted or rejected, the meta-reviewer or chair may invite one or two more reviewers for a paper.</a:t>
            </a:r>
            <a:endParaRPr lang="en-US" sz="2000" dirty="0"/>
          </a:p>
        </p:txBody>
      </p:sp>
      <p:sp>
        <p:nvSpPr>
          <p:cNvPr id="9" name="Rectangular Callout 8"/>
          <p:cNvSpPr/>
          <p:nvPr/>
        </p:nvSpPr>
        <p:spPr>
          <a:xfrm>
            <a:off x="6096000" y="2483259"/>
            <a:ext cx="4768947" cy="488745"/>
          </a:xfrm>
          <a:prstGeom prst="wedgeRectCallout">
            <a:avLst>
              <a:gd name="adj1" fmla="val -36313"/>
              <a:gd name="adj2" fmla="val -66880"/>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rPr>
              <a:t>Make sure your idea convinces everyone!</a:t>
            </a:r>
            <a:endParaRPr lang="en-US" sz="2000" dirty="0">
              <a:solidFill>
                <a:schemeClr val="tx1"/>
              </a:solidFill>
            </a:endParaRPr>
          </a:p>
        </p:txBody>
      </p:sp>
      <p:sp>
        <p:nvSpPr>
          <p:cNvPr id="10" name="TextBox 9"/>
          <p:cNvSpPr txBox="1"/>
          <p:nvPr/>
        </p:nvSpPr>
        <p:spPr>
          <a:xfrm>
            <a:off x="1816045" y="4677563"/>
            <a:ext cx="9048902" cy="1631216"/>
          </a:xfrm>
          <a:prstGeom prst="rect">
            <a:avLst/>
          </a:prstGeom>
          <a:solidFill>
            <a:schemeClr val="accent4">
              <a:lumMod val="20000"/>
              <a:lumOff val="80000"/>
            </a:schemeClr>
          </a:solidFill>
          <a:ln>
            <a:solidFill>
              <a:schemeClr val="accent4">
                <a:lumMod val="75000"/>
              </a:schemeClr>
            </a:solidFill>
          </a:ln>
        </p:spPr>
        <p:txBody>
          <a:bodyPr wrap="square" rtlCol="0">
            <a:spAutoFit/>
          </a:bodyPr>
          <a:lstStyle/>
          <a:p>
            <a:pPr marL="342900" indent="-342900">
              <a:buFont typeface="Arial" charset="0"/>
              <a:buChar char="•"/>
            </a:pPr>
            <a:r>
              <a:rPr lang="en-US" sz="2000" dirty="0" smtClean="0"/>
              <a:t>If you want to know more detail</a:t>
            </a:r>
            <a:r>
              <a:rPr lang="en-US" altLang="zh-CN" sz="2000" dirty="0" smtClean="0"/>
              <a:t>s</a:t>
            </a:r>
            <a:r>
              <a:rPr lang="en-US" sz="2000" dirty="0" smtClean="0"/>
              <a:t> </a:t>
            </a:r>
            <a:r>
              <a:rPr lang="en-US" altLang="zh-CN" sz="2000" dirty="0" smtClean="0"/>
              <a:t>about</a:t>
            </a:r>
            <a:r>
              <a:rPr lang="en-US" sz="2000" dirty="0" smtClean="0"/>
              <a:t> </a:t>
            </a:r>
            <a:r>
              <a:rPr lang="en-US" sz="2000" dirty="0"/>
              <a:t>the </a:t>
            </a:r>
            <a:r>
              <a:rPr lang="en-US" sz="2000" dirty="0" smtClean="0"/>
              <a:t>review process, </a:t>
            </a:r>
            <a:r>
              <a:rPr lang="en-US" sz="2000" dirty="0"/>
              <a:t>you can read some guidelines in CMT: </a:t>
            </a:r>
            <a:r>
              <a:rPr lang="en-US" sz="2000" dirty="0">
                <a:hlinkClick r:id="rId2"/>
              </a:rPr>
              <a:t>https://</a:t>
            </a:r>
            <a:r>
              <a:rPr lang="en-US" sz="2000" dirty="0" smtClean="0">
                <a:hlinkClick r:id="rId2"/>
              </a:rPr>
              <a:t>cmt3.research.microsoft.com/docs/help/index.html</a:t>
            </a:r>
            <a:r>
              <a:rPr lang="en-US" sz="2000" dirty="0" smtClean="0"/>
              <a:t> (In the “How To” section, there is a introduction about what chairs/meta-viewers/reviews will do during the review). </a:t>
            </a:r>
            <a:endParaRPr lang="en-US" sz="2000" dirty="0"/>
          </a:p>
          <a:p>
            <a:pPr marL="342900" indent="-342900">
              <a:buFont typeface="Arial" charset="0"/>
              <a:buChar char="•"/>
            </a:pPr>
            <a:r>
              <a:rPr lang="en-US" sz="2000" dirty="0" smtClean="0"/>
              <a:t>Anyway, the most important thing is to </a:t>
            </a:r>
            <a:r>
              <a:rPr lang="en-US" sz="2000" b="1" dirty="0" smtClean="0">
                <a:solidFill>
                  <a:srgbClr val="C00000"/>
                </a:solidFill>
              </a:rPr>
              <a:t>submit a good work</a:t>
            </a:r>
            <a:r>
              <a:rPr lang="en-US" sz="2000" dirty="0" smtClean="0"/>
              <a:t>!!</a:t>
            </a:r>
          </a:p>
        </p:txBody>
      </p:sp>
    </p:spTree>
    <p:extLst>
      <p:ext uri="{BB962C8B-B14F-4D97-AF65-F5344CB8AC3E}">
        <p14:creationId xmlns:p14="http://schemas.microsoft.com/office/powerpoint/2010/main" val="1886910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How</a:t>
            </a:r>
            <a:r>
              <a:rPr lang="zh-TW" altLang="en-US" b="1" dirty="0" smtClean="0"/>
              <a:t> </a:t>
            </a:r>
            <a:r>
              <a:rPr lang="en-US" altLang="zh-TW" b="1" dirty="0" smtClean="0"/>
              <a:t>to</a:t>
            </a:r>
            <a:r>
              <a:rPr lang="zh-TW" altLang="en-US" b="1" dirty="0" smtClean="0"/>
              <a:t> </a:t>
            </a:r>
            <a:r>
              <a:rPr lang="en-US" altLang="zh-TW" b="1" dirty="0" smtClean="0"/>
              <a:t>Make Good Slides for Presentation?</a:t>
            </a:r>
            <a:endParaRPr lang="en-US" b="1" dirty="0"/>
          </a:p>
        </p:txBody>
      </p:sp>
      <p:sp>
        <p:nvSpPr>
          <p:cNvPr id="3" name="Content Placeholder 2"/>
          <p:cNvSpPr>
            <a:spLocks noGrp="1"/>
          </p:cNvSpPr>
          <p:nvPr>
            <p:ph idx="1"/>
          </p:nvPr>
        </p:nvSpPr>
        <p:spPr>
          <a:xfrm>
            <a:off x="838199" y="1499706"/>
            <a:ext cx="10767647" cy="5163899"/>
          </a:xfrm>
        </p:spPr>
        <p:txBody>
          <a:bodyPr>
            <a:noAutofit/>
          </a:bodyPr>
          <a:lstStyle/>
          <a:p>
            <a:r>
              <a:rPr lang="en-US" sz="2400" b="1" dirty="0" smtClean="0"/>
              <a:t>Make a</a:t>
            </a:r>
            <a:r>
              <a:rPr lang="en-US" altLang="zh-CN" sz="2400" b="1" dirty="0" smtClean="0"/>
              <a:t>n</a:t>
            </a:r>
            <a:r>
              <a:rPr lang="en-US" sz="2400" b="1" dirty="0" smtClean="0"/>
              <a:t> Outline</a:t>
            </a:r>
          </a:p>
          <a:p>
            <a:pPr lvl="1"/>
            <a:r>
              <a:rPr lang="en-US" dirty="0" smtClean="0"/>
              <a:t>Background and Motivation (to make the audiences understand your problem)</a:t>
            </a:r>
          </a:p>
          <a:p>
            <a:pPr lvl="1"/>
            <a:r>
              <a:rPr lang="en-US" dirty="0" smtClean="0"/>
              <a:t>Existing Solutions and Their Drawbacks</a:t>
            </a:r>
          </a:p>
          <a:p>
            <a:pPr lvl="1"/>
            <a:r>
              <a:rPr lang="en-US" dirty="0" smtClean="0"/>
              <a:t>Your Solution/Framework/Algorithms</a:t>
            </a:r>
          </a:p>
          <a:p>
            <a:pPr lvl="1"/>
            <a:r>
              <a:rPr lang="en-US" dirty="0" smtClean="0"/>
              <a:t>Experimental Results</a:t>
            </a:r>
          </a:p>
          <a:p>
            <a:r>
              <a:rPr lang="en-US" sz="2400" b="1" dirty="0" smtClean="0"/>
              <a:t>DO NOT put too many words in one page</a:t>
            </a:r>
          </a:p>
          <a:p>
            <a:pPr lvl="1"/>
            <a:r>
              <a:rPr lang="en-US" dirty="0" smtClean="0"/>
              <a:t>Use bullets points instead of large paragraphs of text</a:t>
            </a:r>
          </a:p>
          <a:p>
            <a:r>
              <a:rPr lang="en-US" sz="2400" b="1" dirty="0"/>
              <a:t>Use </a:t>
            </a:r>
            <a:r>
              <a:rPr lang="en-US" sz="2400" b="1" dirty="0">
                <a:solidFill>
                  <a:srgbClr val="C00000"/>
                </a:solidFill>
              </a:rPr>
              <a:t>figures</a:t>
            </a:r>
            <a:r>
              <a:rPr lang="en-US" sz="2400" b="1" dirty="0"/>
              <a:t> and </a:t>
            </a:r>
            <a:r>
              <a:rPr lang="en-US" sz="2400" b="1" dirty="0">
                <a:solidFill>
                  <a:srgbClr val="C00000"/>
                </a:solidFill>
              </a:rPr>
              <a:t>animations</a:t>
            </a:r>
            <a:r>
              <a:rPr lang="en-US" sz="2400" b="1" dirty="0"/>
              <a:t> to demonstrate </a:t>
            </a:r>
            <a:r>
              <a:rPr lang="en-US" sz="2400" b="1" dirty="0" smtClean="0"/>
              <a:t>a </a:t>
            </a:r>
            <a:r>
              <a:rPr lang="en-US" sz="2400" b="1" dirty="0" smtClean="0">
                <a:solidFill>
                  <a:srgbClr val="C00000"/>
                </a:solidFill>
              </a:rPr>
              <a:t>simple running example </a:t>
            </a:r>
            <a:r>
              <a:rPr lang="en-US" sz="2400" b="1" dirty="0" smtClean="0"/>
              <a:t>of your algorithm</a:t>
            </a:r>
          </a:p>
          <a:p>
            <a:r>
              <a:rPr lang="en-US" altLang="zh-CN" sz="2400" b="1" dirty="0" smtClean="0"/>
              <a:t>Insert</a:t>
            </a:r>
            <a:r>
              <a:rPr lang="zh-CN" altLang="en-US" sz="2400" b="1" dirty="0" smtClean="0"/>
              <a:t> </a:t>
            </a:r>
            <a:r>
              <a:rPr lang="en-US" altLang="zh-CN" sz="2400" b="1" dirty="0" smtClean="0">
                <a:solidFill>
                  <a:srgbClr val="C00000"/>
                </a:solidFill>
              </a:rPr>
              <a:t>page</a:t>
            </a:r>
            <a:r>
              <a:rPr lang="zh-CN" altLang="en-US" sz="2400" b="1" dirty="0" smtClean="0">
                <a:solidFill>
                  <a:srgbClr val="C00000"/>
                </a:solidFill>
              </a:rPr>
              <a:t> </a:t>
            </a:r>
            <a:r>
              <a:rPr lang="en-US" altLang="zh-CN" sz="2400" b="1" dirty="0" smtClean="0">
                <a:solidFill>
                  <a:srgbClr val="C00000"/>
                </a:solidFill>
              </a:rPr>
              <a:t>number</a:t>
            </a:r>
            <a:r>
              <a:rPr lang="zh-CN" altLang="en-US" sz="2400" b="1" dirty="0" smtClean="0">
                <a:solidFill>
                  <a:srgbClr val="C00000"/>
                </a:solidFill>
              </a:rPr>
              <a:t> </a:t>
            </a:r>
            <a:r>
              <a:rPr lang="en-US" altLang="zh-CN" sz="2400" b="1" dirty="0" smtClean="0"/>
              <a:t>in each page, </a:t>
            </a:r>
            <a:r>
              <a:rPr lang="en-US" altLang="zh-CN" sz="2400" dirty="0" smtClean="0"/>
              <a:t>so that it is convenient for the audiences to ask questions</a:t>
            </a:r>
            <a:endParaRPr lang="en-US" sz="2400" dirty="0" smtClean="0"/>
          </a:p>
          <a:p>
            <a:r>
              <a:rPr lang="en-US" sz="2400" b="1" dirty="0" smtClean="0"/>
              <a:t>Prepare some </a:t>
            </a:r>
            <a:r>
              <a:rPr lang="en-US" sz="2400" b="1" dirty="0" smtClean="0">
                <a:solidFill>
                  <a:srgbClr val="C00000"/>
                </a:solidFill>
              </a:rPr>
              <a:t>backup slides </a:t>
            </a:r>
            <a:r>
              <a:rPr lang="en-US" sz="2400" dirty="0" smtClean="0"/>
              <a:t>that demonstrate technical details of your solution, or any problems that the audiences may ask</a:t>
            </a:r>
            <a:endParaRPr lang="en-US" sz="2400" dirty="0"/>
          </a:p>
          <a:p>
            <a:pPr lvl="1"/>
            <a:endParaRPr lang="en-US" dirty="0" smtClean="0"/>
          </a:p>
          <a:p>
            <a:endParaRPr lang="en-US" sz="2400" b="1" dirty="0" smtClean="0"/>
          </a:p>
        </p:txBody>
      </p:sp>
      <p:sp>
        <p:nvSpPr>
          <p:cNvPr id="7" name="Rectangular Callout 6"/>
          <p:cNvSpPr/>
          <p:nvPr/>
        </p:nvSpPr>
        <p:spPr>
          <a:xfrm>
            <a:off x="7118252" y="1282163"/>
            <a:ext cx="4768947" cy="650237"/>
          </a:xfrm>
          <a:prstGeom prst="wedgeRectCallout">
            <a:avLst>
              <a:gd name="adj1" fmla="val -36313"/>
              <a:gd name="adj2" fmla="val -66880"/>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This is applicable </a:t>
            </a:r>
            <a:r>
              <a:rPr lang="en-US" altLang="zh-CN" sz="2000" dirty="0" smtClean="0">
                <a:solidFill>
                  <a:schemeClr val="tx1"/>
                </a:solidFill>
              </a:rPr>
              <a:t>to</a:t>
            </a:r>
            <a:r>
              <a:rPr lang="en-US" sz="2000" dirty="0" smtClean="0">
                <a:solidFill>
                  <a:schemeClr val="tx1"/>
                </a:solidFill>
              </a:rPr>
              <a:t> both </a:t>
            </a:r>
            <a:r>
              <a:rPr lang="en-US" sz="2000" b="1" dirty="0" smtClean="0">
                <a:solidFill>
                  <a:schemeClr val="tx1"/>
                </a:solidFill>
              </a:rPr>
              <a:t>idea presentation</a:t>
            </a:r>
            <a:r>
              <a:rPr lang="en-US" sz="2000" dirty="0" smtClean="0">
                <a:solidFill>
                  <a:schemeClr val="tx1"/>
                </a:solidFill>
              </a:rPr>
              <a:t> and </a:t>
            </a:r>
            <a:r>
              <a:rPr lang="en-US" sz="2000" b="1" dirty="0" smtClean="0">
                <a:solidFill>
                  <a:schemeClr val="tx1"/>
                </a:solidFill>
              </a:rPr>
              <a:t>paper presentation</a:t>
            </a:r>
            <a:r>
              <a:rPr lang="en-US" sz="2000" dirty="0" smtClean="0">
                <a:solidFill>
                  <a:schemeClr val="tx1"/>
                </a:solidFill>
              </a:rPr>
              <a:t> in the conference.</a:t>
            </a:r>
            <a:endParaRPr lang="en-US" sz="2000" dirty="0">
              <a:solidFill>
                <a:schemeClr val="tx1"/>
              </a:solidFill>
            </a:endParaRPr>
          </a:p>
        </p:txBody>
      </p:sp>
      <p:sp>
        <p:nvSpPr>
          <p:cNvPr id="4" name="Slide Number Placeholder 3"/>
          <p:cNvSpPr>
            <a:spLocks noGrp="1"/>
          </p:cNvSpPr>
          <p:nvPr>
            <p:ph type="sldNum" sz="quarter" idx="12"/>
          </p:nvPr>
        </p:nvSpPr>
        <p:spPr/>
        <p:txBody>
          <a:bodyPr/>
          <a:lstStyle/>
          <a:p>
            <a:fld id="{5581FF53-64DB-D64A-8590-7E305F417ACD}" type="slidenum">
              <a:rPr lang="en-US" smtClean="0"/>
              <a:t>13</a:t>
            </a:fld>
            <a:endParaRPr lang="en-US"/>
          </a:p>
        </p:txBody>
      </p:sp>
    </p:spTree>
    <p:extLst>
      <p:ext uri="{BB962C8B-B14F-4D97-AF65-F5344CB8AC3E}">
        <p14:creationId xmlns:p14="http://schemas.microsoft.com/office/powerpoint/2010/main" val="1039457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How to Be a Qualified PhD?</a:t>
            </a:r>
            <a:endParaRPr lang="en-US" b="1" dirty="0"/>
          </a:p>
        </p:txBody>
      </p:sp>
      <p:sp>
        <p:nvSpPr>
          <p:cNvPr id="3" name="Content Placeholder 2"/>
          <p:cNvSpPr>
            <a:spLocks noGrp="1"/>
          </p:cNvSpPr>
          <p:nvPr>
            <p:ph idx="1"/>
          </p:nvPr>
        </p:nvSpPr>
        <p:spPr>
          <a:xfrm>
            <a:off x="838200" y="1375013"/>
            <a:ext cx="10234613" cy="5163899"/>
          </a:xfrm>
        </p:spPr>
        <p:txBody>
          <a:bodyPr>
            <a:noAutofit/>
          </a:bodyPr>
          <a:lstStyle/>
          <a:p>
            <a:r>
              <a:rPr lang="en-US" sz="2400" b="1" dirty="0" smtClean="0"/>
              <a:t>Be self-motivated. Time flies!</a:t>
            </a:r>
            <a:endParaRPr lang="en-US" altLang="zh-CN" sz="2400" b="1" dirty="0" smtClean="0"/>
          </a:p>
          <a:p>
            <a:r>
              <a:rPr lang="en-US" sz="2400" b="1" dirty="0" smtClean="0"/>
              <a:t>Have the ability to conduct research independently.</a:t>
            </a:r>
          </a:p>
          <a:p>
            <a:r>
              <a:rPr lang="en-US" sz="2400" b="1" dirty="0" smtClean="0">
                <a:solidFill>
                  <a:srgbClr val="C00000"/>
                </a:solidFill>
              </a:rPr>
              <a:t>Seek for knowledge BY YOUSELF</a:t>
            </a:r>
            <a:r>
              <a:rPr lang="en-US" sz="2400" b="1" dirty="0" smtClean="0"/>
              <a:t>.</a:t>
            </a:r>
          </a:p>
          <a:p>
            <a:pPr lvl="1"/>
            <a:r>
              <a:rPr lang="en-US" sz="2000" b="1" dirty="0">
                <a:solidFill>
                  <a:srgbClr val="C00000"/>
                </a:solidFill>
              </a:rPr>
              <a:t>DO NOT </a:t>
            </a:r>
            <a:r>
              <a:rPr lang="en-US" sz="2000" b="1" dirty="0" smtClean="0">
                <a:solidFill>
                  <a:srgbClr val="C00000"/>
                </a:solidFill>
              </a:rPr>
              <a:t>wait</a:t>
            </a:r>
            <a:r>
              <a:rPr lang="en-US" sz="2000" dirty="0" smtClean="0">
                <a:solidFill>
                  <a:srgbClr val="C00000"/>
                </a:solidFill>
              </a:rPr>
              <a:t> </a:t>
            </a:r>
            <a:r>
              <a:rPr lang="en-US" sz="2000" dirty="0" smtClean="0"/>
              <a:t>for your supervisors and seniors to give good ideas/pass good papers/pass good tutorials to you. Search them by yourself. Think by yourself.</a:t>
            </a:r>
          </a:p>
          <a:p>
            <a:pPr lvl="1"/>
            <a:r>
              <a:rPr lang="en-US" sz="2000" b="1" dirty="0">
                <a:solidFill>
                  <a:srgbClr val="C00000"/>
                </a:solidFill>
              </a:rPr>
              <a:t>DO NOT</a:t>
            </a:r>
            <a:r>
              <a:rPr lang="en-US" sz="2000" b="1" dirty="0" smtClean="0">
                <a:solidFill>
                  <a:srgbClr val="C00000"/>
                </a:solidFill>
              </a:rPr>
              <a:t> wait</a:t>
            </a:r>
            <a:r>
              <a:rPr lang="en-US" sz="2000" dirty="0" smtClean="0">
                <a:solidFill>
                  <a:srgbClr val="C00000"/>
                </a:solidFill>
              </a:rPr>
              <a:t> </a:t>
            </a:r>
            <a:r>
              <a:rPr lang="en-US" sz="2000" dirty="0" smtClean="0"/>
              <a:t>for the others to tell you the answers. Seek for the answers by yourself. You have Google. DO NOT be shy to ask if there is no answer from Google.</a:t>
            </a:r>
          </a:p>
          <a:p>
            <a:pPr lvl="1"/>
            <a:r>
              <a:rPr lang="en-US" sz="2000" dirty="0" smtClean="0"/>
              <a:t>You are not an undergraduate student any more. DO NOT accept knowledge passively. </a:t>
            </a:r>
            <a:r>
              <a:rPr lang="en-US" sz="2000" b="1" dirty="0" smtClean="0">
                <a:solidFill>
                  <a:srgbClr val="C00000"/>
                </a:solidFill>
              </a:rPr>
              <a:t>Seek for knowledge actively</a:t>
            </a:r>
            <a:r>
              <a:rPr lang="en-US" sz="2000" dirty="0" smtClean="0"/>
              <a:t>. </a:t>
            </a:r>
          </a:p>
          <a:p>
            <a:pPr lvl="1"/>
            <a:r>
              <a:rPr lang="en-US" sz="2000" dirty="0" smtClean="0"/>
              <a:t>Talk with your friends/group mates/lab mates/roommates/classmates (I believe at least one of them is doing PhD as well). </a:t>
            </a:r>
            <a:r>
              <a:rPr lang="en-US" sz="2000" b="1" dirty="0" smtClean="0"/>
              <a:t>Learn something from their research habits and experience.</a:t>
            </a:r>
            <a:endParaRPr lang="en-US" sz="1800" b="1" dirty="0" smtClean="0"/>
          </a:p>
          <a:p>
            <a:pPr lvl="1"/>
            <a:endParaRPr lang="en-US" dirty="0" smtClean="0"/>
          </a:p>
          <a:p>
            <a:endParaRPr lang="en-US" sz="2400" b="1" dirty="0" smtClean="0"/>
          </a:p>
        </p:txBody>
      </p:sp>
      <p:sp>
        <p:nvSpPr>
          <p:cNvPr id="4" name="Slide Number Placeholder 3"/>
          <p:cNvSpPr>
            <a:spLocks noGrp="1"/>
          </p:cNvSpPr>
          <p:nvPr>
            <p:ph type="sldNum" sz="quarter" idx="12"/>
          </p:nvPr>
        </p:nvSpPr>
        <p:spPr/>
        <p:txBody>
          <a:bodyPr/>
          <a:lstStyle/>
          <a:p>
            <a:fld id="{5581FF53-64DB-D64A-8590-7E305F417ACD}" type="slidenum">
              <a:rPr lang="en-US" smtClean="0"/>
              <a:t>14</a:t>
            </a:fld>
            <a:endParaRPr lang="en-US"/>
          </a:p>
        </p:txBody>
      </p:sp>
      <p:sp>
        <p:nvSpPr>
          <p:cNvPr id="6" name="Rectangular Callout 5"/>
          <p:cNvSpPr/>
          <p:nvPr/>
        </p:nvSpPr>
        <p:spPr>
          <a:xfrm>
            <a:off x="5771356" y="2293773"/>
            <a:ext cx="4768947" cy="406803"/>
          </a:xfrm>
          <a:prstGeom prst="wedgeRectCallout">
            <a:avLst>
              <a:gd name="adj1" fmla="val -59029"/>
              <a:gd name="adj2" fmla="val 11023"/>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This is the most </a:t>
            </a:r>
            <a:r>
              <a:rPr lang="en-US" sz="2000" smtClean="0">
                <a:solidFill>
                  <a:schemeClr val="tx1"/>
                </a:solidFill>
              </a:rPr>
              <a:t>important ability of PhD. </a:t>
            </a:r>
            <a:endParaRPr lang="en-US" sz="2000" dirty="0">
              <a:solidFill>
                <a:schemeClr val="tx1"/>
              </a:solidFill>
            </a:endParaRPr>
          </a:p>
        </p:txBody>
      </p:sp>
    </p:spTree>
    <p:extLst>
      <p:ext uri="{BB962C8B-B14F-4D97-AF65-F5344CB8AC3E}">
        <p14:creationId xmlns:p14="http://schemas.microsoft.com/office/powerpoint/2010/main" val="1058826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Plagiarism</a:t>
            </a:r>
            <a:endParaRPr lang="en-US" dirty="0"/>
          </a:p>
        </p:txBody>
      </p:sp>
      <p:sp>
        <p:nvSpPr>
          <p:cNvPr id="3" name="Subtitle 2"/>
          <p:cNvSpPr>
            <a:spLocks noGrp="1"/>
          </p:cNvSpPr>
          <p:nvPr>
            <p:ph type="subTitle" idx="1"/>
          </p:nvPr>
        </p:nvSpPr>
        <p:spPr/>
        <p:txBody>
          <a:bodyPr/>
          <a:lstStyle/>
          <a:p>
            <a:r>
              <a:rPr lang="en-US" dirty="0" smtClean="0"/>
              <a:t>This is a very important issue, which is strongly related to the </a:t>
            </a:r>
            <a:r>
              <a:rPr lang="en-US" sz="4000" b="1" dirty="0" smtClean="0">
                <a:solidFill>
                  <a:srgbClr val="FF0000"/>
                </a:solidFill>
              </a:rPr>
              <a:t>reputation</a:t>
            </a:r>
            <a:r>
              <a:rPr lang="en-US" b="1" dirty="0" smtClean="0">
                <a:solidFill>
                  <a:srgbClr val="FF0000"/>
                </a:solidFill>
              </a:rPr>
              <a:t> </a:t>
            </a:r>
            <a:r>
              <a:rPr lang="en-US" dirty="0" smtClean="0"/>
              <a:t>of your </a:t>
            </a:r>
            <a:r>
              <a:rPr lang="en-US" b="1" dirty="0" smtClean="0"/>
              <a:t>supervisor</a:t>
            </a:r>
            <a:r>
              <a:rPr lang="en-US" dirty="0" smtClean="0"/>
              <a:t> and </a:t>
            </a:r>
            <a:r>
              <a:rPr lang="en-US" b="1" dirty="0" smtClean="0"/>
              <a:t>every group member</a:t>
            </a:r>
            <a:r>
              <a:rPr lang="en-US" dirty="0" smtClean="0"/>
              <a:t>.</a:t>
            </a:r>
          </a:p>
        </p:txBody>
      </p:sp>
      <p:sp>
        <p:nvSpPr>
          <p:cNvPr id="4" name="Slide Number Placeholder 3"/>
          <p:cNvSpPr>
            <a:spLocks noGrp="1"/>
          </p:cNvSpPr>
          <p:nvPr>
            <p:ph type="sldNum" sz="quarter" idx="12"/>
          </p:nvPr>
        </p:nvSpPr>
        <p:spPr/>
        <p:txBody>
          <a:bodyPr/>
          <a:lstStyle/>
          <a:p>
            <a:fld id="{5581FF53-64DB-D64A-8590-7E305F417ACD}" type="slidenum">
              <a:rPr lang="en-US" smtClean="0"/>
              <a:t>15</a:t>
            </a:fld>
            <a:endParaRPr lang="en-US"/>
          </a:p>
        </p:txBody>
      </p:sp>
    </p:spTree>
    <p:extLst>
      <p:ext uri="{BB962C8B-B14F-4D97-AF65-F5344CB8AC3E}">
        <p14:creationId xmlns:p14="http://schemas.microsoft.com/office/powerpoint/2010/main" val="1528577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Plagiarism (Defined from ACM Society)</a:t>
            </a:r>
            <a:endParaRPr lang="en-US" b="1" dirty="0"/>
          </a:p>
        </p:txBody>
      </p:sp>
      <p:sp>
        <p:nvSpPr>
          <p:cNvPr id="3" name="Content Placeholder 2"/>
          <p:cNvSpPr>
            <a:spLocks noGrp="1"/>
          </p:cNvSpPr>
          <p:nvPr>
            <p:ph idx="1"/>
          </p:nvPr>
        </p:nvSpPr>
        <p:spPr>
          <a:xfrm>
            <a:off x="838200" y="1499947"/>
            <a:ext cx="10515600" cy="5163899"/>
          </a:xfrm>
        </p:spPr>
        <p:txBody>
          <a:bodyPr>
            <a:noAutofit/>
          </a:bodyPr>
          <a:lstStyle/>
          <a:p>
            <a:r>
              <a:rPr lang="en-US" sz="2000" b="1" dirty="0" smtClean="0"/>
              <a:t>Level </a:t>
            </a:r>
            <a:r>
              <a:rPr lang="en-US" sz="2000" b="1" dirty="0"/>
              <a:t>I - Incidental </a:t>
            </a:r>
            <a:r>
              <a:rPr lang="en-US" sz="2000" b="1" dirty="0" smtClean="0"/>
              <a:t>violation: </a:t>
            </a:r>
            <a:r>
              <a:rPr lang="zh-CN" altLang="en-US" sz="2000" b="1" dirty="0" smtClean="0"/>
              <a:t> </a:t>
            </a:r>
            <a:endParaRPr lang="en-US" altLang="zh-CN" sz="2000" b="1" dirty="0" smtClean="0"/>
          </a:p>
          <a:p>
            <a:pPr lvl="1"/>
            <a:r>
              <a:rPr lang="en-US" sz="2000" dirty="0" smtClean="0"/>
              <a:t>Verbatim copying </a:t>
            </a:r>
            <a:r>
              <a:rPr lang="en-US" sz="2000" dirty="0"/>
              <a:t>of small </a:t>
            </a:r>
            <a:r>
              <a:rPr lang="en-US" sz="2000" dirty="0" smtClean="0"/>
              <a:t>portions </a:t>
            </a:r>
            <a:r>
              <a:rPr lang="en-US" sz="2000" dirty="0" smtClean="0">
                <a:solidFill>
                  <a:srgbClr val="FF0000"/>
                </a:solidFill>
              </a:rPr>
              <a:t>(less than 2 sentences) </a:t>
            </a:r>
            <a:r>
              <a:rPr lang="en-US" sz="2000" dirty="0"/>
              <a:t>of another author's paper with citing, but not clearly differentiating what text has been copied (e.g., not applying quotation marks </a:t>
            </a:r>
            <a:r>
              <a:rPr lang="en-US" sz="2000" dirty="0" smtClean="0"/>
              <a:t>correctly),</a:t>
            </a:r>
          </a:p>
          <a:p>
            <a:pPr lvl="1"/>
            <a:r>
              <a:rPr lang="en-US" altLang="zh-TW" sz="2000" dirty="0" smtClean="0"/>
              <a:t>Or </a:t>
            </a:r>
            <a:r>
              <a:rPr lang="en-US" altLang="zh-TW" sz="2000" dirty="0" smtClean="0">
                <a:solidFill>
                  <a:srgbClr val="FF0000"/>
                </a:solidFill>
              </a:rPr>
              <a:t>n</a:t>
            </a:r>
            <a:r>
              <a:rPr lang="en-US" sz="2000" dirty="0" smtClean="0">
                <a:solidFill>
                  <a:srgbClr val="FF0000"/>
                </a:solidFill>
              </a:rPr>
              <a:t>ot citing the source </a:t>
            </a:r>
            <a:r>
              <a:rPr lang="en-US" sz="2000" dirty="0" smtClean="0"/>
              <a:t>correctly,</a:t>
            </a:r>
          </a:p>
          <a:p>
            <a:pPr lvl="1"/>
            <a:r>
              <a:rPr lang="en-US" sz="2000" dirty="0" smtClean="0"/>
              <a:t>Or </a:t>
            </a:r>
            <a:r>
              <a:rPr lang="en-US" sz="2000" dirty="0" smtClean="0">
                <a:solidFill>
                  <a:srgbClr val="FF0000"/>
                </a:solidFill>
              </a:rPr>
              <a:t>self-plagiarism</a:t>
            </a:r>
            <a:r>
              <a:rPr lang="en-US" sz="2000" dirty="0"/>
              <a:t>/</a:t>
            </a:r>
            <a:r>
              <a:rPr lang="en-US" sz="2000" dirty="0" smtClean="0">
                <a:solidFill>
                  <a:srgbClr val="FF0000"/>
                </a:solidFill>
              </a:rPr>
              <a:t>redundant publication</a:t>
            </a:r>
            <a:r>
              <a:rPr lang="en-US" sz="2000" dirty="0" smtClean="0"/>
              <a:t>, if there are citations but they are </a:t>
            </a:r>
            <a:r>
              <a:rPr lang="en-US" sz="2000" dirty="0" smtClean="0">
                <a:solidFill>
                  <a:srgbClr val="FF0000"/>
                </a:solidFill>
              </a:rPr>
              <a:t>poorly placed or misleading</a:t>
            </a:r>
            <a:endParaRPr lang="en-US" sz="2000" b="1" dirty="0" smtClean="0">
              <a:solidFill>
                <a:srgbClr val="FF0000"/>
              </a:solidFill>
            </a:endParaRPr>
          </a:p>
          <a:p>
            <a:r>
              <a:rPr lang="en-US" altLang="zh-TW" sz="2000" b="1" dirty="0" smtClean="0">
                <a:solidFill>
                  <a:srgbClr val="FF0000"/>
                </a:solidFill>
              </a:rPr>
              <a:t>Penalty</a:t>
            </a:r>
            <a:r>
              <a:rPr lang="en-US" sz="2000" b="1" dirty="0" smtClean="0">
                <a:solidFill>
                  <a:srgbClr val="FF0000"/>
                </a:solidFill>
              </a:rPr>
              <a:t>: </a:t>
            </a:r>
          </a:p>
          <a:p>
            <a:pPr lvl="1"/>
            <a:r>
              <a:rPr lang="en-US" sz="2000" dirty="0" smtClean="0"/>
              <a:t>Write </a:t>
            </a:r>
            <a:r>
              <a:rPr lang="en-US" sz="2000" b="1" dirty="0"/>
              <a:t>a letter of apology </a:t>
            </a:r>
            <a:r>
              <a:rPr lang="en-US" sz="2000" dirty="0"/>
              <a:t>to parties (e.g., editors, authors of prior works, co-authors) identified during the investigation, including an admission of wrong-doing</a:t>
            </a:r>
            <a:r>
              <a:rPr lang="en-US" sz="2000" dirty="0" smtClean="0"/>
              <a:t>.</a:t>
            </a:r>
          </a:p>
          <a:p>
            <a:pPr lvl="1"/>
            <a:r>
              <a:rPr lang="en-US" sz="2000" dirty="0"/>
              <a:t>Published </a:t>
            </a:r>
            <a:r>
              <a:rPr lang="en-US" sz="2000" dirty="0" smtClean="0"/>
              <a:t>items in the ACM Digital Library will </a:t>
            </a:r>
            <a:r>
              <a:rPr lang="en-US" sz="2000" dirty="0"/>
              <a:t>be </a:t>
            </a:r>
            <a:r>
              <a:rPr lang="en-US" sz="2000" b="1" dirty="0">
                <a:solidFill>
                  <a:srgbClr val="FF0000"/>
                </a:solidFill>
              </a:rPr>
              <a:t>updated with a corrigendum noting </a:t>
            </a:r>
            <a:r>
              <a:rPr lang="en-US" sz="2000" dirty="0"/>
              <a:t>the reasons for change and addressing the issue. Unpublished items </a:t>
            </a:r>
            <a:r>
              <a:rPr lang="en-US" sz="2000" dirty="0" smtClean="0"/>
              <a:t>will be </a:t>
            </a:r>
            <a:r>
              <a:rPr lang="en-US" sz="2000" b="1" dirty="0" smtClean="0">
                <a:solidFill>
                  <a:srgbClr val="FF0000"/>
                </a:solidFill>
              </a:rPr>
              <a:t>rejected</a:t>
            </a:r>
            <a:r>
              <a:rPr lang="en-US" sz="2000" b="1" dirty="0" smtClean="0"/>
              <a:t> </a:t>
            </a:r>
            <a:r>
              <a:rPr lang="en-US" sz="2000" dirty="0" smtClean="0"/>
              <a:t>without further </a:t>
            </a:r>
            <a:r>
              <a:rPr lang="en-US" altLang="zh-TW" sz="2000" dirty="0" smtClean="0"/>
              <a:t>review</a:t>
            </a:r>
            <a:r>
              <a:rPr lang="en-US" altLang="zh-TW" sz="2000" dirty="0"/>
              <a:t>.</a:t>
            </a:r>
            <a:endParaRPr lang="en-US" sz="2000" b="1" dirty="0" smtClean="0"/>
          </a:p>
          <a:p>
            <a:endParaRPr lang="en-US" sz="2000" b="1" dirty="0" smtClean="0"/>
          </a:p>
        </p:txBody>
      </p:sp>
      <p:sp>
        <p:nvSpPr>
          <p:cNvPr id="4" name="Slide Number Placeholder 3"/>
          <p:cNvSpPr>
            <a:spLocks noGrp="1"/>
          </p:cNvSpPr>
          <p:nvPr>
            <p:ph type="sldNum" sz="quarter" idx="12"/>
          </p:nvPr>
        </p:nvSpPr>
        <p:spPr/>
        <p:txBody>
          <a:bodyPr/>
          <a:lstStyle/>
          <a:p>
            <a:fld id="{5581FF53-64DB-D64A-8590-7E305F417ACD}" type="slidenum">
              <a:rPr lang="en-US" smtClean="0"/>
              <a:t>16</a:t>
            </a:fld>
            <a:endParaRPr lang="en-US"/>
          </a:p>
        </p:txBody>
      </p:sp>
      <p:sp>
        <p:nvSpPr>
          <p:cNvPr id="5" name="Rectangular Callout 4"/>
          <p:cNvSpPr/>
          <p:nvPr/>
        </p:nvSpPr>
        <p:spPr>
          <a:xfrm>
            <a:off x="2438400" y="27710"/>
            <a:ext cx="7543800" cy="649388"/>
          </a:xfrm>
          <a:prstGeom prst="wedgeRectCallout">
            <a:avLst>
              <a:gd name="adj1" fmla="val -7594"/>
              <a:gd name="adj2" fmla="val 70515"/>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Different societies have different policies. But most of them are similar. We take the policies from ACM </a:t>
            </a:r>
            <a:r>
              <a:rPr lang="en-US" sz="2000" smtClean="0">
                <a:solidFill>
                  <a:schemeClr val="tx1"/>
                </a:solidFill>
              </a:rPr>
              <a:t>as an </a:t>
            </a:r>
            <a:r>
              <a:rPr lang="en-US" sz="2000" dirty="0" smtClean="0">
                <a:solidFill>
                  <a:schemeClr val="tx1"/>
                </a:solidFill>
              </a:rPr>
              <a:t>example here.</a:t>
            </a:r>
            <a:endParaRPr lang="en-US" sz="2000" dirty="0">
              <a:solidFill>
                <a:schemeClr val="tx1"/>
              </a:solidFill>
            </a:endParaRPr>
          </a:p>
        </p:txBody>
      </p:sp>
    </p:spTree>
    <p:extLst>
      <p:ext uri="{BB962C8B-B14F-4D97-AF65-F5344CB8AC3E}">
        <p14:creationId xmlns:p14="http://schemas.microsoft.com/office/powerpoint/2010/main" val="723277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Plagiarism (Defined from ACM Society)</a:t>
            </a:r>
            <a:endParaRPr lang="en-US" b="1" dirty="0"/>
          </a:p>
        </p:txBody>
      </p:sp>
      <p:sp>
        <p:nvSpPr>
          <p:cNvPr id="3" name="Content Placeholder 2"/>
          <p:cNvSpPr>
            <a:spLocks noGrp="1"/>
          </p:cNvSpPr>
          <p:nvPr>
            <p:ph idx="1"/>
          </p:nvPr>
        </p:nvSpPr>
        <p:spPr>
          <a:xfrm>
            <a:off x="838200" y="1499947"/>
            <a:ext cx="10515600" cy="5163899"/>
          </a:xfrm>
        </p:spPr>
        <p:txBody>
          <a:bodyPr>
            <a:noAutofit/>
          </a:bodyPr>
          <a:lstStyle/>
          <a:p>
            <a:r>
              <a:rPr lang="en-US" sz="2000" b="1" dirty="0" smtClean="0"/>
              <a:t>Level II - Low-level violation: </a:t>
            </a:r>
          </a:p>
          <a:p>
            <a:pPr lvl="1"/>
            <a:r>
              <a:rPr lang="en-US" sz="2000" dirty="0" smtClean="0"/>
              <a:t>Verbatim copying of small portions </a:t>
            </a:r>
            <a:r>
              <a:rPr lang="en-US" sz="2000" dirty="0" smtClean="0">
                <a:solidFill>
                  <a:srgbClr val="FF0000"/>
                </a:solidFill>
              </a:rPr>
              <a:t>(more than 3 sentences)</a:t>
            </a:r>
            <a:r>
              <a:rPr lang="en-US" sz="2000" dirty="0" smtClean="0"/>
              <a:t> of another author's paper with citing, but not clearly differentiating what text has been copied (e.g., not applying quotation marks correctly),</a:t>
            </a:r>
          </a:p>
          <a:p>
            <a:pPr lvl="1"/>
            <a:r>
              <a:rPr lang="en-US" altLang="zh-TW" sz="2000" dirty="0" smtClean="0"/>
              <a:t>Or </a:t>
            </a:r>
            <a:r>
              <a:rPr lang="en-US" altLang="zh-TW" sz="2000" dirty="0" smtClean="0">
                <a:solidFill>
                  <a:srgbClr val="FF0000"/>
                </a:solidFill>
              </a:rPr>
              <a:t>n</a:t>
            </a:r>
            <a:r>
              <a:rPr lang="en-US" sz="2000" dirty="0" smtClean="0">
                <a:solidFill>
                  <a:srgbClr val="FF0000"/>
                </a:solidFill>
              </a:rPr>
              <a:t>ot citing the source </a:t>
            </a:r>
            <a:r>
              <a:rPr lang="en-US" sz="2000" dirty="0" smtClean="0"/>
              <a:t>correctly,</a:t>
            </a:r>
          </a:p>
          <a:p>
            <a:pPr lvl="1"/>
            <a:r>
              <a:rPr lang="en-US" sz="2000" dirty="0" smtClean="0"/>
              <a:t>Or </a:t>
            </a:r>
            <a:r>
              <a:rPr lang="en-US" sz="2000" dirty="0" smtClean="0">
                <a:solidFill>
                  <a:srgbClr val="FF0000"/>
                </a:solidFill>
              </a:rPr>
              <a:t>self-plagiarism</a:t>
            </a:r>
            <a:r>
              <a:rPr lang="en-US" sz="2000" dirty="0" smtClean="0"/>
              <a:t>/</a:t>
            </a:r>
            <a:r>
              <a:rPr lang="en-US" sz="2000" dirty="0" smtClean="0">
                <a:solidFill>
                  <a:srgbClr val="FF0000"/>
                </a:solidFill>
              </a:rPr>
              <a:t>redundant publication,</a:t>
            </a:r>
            <a:r>
              <a:rPr lang="en-US" sz="2000" dirty="0" smtClean="0"/>
              <a:t> </a:t>
            </a:r>
            <a:r>
              <a:rPr lang="en-US" sz="2000" dirty="0" smtClean="0">
                <a:solidFill>
                  <a:srgbClr val="FF0000"/>
                </a:solidFill>
              </a:rPr>
              <a:t>without citations</a:t>
            </a:r>
          </a:p>
          <a:p>
            <a:pPr lvl="1"/>
            <a:endParaRPr lang="en-US" sz="2000" b="1" dirty="0" smtClean="0">
              <a:solidFill>
                <a:srgbClr val="FF0000"/>
              </a:solidFill>
            </a:endParaRPr>
          </a:p>
          <a:p>
            <a:r>
              <a:rPr lang="en-US" altLang="zh-TW" sz="2000" b="1" dirty="0" smtClean="0">
                <a:solidFill>
                  <a:srgbClr val="FF0000"/>
                </a:solidFill>
              </a:rPr>
              <a:t>Penalty </a:t>
            </a:r>
            <a:r>
              <a:rPr lang="en-US" sz="2000" b="1" dirty="0" smtClean="0">
                <a:solidFill>
                  <a:srgbClr val="FF0000"/>
                </a:solidFill>
              </a:rPr>
              <a:t>: </a:t>
            </a:r>
          </a:p>
          <a:p>
            <a:pPr lvl="1"/>
            <a:r>
              <a:rPr lang="en-US" sz="2000" dirty="0" smtClean="0"/>
              <a:t>Write </a:t>
            </a:r>
            <a:r>
              <a:rPr lang="en-US" sz="2000" b="1" dirty="0" smtClean="0"/>
              <a:t>a letter of apology </a:t>
            </a:r>
            <a:r>
              <a:rPr lang="en-US" sz="2000" dirty="0" smtClean="0"/>
              <a:t>to parties (e.g., editors, authors of prior works, co-authors) identified during the investigation, including an admission of wrong-doing.</a:t>
            </a:r>
          </a:p>
          <a:p>
            <a:pPr lvl="1"/>
            <a:r>
              <a:rPr lang="en-US" sz="2000" dirty="0"/>
              <a:t>Published items in the ACM Digital Library will be </a:t>
            </a:r>
            <a:r>
              <a:rPr lang="en-US" altLang="zh-CN" sz="2000" b="1" dirty="0" smtClean="0">
                <a:solidFill>
                  <a:srgbClr val="FF0000"/>
                </a:solidFill>
              </a:rPr>
              <a:t>withdrawn</a:t>
            </a:r>
            <a:r>
              <a:rPr lang="en-US" sz="2000" dirty="0" smtClean="0"/>
              <a:t>. </a:t>
            </a:r>
            <a:r>
              <a:rPr lang="en-US" sz="2000" dirty="0"/>
              <a:t>Unpublished items will be </a:t>
            </a:r>
            <a:r>
              <a:rPr lang="en-US" sz="2000" b="1" dirty="0">
                <a:solidFill>
                  <a:srgbClr val="FF0000"/>
                </a:solidFill>
              </a:rPr>
              <a:t>rejected</a:t>
            </a:r>
            <a:r>
              <a:rPr lang="en-US" sz="2000" dirty="0"/>
              <a:t> without further review.</a:t>
            </a:r>
          </a:p>
          <a:p>
            <a:endParaRPr lang="en-US" sz="2000" b="1" dirty="0" smtClean="0"/>
          </a:p>
        </p:txBody>
      </p:sp>
      <p:sp>
        <p:nvSpPr>
          <p:cNvPr id="4" name="Slide Number Placeholder 3"/>
          <p:cNvSpPr>
            <a:spLocks noGrp="1"/>
          </p:cNvSpPr>
          <p:nvPr>
            <p:ph type="sldNum" sz="quarter" idx="12"/>
          </p:nvPr>
        </p:nvSpPr>
        <p:spPr/>
        <p:txBody>
          <a:bodyPr/>
          <a:lstStyle/>
          <a:p>
            <a:fld id="{5581FF53-64DB-D64A-8590-7E305F417ACD}" type="slidenum">
              <a:rPr lang="en-US" smtClean="0"/>
              <a:t>17</a:t>
            </a:fld>
            <a:endParaRPr lang="en-US"/>
          </a:p>
        </p:txBody>
      </p:sp>
    </p:spTree>
    <p:extLst>
      <p:ext uri="{BB962C8B-B14F-4D97-AF65-F5344CB8AC3E}">
        <p14:creationId xmlns:p14="http://schemas.microsoft.com/office/powerpoint/2010/main" val="216705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Plagiarism (Defined from ACM Society)</a:t>
            </a:r>
            <a:endParaRPr lang="en-US" b="1" dirty="0"/>
          </a:p>
        </p:txBody>
      </p:sp>
      <p:sp>
        <p:nvSpPr>
          <p:cNvPr id="3" name="Content Placeholder 2"/>
          <p:cNvSpPr>
            <a:spLocks noGrp="1"/>
          </p:cNvSpPr>
          <p:nvPr>
            <p:ph idx="1"/>
          </p:nvPr>
        </p:nvSpPr>
        <p:spPr>
          <a:xfrm>
            <a:off x="838200" y="1499947"/>
            <a:ext cx="10515600" cy="5163899"/>
          </a:xfrm>
        </p:spPr>
        <p:txBody>
          <a:bodyPr>
            <a:normAutofit/>
          </a:bodyPr>
          <a:lstStyle/>
          <a:p>
            <a:r>
              <a:rPr lang="en-US" sz="2000" b="1" dirty="0" smtClean="0"/>
              <a:t>Level </a:t>
            </a:r>
            <a:r>
              <a:rPr lang="en-US" sz="2000" b="1" dirty="0"/>
              <a:t>III - Moderate </a:t>
            </a:r>
            <a:r>
              <a:rPr lang="en-US" sz="2000" b="1" dirty="0" smtClean="0"/>
              <a:t>violation: </a:t>
            </a:r>
          </a:p>
          <a:p>
            <a:pPr lvl="1"/>
            <a:r>
              <a:rPr lang="en-US" sz="2000" dirty="0" smtClean="0"/>
              <a:t>Verbatim </a:t>
            </a:r>
            <a:r>
              <a:rPr lang="en-US" sz="2000" dirty="0"/>
              <a:t>copying, </a:t>
            </a:r>
            <a:endParaRPr lang="en-US" sz="2000" dirty="0" smtClean="0"/>
          </a:p>
          <a:p>
            <a:pPr lvl="1"/>
            <a:r>
              <a:rPr lang="en-US" sz="2000" dirty="0" smtClean="0"/>
              <a:t>Or near-verbatim </a:t>
            </a:r>
            <a:r>
              <a:rPr lang="en-US" sz="2000" dirty="0"/>
              <a:t>copying, </a:t>
            </a:r>
            <a:endParaRPr lang="en-US" sz="2000" dirty="0" smtClean="0"/>
          </a:p>
          <a:p>
            <a:pPr lvl="1"/>
            <a:r>
              <a:rPr lang="en-US" altLang="zh-TW" sz="2000" dirty="0" smtClean="0"/>
              <a:t>Or p</a:t>
            </a:r>
            <a:r>
              <a:rPr lang="en-US" sz="2000" dirty="0" smtClean="0"/>
              <a:t>urposely </a:t>
            </a:r>
            <a:r>
              <a:rPr lang="en-US" sz="2000" u="sng" dirty="0">
                <a:solidFill>
                  <a:srgbClr val="FF0000"/>
                </a:solidFill>
              </a:rPr>
              <a:t>paraphrasing </a:t>
            </a:r>
            <a:r>
              <a:rPr lang="en-US" sz="2000" b="1" u="sng" dirty="0">
                <a:solidFill>
                  <a:srgbClr val="FF0000"/>
                </a:solidFill>
              </a:rPr>
              <a:t>several elements </a:t>
            </a:r>
            <a:r>
              <a:rPr lang="en-US" sz="2000" dirty="0"/>
              <a:t>of another </a:t>
            </a:r>
            <a:r>
              <a:rPr lang="en-US" sz="2000" dirty="0" smtClean="0"/>
              <a:t>author‘s work,</a:t>
            </a:r>
          </a:p>
          <a:p>
            <a:pPr lvl="1"/>
            <a:r>
              <a:rPr lang="en-US" altLang="zh-TW" sz="2000" dirty="0" smtClean="0"/>
              <a:t>Or </a:t>
            </a:r>
            <a:r>
              <a:rPr lang="en-US" altLang="zh-TW" sz="2000" dirty="0" smtClean="0">
                <a:solidFill>
                  <a:srgbClr val="FF0000"/>
                </a:solidFill>
              </a:rPr>
              <a:t>c</a:t>
            </a:r>
            <a:r>
              <a:rPr lang="en-US" sz="2000" dirty="0" smtClean="0">
                <a:solidFill>
                  <a:srgbClr val="FF0000"/>
                </a:solidFill>
              </a:rPr>
              <a:t>opying </a:t>
            </a:r>
            <a:r>
              <a:rPr lang="en-US" sz="2000" dirty="0">
                <a:solidFill>
                  <a:srgbClr val="FF0000"/>
                </a:solidFill>
              </a:rPr>
              <a:t>elements </a:t>
            </a:r>
            <a:r>
              <a:rPr lang="en-US" sz="2000" dirty="0"/>
              <a:t>of another author's </a:t>
            </a:r>
            <a:r>
              <a:rPr lang="en-US" altLang="zh-TW" sz="2000" dirty="0" smtClean="0"/>
              <a:t>w</a:t>
            </a:r>
            <a:r>
              <a:rPr lang="en-US" sz="2000" dirty="0" smtClean="0"/>
              <a:t>ork </a:t>
            </a:r>
            <a:r>
              <a:rPr lang="en-US" sz="2000" dirty="0">
                <a:solidFill>
                  <a:srgbClr val="FF0000"/>
                </a:solidFill>
              </a:rPr>
              <a:t>without citing the sources</a:t>
            </a:r>
            <a:r>
              <a:rPr lang="en-US" sz="2000" dirty="0"/>
              <a:t> </a:t>
            </a:r>
            <a:r>
              <a:rPr lang="en-US" altLang="zh-TW" sz="2000" dirty="0" smtClean="0"/>
              <a:t>or</a:t>
            </a:r>
            <a:r>
              <a:rPr lang="en-US" sz="2000" dirty="0" smtClean="0"/>
              <a:t> </a:t>
            </a:r>
            <a:r>
              <a:rPr lang="en-US" sz="2000" dirty="0">
                <a:solidFill>
                  <a:srgbClr val="FF0000"/>
                </a:solidFill>
              </a:rPr>
              <a:t>without clearly delineating the source material</a:t>
            </a:r>
            <a:r>
              <a:rPr lang="en-US" sz="2000" dirty="0"/>
              <a:t> </a:t>
            </a:r>
            <a:endParaRPr lang="en-US" sz="2000" b="1" dirty="0" smtClean="0"/>
          </a:p>
          <a:p>
            <a:r>
              <a:rPr lang="en-US" sz="2000" b="1" dirty="0" smtClean="0">
                <a:solidFill>
                  <a:srgbClr val="FF0000"/>
                </a:solidFill>
              </a:rPr>
              <a:t>Penalty: </a:t>
            </a:r>
          </a:p>
          <a:p>
            <a:pPr lvl="1"/>
            <a:r>
              <a:rPr lang="en-US" sz="2000" dirty="0" smtClean="0"/>
              <a:t>Write </a:t>
            </a:r>
            <a:r>
              <a:rPr lang="en-US" sz="2000" b="1" dirty="0" smtClean="0"/>
              <a:t>a letter of apology </a:t>
            </a:r>
            <a:r>
              <a:rPr lang="en-US" sz="2000" dirty="0" smtClean="0"/>
              <a:t>to parties (e.g., editors, authors of prior works, co-authors) identified during the investigation, including an admission of wrong-doing.</a:t>
            </a:r>
          </a:p>
          <a:p>
            <a:pPr lvl="1"/>
            <a:r>
              <a:rPr lang="en-US" sz="2000" dirty="0" smtClean="0"/>
              <a:t>Published items in the ACM Digital Library will be </a:t>
            </a:r>
            <a:r>
              <a:rPr lang="en-US" altLang="zh-CN" sz="2000" b="1" dirty="0" smtClean="0">
                <a:solidFill>
                  <a:srgbClr val="FF0000"/>
                </a:solidFill>
              </a:rPr>
              <a:t>withdrawn</a:t>
            </a:r>
            <a:r>
              <a:rPr lang="en-US" sz="2000" dirty="0" smtClean="0"/>
              <a:t>. Unpublished items will be </a:t>
            </a:r>
            <a:r>
              <a:rPr lang="en-US" sz="2000" b="1" dirty="0" smtClean="0">
                <a:solidFill>
                  <a:srgbClr val="FF0000"/>
                </a:solidFill>
              </a:rPr>
              <a:t>rejected</a:t>
            </a:r>
            <a:r>
              <a:rPr lang="en-US" sz="2000" dirty="0" smtClean="0"/>
              <a:t> without further review.</a:t>
            </a:r>
          </a:p>
          <a:p>
            <a:pPr lvl="1"/>
            <a:r>
              <a:rPr lang="en-US" sz="2000" u="sng" dirty="0" smtClean="0"/>
              <a:t>Banned </a:t>
            </a:r>
            <a:r>
              <a:rPr lang="en-US" sz="2000" u="sng" dirty="0"/>
              <a:t>from contributing to </a:t>
            </a:r>
            <a:r>
              <a:rPr lang="en-US" sz="2000" b="1" u="sng" dirty="0" smtClean="0">
                <a:solidFill>
                  <a:srgbClr val="FF0000"/>
                </a:solidFill>
              </a:rPr>
              <a:t>any </a:t>
            </a:r>
            <a:r>
              <a:rPr lang="en-US" sz="2000" b="1" u="sng" dirty="0">
                <a:solidFill>
                  <a:srgbClr val="FF0000"/>
                </a:solidFill>
              </a:rPr>
              <a:t>related ACM Venue</a:t>
            </a:r>
            <a:r>
              <a:rPr lang="en-US" sz="2000" b="1" u="sng" dirty="0"/>
              <a:t> </a:t>
            </a:r>
            <a:r>
              <a:rPr lang="en-US" sz="2000" u="sng" dirty="0"/>
              <a:t>for </a:t>
            </a:r>
            <a:r>
              <a:rPr lang="en-US" sz="2000" b="1" u="sng" dirty="0">
                <a:solidFill>
                  <a:srgbClr val="FF0000"/>
                </a:solidFill>
              </a:rPr>
              <a:t>a full calendar year</a:t>
            </a:r>
            <a:r>
              <a:rPr lang="en-US" sz="2000" u="sng" dirty="0" smtClean="0"/>
              <a:t>.</a:t>
            </a:r>
          </a:p>
          <a:p>
            <a:pPr lvl="1"/>
            <a:r>
              <a:rPr lang="en-US" sz="2000" b="1" dirty="0"/>
              <a:t>A letter explaining the violation, findings, and penalties </a:t>
            </a:r>
            <a:r>
              <a:rPr lang="en-US" sz="2000" dirty="0"/>
              <a:t>will be sent to the Dean, chair, or supervisor of each party found in violation.</a:t>
            </a:r>
          </a:p>
          <a:p>
            <a:pPr lvl="1"/>
            <a:endParaRPr lang="en-US" sz="2000" dirty="0" smtClean="0"/>
          </a:p>
        </p:txBody>
      </p:sp>
      <p:sp>
        <p:nvSpPr>
          <p:cNvPr id="4" name="Slide Number Placeholder 3"/>
          <p:cNvSpPr>
            <a:spLocks noGrp="1"/>
          </p:cNvSpPr>
          <p:nvPr>
            <p:ph type="sldNum" sz="quarter" idx="12"/>
          </p:nvPr>
        </p:nvSpPr>
        <p:spPr/>
        <p:txBody>
          <a:bodyPr/>
          <a:lstStyle/>
          <a:p>
            <a:fld id="{5581FF53-64DB-D64A-8590-7E305F417ACD}" type="slidenum">
              <a:rPr lang="en-US" smtClean="0"/>
              <a:t>18</a:t>
            </a:fld>
            <a:endParaRPr lang="en-US"/>
          </a:p>
        </p:txBody>
      </p:sp>
    </p:spTree>
    <p:extLst>
      <p:ext uri="{BB962C8B-B14F-4D97-AF65-F5344CB8AC3E}">
        <p14:creationId xmlns:p14="http://schemas.microsoft.com/office/powerpoint/2010/main" val="182226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Plagiarism (Defined from ACM Society)</a:t>
            </a:r>
            <a:endParaRPr lang="en-US" b="1" dirty="0"/>
          </a:p>
        </p:txBody>
      </p:sp>
      <p:sp>
        <p:nvSpPr>
          <p:cNvPr id="3" name="Content Placeholder 2"/>
          <p:cNvSpPr>
            <a:spLocks noGrp="1"/>
          </p:cNvSpPr>
          <p:nvPr>
            <p:ph idx="1"/>
          </p:nvPr>
        </p:nvSpPr>
        <p:spPr>
          <a:xfrm>
            <a:off x="838200" y="1499947"/>
            <a:ext cx="10515600" cy="5163899"/>
          </a:xfrm>
        </p:spPr>
        <p:txBody>
          <a:bodyPr>
            <a:normAutofit/>
          </a:bodyPr>
          <a:lstStyle/>
          <a:p>
            <a:r>
              <a:rPr lang="en-US" sz="2000" b="1" dirty="0" smtClean="0"/>
              <a:t>Level IV - Significant violation:</a:t>
            </a:r>
          </a:p>
          <a:p>
            <a:pPr lvl="1"/>
            <a:r>
              <a:rPr lang="en-US" sz="2000" dirty="0" smtClean="0"/>
              <a:t>Verbatim </a:t>
            </a:r>
            <a:r>
              <a:rPr lang="en-US" sz="2000" dirty="0"/>
              <a:t>copying, </a:t>
            </a:r>
            <a:endParaRPr lang="en-US" sz="2000" dirty="0" smtClean="0"/>
          </a:p>
          <a:p>
            <a:pPr lvl="1"/>
            <a:r>
              <a:rPr lang="en-US" sz="2000" dirty="0" smtClean="0"/>
              <a:t>Or near-verbatim </a:t>
            </a:r>
            <a:r>
              <a:rPr lang="en-US" sz="2000" dirty="0"/>
              <a:t>copying, </a:t>
            </a:r>
            <a:endParaRPr lang="en-US" sz="2000" dirty="0" smtClean="0"/>
          </a:p>
          <a:p>
            <a:pPr lvl="1"/>
            <a:r>
              <a:rPr lang="en-US" altLang="zh-TW" sz="2000" dirty="0" smtClean="0"/>
              <a:t>Or p</a:t>
            </a:r>
            <a:r>
              <a:rPr lang="en-US" sz="2000" dirty="0" smtClean="0"/>
              <a:t>urposely </a:t>
            </a:r>
            <a:r>
              <a:rPr lang="en-US" sz="2000" u="sng" dirty="0">
                <a:solidFill>
                  <a:srgbClr val="FF0000"/>
                </a:solidFill>
              </a:rPr>
              <a:t>paraphrasing </a:t>
            </a:r>
            <a:r>
              <a:rPr lang="en-US" sz="2000" b="1" u="sng" dirty="0">
                <a:solidFill>
                  <a:srgbClr val="FF0000"/>
                </a:solidFill>
              </a:rPr>
              <a:t>a significant portion</a:t>
            </a:r>
            <a:r>
              <a:rPr lang="en-US" sz="2000" u="sng" dirty="0">
                <a:solidFill>
                  <a:srgbClr val="FF0000"/>
                </a:solidFill>
              </a:rPr>
              <a:t> </a:t>
            </a:r>
            <a:r>
              <a:rPr lang="en-US" sz="2000" dirty="0"/>
              <a:t>of another author's </a:t>
            </a:r>
            <a:r>
              <a:rPr lang="en-US" sz="2000" dirty="0" smtClean="0"/>
              <a:t>work </a:t>
            </a:r>
            <a:r>
              <a:rPr lang="en-US" sz="2000" dirty="0">
                <a:solidFill>
                  <a:srgbClr val="FF0000"/>
                </a:solidFill>
              </a:rPr>
              <a:t>without citing the sources</a:t>
            </a:r>
            <a:r>
              <a:rPr lang="en-US" sz="2000" dirty="0"/>
              <a:t> and </a:t>
            </a:r>
            <a:r>
              <a:rPr lang="en-US" sz="2000" dirty="0">
                <a:solidFill>
                  <a:srgbClr val="FF0000"/>
                </a:solidFill>
              </a:rPr>
              <a:t>without clearly delineating the source </a:t>
            </a:r>
            <a:r>
              <a:rPr lang="en-US" sz="2000" dirty="0" smtClean="0">
                <a:solidFill>
                  <a:srgbClr val="FF0000"/>
                </a:solidFill>
              </a:rPr>
              <a:t>material</a:t>
            </a:r>
          </a:p>
          <a:p>
            <a:r>
              <a:rPr lang="en-US" sz="2000" b="1" dirty="0" smtClean="0">
                <a:solidFill>
                  <a:srgbClr val="FF0000"/>
                </a:solidFill>
              </a:rPr>
              <a:t>Penalty: </a:t>
            </a:r>
          </a:p>
          <a:p>
            <a:pPr lvl="1"/>
            <a:r>
              <a:rPr lang="en-US" sz="2000" dirty="0" smtClean="0"/>
              <a:t>Write </a:t>
            </a:r>
            <a:r>
              <a:rPr lang="en-US" sz="2000" b="1" dirty="0" smtClean="0"/>
              <a:t>a letter of apology </a:t>
            </a:r>
            <a:r>
              <a:rPr lang="en-US" sz="2000" dirty="0" smtClean="0"/>
              <a:t>to parties (e.g., editors, authors of prior works, co-authors) identified during the investigation, including an admission of wrong-doing.</a:t>
            </a:r>
          </a:p>
          <a:p>
            <a:pPr lvl="1"/>
            <a:r>
              <a:rPr lang="en-US" sz="2000" dirty="0" smtClean="0"/>
              <a:t>Published items in the ACM Digital Library will be </a:t>
            </a:r>
            <a:r>
              <a:rPr lang="en-US" altLang="zh-CN" sz="2000" b="1" dirty="0" smtClean="0">
                <a:solidFill>
                  <a:srgbClr val="FF0000"/>
                </a:solidFill>
              </a:rPr>
              <a:t>withdrawn</a:t>
            </a:r>
            <a:r>
              <a:rPr lang="en-US" sz="2000" dirty="0" smtClean="0"/>
              <a:t>. Unpublished items will be </a:t>
            </a:r>
            <a:r>
              <a:rPr lang="en-US" sz="2000" b="1" dirty="0" smtClean="0">
                <a:solidFill>
                  <a:srgbClr val="FF0000"/>
                </a:solidFill>
              </a:rPr>
              <a:t>rejected</a:t>
            </a:r>
            <a:r>
              <a:rPr lang="en-US" sz="2000" dirty="0" smtClean="0"/>
              <a:t> without further review.</a:t>
            </a:r>
          </a:p>
          <a:p>
            <a:pPr lvl="1"/>
            <a:r>
              <a:rPr lang="en-US" sz="2000" u="sng" dirty="0" smtClean="0"/>
              <a:t>Banned </a:t>
            </a:r>
            <a:r>
              <a:rPr lang="en-US" sz="2000" u="sng" dirty="0"/>
              <a:t>from submission to </a:t>
            </a:r>
            <a:r>
              <a:rPr lang="en-US" sz="2000" b="1" u="sng" dirty="0">
                <a:solidFill>
                  <a:srgbClr val="FF0000"/>
                </a:solidFill>
              </a:rPr>
              <a:t>any ACM Venue </a:t>
            </a:r>
            <a:r>
              <a:rPr lang="en-US" sz="2000" u="sng" dirty="0"/>
              <a:t>for the </a:t>
            </a:r>
            <a:r>
              <a:rPr lang="en-US" sz="2000" b="1" u="sng" dirty="0">
                <a:solidFill>
                  <a:srgbClr val="FF0000"/>
                </a:solidFill>
              </a:rPr>
              <a:t>next two years</a:t>
            </a:r>
            <a:r>
              <a:rPr lang="en-US" sz="2000" u="sng" dirty="0" smtClean="0"/>
              <a:t>.</a:t>
            </a:r>
          </a:p>
          <a:p>
            <a:pPr lvl="1"/>
            <a:r>
              <a:rPr lang="en-US" sz="2000" b="1" dirty="0" smtClean="0"/>
              <a:t>A letter explaining the violation, findings, and penalties </a:t>
            </a:r>
            <a:r>
              <a:rPr lang="en-US" sz="2000" dirty="0" smtClean="0"/>
              <a:t>will be sent to the Dean, chair, or supervisor of each party found in violation.</a:t>
            </a:r>
          </a:p>
          <a:p>
            <a:pPr lvl="1"/>
            <a:endParaRPr lang="en-US" sz="2000" u="sng" dirty="0"/>
          </a:p>
        </p:txBody>
      </p:sp>
      <p:sp>
        <p:nvSpPr>
          <p:cNvPr id="4" name="Slide Number Placeholder 3"/>
          <p:cNvSpPr>
            <a:spLocks noGrp="1"/>
          </p:cNvSpPr>
          <p:nvPr>
            <p:ph type="sldNum" sz="quarter" idx="12"/>
          </p:nvPr>
        </p:nvSpPr>
        <p:spPr/>
        <p:txBody>
          <a:bodyPr/>
          <a:lstStyle/>
          <a:p>
            <a:fld id="{5581FF53-64DB-D64A-8590-7E305F417ACD}" type="slidenum">
              <a:rPr lang="en-US" smtClean="0"/>
              <a:t>19</a:t>
            </a:fld>
            <a:endParaRPr lang="en-US"/>
          </a:p>
        </p:txBody>
      </p:sp>
    </p:spTree>
    <p:extLst>
      <p:ext uri="{BB962C8B-B14F-4D97-AF65-F5344CB8AC3E}">
        <p14:creationId xmlns:p14="http://schemas.microsoft.com/office/powerpoint/2010/main" val="1430721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544" y="118791"/>
            <a:ext cx="10515600" cy="1325563"/>
          </a:xfrm>
        </p:spPr>
        <p:txBody>
          <a:bodyPr/>
          <a:lstStyle/>
          <a:p>
            <a:r>
              <a:rPr lang="en-US" altLang="zh-CN" b="1" dirty="0" smtClean="0"/>
              <a:t>How</a:t>
            </a:r>
            <a:r>
              <a:rPr lang="zh-TW" altLang="en-US" b="1" dirty="0" smtClean="0"/>
              <a:t> </a:t>
            </a:r>
            <a:r>
              <a:rPr lang="en-US" altLang="zh-TW" b="1" dirty="0" smtClean="0"/>
              <a:t>to</a:t>
            </a:r>
            <a:r>
              <a:rPr lang="zh-TW" altLang="en-US" b="1" dirty="0" smtClean="0"/>
              <a:t> </a:t>
            </a:r>
            <a:r>
              <a:rPr lang="en-US" altLang="zh-TW" b="1" dirty="0" smtClean="0"/>
              <a:t>Present</a:t>
            </a:r>
            <a:r>
              <a:rPr lang="zh-TW" altLang="en-US" b="1" dirty="0" smtClean="0"/>
              <a:t> </a:t>
            </a:r>
            <a:r>
              <a:rPr lang="en-US" altLang="zh-TW" b="1" dirty="0" smtClean="0"/>
              <a:t>Ideas to the Others?</a:t>
            </a:r>
            <a:endParaRPr lang="en-US" b="1" dirty="0"/>
          </a:p>
        </p:txBody>
      </p:sp>
      <p:sp>
        <p:nvSpPr>
          <p:cNvPr id="3" name="Content Placeholder 2"/>
          <p:cNvSpPr>
            <a:spLocks noGrp="1"/>
          </p:cNvSpPr>
          <p:nvPr>
            <p:ph idx="1"/>
          </p:nvPr>
        </p:nvSpPr>
        <p:spPr>
          <a:xfrm>
            <a:off x="838200" y="1112294"/>
            <a:ext cx="10925503" cy="5163899"/>
          </a:xfrm>
        </p:spPr>
        <p:txBody>
          <a:bodyPr>
            <a:noAutofit/>
          </a:bodyPr>
          <a:lstStyle/>
          <a:p>
            <a:r>
              <a:rPr lang="en-US" sz="2400" b="1" dirty="0" smtClean="0"/>
              <a:t>Describe the problem</a:t>
            </a:r>
          </a:p>
          <a:p>
            <a:pPr lvl="1"/>
            <a:r>
              <a:rPr lang="en-US" sz="2000" dirty="0" smtClean="0"/>
              <a:t>Is this problem important? Or just some rare cases in real-world scenarios? Is there any statistics or existing publication that proves it</a:t>
            </a:r>
            <a:r>
              <a:rPr lang="en-US" altLang="zh-CN" sz="2000" dirty="0" smtClean="0"/>
              <a:t>s</a:t>
            </a:r>
            <a:r>
              <a:rPr lang="zh-CN" altLang="en-US" sz="2000" dirty="0" smtClean="0"/>
              <a:t> </a:t>
            </a:r>
            <a:r>
              <a:rPr lang="en-US" sz="2000" dirty="0" smtClean="0"/>
              <a:t>importan</a:t>
            </a:r>
            <a:r>
              <a:rPr lang="en-US" altLang="zh-CN" sz="2000" dirty="0" smtClean="0"/>
              <a:t>ce</a:t>
            </a:r>
            <a:r>
              <a:rPr lang="en-US" sz="2000" dirty="0" smtClean="0"/>
              <a:t>? Do you have motivating examples?</a:t>
            </a:r>
          </a:p>
          <a:p>
            <a:r>
              <a:rPr lang="en-US" sz="2400" b="1" dirty="0" smtClean="0"/>
              <a:t>Present a summary of the solutions of the previous works</a:t>
            </a:r>
          </a:p>
          <a:p>
            <a:pPr lvl="1"/>
            <a:r>
              <a:rPr lang="en-US" sz="2000" dirty="0" smtClean="0"/>
              <a:t>What are the drawbacks of these previous works?</a:t>
            </a:r>
          </a:p>
          <a:p>
            <a:r>
              <a:rPr lang="en-US" sz="2400" b="1" dirty="0" smtClean="0"/>
              <a:t>Present the general idea of your solution</a:t>
            </a:r>
          </a:p>
          <a:p>
            <a:pPr lvl="1"/>
            <a:r>
              <a:rPr lang="en-US" sz="2000" dirty="0" smtClean="0"/>
              <a:t>Why it is better than the previous works?</a:t>
            </a:r>
          </a:p>
          <a:p>
            <a:r>
              <a:rPr lang="en-US" sz="2400" b="1" dirty="0" smtClean="0"/>
              <a:t>Present </a:t>
            </a:r>
            <a:r>
              <a:rPr lang="en-US" sz="2400" b="1" dirty="0"/>
              <a:t>the technical </a:t>
            </a:r>
            <a:r>
              <a:rPr lang="en-US" sz="2400" b="1" dirty="0" smtClean="0"/>
              <a:t>challenges (2~3 challenges) of your solution</a:t>
            </a:r>
          </a:p>
          <a:p>
            <a:pPr lvl="1"/>
            <a:r>
              <a:rPr lang="en-US" sz="2000" dirty="0" smtClean="0"/>
              <a:t>Is it just an engineering modification or combination of the previous works? </a:t>
            </a:r>
          </a:p>
          <a:p>
            <a:pPr lvl="1"/>
            <a:r>
              <a:rPr lang="en-US" sz="2000" dirty="0" smtClean="0"/>
              <a:t>if parts of your work are based on any previous work, do you </a:t>
            </a:r>
            <a:r>
              <a:rPr lang="en-US" sz="2000" b="1" dirty="0" smtClean="0">
                <a:solidFill>
                  <a:srgbClr val="C00000"/>
                </a:solidFill>
              </a:rPr>
              <a:t>clarify the border </a:t>
            </a:r>
            <a:r>
              <a:rPr lang="en-US" sz="2000" dirty="0" smtClean="0"/>
              <a:t>between previous works and </a:t>
            </a:r>
            <a:r>
              <a:rPr lang="en-US" sz="2000" b="1" dirty="0" smtClean="0">
                <a:solidFill>
                  <a:srgbClr val="C00000"/>
                </a:solidFill>
              </a:rPr>
              <a:t>your contributions</a:t>
            </a:r>
            <a:r>
              <a:rPr lang="en-US" sz="2000" dirty="0" smtClean="0"/>
              <a:t>?</a:t>
            </a:r>
            <a:endParaRPr lang="en-US" sz="2000" dirty="0"/>
          </a:p>
          <a:p>
            <a:pPr lvl="1"/>
            <a:endParaRPr lang="en-US" dirty="0" smtClean="0"/>
          </a:p>
          <a:p>
            <a:endParaRPr lang="en-US" sz="2400" b="1" dirty="0" smtClean="0"/>
          </a:p>
        </p:txBody>
      </p:sp>
      <p:sp>
        <p:nvSpPr>
          <p:cNvPr id="6" name="Rectangular Callout 5"/>
          <p:cNvSpPr/>
          <p:nvPr/>
        </p:nvSpPr>
        <p:spPr>
          <a:xfrm>
            <a:off x="8967762" y="305583"/>
            <a:ext cx="2917269" cy="951978"/>
          </a:xfrm>
          <a:prstGeom prst="wedgeRectCallout">
            <a:avLst>
              <a:gd name="adj1" fmla="val -52429"/>
              <a:gd name="adj2" fmla="val 67424"/>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This is the content you need to write in your Introduction.</a:t>
            </a:r>
            <a:endParaRPr lang="en-US" sz="2000" dirty="0">
              <a:solidFill>
                <a:schemeClr val="tx1"/>
              </a:solidFill>
            </a:endParaRPr>
          </a:p>
        </p:txBody>
      </p:sp>
      <p:sp>
        <p:nvSpPr>
          <p:cNvPr id="5" name="TextBox 4"/>
          <p:cNvSpPr txBox="1"/>
          <p:nvPr/>
        </p:nvSpPr>
        <p:spPr>
          <a:xfrm>
            <a:off x="1967144" y="5226882"/>
            <a:ext cx="8257712" cy="1323439"/>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pPr algn="just"/>
            <a:r>
              <a:rPr lang="en-US" sz="2000" b="1" dirty="0" smtClean="0"/>
              <a:t>Notes: </a:t>
            </a:r>
            <a:r>
              <a:rPr lang="en-US" sz="2000" dirty="0" smtClean="0"/>
              <a:t>We present the idea to our supervisors and group members to </a:t>
            </a:r>
            <a:r>
              <a:rPr lang="en-US" sz="2000" b="1" dirty="0" smtClean="0">
                <a:solidFill>
                  <a:srgbClr val="C00000"/>
                </a:solidFill>
              </a:rPr>
              <a:t>seek for comments and advices. </a:t>
            </a:r>
            <a:r>
              <a:rPr lang="en-US" sz="2000" dirty="0" smtClean="0"/>
              <a:t>They can give their opinions whether your idea is </a:t>
            </a:r>
            <a:r>
              <a:rPr lang="en-US" sz="2000" b="1" dirty="0" smtClean="0">
                <a:solidFill>
                  <a:srgbClr val="C00000"/>
                </a:solidFill>
              </a:rPr>
              <a:t>feasible and convincing</a:t>
            </a:r>
            <a:r>
              <a:rPr lang="en-US" sz="2000" dirty="0" smtClean="0"/>
              <a:t>. </a:t>
            </a:r>
            <a:r>
              <a:rPr lang="en-US" sz="2000" b="1" dirty="0" smtClean="0"/>
              <a:t>DO NOT ask them to directly give you the complete solution.</a:t>
            </a:r>
            <a:r>
              <a:rPr lang="en-US" sz="2000" dirty="0" smtClean="0"/>
              <a:t> Otherwise they can do another PhD based on your topic. </a:t>
            </a:r>
            <a:endParaRPr lang="en-US" sz="2000" dirty="0"/>
          </a:p>
        </p:txBody>
      </p:sp>
      <p:sp>
        <p:nvSpPr>
          <p:cNvPr id="7" name="Rectangular Callout 6"/>
          <p:cNvSpPr/>
          <p:nvPr/>
        </p:nvSpPr>
        <p:spPr>
          <a:xfrm>
            <a:off x="8443353" y="2644933"/>
            <a:ext cx="3563006" cy="1049310"/>
          </a:xfrm>
          <a:prstGeom prst="wedgeRectCallout">
            <a:avLst>
              <a:gd name="adj1" fmla="val -49326"/>
              <a:gd name="adj2" fmla="val -17392"/>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Make sure you can answer </a:t>
            </a:r>
            <a:r>
              <a:rPr lang="en-US" sz="2000" b="1" dirty="0" smtClean="0">
                <a:solidFill>
                  <a:srgbClr val="C00000"/>
                </a:solidFill>
              </a:rPr>
              <a:t>each </a:t>
            </a:r>
            <a:r>
              <a:rPr lang="en-US" sz="2000" dirty="0" smtClean="0">
                <a:solidFill>
                  <a:schemeClr val="tx1"/>
                </a:solidFill>
              </a:rPr>
              <a:t>of these questions </a:t>
            </a:r>
            <a:r>
              <a:rPr lang="en-US" sz="2000" b="1" dirty="0" smtClean="0">
                <a:solidFill>
                  <a:srgbClr val="C00000"/>
                </a:solidFill>
              </a:rPr>
              <a:t>CLEARLY </a:t>
            </a:r>
            <a:r>
              <a:rPr lang="en-US" sz="2000" dirty="0" smtClean="0">
                <a:solidFill>
                  <a:schemeClr val="tx1"/>
                </a:solidFill>
              </a:rPr>
              <a:t>before you present.</a:t>
            </a:r>
            <a:endParaRPr lang="en-US" sz="2000" dirty="0">
              <a:solidFill>
                <a:schemeClr val="tx1"/>
              </a:solidFill>
            </a:endParaRPr>
          </a:p>
        </p:txBody>
      </p:sp>
      <p:sp>
        <p:nvSpPr>
          <p:cNvPr id="4" name="Slide Number Placeholder 3"/>
          <p:cNvSpPr>
            <a:spLocks noGrp="1"/>
          </p:cNvSpPr>
          <p:nvPr>
            <p:ph type="sldNum" sz="quarter" idx="12"/>
          </p:nvPr>
        </p:nvSpPr>
        <p:spPr/>
        <p:txBody>
          <a:bodyPr/>
          <a:lstStyle/>
          <a:p>
            <a:fld id="{5581FF53-64DB-D64A-8590-7E305F417ACD}" type="slidenum">
              <a:rPr lang="en-US" smtClean="0"/>
              <a:t>2</a:t>
            </a:fld>
            <a:endParaRPr lang="en-US"/>
          </a:p>
        </p:txBody>
      </p:sp>
    </p:spTree>
    <p:extLst>
      <p:ext uri="{BB962C8B-B14F-4D97-AF65-F5344CB8AC3E}">
        <p14:creationId xmlns:p14="http://schemas.microsoft.com/office/powerpoint/2010/main" val="750311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Plagiarism (Defined from ACM Society)</a:t>
            </a:r>
            <a:endParaRPr lang="en-US" b="1" dirty="0"/>
          </a:p>
        </p:txBody>
      </p:sp>
      <p:sp>
        <p:nvSpPr>
          <p:cNvPr id="3" name="Content Placeholder 2"/>
          <p:cNvSpPr>
            <a:spLocks noGrp="1"/>
          </p:cNvSpPr>
          <p:nvPr>
            <p:ph idx="1"/>
          </p:nvPr>
        </p:nvSpPr>
        <p:spPr>
          <a:xfrm>
            <a:off x="838200" y="1499947"/>
            <a:ext cx="10515600" cy="5163899"/>
          </a:xfrm>
        </p:spPr>
        <p:txBody>
          <a:bodyPr>
            <a:normAutofit/>
          </a:bodyPr>
          <a:lstStyle/>
          <a:p>
            <a:r>
              <a:rPr lang="en-US" sz="2000" b="1" dirty="0" smtClean="0"/>
              <a:t>Level </a:t>
            </a:r>
            <a:r>
              <a:rPr lang="en-US" altLang="zh-CN" sz="2000" b="1" dirty="0" smtClean="0"/>
              <a:t>V</a:t>
            </a:r>
            <a:r>
              <a:rPr lang="en-US" sz="2000" b="1" dirty="0" smtClean="0"/>
              <a:t> - Severe violation:</a:t>
            </a:r>
          </a:p>
          <a:p>
            <a:pPr lvl="1"/>
            <a:r>
              <a:rPr lang="en-US" altLang="zh-CN" sz="2000" dirty="0" smtClean="0"/>
              <a:t>Repeated</a:t>
            </a:r>
            <a:r>
              <a:rPr lang="zh-CN" altLang="en-US" sz="2000" dirty="0" smtClean="0"/>
              <a:t> </a:t>
            </a:r>
            <a:r>
              <a:rPr lang="en-US" altLang="zh-CN" sz="2000" dirty="0" smtClean="0"/>
              <a:t>violations</a:t>
            </a:r>
            <a:r>
              <a:rPr lang="zh-CN" altLang="en-US" sz="2000" dirty="0" smtClean="0"/>
              <a:t> </a:t>
            </a:r>
            <a:r>
              <a:rPr lang="en-US" altLang="zh-CN" sz="2000" dirty="0" smtClean="0"/>
              <a:t>(contains two or more violations mentioned above)</a:t>
            </a:r>
            <a:endParaRPr lang="en-US" sz="2000" dirty="0" smtClean="0">
              <a:solidFill>
                <a:srgbClr val="FF0000"/>
              </a:solidFill>
            </a:endParaRPr>
          </a:p>
          <a:p>
            <a:r>
              <a:rPr lang="en-US" sz="2000" b="1" dirty="0" smtClean="0">
                <a:solidFill>
                  <a:srgbClr val="FF0000"/>
                </a:solidFill>
              </a:rPr>
              <a:t>Penalty: </a:t>
            </a:r>
          </a:p>
          <a:p>
            <a:pPr lvl="1"/>
            <a:r>
              <a:rPr lang="en-US" sz="2000" dirty="0" smtClean="0"/>
              <a:t>Write </a:t>
            </a:r>
            <a:r>
              <a:rPr lang="en-US" sz="2000" b="1" dirty="0" smtClean="0"/>
              <a:t>a letter of apology </a:t>
            </a:r>
            <a:r>
              <a:rPr lang="en-US" sz="2000" dirty="0" smtClean="0"/>
              <a:t>to parties (e.g., editors, authors of prior works, co-authors) identified during the investigation, including an admission of wrong-doing.</a:t>
            </a:r>
          </a:p>
          <a:p>
            <a:pPr lvl="1"/>
            <a:r>
              <a:rPr lang="en-US" sz="2000" dirty="0" smtClean="0"/>
              <a:t>Published items in the ACM Digital Library will be </a:t>
            </a:r>
            <a:r>
              <a:rPr lang="en-US" altLang="zh-CN" sz="2000" b="1" dirty="0" smtClean="0">
                <a:solidFill>
                  <a:srgbClr val="FF0000"/>
                </a:solidFill>
              </a:rPr>
              <a:t>withdrawn</a:t>
            </a:r>
            <a:r>
              <a:rPr lang="en-US" sz="2000" dirty="0" smtClean="0"/>
              <a:t>. Unpublished items will be </a:t>
            </a:r>
            <a:r>
              <a:rPr lang="en-US" sz="2000" b="1" dirty="0" smtClean="0">
                <a:solidFill>
                  <a:srgbClr val="FF0000"/>
                </a:solidFill>
              </a:rPr>
              <a:t>rejected</a:t>
            </a:r>
            <a:r>
              <a:rPr lang="en-US" sz="2000" dirty="0" smtClean="0"/>
              <a:t> without further review.</a:t>
            </a:r>
          </a:p>
          <a:p>
            <a:pPr lvl="1"/>
            <a:r>
              <a:rPr lang="en-US" sz="2000" u="sng" dirty="0" smtClean="0"/>
              <a:t>Banned </a:t>
            </a:r>
            <a:r>
              <a:rPr lang="en-US" sz="2000" u="sng" dirty="0"/>
              <a:t>from submission to </a:t>
            </a:r>
            <a:r>
              <a:rPr lang="en-US" sz="2000" b="1" u="sng" dirty="0">
                <a:solidFill>
                  <a:srgbClr val="FF0000"/>
                </a:solidFill>
              </a:rPr>
              <a:t>any ACM Venue </a:t>
            </a:r>
            <a:r>
              <a:rPr lang="en-US" sz="2000" u="sng" dirty="0"/>
              <a:t>for the </a:t>
            </a:r>
            <a:r>
              <a:rPr lang="en-US" sz="2000" b="1" u="sng" dirty="0">
                <a:solidFill>
                  <a:srgbClr val="FF0000"/>
                </a:solidFill>
              </a:rPr>
              <a:t>next </a:t>
            </a:r>
            <a:r>
              <a:rPr lang="en-US" sz="2000" b="1" u="sng" dirty="0" smtClean="0">
                <a:solidFill>
                  <a:srgbClr val="FF0000"/>
                </a:solidFill>
              </a:rPr>
              <a:t>five </a:t>
            </a:r>
            <a:r>
              <a:rPr lang="en-US" sz="2000" b="1" u="sng" dirty="0">
                <a:solidFill>
                  <a:srgbClr val="FF0000"/>
                </a:solidFill>
              </a:rPr>
              <a:t>years</a:t>
            </a:r>
            <a:r>
              <a:rPr lang="en-US" sz="2000" u="sng" dirty="0" smtClean="0"/>
              <a:t>.</a:t>
            </a:r>
          </a:p>
          <a:p>
            <a:pPr lvl="1"/>
            <a:r>
              <a:rPr lang="en-US" sz="2000" dirty="0" smtClean="0"/>
              <a:t>The case and evidence will be forward to the ACM Committee on Professional Ethics for consideration.</a:t>
            </a:r>
          </a:p>
          <a:p>
            <a:pPr lvl="1"/>
            <a:r>
              <a:rPr lang="en-US" sz="2000" b="1" dirty="0" smtClean="0"/>
              <a:t>A letter explaining the violation, findings, and penalties </a:t>
            </a:r>
            <a:r>
              <a:rPr lang="en-US" sz="2000" dirty="0" smtClean="0"/>
              <a:t>will be sent to the Dean, chair, or supervisor of each party found in violation.</a:t>
            </a:r>
          </a:p>
          <a:p>
            <a:pPr lvl="1"/>
            <a:endParaRPr lang="en-US" sz="2000" u="sng" dirty="0"/>
          </a:p>
        </p:txBody>
      </p:sp>
      <p:sp>
        <p:nvSpPr>
          <p:cNvPr id="4" name="Slide Number Placeholder 3"/>
          <p:cNvSpPr>
            <a:spLocks noGrp="1"/>
          </p:cNvSpPr>
          <p:nvPr>
            <p:ph type="sldNum" sz="quarter" idx="12"/>
          </p:nvPr>
        </p:nvSpPr>
        <p:spPr/>
        <p:txBody>
          <a:bodyPr/>
          <a:lstStyle/>
          <a:p>
            <a:fld id="{5581FF53-64DB-D64A-8590-7E305F417ACD}" type="slidenum">
              <a:rPr lang="en-US" smtClean="0"/>
              <a:t>20</a:t>
            </a:fld>
            <a:endParaRPr lang="en-US"/>
          </a:p>
        </p:txBody>
      </p:sp>
    </p:spTree>
    <p:extLst>
      <p:ext uri="{BB962C8B-B14F-4D97-AF65-F5344CB8AC3E}">
        <p14:creationId xmlns:p14="http://schemas.microsoft.com/office/powerpoint/2010/main" val="1246200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796"/>
            <a:ext cx="10515600" cy="1325563"/>
          </a:xfrm>
        </p:spPr>
        <p:txBody>
          <a:bodyPr/>
          <a:lstStyle/>
          <a:p>
            <a:r>
              <a:rPr lang="en-US" b="1" dirty="0" smtClean="0"/>
              <a:t>Plagiarism</a:t>
            </a:r>
            <a:endParaRPr lang="en-US" dirty="0"/>
          </a:p>
        </p:txBody>
      </p:sp>
      <p:sp>
        <p:nvSpPr>
          <p:cNvPr id="3" name="Content Placeholder 2"/>
          <p:cNvSpPr>
            <a:spLocks noGrp="1"/>
          </p:cNvSpPr>
          <p:nvPr>
            <p:ph idx="1"/>
          </p:nvPr>
        </p:nvSpPr>
        <p:spPr>
          <a:xfrm>
            <a:off x="838200" y="1430499"/>
            <a:ext cx="10388600" cy="4351338"/>
          </a:xfrm>
        </p:spPr>
        <p:txBody>
          <a:bodyPr>
            <a:normAutofit/>
          </a:bodyPr>
          <a:lstStyle/>
          <a:p>
            <a:r>
              <a:rPr lang="en-US" altLang="zh-CN" sz="2400" b="1" dirty="0" smtClean="0"/>
              <a:t>Policies:</a:t>
            </a:r>
          </a:p>
          <a:p>
            <a:pPr lvl="1"/>
            <a:r>
              <a:rPr lang="en-US" sz="2000" dirty="0" smtClean="0"/>
              <a:t>ACM (applicable to SIGMOD, KDD</a:t>
            </a:r>
            <a:r>
              <a:rPr lang="mr-IN" sz="2000" dirty="0" smtClean="0"/>
              <a:t>…</a:t>
            </a:r>
            <a:r>
              <a:rPr lang="en-US" sz="2000" dirty="0" smtClean="0"/>
              <a:t>) </a:t>
            </a:r>
            <a:r>
              <a:rPr lang="en-US" sz="2000" dirty="0" smtClean="0">
                <a:hlinkClick r:id="rId2"/>
              </a:rPr>
              <a:t>https://www.acm.org/publications/policies/plagiarism-overview</a:t>
            </a:r>
            <a:endParaRPr lang="en-US" sz="2000" dirty="0" smtClean="0"/>
          </a:p>
          <a:p>
            <a:pPr lvl="1"/>
            <a:r>
              <a:rPr lang="en-US" sz="2000" dirty="0" smtClean="0"/>
              <a:t>IEEE (applicable to ICDE, ICDM</a:t>
            </a:r>
            <a:r>
              <a:rPr lang="mr-IN" sz="2000" dirty="0" smtClean="0"/>
              <a:t>…</a:t>
            </a:r>
            <a:r>
              <a:rPr lang="en-US" sz="2000" dirty="0" smtClean="0"/>
              <a:t>) </a:t>
            </a:r>
            <a:r>
              <a:rPr lang="en-US" sz="2000" dirty="0" smtClean="0">
                <a:hlinkClick r:id="rId2"/>
              </a:rPr>
              <a:t>https://www.acm.org/publications/policies/plagiarism-overview</a:t>
            </a:r>
            <a:r>
              <a:rPr lang="zh-CN" altLang="en-US" sz="2000" dirty="0" smtClean="0"/>
              <a:t> </a:t>
            </a:r>
            <a:r>
              <a:rPr lang="en-US" altLang="zh-CN" sz="2000" dirty="0" smtClean="0"/>
              <a:t>S</a:t>
            </a:r>
            <a:r>
              <a:rPr lang="en-US" sz="2000" dirty="0" smtClean="0"/>
              <a:t>ection</a:t>
            </a:r>
            <a:r>
              <a:rPr lang="zh-CN" altLang="en-US" sz="2000" dirty="0" smtClean="0"/>
              <a:t> </a:t>
            </a:r>
            <a:r>
              <a:rPr lang="en-US" sz="2000" dirty="0" smtClean="0"/>
              <a:t>8.2.4d, Page 105</a:t>
            </a:r>
          </a:p>
          <a:p>
            <a:pPr lvl="1"/>
            <a:r>
              <a:rPr lang="en-US" sz="2000" dirty="0" smtClean="0"/>
              <a:t>VLDB</a:t>
            </a:r>
            <a:r>
              <a:rPr lang="en-US" sz="2000" dirty="0"/>
              <a:t> </a:t>
            </a:r>
            <a:r>
              <a:rPr lang="en-US" sz="2000" dirty="0" smtClean="0">
                <a:hlinkClick r:id="rId3"/>
              </a:rPr>
              <a:t>https://www.vldb.org/pvldb/policies.html</a:t>
            </a:r>
            <a:endParaRPr lang="en-US" sz="2000" dirty="0" smtClean="0"/>
          </a:p>
        </p:txBody>
      </p:sp>
      <p:sp>
        <p:nvSpPr>
          <p:cNvPr id="9" name="Slide Number Placeholder 8"/>
          <p:cNvSpPr>
            <a:spLocks noGrp="1"/>
          </p:cNvSpPr>
          <p:nvPr>
            <p:ph type="sldNum" sz="quarter" idx="12"/>
          </p:nvPr>
        </p:nvSpPr>
        <p:spPr/>
        <p:txBody>
          <a:bodyPr/>
          <a:lstStyle/>
          <a:p>
            <a:fld id="{5581FF53-64DB-D64A-8590-7E305F417ACD}" type="slidenum">
              <a:rPr lang="en-US" smtClean="0"/>
              <a:t>21</a:t>
            </a:fld>
            <a:endParaRPr lang="en-US" dirty="0"/>
          </a:p>
        </p:txBody>
      </p:sp>
      <p:sp>
        <p:nvSpPr>
          <p:cNvPr id="5" name="Rectangular Callout 4"/>
          <p:cNvSpPr/>
          <p:nvPr/>
        </p:nvSpPr>
        <p:spPr>
          <a:xfrm>
            <a:off x="1498600" y="3721100"/>
            <a:ext cx="9499600" cy="2530474"/>
          </a:xfrm>
          <a:prstGeom prst="wedgeRectCallout">
            <a:avLst>
              <a:gd name="adj1" fmla="val -29638"/>
              <a:gd name="adj2" fmla="val 46736"/>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dirty="0">
                <a:solidFill>
                  <a:schemeClr val="tx1"/>
                </a:solidFill>
              </a:rPr>
              <a:t>Please attend </a:t>
            </a:r>
            <a:r>
              <a:rPr lang="en-US" altLang="zh-CN" sz="2000" dirty="0" smtClean="0">
                <a:solidFill>
                  <a:schemeClr val="tx1"/>
                </a:solidFill>
              </a:rPr>
              <a:t>PDEV6770 seriously. There</a:t>
            </a:r>
            <a:r>
              <a:rPr lang="zh-TW" altLang="en-US" sz="2000" dirty="0" smtClean="0">
                <a:solidFill>
                  <a:schemeClr val="tx1"/>
                </a:solidFill>
              </a:rPr>
              <a:t> </a:t>
            </a:r>
            <a:r>
              <a:rPr lang="en-US" altLang="zh-TW" sz="2000" dirty="0" smtClean="0">
                <a:solidFill>
                  <a:schemeClr val="tx1"/>
                </a:solidFill>
              </a:rPr>
              <a:t>are sessions such as </a:t>
            </a:r>
            <a:r>
              <a:rPr lang="en-US" sz="2000" i="1" dirty="0">
                <a:solidFill>
                  <a:schemeClr val="tx1"/>
                </a:solidFill>
              </a:rPr>
              <a:t>Publication </a:t>
            </a:r>
            <a:r>
              <a:rPr lang="en-US" sz="2000" i="1" dirty="0" smtClean="0">
                <a:solidFill>
                  <a:schemeClr val="tx1"/>
                </a:solidFill>
              </a:rPr>
              <a:t>Ethics, </a:t>
            </a:r>
            <a:r>
              <a:rPr lang="en-US" sz="2000" i="1" dirty="0">
                <a:solidFill>
                  <a:schemeClr val="tx1"/>
                </a:solidFill>
              </a:rPr>
              <a:t>Academic Integrity &amp; Intellectual </a:t>
            </a:r>
            <a:r>
              <a:rPr lang="en-US" sz="2000" i="1" dirty="0" smtClean="0">
                <a:solidFill>
                  <a:schemeClr val="tx1"/>
                </a:solidFill>
              </a:rPr>
              <a:t>Property, </a:t>
            </a:r>
            <a:r>
              <a:rPr lang="en-US" sz="2000" dirty="0" smtClean="0">
                <a:solidFill>
                  <a:schemeClr val="tx1"/>
                </a:solidFill>
              </a:rPr>
              <a:t>and</a:t>
            </a:r>
            <a:r>
              <a:rPr lang="en-US" sz="2000" i="1" dirty="0" smtClean="0">
                <a:solidFill>
                  <a:schemeClr val="tx1"/>
                </a:solidFill>
              </a:rPr>
              <a:t> </a:t>
            </a:r>
            <a:r>
              <a:rPr lang="en-US" sz="2000" i="1" dirty="0">
                <a:solidFill>
                  <a:schemeClr val="tx1"/>
                </a:solidFill>
              </a:rPr>
              <a:t>Research Ethics Case </a:t>
            </a:r>
            <a:r>
              <a:rPr lang="en-US" sz="2000" i="1" dirty="0" smtClean="0">
                <a:solidFill>
                  <a:schemeClr val="tx1"/>
                </a:solidFill>
              </a:rPr>
              <a:t>Studies. </a:t>
            </a:r>
            <a:r>
              <a:rPr lang="en-US" sz="2000" dirty="0" smtClean="0">
                <a:solidFill>
                  <a:schemeClr val="tx1"/>
                </a:solidFill>
              </a:rPr>
              <a:t>Most of these sessions are </a:t>
            </a:r>
            <a:r>
              <a:rPr lang="en-US" altLang="zh-CN" sz="2000" b="1" dirty="0">
                <a:solidFill>
                  <a:srgbClr val="C00000"/>
                </a:solidFill>
              </a:rPr>
              <a:t>compulsory </a:t>
            </a:r>
            <a:r>
              <a:rPr lang="en-US" altLang="zh-CN" sz="2000" b="1" dirty="0" smtClean="0">
                <a:solidFill>
                  <a:srgbClr val="C00000"/>
                </a:solidFill>
              </a:rPr>
              <a:t>for </a:t>
            </a:r>
            <a:r>
              <a:rPr lang="en-US" altLang="zh-CN" sz="2000" b="1" dirty="0">
                <a:solidFill>
                  <a:srgbClr val="C00000"/>
                </a:solidFill>
              </a:rPr>
              <a:t>all HKUST RPG students</a:t>
            </a:r>
            <a:r>
              <a:rPr lang="en-US" altLang="zh-CN" sz="2000" dirty="0" smtClean="0">
                <a:solidFill>
                  <a:schemeClr val="tx1"/>
                </a:solidFill>
              </a:rPr>
              <a:t>. The contents include (but not limited to):</a:t>
            </a:r>
          </a:p>
          <a:p>
            <a:pPr marL="342900" indent="-342900" algn="just">
              <a:buFont typeface="Arial" charset="0"/>
              <a:buChar char="•"/>
            </a:pPr>
            <a:r>
              <a:rPr lang="en-US" sz="2000" dirty="0">
                <a:solidFill>
                  <a:schemeClr val="tx1"/>
                </a:solidFill>
              </a:rPr>
              <a:t>Judging What is Plagiarism &amp; How to Avoid It</a:t>
            </a:r>
          </a:p>
          <a:p>
            <a:pPr marL="342900" indent="-342900" algn="just">
              <a:buFont typeface="Arial" charset="0"/>
              <a:buChar char="•"/>
            </a:pPr>
            <a:r>
              <a:rPr lang="en-US" sz="2000" dirty="0">
                <a:solidFill>
                  <a:schemeClr val="tx1"/>
                </a:solidFill>
              </a:rPr>
              <a:t>Differences between Plagiarism and Copyright Violation</a:t>
            </a:r>
          </a:p>
          <a:p>
            <a:pPr marL="342900" indent="-342900" algn="just">
              <a:buFont typeface="Arial" charset="0"/>
              <a:buChar char="•"/>
            </a:pPr>
            <a:r>
              <a:rPr lang="en-US" sz="2000" dirty="0">
                <a:solidFill>
                  <a:schemeClr val="tx1"/>
                </a:solidFill>
              </a:rPr>
              <a:t>Hong Kong Copyright Law and Legitimate Use and Fair Dealing</a:t>
            </a:r>
          </a:p>
          <a:p>
            <a:pPr marL="342900" indent="-342900" algn="just">
              <a:buFont typeface="Arial" charset="0"/>
              <a:buChar char="•"/>
            </a:pPr>
            <a:r>
              <a:rPr lang="en-US" sz="2000" dirty="0" smtClean="0">
                <a:solidFill>
                  <a:schemeClr val="tx1"/>
                </a:solidFill>
              </a:rPr>
              <a:t>HKUST </a:t>
            </a:r>
            <a:r>
              <a:rPr lang="en-US" sz="2000" dirty="0">
                <a:solidFill>
                  <a:schemeClr val="tx1"/>
                </a:solidFill>
              </a:rPr>
              <a:t>Intellectual Property </a:t>
            </a:r>
            <a:r>
              <a:rPr lang="en-US" sz="2000" dirty="0" smtClean="0">
                <a:solidFill>
                  <a:schemeClr val="tx1"/>
                </a:solidFill>
              </a:rPr>
              <a:t>Policies</a:t>
            </a:r>
          </a:p>
          <a:p>
            <a:pPr algn="just"/>
            <a:r>
              <a:rPr lang="en-US" altLang="zh-CN" sz="2000" dirty="0" smtClean="0">
                <a:solidFill>
                  <a:schemeClr val="tx1"/>
                </a:solidFill>
              </a:rPr>
              <a:t>Please keep </a:t>
            </a:r>
            <a:r>
              <a:rPr lang="en-US" altLang="zh-CN" sz="2000" dirty="0">
                <a:solidFill>
                  <a:schemeClr val="tx1"/>
                </a:solidFill>
              </a:rPr>
              <a:t>everything you have learned in mind. </a:t>
            </a:r>
          </a:p>
        </p:txBody>
      </p:sp>
    </p:spTree>
    <p:extLst>
      <p:ext uri="{BB962C8B-B14F-4D97-AF65-F5344CB8AC3E}">
        <p14:creationId xmlns:p14="http://schemas.microsoft.com/office/powerpoint/2010/main" val="776317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7790"/>
            <a:ext cx="10515600" cy="1325563"/>
          </a:xfrm>
        </p:spPr>
        <p:txBody>
          <a:bodyPr/>
          <a:lstStyle/>
          <a:p>
            <a:r>
              <a:rPr lang="en-US" b="1" dirty="0" smtClean="0"/>
              <a:t>Plagiarism</a:t>
            </a:r>
            <a:endParaRPr lang="en-US" dirty="0"/>
          </a:p>
        </p:txBody>
      </p:sp>
      <p:sp>
        <p:nvSpPr>
          <p:cNvPr id="4" name="TextBox 3"/>
          <p:cNvSpPr txBox="1"/>
          <p:nvPr/>
        </p:nvSpPr>
        <p:spPr>
          <a:xfrm>
            <a:off x="1024965" y="1339592"/>
            <a:ext cx="10142070" cy="5016758"/>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pPr algn="ctr"/>
            <a:r>
              <a:rPr lang="en-US" altLang="zh-CN" sz="2000" b="1" dirty="0" smtClean="0"/>
              <a:t>Conclusions:</a:t>
            </a:r>
            <a:endParaRPr lang="en-US" sz="2000" b="1" dirty="0"/>
          </a:p>
          <a:p>
            <a:pPr marL="342900" indent="-342900">
              <a:buAutoNum type="arabicPeriod"/>
            </a:pPr>
            <a:r>
              <a:rPr lang="en-US" sz="2000" b="1" dirty="0" smtClean="0">
                <a:solidFill>
                  <a:srgbClr val="C00000"/>
                </a:solidFill>
              </a:rPr>
              <a:t>Cite </a:t>
            </a:r>
            <a:r>
              <a:rPr lang="en-US" altLang="zh-CN" sz="2000" b="1" dirty="0" smtClean="0">
                <a:solidFill>
                  <a:srgbClr val="C00000"/>
                </a:solidFill>
              </a:rPr>
              <a:t>EVERY</a:t>
            </a:r>
            <a:r>
              <a:rPr lang="en-US" sz="2000" b="1" dirty="0" smtClean="0">
                <a:solidFill>
                  <a:srgbClr val="C00000"/>
                </a:solidFill>
              </a:rPr>
              <a:t> paper and material</a:t>
            </a:r>
            <a:r>
              <a:rPr lang="en-US" sz="2000" dirty="0" smtClean="0"/>
              <a:t> you refer to during your writing/coding </a:t>
            </a:r>
            <a:r>
              <a:rPr lang="en-US" sz="2000" b="1" dirty="0" smtClean="0">
                <a:solidFill>
                  <a:srgbClr val="C00000"/>
                </a:solidFill>
              </a:rPr>
              <a:t>properly</a:t>
            </a:r>
            <a:r>
              <a:rPr lang="en-US" sz="2000" dirty="0" smtClean="0"/>
              <a:t>.</a:t>
            </a:r>
          </a:p>
          <a:p>
            <a:pPr marL="342900" indent="-342900">
              <a:buAutoNum type="arabicPeriod"/>
            </a:pPr>
            <a:r>
              <a:rPr lang="en-US" sz="2000" b="1" dirty="0">
                <a:solidFill>
                  <a:srgbClr val="C00000"/>
                </a:solidFill>
              </a:rPr>
              <a:t>DO NOT USE DIRECT QUOTES</a:t>
            </a:r>
            <a:r>
              <a:rPr lang="en-US" sz="2000" b="1" dirty="0"/>
              <a:t> From Published Material: </a:t>
            </a:r>
            <a:r>
              <a:rPr lang="en-US" sz="2000" dirty="0"/>
              <a:t>In 99.99% of the cases, the information you want from a research article is an objective result or interpretation. How the author stated this information, i.e., </a:t>
            </a:r>
            <a:r>
              <a:rPr lang="en-US" sz="2000" i="1" dirty="0"/>
              <a:t>their prose</a:t>
            </a:r>
            <a:r>
              <a:rPr lang="en-US" sz="2000" dirty="0"/>
              <a:t>, is of little importance compared to the results or interpretations themselves. Take the information and </a:t>
            </a:r>
            <a:r>
              <a:rPr lang="en-US" sz="2000" b="1" i="1" dirty="0">
                <a:solidFill>
                  <a:srgbClr val="C00000"/>
                </a:solidFill>
              </a:rPr>
              <a:t>put it into your own words</a:t>
            </a:r>
            <a:r>
              <a:rPr lang="en-US" sz="2000" dirty="0"/>
              <a:t>; avoid paraphrasing since this can potentially lead to plagiarism.</a:t>
            </a:r>
            <a:endParaRPr lang="en-US" sz="2000" dirty="0" smtClean="0"/>
          </a:p>
          <a:p>
            <a:pPr marL="342900" indent="-342900">
              <a:buAutoNum type="arabicPeriod"/>
            </a:pPr>
            <a:r>
              <a:rPr lang="en-US" sz="2000" dirty="0" smtClean="0"/>
              <a:t>Draw </a:t>
            </a:r>
            <a:r>
              <a:rPr lang="en-US" sz="2000" b="1" dirty="0" smtClean="0">
                <a:solidFill>
                  <a:srgbClr val="C00000"/>
                </a:solidFill>
              </a:rPr>
              <a:t>EVERY </a:t>
            </a:r>
            <a:r>
              <a:rPr lang="en-US" sz="2000" dirty="0" smtClean="0"/>
              <a:t>component in the figures </a:t>
            </a:r>
            <a:r>
              <a:rPr lang="en-US" sz="2000" b="1" dirty="0" smtClean="0">
                <a:solidFill>
                  <a:srgbClr val="C00000"/>
                </a:solidFill>
              </a:rPr>
              <a:t>BY YOURSELF</a:t>
            </a:r>
            <a:r>
              <a:rPr lang="en-US" sz="2000" dirty="0" smtClean="0"/>
              <a:t>. DO NOT CROP others’ figures.</a:t>
            </a:r>
          </a:p>
          <a:p>
            <a:pPr marL="342900" indent="-342900">
              <a:buAutoNum type="arabicPeriod"/>
            </a:pPr>
            <a:r>
              <a:rPr lang="en-US" sz="2000" dirty="0" smtClean="0"/>
              <a:t>If a theorem is already proved in another work, cite that work and use the theorem. </a:t>
            </a:r>
            <a:r>
              <a:rPr lang="en-US" sz="2000" b="1" dirty="0" smtClean="0">
                <a:solidFill>
                  <a:srgbClr val="C00000"/>
                </a:solidFill>
              </a:rPr>
              <a:t>DO NOT write the proof again</a:t>
            </a:r>
            <a:r>
              <a:rPr lang="en-US" sz="2000" dirty="0" smtClean="0"/>
              <a:t>. </a:t>
            </a:r>
          </a:p>
          <a:p>
            <a:pPr marL="342900" indent="-342900">
              <a:buAutoNum type="arabicPeriod"/>
            </a:pPr>
            <a:r>
              <a:rPr lang="en-US" sz="2000" b="1" dirty="0" smtClean="0">
                <a:solidFill>
                  <a:srgbClr val="C00000"/>
                </a:solidFill>
              </a:rPr>
              <a:t>DO NOT copy </a:t>
            </a:r>
            <a:r>
              <a:rPr lang="en-US" sz="2000" dirty="0" smtClean="0"/>
              <a:t>anything from your </a:t>
            </a:r>
            <a:r>
              <a:rPr lang="en-US" sz="2000" b="1" dirty="0" smtClean="0">
                <a:solidFill>
                  <a:srgbClr val="C00000"/>
                </a:solidFill>
              </a:rPr>
              <a:t>previous papers</a:t>
            </a:r>
            <a:r>
              <a:rPr lang="en-US" sz="2000" dirty="0" smtClean="0"/>
              <a:t> or </a:t>
            </a:r>
            <a:r>
              <a:rPr lang="en-US" sz="2000" b="1" dirty="0" smtClean="0">
                <a:solidFill>
                  <a:srgbClr val="C00000"/>
                </a:solidFill>
              </a:rPr>
              <a:t>any paper of your coauthors</a:t>
            </a:r>
            <a:r>
              <a:rPr lang="en-US" sz="2000" dirty="0" smtClean="0"/>
              <a:t>. This is self-plagiarism. All the penalties apply to self-plagiarism.</a:t>
            </a:r>
          </a:p>
          <a:p>
            <a:pPr marL="342900" indent="-342900">
              <a:buAutoNum type="arabicPeriod"/>
            </a:pPr>
            <a:r>
              <a:rPr lang="en-US" sz="2000" dirty="0" smtClean="0"/>
              <a:t>DO NOT ask questions such as “I think this paper has also copied something from that paper, why it is not punished?”. </a:t>
            </a:r>
            <a:r>
              <a:rPr lang="en-US" sz="2000" i="1" dirty="0" smtClean="0"/>
              <a:t>Others are idiots </a:t>
            </a:r>
            <a:r>
              <a:rPr lang="en-US" sz="2000" dirty="0" smtClean="0"/>
              <a:t>does not mean that </a:t>
            </a:r>
            <a:r>
              <a:rPr lang="en-US" sz="2000" i="1" dirty="0" smtClean="0"/>
              <a:t>you also have to be an idiot</a:t>
            </a:r>
            <a:r>
              <a:rPr lang="en-US" sz="2000" dirty="0" smtClean="0"/>
              <a:t>.</a:t>
            </a:r>
          </a:p>
          <a:p>
            <a:pPr marL="342900" indent="-342900">
              <a:buAutoNum type="arabicPeriod"/>
            </a:pPr>
            <a:r>
              <a:rPr lang="en-US" sz="2000" dirty="0" smtClean="0"/>
              <a:t>A paper will be related with the reputation of you and your coauthors </a:t>
            </a:r>
            <a:r>
              <a:rPr lang="en-US" sz="2000" b="1" dirty="0" smtClean="0">
                <a:solidFill>
                  <a:srgbClr val="C00000"/>
                </a:solidFill>
              </a:rPr>
              <a:t>for a whole life time</a:t>
            </a:r>
            <a:r>
              <a:rPr lang="en-US" sz="2000" dirty="0" smtClean="0"/>
              <a:t>. DO NOT take any risk.</a:t>
            </a:r>
            <a:endParaRPr lang="en-US" sz="2000" dirty="0"/>
          </a:p>
        </p:txBody>
      </p:sp>
      <p:sp>
        <p:nvSpPr>
          <p:cNvPr id="9" name="Slide Number Placeholder 8"/>
          <p:cNvSpPr>
            <a:spLocks noGrp="1"/>
          </p:cNvSpPr>
          <p:nvPr>
            <p:ph type="sldNum" sz="quarter" idx="12"/>
          </p:nvPr>
        </p:nvSpPr>
        <p:spPr/>
        <p:txBody>
          <a:bodyPr/>
          <a:lstStyle/>
          <a:p>
            <a:fld id="{5581FF53-64DB-D64A-8590-7E305F417ACD}" type="slidenum">
              <a:rPr lang="en-US" smtClean="0"/>
              <a:t>22</a:t>
            </a:fld>
            <a:endParaRPr lang="en-US" dirty="0"/>
          </a:p>
        </p:txBody>
      </p:sp>
    </p:spTree>
    <p:extLst>
      <p:ext uri="{BB962C8B-B14F-4D97-AF65-F5344CB8AC3E}">
        <p14:creationId xmlns:p14="http://schemas.microsoft.com/office/powerpoint/2010/main" val="1525888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52357"/>
            <a:ext cx="9144000" cy="2387600"/>
          </a:xfrm>
        </p:spPr>
        <p:txBody>
          <a:bodyPr/>
          <a:lstStyle/>
          <a:p>
            <a:r>
              <a:rPr lang="en-US" b="1" dirty="0" smtClean="0"/>
              <a:t>Wish You All The Best in Your Research Path</a:t>
            </a:r>
            <a:endParaRPr lang="en-US" b="1" dirty="0"/>
          </a:p>
        </p:txBody>
      </p:sp>
      <p:sp>
        <p:nvSpPr>
          <p:cNvPr id="3" name="Subtitle 2"/>
          <p:cNvSpPr>
            <a:spLocks noGrp="1"/>
          </p:cNvSpPr>
          <p:nvPr>
            <p:ph type="subTitle" idx="1"/>
          </p:nvPr>
        </p:nvSpPr>
        <p:spPr>
          <a:xfrm>
            <a:off x="352424" y="5688917"/>
            <a:ext cx="11487151" cy="921433"/>
          </a:xfrm>
          <a:noFill/>
          <a:ln>
            <a:noFill/>
          </a:ln>
        </p:spPr>
        <p:txBody>
          <a:bodyPr>
            <a:noAutofit/>
          </a:bodyPr>
          <a:lstStyle/>
          <a:p>
            <a:r>
              <a:rPr lang="en-US" sz="1400" b="1" dirty="0" smtClean="0"/>
              <a:t>I sincerely acknowledge </a:t>
            </a:r>
            <a:r>
              <a:rPr lang="en-US" altLang="zh-CN" sz="1400" b="1" dirty="0" smtClean="0"/>
              <a:t>all</a:t>
            </a:r>
            <a:r>
              <a:rPr lang="zh-TW" altLang="en-US" sz="1400" b="1" dirty="0" smtClean="0"/>
              <a:t> </a:t>
            </a:r>
            <a:r>
              <a:rPr lang="en-US" altLang="zh-TW" sz="1400" b="1" dirty="0" smtClean="0"/>
              <a:t>the collaborators of my previous works and my group members for sharing their good research habits and experience with me.</a:t>
            </a:r>
            <a:endParaRPr lang="en-US" altLang="zh-CN" sz="1400" b="1" dirty="0" smtClean="0"/>
          </a:p>
          <a:p>
            <a:r>
              <a:rPr lang="en-US" sz="1400" b="1" dirty="0" smtClean="0"/>
              <a:t>I also acknowledge my friends, Richard, </a:t>
            </a:r>
            <a:r>
              <a:rPr lang="en-US" sz="1400" b="1" dirty="0" err="1" smtClean="0"/>
              <a:t>Rongxin</a:t>
            </a:r>
            <a:r>
              <a:rPr lang="en-US" sz="1400" b="1" dirty="0" smtClean="0"/>
              <a:t>, </a:t>
            </a:r>
            <a:r>
              <a:rPr lang="en-US" sz="1400" b="1" dirty="0" err="1" smtClean="0"/>
              <a:t>Yepang</a:t>
            </a:r>
            <a:r>
              <a:rPr lang="en-US" sz="1400" b="1" dirty="0" smtClean="0"/>
              <a:t> and Ying, for sharing their common knowledge of research with me.</a:t>
            </a:r>
            <a:r>
              <a:rPr lang="zh-CN" altLang="en-US" sz="1400" b="1" dirty="0" smtClean="0"/>
              <a:t> </a:t>
            </a:r>
            <a:r>
              <a:rPr lang="zh-CN" altLang="en-US" sz="1400" b="1" dirty="0" smtClean="0">
                <a:sym typeface="Wingdings"/>
              </a:rPr>
              <a:t></a:t>
            </a:r>
            <a:endParaRPr lang="en-US" sz="1400" b="1" dirty="0" smtClean="0"/>
          </a:p>
          <a:p>
            <a:r>
              <a:rPr lang="en-US" sz="1400" b="1" dirty="0" smtClean="0"/>
              <a:t>Feel free to share your comments and knowledge in the slides!</a:t>
            </a:r>
            <a:endParaRPr lang="en-US" sz="1400" b="1" dirty="0"/>
          </a:p>
        </p:txBody>
      </p:sp>
    </p:spTree>
    <p:extLst>
      <p:ext uri="{BB962C8B-B14F-4D97-AF65-F5344CB8AC3E}">
        <p14:creationId xmlns:p14="http://schemas.microsoft.com/office/powerpoint/2010/main" val="272854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Which Tools</a:t>
            </a:r>
            <a:r>
              <a:rPr lang="zh-TW" altLang="en-US" b="1" dirty="0" smtClean="0"/>
              <a:t> </a:t>
            </a:r>
            <a:r>
              <a:rPr lang="en-US" altLang="zh-TW" b="1" dirty="0" smtClean="0"/>
              <a:t>to</a:t>
            </a:r>
            <a:r>
              <a:rPr lang="zh-TW" altLang="en-US" b="1" dirty="0" smtClean="0"/>
              <a:t> </a:t>
            </a:r>
            <a:r>
              <a:rPr lang="en-US" altLang="zh-TW" b="1" dirty="0" smtClean="0"/>
              <a:t>Use to Write Papers?</a:t>
            </a:r>
            <a:endParaRPr lang="en-US" b="1" dirty="0"/>
          </a:p>
        </p:txBody>
      </p:sp>
      <p:sp>
        <p:nvSpPr>
          <p:cNvPr id="3" name="Content Placeholder 2"/>
          <p:cNvSpPr>
            <a:spLocks noGrp="1"/>
          </p:cNvSpPr>
          <p:nvPr>
            <p:ph idx="1"/>
          </p:nvPr>
        </p:nvSpPr>
        <p:spPr>
          <a:xfrm>
            <a:off x="838199" y="1499947"/>
            <a:ext cx="10749455" cy="5163899"/>
          </a:xfrm>
        </p:spPr>
        <p:txBody>
          <a:bodyPr>
            <a:noAutofit/>
          </a:bodyPr>
          <a:lstStyle/>
          <a:p>
            <a:r>
              <a:rPr lang="en-US" sz="2400" b="1" dirty="0" smtClean="0"/>
              <a:t>Paper Writing: LATEX</a:t>
            </a:r>
          </a:p>
          <a:p>
            <a:pPr lvl="1"/>
            <a:r>
              <a:rPr lang="en-US" sz="2000" b="1" dirty="0" smtClean="0"/>
              <a:t>Tutorial: </a:t>
            </a:r>
            <a:r>
              <a:rPr lang="en-US" sz="2000" dirty="0" smtClean="0">
                <a:hlinkClick r:id="rId2"/>
              </a:rPr>
              <a:t>http://www.docs.is.ed.ac.uk/skills/documents/3722/3722-2014.pdf</a:t>
            </a:r>
            <a:endParaRPr lang="en-US" sz="2000" dirty="0" smtClean="0"/>
          </a:p>
          <a:p>
            <a:pPr lvl="1"/>
            <a:r>
              <a:rPr lang="en-US" sz="2000" b="1" dirty="0" smtClean="0"/>
              <a:t>Useful applications: </a:t>
            </a:r>
            <a:r>
              <a:rPr lang="en-US" sz="2000" b="1" dirty="0" err="1" smtClean="0"/>
              <a:t>TextStudio</a:t>
            </a:r>
            <a:r>
              <a:rPr lang="en-US" sz="2000" b="1" dirty="0" smtClean="0"/>
              <a:t> </a:t>
            </a:r>
            <a:r>
              <a:rPr lang="en-US" sz="2000" dirty="0" smtClean="0">
                <a:hlinkClick r:id="rId3"/>
              </a:rPr>
              <a:t>https://www.texstudio.org/</a:t>
            </a:r>
            <a:endParaRPr lang="en-US" sz="2000" b="1" dirty="0" smtClean="0"/>
          </a:p>
          <a:p>
            <a:pPr lvl="1"/>
            <a:endParaRPr lang="en-US" dirty="0" smtClean="0"/>
          </a:p>
          <a:p>
            <a:r>
              <a:rPr lang="en-US" sz="2400" b="1" dirty="0" smtClean="0"/>
              <a:t>Collaboration with other people</a:t>
            </a:r>
          </a:p>
          <a:p>
            <a:pPr lvl="1"/>
            <a:r>
              <a:rPr lang="en-US" sz="2000" b="1" dirty="0" err="1" smtClean="0"/>
              <a:t>Github</a:t>
            </a:r>
            <a:endParaRPr lang="en-US" sz="2000" b="1" dirty="0" smtClean="0"/>
          </a:p>
          <a:p>
            <a:pPr lvl="1"/>
            <a:r>
              <a:rPr lang="en-US" sz="2000" b="1" dirty="0" smtClean="0"/>
              <a:t>Dropbox</a:t>
            </a:r>
          </a:p>
          <a:p>
            <a:pPr lvl="1"/>
            <a:r>
              <a:rPr lang="en-US" sz="2000" b="1" dirty="0" smtClean="0"/>
              <a:t>Overleaf</a:t>
            </a:r>
          </a:p>
          <a:p>
            <a:pPr lvl="1"/>
            <a:endParaRPr lang="en-US" sz="2000" b="1" dirty="0" smtClean="0"/>
          </a:p>
          <a:p>
            <a:pPr lvl="1"/>
            <a:endParaRPr lang="en-US" dirty="0" smtClean="0"/>
          </a:p>
          <a:p>
            <a:endParaRPr lang="en-US" sz="2400" b="1" dirty="0" smtClean="0"/>
          </a:p>
        </p:txBody>
      </p:sp>
      <p:pic>
        <p:nvPicPr>
          <p:cNvPr id="4" name="Picture 3"/>
          <p:cNvPicPr>
            <a:picLocks noChangeAspect="1"/>
          </p:cNvPicPr>
          <p:nvPr/>
        </p:nvPicPr>
        <p:blipFill>
          <a:blip r:embed="rId4"/>
          <a:stretch>
            <a:fillRect/>
          </a:stretch>
        </p:blipFill>
        <p:spPr>
          <a:xfrm>
            <a:off x="4177862" y="3777488"/>
            <a:ext cx="6599706" cy="2886358"/>
          </a:xfrm>
          <a:prstGeom prst="rect">
            <a:avLst/>
          </a:prstGeom>
        </p:spPr>
      </p:pic>
      <p:sp>
        <p:nvSpPr>
          <p:cNvPr id="5" name="Rectangular Callout 4"/>
          <p:cNvSpPr/>
          <p:nvPr/>
        </p:nvSpPr>
        <p:spPr>
          <a:xfrm>
            <a:off x="6008569" y="2768548"/>
            <a:ext cx="4945766" cy="951978"/>
          </a:xfrm>
          <a:prstGeom prst="wedgeRectCallout">
            <a:avLst>
              <a:gd name="adj1" fmla="val -46372"/>
              <a:gd name="adj2" fmla="val 69080"/>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rPr>
              <a:t>TIPS: </a:t>
            </a:r>
            <a:r>
              <a:rPr lang="en-US" sz="2000" dirty="0" smtClean="0">
                <a:solidFill>
                  <a:schemeClr val="tx1"/>
                </a:solidFill>
              </a:rPr>
              <a:t>Organize the files in folders, so that you and your collaborators can work on different parts of the paper without conflict.</a:t>
            </a:r>
            <a:endParaRPr lang="en-US" sz="2000" dirty="0">
              <a:solidFill>
                <a:schemeClr val="tx1"/>
              </a:solidFill>
            </a:endParaRPr>
          </a:p>
        </p:txBody>
      </p:sp>
      <p:sp>
        <p:nvSpPr>
          <p:cNvPr id="6" name="Slide Number Placeholder 5"/>
          <p:cNvSpPr>
            <a:spLocks noGrp="1"/>
          </p:cNvSpPr>
          <p:nvPr>
            <p:ph type="sldNum" sz="quarter" idx="12"/>
          </p:nvPr>
        </p:nvSpPr>
        <p:spPr/>
        <p:txBody>
          <a:bodyPr/>
          <a:lstStyle/>
          <a:p>
            <a:fld id="{5581FF53-64DB-D64A-8590-7E305F417ACD}" type="slidenum">
              <a:rPr lang="en-US" smtClean="0"/>
              <a:t>3</a:t>
            </a:fld>
            <a:endParaRPr lang="en-US"/>
          </a:p>
        </p:txBody>
      </p:sp>
    </p:spTree>
    <p:extLst>
      <p:ext uri="{BB962C8B-B14F-4D97-AF65-F5344CB8AC3E}">
        <p14:creationId xmlns:p14="http://schemas.microsoft.com/office/powerpoint/2010/main" val="439133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658" y="385627"/>
            <a:ext cx="10515600" cy="1325563"/>
          </a:xfrm>
        </p:spPr>
        <p:txBody>
          <a:bodyPr/>
          <a:lstStyle/>
          <a:p>
            <a:r>
              <a:rPr lang="en-US" altLang="zh-CN" b="1" dirty="0" smtClean="0"/>
              <a:t>How</a:t>
            </a:r>
            <a:r>
              <a:rPr lang="zh-TW" altLang="en-US" b="1" dirty="0" smtClean="0"/>
              <a:t> </a:t>
            </a:r>
            <a:r>
              <a:rPr lang="en-US" altLang="zh-TW" b="1" dirty="0" smtClean="0"/>
              <a:t>to</a:t>
            </a:r>
            <a:r>
              <a:rPr lang="zh-TW" altLang="en-US" b="1" dirty="0" smtClean="0"/>
              <a:t> </a:t>
            </a:r>
            <a:r>
              <a:rPr lang="en-US" altLang="zh-TW" b="1" dirty="0" smtClean="0"/>
              <a:t>Write Good Papers?</a:t>
            </a:r>
            <a:endParaRPr lang="en-US" b="1" dirty="0"/>
          </a:p>
        </p:txBody>
      </p:sp>
      <p:sp>
        <p:nvSpPr>
          <p:cNvPr id="3" name="Content Placeholder 2"/>
          <p:cNvSpPr>
            <a:spLocks noGrp="1"/>
          </p:cNvSpPr>
          <p:nvPr>
            <p:ph idx="1"/>
          </p:nvPr>
        </p:nvSpPr>
        <p:spPr>
          <a:xfrm>
            <a:off x="721658" y="1557576"/>
            <a:ext cx="11125202" cy="5163899"/>
          </a:xfrm>
        </p:spPr>
        <p:txBody>
          <a:bodyPr>
            <a:noAutofit/>
          </a:bodyPr>
          <a:lstStyle/>
          <a:p>
            <a:r>
              <a:rPr lang="en-US" sz="2400" b="1" dirty="0" smtClean="0">
                <a:solidFill>
                  <a:srgbClr val="C00000"/>
                </a:solidFill>
              </a:rPr>
              <a:t>Paper writing </a:t>
            </a:r>
            <a:r>
              <a:rPr lang="en-US" sz="2400" b="1" dirty="0" smtClean="0"/>
              <a:t>is as important as actual works:</a:t>
            </a:r>
          </a:p>
          <a:p>
            <a:pPr lvl="1"/>
            <a:r>
              <a:rPr lang="en-US" dirty="0" smtClean="0"/>
              <a:t>Treat your paper as </a:t>
            </a:r>
            <a:r>
              <a:rPr lang="en-US" b="1" dirty="0" smtClean="0"/>
              <a:t>a textbook that will be published</a:t>
            </a:r>
            <a:r>
              <a:rPr lang="en-US" dirty="0" smtClean="0"/>
              <a:t> instead of an experimental report</a:t>
            </a:r>
            <a:r>
              <a:rPr lang="zh-CN" altLang="en-US" dirty="0" smtClean="0"/>
              <a:t> </a:t>
            </a:r>
            <a:r>
              <a:rPr lang="en-US" altLang="zh-TW" dirty="0" smtClean="0"/>
              <a:t>or</a:t>
            </a:r>
            <a:r>
              <a:rPr lang="zh-TW" altLang="en-US" dirty="0" smtClean="0"/>
              <a:t> </a:t>
            </a:r>
            <a:r>
              <a:rPr lang="en-US" altLang="zh-TW" dirty="0" smtClean="0"/>
              <a:t>a course report</a:t>
            </a:r>
            <a:r>
              <a:rPr lang="en-US" dirty="0" smtClean="0"/>
              <a:t>.</a:t>
            </a:r>
          </a:p>
          <a:p>
            <a:pPr lvl="1"/>
            <a:r>
              <a:rPr lang="en-US" dirty="0" smtClean="0"/>
              <a:t>If you are not a native English speaker and this is the first time you submit a research paper, it is better to revise each section </a:t>
            </a:r>
            <a:r>
              <a:rPr lang="en-US" b="1" dirty="0" smtClean="0">
                <a:solidFill>
                  <a:srgbClr val="C00000"/>
                </a:solidFill>
              </a:rPr>
              <a:t>AT LEAST THREE TIMES.</a:t>
            </a:r>
            <a:endParaRPr lang="en-US" dirty="0"/>
          </a:p>
          <a:p>
            <a:pPr lvl="1"/>
            <a:endParaRPr lang="en-US" dirty="0" smtClean="0"/>
          </a:p>
          <a:p>
            <a:pPr lvl="1"/>
            <a:endParaRPr lang="en-US" dirty="0"/>
          </a:p>
          <a:p>
            <a:pPr lvl="1"/>
            <a:endParaRPr lang="en-US" dirty="0" smtClean="0"/>
          </a:p>
          <a:p>
            <a:pPr lvl="1"/>
            <a:endParaRPr lang="en-US" dirty="0" smtClean="0"/>
          </a:p>
          <a:p>
            <a:pPr lvl="1"/>
            <a:r>
              <a:rPr lang="en-US" dirty="0" smtClean="0"/>
              <a:t>Check the spelling and grammar </a:t>
            </a:r>
            <a:r>
              <a:rPr lang="en-US" b="1" dirty="0" smtClean="0">
                <a:solidFill>
                  <a:srgbClr val="C00000"/>
                </a:solidFill>
              </a:rPr>
              <a:t>BY YOURSELF </a:t>
            </a:r>
            <a:r>
              <a:rPr lang="en-US" dirty="0" smtClean="0"/>
              <a:t>before passing the paper to your coauthors and supervisors. DO NOT use them as </a:t>
            </a:r>
            <a:r>
              <a:rPr lang="en-US" dirty="0" err="1" smtClean="0"/>
              <a:t>Grammarly</a:t>
            </a:r>
            <a:r>
              <a:rPr lang="en-US" dirty="0" smtClean="0"/>
              <a:t>.</a:t>
            </a:r>
          </a:p>
          <a:p>
            <a:pPr lvl="1"/>
            <a:endParaRPr lang="en-US" dirty="0" smtClean="0"/>
          </a:p>
          <a:p>
            <a:pPr lvl="1"/>
            <a:endParaRPr lang="en-US" dirty="0" smtClean="0"/>
          </a:p>
          <a:p>
            <a:endParaRPr lang="en-US" sz="2400" b="1" dirty="0" smtClean="0"/>
          </a:p>
        </p:txBody>
      </p:sp>
      <p:sp>
        <p:nvSpPr>
          <p:cNvPr id="4" name="Slide Number Placeholder 3"/>
          <p:cNvSpPr>
            <a:spLocks noGrp="1"/>
          </p:cNvSpPr>
          <p:nvPr>
            <p:ph type="sldNum" sz="quarter" idx="12"/>
          </p:nvPr>
        </p:nvSpPr>
        <p:spPr/>
        <p:txBody>
          <a:bodyPr/>
          <a:lstStyle/>
          <a:p>
            <a:fld id="{5581FF53-64DB-D64A-8590-7E305F417ACD}" type="slidenum">
              <a:rPr lang="en-US" smtClean="0"/>
              <a:t>4</a:t>
            </a:fld>
            <a:endParaRPr lang="en-US"/>
          </a:p>
        </p:txBody>
      </p:sp>
      <p:sp>
        <p:nvSpPr>
          <p:cNvPr id="8" name="Rectangular Callout 7"/>
          <p:cNvSpPr/>
          <p:nvPr/>
        </p:nvSpPr>
        <p:spPr>
          <a:xfrm>
            <a:off x="1909483" y="3522756"/>
            <a:ext cx="8749551" cy="1233538"/>
          </a:xfrm>
          <a:prstGeom prst="wedgeRectCallout">
            <a:avLst>
              <a:gd name="adj1" fmla="val -2305"/>
              <a:gd name="adj2" fmla="val -64144"/>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smtClean="0">
                <a:solidFill>
                  <a:schemeClr val="tx1"/>
                </a:solidFill>
              </a:rPr>
              <a:t>Ask your friends for help. Let them read your paper and tell you which parts they cannot understand. Revise that parts by yourself until </a:t>
            </a:r>
            <a:r>
              <a:rPr lang="en-US" sz="2000" b="1" dirty="0" smtClean="0">
                <a:solidFill>
                  <a:srgbClr val="C00000"/>
                </a:solidFill>
              </a:rPr>
              <a:t>everyone understands everything in the introduction and abstract</a:t>
            </a:r>
            <a:r>
              <a:rPr lang="en-US" sz="2000" dirty="0" smtClean="0">
                <a:solidFill>
                  <a:schemeClr val="tx1"/>
                </a:solidFill>
              </a:rPr>
              <a:t>. The key idea of a good paper should be </a:t>
            </a:r>
            <a:r>
              <a:rPr lang="en-US" sz="2000" dirty="0" smtClean="0">
                <a:solidFill>
                  <a:schemeClr val="tx1"/>
                </a:solidFill>
              </a:rPr>
              <a:t>understood </a:t>
            </a:r>
            <a:r>
              <a:rPr lang="en-US" sz="2000" dirty="0" smtClean="0">
                <a:solidFill>
                  <a:schemeClr val="tx1"/>
                </a:solidFill>
              </a:rPr>
              <a:t>by any undergraduate student.</a:t>
            </a:r>
          </a:p>
        </p:txBody>
      </p:sp>
      <p:sp>
        <p:nvSpPr>
          <p:cNvPr id="6" name="Rectangular Callout 5"/>
          <p:cNvSpPr/>
          <p:nvPr/>
        </p:nvSpPr>
        <p:spPr>
          <a:xfrm>
            <a:off x="1574121" y="5769497"/>
            <a:ext cx="9420274" cy="798363"/>
          </a:xfrm>
          <a:prstGeom prst="wedgeRectCallout">
            <a:avLst>
              <a:gd name="adj1" fmla="val 39604"/>
              <a:gd name="adj2" fmla="val -36861"/>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R</a:t>
            </a:r>
            <a:r>
              <a:rPr lang="en-US" sz="2000" b="1" dirty="0" smtClean="0">
                <a:solidFill>
                  <a:schemeClr val="tx1"/>
                </a:solidFill>
              </a:rPr>
              <a:t>eviewers </a:t>
            </a:r>
            <a:r>
              <a:rPr lang="en-US" sz="2000" b="1" dirty="0" smtClean="0">
                <a:solidFill>
                  <a:srgbClr val="C00000"/>
                </a:solidFill>
              </a:rPr>
              <a:t>may</a:t>
            </a:r>
            <a:r>
              <a:rPr lang="en-US" sz="2000" b="1" dirty="0" smtClean="0">
                <a:solidFill>
                  <a:schemeClr val="tx1"/>
                </a:solidFill>
              </a:rPr>
              <a:t> </a:t>
            </a:r>
            <a:r>
              <a:rPr lang="en-US" sz="2000" b="1" dirty="0" smtClean="0">
                <a:solidFill>
                  <a:schemeClr val="tx1"/>
                </a:solidFill>
              </a:rPr>
              <a:t>accept your paper </a:t>
            </a:r>
            <a:r>
              <a:rPr lang="en-US" sz="2000" b="1" dirty="0" smtClean="0">
                <a:solidFill>
                  <a:schemeClr val="tx1"/>
                </a:solidFill>
              </a:rPr>
              <a:t>if they </a:t>
            </a:r>
            <a:r>
              <a:rPr lang="en-US" sz="2000" b="1" dirty="0" smtClean="0">
                <a:solidFill>
                  <a:schemeClr val="tx1"/>
                </a:solidFill>
              </a:rPr>
              <a:t>understand your idea and solution </a:t>
            </a:r>
            <a:r>
              <a:rPr lang="en-US" sz="2000" b="1" dirty="0" smtClean="0">
                <a:solidFill>
                  <a:srgbClr val="C00000"/>
                </a:solidFill>
              </a:rPr>
              <a:t>CLEARLY</a:t>
            </a:r>
            <a:r>
              <a:rPr lang="en-US" sz="2000" b="1" dirty="0">
                <a:solidFill>
                  <a:schemeClr val="tx1"/>
                </a:solidFill>
              </a:rPr>
              <a:t>.</a:t>
            </a:r>
            <a:r>
              <a:rPr lang="en-US" sz="2000" b="1" dirty="0" smtClean="0">
                <a:solidFill>
                  <a:schemeClr val="tx1"/>
                </a:solidFill>
              </a:rPr>
              <a:t> </a:t>
            </a:r>
            <a:endParaRPr lang="en-US" sz="2000" b="1" dirty="0" smtClean="0">
              <a:solidFill>
                <a:schemeClr val="tx1"/>
              </a:solidFill>
            </a:endParaRPr>
          </a:p>
          <a:p>
            <a:pPr algn="ctr"/>
            <a:r>
              <a:rPr lang="en-US" sz="2000" b="1" dirty="0" smtClean="0">
                <a:solidFill>
                  <a:schemeClr val="tx1"/>
                </a:solidFill>
              </a:rPr>
              <a:t>They </a:t>
            </a:r>
            <a:r>
              <a:rPr lang="en-US" sz="2000" b="1" dirty="0" smtClean="0">
                <a:solidFill>
                  <a:schemeClr val="tx1"/>
                </a:solidFill>
              </a:rPr>
              <a:t>will </a:t>
            </a:r>
            <a:r>
              <a:rPr lang="en-US" sz="2000" b="1" dirty="0" smtClean="0">
                <a:solidFill>
                  <a:srgbClr val="C00000"/>
                </a:solidFill>
              </a:rPr>
              <a:t>definitely</a:t>
            </a:r>
            <a:r>
              <a:rPr lang="en-US" sz="2000" b="1" dirty="0" smtClean="0">
                <a:solidFill>
                  <a:schemeClr val="tx1"/>
                </a:solidFill>
              </a:rPr>
              <a:t> </a:t>
            </a:r>
            <a:r>
              <a:rPr lang="en-US" sz="2000" b="1" dirty="0" smtClean="0">
                <a:solidFill>
                  <a:srgbClr val="C00000"/>
                </a:solidFill>
              </a:rPr>
              <a:t>NOT</a:t>
            </a:r>
            <a:r>
              <a:rPr lang="en-US" sz="2000" b="1" dirty="0" smtClean="0">
                <a:solidFill>
                  <a:schemeClr val="tx1"/>
                </a:solidFill>
              </a:rPr>
              <a:t> </a:t>
            </a:r>
            <a:r>
              <a:rPr lang="en-US" sz="2000" b="1" dirty="0" smtClean="0">
                <a:solidFill>
                  <a:schemeClr val="tx1"/>
                </a:solidFill>
              </a:rPr>
              <a:t>accept your paper </a:t>
            </a:r>
            <a:r>
              <a:rPr lang="en-US" altLang="zh-CN" sz="2000" b="1" dirty="0" smtClean="0">
                <a:solidFill>
                  <a:schemeClr val="tx1"/>
                </a:solidFill>
              </a:rPr>
              <a:t>if</a:t>
            </a:r>
            <a:r>
              <a:rPr lang="en-US" sz="2000" b="1" dirty="0" smtClean="0">
                <a:solidFill>
                  <a:schemeClr val="tx1"/>
                </a:solidFill>
              </a:rPr>
              <a:t> </a:t>
            </a:r>
            <a:r>
              <a:rPr lang="en-US" sz="2000" b="1" dirty="0" smtClean="0">
                <a:solidFill>
                  <a:schemeClr val="tx1"/>
                </a:solidFill>
              </a:rPr>
              <a:t>it looks complicate and hard to follow.</a:t>
            </a:r>
            <a:endParaRPr lang="en-US" sz="2000" dirty="0">
              <a:solidFill>
                <a:schemeClr val="tx1"/>
              </a:solidFill>
            </a:endParaRPr>
          </a:p>
        </p:txBody>
      </p:sp>
    </p:spTree>
    <p:extLst>
      <p:ext uri="{BB962C8B-B14F-4D97-AF65-F5344CB8AC3E}">
        <p14:creationId xmlns:p14="http://schemas.microsoft.com/office/powerpoint/2010/main" val="1982550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291" y="-102330"/>
            <a:ext cx="10515600" cy="1325563"/>
          </a:xfrm>
        </p:spPr>
        <p:txBody>
          <a:bodyPr/>
          <a:lstStyle/>
          <a:p>
            <a:r>
              <a:rPr lang="en-US" altLang="zh-CN" b="1" dirty="0" smtClean="0"/>
              <a:t>How</a:t>
            </a:r>
            <a:r>
              <a:rPr lang="zh-TW" altLang="en-US" b="1" dirty="0" smtClean="0"/>
              <a:t> </a:t>
            </a:r>
            <a:r>
              <a:rPr lang="en-US" altLang="zh-TW" b="1" dirty="0" smtClean="0"/>
              <a:t>to</a:t>
            </a:r>
            <a:r>
              <a:rPr lang="zh-TW" altLang="en-US" b="1" dirty="0" smtClean="0"/>
              <a:t> </a:t>
            </a:r>
            <a:r>
              <a:rPr lang="en-US" altLang="zh-TW" b="1" dirty="0" smtClean="0"/>
              <a:t>Write Good Papers?</a:t>
            </a:r>
            <a:endParaRPr lang="en-US" b="1" dirty="0"/>
          </a:p>
        </p:txBody>
      </p:sp>
      <p:sp>
        <p:nvSpPr>
          <p:cNvPr id="7" name="TextBox 6"/>
          <p:cNvSpPr txBox="1"/>
          <p:nvPr/>
        </p:nvSpPr>
        <p:spPr>
          <a:xfrm>
            <a:off x="838198" y="972685"/>
            <a:ext cx="11063288" cy="3785652"/>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pPr algn="ctr"/>
            <a:r>
              <a:rPr lang="en-US" altLang="zh-CN" sz="2000" b="1" dirty="0" smtClean="0"/>
              <a:t>Suggestions:</a:t>
            </a:r>
            <a:endParaRPr lang="en-US" sz="2000" b="1" dirty="0"/>
          </a:p>
          <a:p>
            <a:pPr marL="342900" indent="-342900">
              <a:buAutoNum type="arabicPeriod"/>
            </a:pPr>
            <a:r>
              <a:rPr lang="en-US" altLang="zh-TW" sz="2000" b="1" dirty="0" smtClean="0">
                <a:solidFill>
                  <a:srgbClr val="C00000"/>
                </a:solidFill>
              </a:rPr>
              <a:t>Use</a:t>
            </a:r>
            <a:r>
              <a:rPr lang="zh-TW" altLang="en-US" sz="2000" b="1" dirty="0" smtClean="0">
                <a:solidFill>
                  <a:srgbClr val="C00000"/>
                </a:solidFill>
              </a:rPr>
              <a:t> </a:t>
            </a:r>
            <a:r>
              <a:rPr lang="en-US" altLang="zh-TW" sz="2000" b="1" dirty="0" smtClean="0">
                <a:solidFill>
                  <a:srgbClr val="C00000"/>
                </a:solidFill>
              </a:rPr>
              <a:t>good notations</a:t>
            </a:r>
            <a:r>
              <a:rPr lang="en-US" sz="2000" dirty="0" smtClean="0"/>
              <a:t>. You need to decide which notations to use at the very beginning of your work. DO NOT wait until you finish all the writing. DO NOT use </a:t>
            </a:r>
            <a:r>
              <a:rPr lang="en-US" sz="2000" b="1" dirty="0" smtClean="0"/>
              <a:t>too many</a:t>
            </a:r>
            <a:r>
              <a:rPr lang="en-US" sz="2000" dirty="0" smtClean="0"/>
              <a:t> notations in one paper, it confuses the readers.</a:t>
            </a:r>
          </a:p>
          <a:p>
            <a:pPr marL="342900" indent="-342900">
              <a:buAutoNum type="arabicPeriod"/>
            </a:pPr>
            <a:r>
              <a:rPr lang="en-US" sz="2000" b="1" dirty="0" smtClean="0">
                <a:solidFill>
                  <a:srgbClr val="C00000"/>
                </a:solidFill>
              </a:rPr>
              <a:t>Use examples</a:t>
            </a:r>
            <a:r>
              <a:rPr lang="zh-CN" altLang="en-US" sz="2000" b="1" dirty="0" smtClean="0">
                <a:solidFill>
                  <a:srgbClr val="C00000"/>
                </a:solidFill>
              </a:rPr>
              <a:t> </a:t>
            </a:r>
            <a:r>
              <a:rPr lang="en-US" altLang="zh-CN" sz="2000" b="1" dirty="0" smtClean="0">
                <a:solidFill>
                  <a:srgbClr val="C00000"/>
                </a:solidFill>
              </a:rPr>
              <a:t>(with figures)</a:t>
            </a:r>
            <a:r>
              <a:rPr lang="en-US" sz="2000" b="1" dirty="0" smtClean="0">
                <a:solidFill>
                  <a:srgbClr val="C00000"/>
                </a:solidFill>
              </a:rPr>
              <a:t> </a:t>
            </a:r>
            <a:r>
              <a:rPr lang="en-US" sz="2000" dirty="0" smtClean="0"/>
              <a:t>to demonstrate your algorithms or workflows. </a:t>
            </a:r>
          </a:p>
          <a:p>
            <a:pPr marL="342900" indent="-342900">
              <a:buAutoNum type="arabicPeriod"/>
            </a:pPr>
            <a:r>
              <a:rPr lang="en-US" sz="2000" b="1" dirty="0" smtClean="0">
                <a:solidFill>
                  <a:srgbClr val="C00000"/>
                </a:solidFill>
              </a:rPr>
              <a:t>Be concreate (especially in experiment discussion)</a:t>
            </a:r>
            <a:r>
              <a:rPr lang="en-US" sz="2000" dirty="0" smtClean="0"/>
              <a:t>. </a:t>
            </a:r>
            <a:r>
              <a:rPr lang="en-US" sz="2000" dirty="0"/>
              <a:t>C</a:t>
            </a:r>
            <a:r>
              <a:rPr lang="en-US" sz="2000" dirty="0" smtClean="0"/>
              <a:t>oncreate numbers (e.g., “87.3%”) are ALWAYS BETTER than “many/a large number of/a few/largely improve/slightly improve”. </a:t>
            </a:r>
          </a:p>
          <a:p>
            <a:pPr marL="342900" indent="-342900">
              <a:buFontTx/>
              <a:buAutoNum type="arabicPeriod"/>
            </a:pPr>
            <a:r>
              <a:rPr lang="en-US" altLang="zh-CN" sz="2000" b="1" dirty="0" smtClean="0">
                <a:solidFill>
                  <a:srgbClr val="C00000"/>
                </a:solidFill>
              </a:rPr>
              <a:t>Explain</a:t>
            </a:r>
            <a:r>
              <a:rPr lang="en-US" sz="2000" b="1" dirty="0" smtClean="0">
                <a:solidFill>
                  <a:srgbClr val="C00000"/>
                </a:solidFill>
              </a:rPr>
              <a:t> every technical </a:t>
            </a:r>
            <a:r>
              <a:rPr lang="en-US" altLang="zh-CN" sz="2000" b="1" dirty="0" smtClean="0">
                <a:solidFill>
                  <a:srgbClr val="C00000"/>
                </a:solidFill>
              </a:rPr>
              <a:t>phrase</a:t>
            </a:r>
            <a:r>
              <a:rPr lang="en-US" sz="2000" dirty="0" smtClean="0"/>
              <a:t> (e.g., “global similarity”) when it appears in your text for the first time.</a:t>
            </a:r>
          </a:p>
          <a:p>
            <a:pPr marL="342900" indent="-342900">
              <a:buFontTx/>
              <a:buAutoNum type="arabicPeriod"/>
            </a:pPr>
            <a:r>
              <a:rPr lang="en-US" sz="2000" dirty="0" smtClean="0"/>
              <a:t>Use </a:t>
            </a:r>
            <a:r>
              <a:rPr lang="en-US" sz="2000" b="1" dirty="0" smtClean="0">
                <a:solidFill>
                  <a:srgbClr val="C00000"/>
                </a:solidFill>
              </a:rPr>
              <a:t>vector graphics</a:t>
            </a:r>
            <a:r>
              <a:rPr lang="en-US" sz="2000" dirty="0" smtClean="0"/>
              <a:t> (pdf, </a:t>
            </a:r>
            <a:r>
              <a:rPr lang="en-US" sz="2000" dirty="0" err="1" smtClean="0"/>
              <a:t>svg</a:t>
            </a:r>
            <a:r>
              <a:rPr lang="en-US" sz="2000" dirty="0" smtClean="0"/>
              <a:t>, eps</a:t>
            </a:r>
            <a:r>
              <a:rPr lang="mr-IN" sz="2000" dirty="0" smtClean="0"/>
              <a:t>…</a:t>
            </a:r>
            <a:r>
              <a:rPr lang="en-US" sz="2000" dirty="0" smtClean="0"/>
              <a:t>) instead of raster graphics (jpeg, gif, </a:t>
            </a:r>
            <a:r>
              <a:rPr lang="mr-IN" sz="2000" dirty="0" smtClean="0"/>
              <a:t>…</a:t>
            </a:r>
            <a:r>
              <a:rPr lang="en-US" sz="2000" dirty="0" smtClean="0"/>
              <a:t>).</a:t>
            </a:r>
          </a:p>
          <a:p>
            <a:pPr marL="342900" indent="-342900">
              <a:buFontTx/>
              <a:buAutoNum type="arabicPeriod"/>
            </a:pPr>
            <a:r>
              <a:rPr lang="en-US" sz="2000" dirty="0" smtClean="0"/>
              <a:t>Avoid redundant patterns/words/sentences in the text. Try to use synonyms and different sentence patterns to express the same meaning.</a:t>
            </a:r>
          </a:p>
          <a:p>
            <a:pPr marL="342900" indent="-342900">
              <a:buAutoNum type="arabicPeriod"/>
            </a:pPr>
            <a:r>
              <a:rPr lang="en-US" altLang="zh-CN" sz="2000" dirty="0" smtClean="0"/>
              <a:t>Make</a:t>
            </a:r>
            <a:r>
              <a:rPr lang="zh-CN" altLang="en-US" sz="2000" dirty="0" smtClean="0"/>
              <a:t> </a:t>
            </a:r>
            <a:r>
              <a:rPr lang="en-US" altLang="zh-CN" sz="2000" dirty="0" smtClean="0"/>
              <a:t>the “a/an, the, (plural)” in</a:t>
            </a:r>
            <a:r>
              <a:rPr lang="zh-TW" altLang="en-US" sz="2000" dirty="0" smtClean="0"/>
              <a:t> </a:t>
            </a:r>
            <a:r>
              <a:rPr lang="en-US" altLang="zh-CN" sz="2000" dirty="0" smtClean="0"/>
              <a:t>your</a:t>
            </a:r>
            <a:r>
              <a:rPr lang="zh-TW" altLang="en-US" sz="2000" dirty="0" smtClean="0"/>
              <a:t> </a:t>
            </a:r>
            <a:r>
              <a:rPr lang="en-US" altLang="zh-TW" sz="2000" dirty="0" smtClean="0"/>
              <a:t>paper </a:t>
            </a:r>
            <a:r>
              <a:rPr lang="en-US" altLang="zh-CN" sz="2000" dirty="0" smtClean="0"/>
              <a:t>correct!!! Otherwise it always confuses your readers!</a:t>
            </a:r>
            <a:endParaRPr lang="en-US" sz="2000" dirty="0" smtClean="0"/>
          </a:p>
        </p:txBody>
      </p:sp>
      <p:sp>
        <p:nvSpPr>
          <p:cNvPr id="4" name="Slide Number Placeholder 3"/>
          <p:cNvSpPr>
            <a:spLocks noGrp="1"/>
          </p:cNvSpPr>
          <p:nvPr>
            <p:ph type="sldNum" sz="quarter" idx="12"/>
          </p:nvPr>
        </p:nvSpPr>
        <p:spPr/>
        <p:txBody>
          <a:bodyPr/>
          <a:lstStyle/>
          <a:p>
            <a:fld id="{5581FF53-64DB-D64A-8590-7E305F417ACD}" type="slidenum">
              <a:rPr lang="en-US" smtClean="0"/>
              <a:t>5</a:t>
            </a:fld>
            <a:endParaRPr lang="en-US"/>
          </a:p>
        </p:txBody>
      </p:sp>
      <p:sp>
        <p:nvSpPr>
          <p:cNvPr id="6" name="Rectangular Callout 5"/>
          <p:cNvSpPr/>
          <p:nvPr/>
        </p:nvSpPr>
        <p:spPr>
          <a:xfrm>
            <a:off x="1851952" y="4854877"/>
            <a:ext cx="9285163" cy="943268"/>
          </a:xfrm>
          <a:prstGeom prst="wedgeRectCallout">
            <a:avLst>
              <a:gd name="adj1" fmla="val -32673"/>
              <a:gd name="adj2" fmla="val -68412"/>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charset="0"/>
              <a:buChar char="•"/>
            </a:pPr>
            <a:r>
              <a:rPr lang="en-US" sz="2000" dirty="0" smtClean="0">
                <a:solidFill>
                  <a:schemeClr val="tx1"/>
                </a:solidFill>
              </a:rPr>
              <a:t>“We work on </a:t>
            </a:r>
            <a:r>
              <a:rPr lang="en-US" sz="2000" dirty="0" smtClean="0">
                <a:solidFill>
                  <a:srgbClr val="C00000"/>
                </a:solidFill>
              </a:rPr>
              <a:t>a KB</a:t>
            </a:r>
            <a:r>
              <a:rPr lang="en-US" sz="2000" dirty="0" smtClean="0">
                <a:solidFill>
                  <a:schemeClr val="tx1"/>
                </a:solidFill>
              </a:rPr>
              <a:t>.” </a:t>
            </a:r>
            <a:r>
              <a:rPr lang="en-US" sz="2000" dirty="0" smtClean="0">
                <a:solidFill>
                  <a:schemeClr val="tx1"/>
                </a:solidFill>
                <a:sym typeface="Wingdings"/>
              </a:rPr>
              <a:t> We work on one </a:t>
            </a:r>
            <a:r>
              <a:rPr lang="en-US" sz="2000" dirty="0">
                <a:solidFill>
                  <a:schemeClr val="tx1"/>
                </a:solidFill>
                <a:sym typeface="Wingdings"/>
              </a:rPr>
              <a:t>KB. No specific</a:t>
            </a:r>
            <a:r>
              <a:rPr lang="en-US" sz="2000" dirty="0" smtClean="0">
                <a:solidFill>
                  <a:schemeClr val="tx1"/>
                </a:solidFill>
                <a:sym typeface="Wingdings"/>
              </a:rPr>
              <a:t>.</a:t>
            </a:r>
          </a:p>
          <a:p>
            <a:pPr marL="342900" indent="-342900" algn="just">
              <a:buFont typeface="Arial" charset="0"/>
              <a:buChar char="•"/>
            </a:pPr>
            <a:r>
              <a:rPr lang="en-US" sz="2000" dirty="0" smtClean="0">
                <a:solidFill>
                  <a:schemeClr val="tx1"/>
                </a:solidFill>
                <a:sym typeface="Wingdings"/>
              </a:rPr>
              <a:t>“We work on </a:t>
            </a:r>
            <a:r>
              <a:rPr lang="en-US" sz="2000" dirty="0" smtClean="0">
                <a:solidFill>
                  <a:srgbClr val="C00000"/>
                </a:solidFill>
                <a:sym typeface="Wingdings"/>
              </a:rPr>
              <a:t>KBs</a:t>
            </a:r>
            <a:r>
              <a:rPr lang="en-US" sz="2000" dirty="0" smtClean="0">
                <a:solidFill>
                  <a:schemeClr val="tx1"/>
                </a:solidFill>
                <a:sym typeface="Wingdings"/>
              </a:rPr>
              <a:t>.”  We work on all KBs. No specific.</a:t>
            </a:r>
          </a:p>
          <a:p>
            <a:pPr marL="342900" indent="-342900" algn="just">
              <a:buFont typeface="Arial" charset="0"/>
              <a:buChar char="•"/>
            </a:pPr>
            <a:r>
              <a:rPr lang="en-US" sz="2000" dirty="0" smtClean="0">
                <a:solidFill>
                  <a:schemeClr val="tx1"/>
                </a:solidFill>
                <a:sym typeface="Wingdings"/>
              </a:rPr>
              <a:t>“We work on </a:t>
            </a:r>
            <a:r>
              <a:rPr lang="en-US" sz="2000" dirty="0" smtClean="0">
                <a:solidFill>
                  <a:srgbClr val="C00000"/>
                </a:solidFill>
                <a:sym typeface="Wingdings"/>
              </a:rPr>
              <a:t>the KB</a:t>
            </a:r>
            <a:r>
              <a:rPr lang="en-US" sz="2000" dirty="0" smtClean="0">
                <a:solidFill>
                  <a:schemeClr val="tx1"/>
                </a:solidFill>
                <a:sym typeface="Wingdings"/>
              </a:rPr>
              <a:t>.”  We </a:t>
            </a:r>
            <a:r>
              <a:rPr lang="en-US" altLang="zh-CN" sz="2000" dirty="0" smtClean="0">
                <a:solidFill>
                  <a:schemeClr val="tx1"/>
                </a:solidFill>
                <a:sym typeface="Wingdings"/>
              </a:rPr>
              <a:t>only</a:t>
            </a:r>
            <a:r>
              <a:rPr lang="zh-CN" altLang="en-US" sz="2000" dirty="0" smtClean="0">
                <a:solidFill>
                  <a:schemeClr val="tx1"/>
                </a:solidFill>
                <a:sym typeface="Wingdings"/>
              </a:rPr>
              <a:t> </a:t>
            </a:r>
            <a:r>
              <a:rPr lang="en-US" sz="2000" dirty="0" smtClean="0">
                <a:solidFill>
                  <a:schemeClr val="tx1"/>
                </a:solidFill>
                <a:sym typeface="Wingdings"/>
              </a:rPr>
              <a:t>work on the </a:t>
            </a:r>
            <a:r>
              <a:rPr lang="en-US" sz="2000" dirty="0" smtClean="0">
                <a:solidFill>
                  <a:srgbClr val="C00000"/>
                </a:solidFill>
                <a:sym typeface="Wingdings"/>
              </a:rPr>
              <a:t>specific</a:t>
            </a:r>
            <a:r>
              <a:rPr lang="en-US" sz="2000" dirty="0" smtClean="0">
                <a:solidFill>
                  <a:schemeClr val="tx1"/>
                </a:solidFill>
                <a:sym typeface="Wingdings"/>
              </a:rPr>
              <a:t> KB that we mentioned above. </a:t>
            </a:r>
            <a:endParaRPr lang="en-US" sz="2000" dirty="0" smtClean="0">
              <a:solidFill>
                <a:schemeClr val="tx1"/>
              </a:solidFill>
            </a:endParaRPr>
          </a:p>
        </p:txBody>
      </p:sp>
      <p:sp>
        <p:nvSpPr>
          <p:cNvPr id="3" name="TextBox 2"/>
          <p:cNvSpPr txBox="1"/>
          <p:nvPr/>
        </p:nvSpPr>
        <p:spPr>
          <a:xfrm>
            <a:off x="1205073" y="5894685"/>
            <a:ext cx="9781853" cy="923330"/>
          </a:xfrm>
          <a:prstGeom prst="rect">
            <a:avLst/>
          </a:prstGeom>
          <a:solidFill>
            <a:schemeClr val="accent1">
              <a:lumMod val="20000"/>
              <a:lumOff val="80000"/>
            </a:schemeClr>
          </a:solidFill>
          <a:ln>
            <a:solidFill>
              <a:schemeClr val="accent5">
                <a:lumMod val="75000"/>
              </a:schemeClr>
            </a:solidFill>
          </a:ln>
        </p:spPr>
        <p:txBody>
          <a:bodyPr wrap="square" rtlCol="0">
            <a:spAutoFit/>
          </a:bodyPr>
          <a:lstStyle/>
          <a:p>
            <a:r>
              <a:rPr lang="en-US" dirty="0" smtClean="0"/>
              <a:t>P.S. You can send your draft to the grammar tutor of our department (</a:t>
            </a:r>
            <a:r>
              <a:rPr lang="en-US" b="1" dirty="0" err="1" smtClean="0"/>
              <a:t>dalton</a:t>
            </a:r>
            <a:r>
              <a:rPr lang="en-US" b="1" dirty="0" smtClean="0"/>
              <a:t> AT </a:t>
            </a:r>
            <a:r>
              <a:rPr lang="en-US" b="1" dirty="0" err="1" smtClean="0"/>
              <a:t>cse.ust.hk</a:t>
            </a:r>
            <a:r>
              <a:rPr lang="en-US" dirty="0" smtClean="0"/>
              <a:t>). She will check your grammar and send some feedbacks after one week. However, she is not an expert in understanding your technical details. You need to check most of the technical parts </a:t>
            </a:r>
            <a:r>
              <a:rPr lang="en-US" b="1" dirty="0" smtClean="0">
                <a:solidFill>
                  <a:srgbClr val="C00000"/>
                </a:solidFill>
              </a:rPr>
              <a:t>BY YOURSELF</a:t>
            </a:r>
            <a:r>
              <a:rPr lang="en-US" dirty="0" smtClean="0"/>
              <a:t>.</a:t>
            </a:r>
            <a:endParaRPr lang="en-US" dirty="0"/>
          </a:p>
        </p:txBody>
      </p:sp>
    </p:spTree>
    <p:extLst>
      <p:ext uri="{BB962C8B-B14F-4D97-AF65-F5344CB8AC3E}">
        <p14:creationId xmlns:p14="http://schemas.microsoft.com/office/powerpoint/2010/main" val="1808717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658" y="-17776"/>
            <a:ext cx="10515600" cy="1325563"/>
          </a:xfrm>
        </p:spPr>
        <p:txBody>
          <a:bodyPr/>
          <a:lstStyle/>
          <a:p>
            <a:r>
              <a:rPr lang="en-US" altLang="zh-CN" b="1" dirty="0" smtClean="0"/>
              <a:t>What</a:t>
            </a:r>
            <a:r>
              <a:rPr lang="zh-TW" altLang="en-US" b="1" dirty="0" smtClean="0"/>
              <a:t> </a:t>
            </a:r>
            <a:r>
              <a:rPr lang="en-US" altLang="zh-TW" b="1" dirty="0" smtClean="0"/>
              <a:t>is</a:t>
            </a:r>
            <a:r>
              <a:rPr lang="zh-TW" altLang="en-US" b="1" dirty="0" smtClean="0"/>
              <a:t> </a:t>
            </a:r>
            <a:r>
              <a:rPr lang="en-US" altLang="zh-TW" b="1" dirty="0" smtClean="0"/>
              <a:t>Important in Paper Format?</a:t>
            </a:r>
            <a:endParaRPr lang="en-US" b="1" dirty="0"/>
          </a:p>
        </p:txBody>
      </p:sp>
      <p:sp>
        <p:nvSpPr>
          <p:cNvPr id="3" name="Content Placeholder 2"/>
          <p:cNvSpPr>
            <a:spLocks noGrp="1"/>
          </p:cNvSpPr>
          <p:nvPr>
            <p:ph idx="1"/>
          </p:nvPr>
        </p:nvSpPr>
        <p:spPr>
          <a:xfrm>
            <a:off x="721658" y="1121892"/>
            <a:ext cx="11125202" cy="5163899"/>
          </a:xfrm>
        </p:spPr>
        <p:txBody>
          <a:bodyPr>
            <a:noAutofit/>
          </a:bodyPr>
          <a:lstStyle/>
          <a:p>
            <a:r>
              <a:rPr lang="en-US" sz="2000" b="1" dirty="0" smtClean="0"/>
              <a:t>Capitalize</a:t>
            </a:r>
            <a:r>
              <a:rPr lang="en-US" sz="2000" dirty="0" smtClean="0"/>
              <a:t> the titles of your sections and subsections</a:t>
            </a:r>
          </a:p>
          <a:p>
            <a:r>
              <a:rPr lang="en-US" sz="2000" dirty="0"/>
              <a:t>Use </a:t>
            </a:r>
            <a:r>
              <a:rPr lang="en-US" sz="2000" dirty="0" smtClean="0"/>
              <a:t>bullet points (\begin{itemize}), bold fonts, and italic fonts to </a:t>
            </a:r>
            <a:r>
              <a:rPr lang="en-US" sz="2000" b="1" dirty="0" smtClean="0"/>
              <a:t>highlight the important parts </a:t>
            </a:r>
          </a:p>
          <a:p>
            <a:r>
              <a:rPr lang="en-US" sz="2000" dirty="0" smtClean="0"/>
              <a:t>Leave a space between words and citation, e.g., “</a:t>
            </a:r>
            <a:r>
              <a:rPr lang="en-US" sz="2000" dirty="0" err="1" smtClean="0">
                <a:solidFill>
                  <a:srgbClr val="C00000"/>
                </a:solidFill>
              </a:rPr>
              <a:t>Kruskal</a:t>
            </a:r>
            <a:r>
              <a:rPr lang="en-US" sz="2000" dirty="0" smtClean="0">
                <a:solidFill>
                  <a:srgbClr val="C00000"/>
                </a:solidFill>
              </a:rPr>
              <a:t> algorithm [1]</a:t>
            </a:r>
            <a:r>
              <a:rPr lang="en-US" sz="2000" dirty="0" smtClean="0"/>
              <a:t>”, not “</a:t>
            </a:r>
            <a:r>
              <a:rPr lang="en-US" sz="2000" dirty="0" err="1" smtClean="0"/>
              <a:t>Kruskal</a:t>
            </a:r>
            <a:r>
              <a:rPr lang="en-US" sz="2000" dirty="0" smtClean="0"/>
              <a:t> algorithm[1]”. Use “~\cite{}” in </a:t>
            </a:r>
            <a:r>
              <a:rPr lang="en-US" sz="2000" dirty="0" err="1" smtClean="0"/>
              <a:t>LaTex</a:t>
            </a:r>
            <a:r>
              <a:rPr lang="en-US" sz="2000" dirty="0" smtClean="0"/>
              <a:t>.</a:t>
            </a:r>
            <a:endParaRPr lang="en-US" sz="2000" dirty="0" smtClean="0"/>
          </a:p>
          <a:p>
            <a:r>
              <a:rPr lang="en-US" sz="2000" dirty="0" smtClean="0"/>
              <a:t>In </a:t>
            </a:r>
            <a:r>
              <a:rPr lang="en-US" sz="2000" dirty="0" smtClean="0"/>
              <a:t>the References section, make sure each citation </a:t>
            </a:r>
            <a:r>
              <a:rPr lang="en-US" sz="2000" b="1" dirty="0" smtClean="0">
                <a:solidFill>
                  <a:srgbClr val="C00000"/>
                </a:solidFill>
              </a:rPr>
              <a:t>has the same format</a:t>
            </a:r>
          </a:p>
          <a:p>
            <a:endParaRPr lang="en-US" sz="2000" b="1" dirty="0" smtClean="0"/>
          </a:p>
        </p:txBody>
      </p:sp>
      <p:sp>
        <p:nvSpPr>
          <p:cNvPr id="4" name="Slide Number Placeholder 3"/>
          <p:cNvSpPr>
            <a:spLocks noGrp="1"/>
          </p:cNvSpPr>
          <p:nvPr>
            <p:ph type="sldNum" sz="quarter" idx="12"/>
          </p:nvPr>
        </p:nvSpPr>
        <p:spPr/>
        <p:txBody>
          <a:bodyPr/>
          <a:lstStyle/>
          <a:p>
            <a:fld id="{5581FF53-64DB-D64A-8590-7E305F417ACD}" type="slidenum">
              <a:rPr lang="en-US" smtClean="0"/>
              <a:t>6</a:t>
            </a:fld>
            <a:endParaRPr lang="en-US" dirty="0"/>
          </a:p>
        </p:txBody>
      </p:sp>
      <p:sp>
        <p:nvSpPr>
          <p:cNvPr id="5" name="TextBox 4"/>
          <p:cNvSpPr txBox="1"/>
          <p:nvPr/>
        </p:nvSpPr>
        <p:spPr>
          <a:xfrm>
            <a:off x="1066798" y="3025270"/>
            <a:ext cx="8623300" cy="1477328"/>
          </a:xfrm>
          <a:prstGeom prst="rect">
            <a:avLst/>
          </a:prstGeom>
          <a:solidFill>
            <a:schemeClr val="accent5">
              <a:lumMod val="20000"/>
              <a:lumOff val="80000"/>
            </a:schemeClr>
          </a:solidFill>
          <a:ln>
            <a:solidFill>
              <a:schemeClr val="accent5">
                <a:lumMod val="60000"/>
                <a:lumOff val="40000"/>
              </a:schemeClr>
            </a:solidFill>
          </a:ln>
        </p:spPr>
        <p:txBody>
          <a:bodyPr wrap="square" rtlCol="0">
            <a:spAutoFit/>
          </a:bodyPr>
          <a:lstStyle/>
          <a:p>
            <a:pPr marL="285750" indent="-285750" algn="just">
              <a:buFont typeface="Arial" charset="0"/>
              <a:buChar char="•"/>
            </a:pPr>
            <a:r>
              <a:rPr lang="en-US" dirty="0"/>
              <a:t>M. C. Phan, A. Sun, Y. </a:t>
            </a:r>
            <a:r>
              <a:rPr lang="en-US" dirty="0" err="1"/>
              <a:t>Tay</a:t>
            </a:r>
            <a:r>
              <a:rPr lang="en-US" dirty="0"/>
              <a:t>, J. Han, and C. Li. </a:t>
            </a:r>
            <a:r>
              <a:rPr lang="en-US" dirty="0" smtClean="0"/>
              <a:t>Pair-linking for </a:t>
            </a:r>
            <a:r>
              <a:rPr lang="en-US" dirty="0"/>
              <a:t>collective entity disambiguation: Two could be better </a:t>
            </a:r>
            <a:r>
              <a:rPr lang="en-US" dirty="0" smtClean="0"/>
              <a:t>than all</a:t>
            </a:r>
            <a:r>
              <a:rPr lang="en-US" dirty="0"/>
              <a:t>. </a:t>
            </a:r>
            <a:r>
              <a:rPr lang="en-US" dirty="0" smtClean="0">
                <a:solidFill>
                  <a:srgbClr val="C00000"/>
                </a:solidFill>
              </a:rPr>
              <a:t>Transactions </a:t>
            </a:r>
            <a:r>
              <a:rPr lang="en-US" dirty="0">
                <a:solidFill>
                  <a:srgbClr val="C00000"/>
                </a:solidFill>
              </a:rPr>
              <a:t>on Knowledge and Data </a:t>
            </a:r>
            <a:r>
              <a:rPr lang="en-US" dirty="0" smtClean="0">
                <a:solidFill>
                  <a:srgbClr val="C00000"/>
                </a:solidFill>
              </a:rPr>
              <a:t>Engineering, 31(7</a:t>
            </a:r>
            <a:r>
              <a:rPr lang="en-US" dirty="0">
                <a:solidFill>
                  <a:srgbClr val="C00000"/>
                </a:solidFill>
              </a:rPr>
              <a:t>):</a:t>
            </a:r>
            <a:r>
              <a:rPr lang="en-US" dirty="0" smtClean="0">
                <a:solidFill>
                  <a:srgbClr val="C00000"/>
                </a:solidFill>
              </a:rPr>
              <a:t>1383–1396. IEEE, 2018</a:t>
            </a:r>
            <a:r>
              <a:rPr lang="en-US" dirty="0" smtClean="0"/>
              <a:t>.</a:t>
            </a:r>
          </a:p>
          <a:p>
            <a:pPr marL="285750" indent="-285750" algn="just">
              <a:buFont typeface="Arial" charset="0"/>
              <a:buChar char="•"/>
            </a:pPr>
            <a:r>
              <a:rPr lang="en-US" dirty="0" smtClean="0"/>
              <a:t>Z</a:t>
            </a:r>
            <a:r>
              <a:rPr lang="en-US" dirty="0"/>
              <a:t>. Fang, Y. Cao, Q. Li, D. Zhang, Z. Zhang, and Y. Liu. </a:t>
            </a:r>
            <a:r>
              <a:rPr lang="en-US" dirty="0" smtClean="0"/>
              <a:t>Joint entity </a:t>
            </a:r>
            <a:r>
              <a:rPr lang="en-US" dirty="0"/>
              <a:t>linking with deep reinforcement learning. </a:t>
            </a:r>
            <a:r>
              <a:rPr lang="en-US" dirty="0" smtClean="0">
                <a:solidFill>
                  <a:srgbClr val="C00000"/>
                </a:solidFill>
              </a:rPr>
              <a:t>The World Wide </a:t>
            </a:r>
            <a:r>
              <a:rPr lang="en-US" dirty="0">
                <a:solidFill>
                  <a:srgbClr val="C00000"/>
                </a:solidFill>
              </a:rPr>
              <a:t>Web Conference, pages 438–447. ACM, 2019</a:t>
            </a:r>
            <a:r>
              <a:rPr lang="en-US" dirty="0" smtClean="0"/>
              <a:t>.</a:t>
            </a:r>
            <a:endParaRPr lang="en-US" dirty="0"/>
          </a:p>
        </p:txBody>
      </p:sp>
      <p:sp>
        <p:nvSpPr>
          <p:cNvPr id="9" name="TextBox 8"/>
          <p:cNvSpPr txBox="1"/>
          <p:nvPr/>
        </p:nvSpPr>
        <p:spPr>
          <a:xfrm>
            <a:off x="1066798" y="4683259"/>
            <a:ext cx="8623300" cy="1200329"/>
          </a:xfrm>
          <a:prstGeom prst="rect">
            <a:avLst/>
          </a:prstGeom>
          <a:solidFill>
            <a:schemeClr val="accent5">
              <a:lumMod val="20000"/>
              <a:lumOff val="80000"/>
            </a:schemeClr>
          </a:solidFill>
          <a:ln>
            <a:solidFill>
              <a:schemeClr val="accent5">
                <a:lumMod val="60000"/>
                <a:lumOff val="40000"/>
              </a:schemeClr>
            </a:solidFill>
          </a:ln>
        </p:spPr>
        <p:txBody>
          <a:bodyPr wrap="square" rtlCol="0">
            <a:spAutoFit/>
          </a:bodyPr>
          <a:lstStyle/>
          <a:p>
            <a:pPr marL="285750" indent="-285750" algn="just">
              <a:buFont typeface="Arial" charset="0"/>
              <a:buChar char="•"/>
            </a:pPr>
            <a:r>
              <a:rPr lang="en-US" dirty="0"/>
              <a:t>M. C. Phan, A. Sun, Y. </a:t>
            </a:r>
            <a:r>
              <a:rPr lang="en-US" dirty="0" err="1"/>
              <a:t>Tay</a:t>
            </a:r>
            <a:r>
              <a:rPr lang="en-US" dirty="0"/>
              <a:t>, J. Han, and C. Li. </a:t>
            </a:r>
            <a:r>
              <a:rPr lang="en-US" dirty="0" smtClean="0"/>
              <a:t>Pair-linking for </a:t>
            </a:r>
            <a:r>
              <a:rPr lang="en-US" dirty="0"/>
              <a:t>collective entity disambiguation: Two could be better </a:t>
            </a:r>
            <a:r>
              <a:rPr lang="en-US" dirty="0" smtClean="0"/>
              <a:t>than all</a:t>
            </a:r>
            <a:r>
              <a:rPr lang="en-US" dirty="0"/>
              <a:t>. </a:t>
            </a:r>
            <a:r>
              <a:rPr lang="en-US" dirty="0" smtClean="0">
                <a:solidFill>
                  <a:srgbClr val="C00000"/>
                </a:solidFill>
              </a:rPr>
              <a:t>TKDE,</a:t>
            </a:r>
            <a:r>
              <a:rPr lang="en-US" dirty="0">
                <a:solidFill>
                  <a:srgbClr val="C00000"/>
                </a:solidFill>
              </a:rPr>
              <a:t> </a:t>
            </a:r>
            <a:r>
              <a:rPr lang="en-US" dirty="0" smtClean="0">
                <a:solidFill>
                  <a:srgbClr val="C00000"/>
                </a:solidFill>
              </a:rPr>
              <a:t>31(7</a:t>
            </a:r>
            <a:r>
              <a:rPr lang="en-US" dirty="0">
                <a:solidFill>
                  <a:srgbClr val="C00000"/>
                </a:solidFill>
              </a:rPr>
              <a:t>):</a:t>
            </a:r>
            <a:r>
              <a:rPr lang="en-US" dirty="0" smtClean="0">
                <a:solidFill>
                  <a:srgbClr val="C00000"/>
                </a:solidFill>
              </a:rPr>
              <a:t>1383–1396. IEEE, 2018</a:t>
            </a:r>
            <a:r>
              <a:rPr lang="en-US" dirty="0" smtClean="0"/>
              <a:t>.</a:t>
            </a:r>
          </a:p>
          <a:p>
            <a:pPr marL="285750" indent="-285750" algn="just">
              <a:buFont typeface="Arial" charset="0"/>
              <a:buChar char="•"/>
            </a:pPr>
            <a:r>
              <a:rPr lang="en-US" dirty="0" smtClean="0"/>
              <a:t>Z</a:t>
            </a:r>
            <a:r>
              <a:rPr lang="en-US" dirty="0"/>
              <a:t>. Fang, Y. Cao, Q. Li, D. Zhang, Z. Zhang, and Y. Liu. </a:t>
            </a:r>
            <a:r>
              <a:rPr lang="en-US" dirty="0" smtClean="0"/>
              <a:t>Joint entity </a:t>
            </a:r>
            <a:r>
              <a:rPr lang="en-US" dirty="0"/>
              <a:t>linking with deep reinforcement learning. </a:t>
            </a:r>
            <a:r>
              <a:rPr lang="en-US" dirty="0" smtClean="0">
                <a:solidFill>
                  <a:srgbClr val="C00000"/>
                </a:solidFill>
              </a:rPr>
              <a:t>WWW, </a:t>
            </a:r>
            <a:r>
              <a:rPr lang="en-US" dirty="0">
                <a:solidFill>
                  <a:srgbClr val="C00000"/>
                </a:solidFill>
              </a:rPr>
              <a:t>pages </a:t>
            </a:r>
            <a:r>
              <a:rPr lang="en-US" dirty="0" smtClean="0">
                <a:solidFill>
                  <a:srgbClr val="C00000"/>
                </a:solidFill>
              </a:rPr>
              <a:t>438–447. ACM, 2019</a:t>
            </a:r>
            <a:r>
              <a:rPr lang="en-US" dirty="0" smtClean="0"/>
              <a:t>.</a:t>
            </a:r>
          </a:p>
        </p:txBody>
      </p:sp>
      <p:sp>
        <p:nvSpPr>
          <p:cNvPr id="11" name="Rectangular Callout 10"/>
          <p:cNvSpPr/>
          <p:nvPr/>
        </p:nvSpPr>
        <p:spPr>
          <a:xfrm>
            <a:off x="9778998" y="4020557"/>
            <a:ext cx="2311402" cy="951978"/>
          </a:xfrm>
          <a:prstGeom prst="wedgeRectCallout">
            <a:avLst>
              <a:gd name="adj1" fmla="val -64612"/>
              <a:gd name="adj2" fmla="val 7391"/>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Choose either style. Use one style for all the papers.</a:t>
            </a:r>
            <a:endParaRPr lang="en-US" sz="2000" dirty="0">
              <a:solidFill>
                <a:schemeClr val="tx1"/>
              </a:solidFill>
            </a:endParaRPr>
          </a:p>
        </p:txBody>
      </p:sp>
      <p:sp>
        <p:nvSpPr>
          <p:cNvPr id="12" name="Rectangular Callout 11"/>
          <p:cNvSpPr/>
          <p:nvPr/>
        </p:nvSpPr>
        <p:spPr>
          <a:xfrm>
            <a:off x="1447800" y="6024706"/>
            <a:ext cx="8534400" cy="787142"/>
          </a:xfrm>
          <a:prstGeom prst="wedgeRectCallout">
            <a:avLst>
              <a:gd name="adj1" fmla="val -31716"/>
              <a:gd name="adj2" fmla="val -68434"/>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DO NOT just copy and paste the </a:t>
            </a:r>
            <a:r>
              <a:rPr lang="en-US" sz="2000" dirty="0" err="1" smtClean="0">
                <a:solidFill>
                  <a:schemeClr val="tx1"/>
                </a:solidFill>
              </a:rPr>
              <a:t>BibTex</a:t>
            </a:r>
            <a:r>
              <a:rPr lang="en-US" sz="2000" dirty="0" smtClean="0">
                <a:solidFill>
                  <a:schemeClr val="tx1"/>
                </a:solidFill>
              </a:rPr>
              <a:t> from Google Scholar. Most </a:t>
            </a:r>
            <a:r>
              <a:rPr lang="en-US" sz="2000" dirty="0" err="1" smtClean="0">
                <a:solidFill>
                  <a:schemeClr val="tx1"/>
                </a:solidFill>
              </a:rPr>
              <a:t>BibTex</a:t>
            </a:r>
            <a:r>
              <a:rPr lang="en-US" sz="2000" dirty="0" smtClean="0">
                <a:solidFill>
                  <a:schemeClr val="tx1"/>
                </a:solidFill>
              </a:rPr>
              <a:t> from </a:t>
            </a:r>
            <a:r>
              <a:rPr lang="en-US" sz="2000" dirty="0">
                <a:solidFill>
                  <a:schemeClr val="tx1"/>
                </a:solidFill>
              </a:rPr>
              <a:t>Google </a:t>
            </a:r>
            <a:r>
              <a:rPr lang="en-US" sz="2000" dirty="0" smtClean="0">
                <a:solidFill>
                  <a:schemeClr val="tx1"/>
                </a:solidFill>
              </a:rPr>
              <a:t>Scholar is messy. </a:t>
            </a:r>
            <a:r>
              <a:rPr lang="en-US" sz="2000" b="1" dirty="0" smtClean="0">
                <a:solidFill>
                  <a:srgbClr val="C00000"/>
                </a:solidFill>
              </a:rPr>
              <a:t>Check and Fix it by yourself. DO NOT BE LAZY!!</a:t>
            </a:r>
            <a:endParaRPr lang="en-US" sz="2000" b="1" dirty="0">
              <a:solidFill>
                <a:srgbClr val="C00000"/>
              </a:solidFill>
            </a:endParaRPr>
          </a:p>
        </p:txBody>
      </p:sp>
    </p:spTree>
    <p:extLst>
      <p:ext uri="{BB962C8B-B14F-4D97-AF65-F5344CB8AC3E}">
        <p14:creationId xmlns:p14="http://schemas.microsoft.com/office/powerpoint/2010/main" val="961110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Conferences/Journals Do We Target At?</a:t>
            </a:r>
            <a:endParaRPr lang="en-US" b="1" dirty="0"/>
          </a:p>
        </p:txBody>
      </p:sp>
      <p:sp>
        <p:nvSpPr>
          <p:cNvPr id="3" name="Content Placeholder 2"/>
          <p:cNvSpPr>
            <a:spLocks noGrp="1"/>
          </p:cNvSpPr>
          <p:nvPr>
            <p:ph idx="1"/>
          </p:nvPr>
        </p:nvSpPr>
        <p:spPr>
          <a:xfrm>
            <a:off x="838200" y="1375013"/>
            <a:ext cx="10515600" cy="5163899"/>
          </a:xfrm>
        </p:spPr>
        <p:txBody>
          <a:bodyPr>
            <a:noAutofit/>
          </a:bodyPr>
          <a:lstStyle/>
          <a:p>
            <a:r>
              <a:rPr lang="en-US" sz="2400" b="1" dirty="0" smtClean="0"/>
              <a:t>Conferences (you need to be aware of the deadlines every year): </a:t>
            </a:r>
            <a:r>
              <a:rPr lang="zh-CN" altLang="en-US" sz="2400" b="1" dirty="0" smtClean="0"/>
              <a:t> </a:t>
            </a:r>
            <a:endParaRPr lang="en-US" altLang="zh-CN" sz="2400" b="1" dirty="0" smtClean="0"/>
          </a:p>
          <a:p>
            <a:pPr lvl="1"/>
            <a:r>
              <a:rPr lang="en-US" sz="2000" dirty="0" smtClean="0"/>
              <a:t>SIGMOD (2 </a:t>
            </a:r>
            <a:r>
              <a:rPr lang="en-US" sz="2000" dirty="0" err="1" smtClean="0"/>
              <a:t>ddls</a:t>
            </a:r>
            <a:r>
              <a:rPr lang="en-US" sz="2000" dirty="0" smtClean="0"/>
              <a:t>, usually one in July, the other in October), 14 pages</a:t>
            </a:r>
          </a:p>
          <a:p>
            <a:pPr lvl="1"/>
            <a:r>
              <a:rPr lang="en-US" sz="2000" dirty="0" smtClean="0"/>
              <a:t>PODS (2 </a:t>
            </a:r>
            <a:r>
              <a:rPr lang="en-US" sz="2000" dirty="0" err="1" smtClean="0"/>
              <a:t>ddls</a:t>
            </a:r>
            <a:r>
              <a:rPr lang="en-US" sz="2000" dirty="0" smtClean="0"/>
              <a:t>, usually one in June, the other in December)</a:t>
            </a:r>
          </a:p>
          <a:p>
            <a:pPr lvl="1"/>
            <a:r>
              <a:rPr lang="en-US" sz="2000" dirty="0" smtClean="0"/>
              <a:t>VLDB (</a:t>
            </a:r>
            <a:r>
              <a:rPr lang="en-US" sz="2000" dirty="0" err="1" smtClean="0"/>
              <a:t>ddl</a:t>
            </a:r>
            <a:r>
              <a:rPr lang="en-US" sz="2000" dirty="0" smtClean="0"/>
              <a:t> on 1</a:t>
            </a:r>
            <a:r>
              <a:rPr lang="en-US" sz="2000" baseline="30000" dirty="0" smtClean="0"/>
              <a:t>st</a:t>
            </a:r>
            <a:r>
              <a:rPr lang="en-US" sz="2000" dirty="0" smtClean="0"/>
              <a:t> of each month ), 12 pages</a:t>
            </a:r>
          </a:p>
          <a:p>
            <a:pPr lvl="1"/>
            <a:r>
              <a:rPr lang="en-US" sz="2000" dirty="0" smtClean="0"/>
              <a:t>ICDE (2 </a:t>
            </a:r>
            <a:r>
              <a:rPr lang="en-US" sz="2000" dirty="0" err="1" smtClean="0"/>
              <a:t>ddls</a:t>
            </a:r>
            <a:r>
              <a:rPr lang="en-US" sz="2000" dirty="0" smtClean="0"/>
              <a:t>, usually one in June, the other in October), 12 pages with references</a:t>
            </a:r>
          </a:p>
          <a:p>
            <a:pPr lvl="1"/>
            <a:r>
              <a:rPr lang="en-US" sz="2000" dirty="0" smtClean="0"/>
              <a:t>KDD (February), 9+2 pages</a:t>
            </a:r>
          </a:p>
          <a:p>
            <a:pPr lvl="1"/>
            <a:r>
              <a:rPr lang="en-US" sz="2000" dirty="0" smtClean="0"/>
              <a:t>Other top conferences in ML, such as ICML, </a:t>
            </a:r>
            <a:r>
              <a:rPr lang="en-US" sz="2000" dirty="0" err="1" smtClean="0"/>
              <a:t>NeurIPS</a:t>
            </a:r>
            <a:r>
              <a:rPr lang="en-US" sz="2000" dirty="0" smtClean="0"/>
              <a:t>, AAAI, IJCAI, ICLR</a:t>
            </a:r>
            <a:r>
              <a:rPr lang="mr-IN" sz="2000" dirty="0" smtClean="0"/>
              <a:t>…</a:t>
            </a:r>
            <a:endParaRPr lang="en-US" sz="2000" dirty="0" smtClean="0"/>
          </a:p>
          <a:p>
            <a:r>
              <a:rPr lang="en-US" sz="2400" b="1" dirty="0" smtClean="0"/>
              <a:t>Journals: </a:t>
            </a:r>
            <a:r>
              <a:rPr lang="zh-CN" altLang="en-US" sz="2400" b="1" dirty="0" smtClean="0"/>
              <a:t> </a:t>
            </a:r>
            <a:endParaRPr lang="en-US" altLang="zh-CN" sz="2400" b="1" dirty="0" smtClean="0"/>
          </a:p>
          <a:p>
            <a:pPr lvl="1"/>
            <a:r>
              <a:rPr lang="en-US" sz="2000" dirty="0" smtClean="0"/>
              <a:t>TKDE, VLDBJ, TODS</a:t>
            </a:r>
            <a:r>
              <a:rPr lang="mr-IN" sz="2000" dirty="0" smtClean="0"/>
              <a:t>…</a:t>
            </a:r>
            <a:endParaRPr lang="en-US" sz="2000" dirty="0" smtClean="0"/>
          </a:p>
          <a:p>
            <a:pPr lvl="1"/>
            <a:endParaRPr lang="en-US" sz="2000" dirty="0" smtClean="0"/>
          </a:p>
          <a:p>
            <a:endParaRPr lang="en-US" sz="2000" b="1" dirty="0" smtClean="0"/>
          </a:p>
        </p:txBody>
      </p:sp>
      <p:sp>
        <p:nvSpPr>
          <p:cNvPr id="4" name="TextBox 3"/>
          <p:cNvSpPr txBox="1"/>
          <p:nvPr/>
        </p:nvSpPr>
        <p:spPr>
          <a:xfrm>
            <a:off x="1217610" y="4571784"/>
            <a:ext cx="10325622" cy="1938992"/>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pPr algn="ctr"/>
            <a:r>
              <a:rPr lang="en-US" altLang="zh-CN" sz="2000" b="1" dirty="0" smtClean="0"/>
              <a:t>Suggestions:</a:t>
            </a:r>
            <a:endParaRPr lang="en-US" sz="2000" b="1" dirty="0"/>
          </a:p>
          <a:p>
            <a:pPr marL="342900" indent="-342900">
              <a:buAutoNum type="arabicPeriod"/>
            </a:pPr>
            <a:r>
              <a:rPr lang="en-US" sz="2000" b="1" dirty="0" smtClean="0">
                <a:solidFill>
                  <a:srgbClr val="C00000"/>
                </a:solidFill>
              </a:rPr>
              <a:t>Schedule a recycle plan</a:t>
            </a:r>
            <a:r>
              <a:rPr lang="en-US" sz="2000" dirty="0" smtClean="0"/>
              <a:t>. You need to know the notification date of each conference every year. If a paper is rejected from the first submission, estimate the time to revise the paper and prepare to submit it to one of the next closest deadlines.</a:t>
            </a:r>
          </a:p>
          <a:p>
            <a:pPr marL="342900" indent="-342900">
              <a:buAutoNum type="arabicPeriod"/>
            </a:pPr>
            <a:r>
              <a:rPr lang="en-US" sz="2000" b="1" dirty="0" smtClean="0">
                <a:solidFill>
                  <a:srgbClr val="C00000"/>
                </a:solidFill>
              </a:rPr>
              <a:t>Check the conference websites</a:t>
            </a:r>
            <a:r>
              <a:rPr lang="en-US" sz="2000" dirty="0" smtClean="0"/>
              <a:t> for new publications and keynotes, to follow the hot topics. e.g., </a:t>
            </a:r>
            <a:r>
              <a:rPr lang="en-US" sz="2000" dirty="0" smtClean="0">
                <a:hlinkClick r:id="rId2"/>
              </a:rPr>
              <a:t>https://sigmod2020.org/sigmod_research_list.shtml</a:t>
            </a:r>
            <a:endParaRPr lang="en-US" sz="2000" dirty="0"/>
          </a:p>
        </p:txBody>
      </p:sp>
      <p:sp>
        <p:nvSpPr>
          <p:cNvPr id="6" name="Slide Number Placeholder 5"/>
          <p:cNvSpPr>
            <a:spLocks noGrp="1"/>
          </p:cNvSpPr>
          <p:nvPr>
            <p:ph type="sldNum" sz="quarter" idx="12"/>
          </p:nvPr>
        </p:nvSpPr>
        <p:spPr>
          <a:xfrm>
            <a:off x="8610600" y="6492875"/>
            <a:ext cx="2743200" cy="365125"/>
          </a:xfrm>
        </p:spPr>
        <p:txBody>
          <a:bodyPr/>
          <a:lstStyle/>
          <a:p>
            <a:fld id="{5581FF53-64DB-D64A-8590-7E305F417ACD}" type="slidenum">
              <a:rPr lang="en-US" smtClean="0"/>
              <a:t>7</a:t>
            </a:fld>
            <a:endParaRPr lang="en-US" dirty="0"/>
          </a:p>
        </p:txBody>
      </p:sp>
    </p:spTree>
    <p:extLst>
      <p:ext uri="{BB962C8B-B14F-4D97-AF65-F5344CB8AC3E}">
        <p14:creationId xmlns:p14="http://schemas.microsoft.com/office/powerpoint/2010/main" val="753826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Important </a:t>
            </a:r>
            <a:r>
              <a:rPr lang="en-US" altLang="zh-CN" b="1" dirty="0"/>
              <a:t>D</a:t>
            </a:r>
            <a:r>
              <a:rPr lang="en-US" b="1" dirty="0"/>
              <a:t>uring Paper Submission?</a:t>
            </a:r>
          </a:p>
        </p:txBody>
      </p:sp>
      <p:sp>
        <p:nvSpPr>
          <p:cNvPr id="3" name="Content Placeholder 2"/>
          <p:cNvSpPr>
            <a:spLocks noGrp="1"/>
          </p:cNvSpPr>
          <p:nvPr>
            <p:ph idx="1"/>
          </p:nvPr>
        </p:nvSpPr>
        <p:spPr>
          <a:xfrm>
            <a:off x="838200" y="1499947"/>
            <a:ext cx="10515600" cy="5163899"/>
          </a:xfrm>
        </p:spPr>
        <p:txBody>
          <a:bodyPr>
            <a:noAutofit/>
          </a:bodyPr>
          <a:lstStyle/>
          <a:p>
            <a:r>
              <a:rPr lang="en-US" sz="2400" b="1" dirty="0" smtClean="0"/>
              <a:t>Fill in “Domain Conflict”</a:t>
            </a:r>
            <a:r>
              <a:rPr lang="en-US" sz="2400" b="1" dirty="0"/>
              <a:t>:</a:t>
            </a:r>
          </a:p>
          <a:p>
            <a:pPr lvl="1"/>
            <a:r>
              <a:rPr lang="en-US" altLang="zh-TW" sz="2000" b="1" dirty="0" err="1" smtClean="0"/>
              <a:t>ust.hk</a:t>
            </a:r>
            <a:r>
              <a:rPr lang="en-US" altLang="zh-TW" sz="2000" b="1" dirty="0" smtClean="0"/>
              <a:t>; </a:t>
            </a:r>
            <a:r>
              <a:rPr lang="en-US" altLang="zh-TW" sz="2000" b="1" dirty="0" err="1" smtClean="0"/>
              <a:t>connect.ust.hk</a:t>
            </a:r>
            <a:r>
              <a:rPr lang="en-US" altLang="zh-TW" sz="2000" b="1" dirty="0" smtClean="0"/>
              <a:t>; </a:t>
            </a:r>
            <a:r>
              <a:rPr lang="en-US" altLang="zh-TW" sz="2000" b="1" dirty="0" err="1" smtClean="0"/>
              <a:t>cse.ust.hk</a:t>
            </a:r>
            <a:endParaRPr lang="en-US" altLang="zh-TW" sz="2000" b="1" dirty="0" smtClean="0"/>
          </a:p>
          <a:p>
            <a:pPr lvl="1"/>
            <a:r>
              <a:rPr lang="en-US" sz="2000" dirty="0" smtClean="0"/>
              <a:t>Do </a:t>
            </a:r>
            <a:r>
              <a:rPr lang="en-US" sz="2000" dirty="0"/>
              <a:t>not enter public webmail providers as institution </a:t>
            </a:r>
            <a:r>
              <a:rPr lang="en-US" sz="2000" dirty="0" smtClean="0"/>
              <a:t>domains</a:t>
            </a:r>
            <a:endParaRPr lang="en-US" altLang="zh-TW" sz="2000" b="1" dirty="0" smtClean="0"/>
          </a:p>
          <a:p>
            <a:pPr lvl="1"/>
            <a:r>
              <a:rPr lang="en-US" sz="2000" dirty="0" smtClean="0"/>
              <a:t>And the domains of your coauthors</a:t>
            </a:r>
          </a:p>
        </p:txBody>
      </p:sp>
      <p:sp>
        <p:nvSpPr>
          <p:cNvPr id="5" name="TextBox 4"/>
          <p:cNvSpPr txBox="1"/>
          <p:nvPr/>
        </p:nvSpPr>
        <p:spPr>
          <a:xfrm>
            <a:off x="2735316" y="3012728"/>
            <a:ext cx="6721367" cy="400110"/>
          </a:xfrm>
          <a:prstGeom prst="rect">
            <a:avLst/>
          </a:prstGeom>
          <a:solidFill>
            <a:schemeClr val="accent4">
              <a:lumMod val="20000"/>
              <a:lumOff val="80000"/>
            </a:schemeClr>
          </a:solidFill>
          <a:ln>
            <a:solidFill>
              <a:schemeClr val="accent4">
                <a:lumMod val="75000"/>
              </a:schemeClr>
            </a:solidFill>
          </a:ln>
        </p:spPr>
        <p:txBody>
          <a:bodyPr wrap="square" rtlCol="0">
            <a:spAutoFit/>
          </a:bodyPr>
          <a:lstStyle/>
          <a:p>
            <a:r>
              <a:rPr lang="en-US" sz="2000" b="1" dirty="0" smtClean="0">
                <a:solidFill>
                  <a:srgbClr val="C00000"/>
                </a:solidFill>
              </a:rPr>
              <a:t>DO NOT</a:t>
            </a:r>
            <a:r>
              <a:rPr lang="en-US" sz="2000" dirty="0" smtClean="0"/>
              <a:t> </a:t>
            </a:r>
            <a:r>
              <a:rPr lang="en-US" sz="2000" b="1" dirty="0" smtClean="0">
                <a:solidFill>
                  <a:srgbClr val="C00000"/>
                </a:solidFill>
              </a:rPr>
              <a:t>miss anyone</a:t>
            </a:r>
            <a:r>
              <a:rPr lang="en-US" sz="2000" dirty="0" smtClean="0"/>
              <a:t>!! This is important in academic honesty. </a:t>
            </a:r>
            <a:endParaRPr lang="en-US" sz="2000" dirty="0"/>
          </a:p>
        </p:txBody>
      </p:sp>
      <p:sp>
        <p:nvSpPr>
          <p:cNvPr id="6" name="Slide Number Placeholder 5"/>
          <p:cNvSpPr>
            <a:spLocks noGrp="1"/>
          </p:cNvSpPr>
          <p:nvPr>
            <p:ph type="sldNum" sz="quarter" idx="12"/>
          </p:nvPr>
        </p:nvSpPr>
        <p:spPr/>
        <p:txBody>
          <a:bodyPr/>
          <a:lstStyle/>
          <a:p>
            <a:fld id="{5581FF53-64DB-D64A-8590-7E305F417ACD}" type="slidenum">
              <a:rPr lang="en-US" smtClean="0"/>
              <a:t>8</a:t>
            </a:fld>
            <a:endParaRPr lang="en-US"/>
          </a:p>
        </p:txBody>
      </p:sp>
    </p:spTree>
    <p:extLst>
      <p:ext uri="{BB962C8B-B14F-4D97-AF65-F5344CB8AC3E}">
        <p14:creationId xmlns:p14="http://schemas.microsoft.com/office/powerpoint/2010/main" val="55896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t>
            </a:r>
            <a:r>
              <a:rPr lang="en-US" b="1" dirty="0"/>
              <a:t>i</a:t>
            </a:r>
            <a:r>
              <a:rPr lang="en-US" b="1" dirty="0" smtClean="0"/>
              <a:t>s Important </a:t>
            </a:r>
            <a:r>
              <a:rPr lang="en-US" altLang="zh-CN" b="1" dirty="0" smtClean="0"/>
              <a:t>D</a:t>
            </a:r>
            <a:r>
              <a:rPr lang="en-US" b="1" dirty="0" smtClean="0"/>
              <a:t>uring Paper Submission?</a:t>
            </a:r>
            <a:endParaRPr lang="en-US" b="1" dirty="0"/>
          </a:p>
        </p:txBody>
      </p:sp>
      <p:sp>
        <p:nvSpPr>
          <p:cNvPr id="3" name="Content Placeholder 2"/>
          <p:cNvSpPr>
            <a:spLocks noGrp="1"/>
          </p:cNvSpPr>
          <p:nvPr>
            <p:ph idx="1"/>
          </p:nvPr>
        </p:nvSpPr>
        <p:spPr>
          <a:xfrm>
            <a:off x="838200" y="1499947"/>
            <a:ext cx="10515600" cy="5163899"/>
          </a:xfrm>
        </p:spPr>
        <p:txBody>
          <a:bodyPr>
            <a:noAutofit/>
          </a:bodyPr>
          <a:lstStyle/>
          <a:p>
            <a:r>
              <a:rPr lang="en-US" sz="2400" b="1" dirty="0" smtClean="0"/>
              <a:t>Fill in the Conflict of Interest List (COI list):</a:t>
            </a:r>
            <a:endParaRPr lang="en-US" altLang="zh-CN" sz="2400" b="1" dirty="0" smtClean="0"/>
          </a:p>
          <a:p>
            <a:pPr lvl="1"/>
            <a:r>
              <a:rPr lang="en-US" sz="2000" dirty="0" smtClean="0"/>
              <a:t>Add all the recent colleagues/recent collaborators/thesis advisor/friend/relatives of all the coauthors. You may need to read their Google Scholar or DBLP.</a:t>
            </a:r>
          </a:p>
          <a:p>
            <a:pPr lvl="1"/>
            <a:r>
              <a:rPr lang="en-US" sz="2000" dirty="0" smtClean="0"/>
              <a:t>For fairness, these people will not have chance to bid and review your paper because you are too familiar with each other.</a:t>
            </a:r>
          </a:p>
          <a:p>
            <a:pPr lvl="1"/>
            <a:r>
              <a:rPr lang="en-US" sz="2000" dirty="0" smtClean="0"/>
              <a:t>Ask your supervisor, your senior and your coauthors if you do not know who to fill in.</a:t>
            </a:r>
          </a:p>
          <a:p>
            <a:endParaRPr lang="en-US" sz="2000" b="1" dirty="0" smtClean="0"/>
          </a:p>
        </p:txBody>
      </p:sp>
      <p:sp>
        <p:nvSpPr>
          <p:cNvPr id="5" name="TextBox 4"/>
          <p:cNvSpPr txBox="1"/>
          <p:nvPr/>
        </p:nvSpPr>
        <p:spPr>
          <a:xfrm>
            <a:off x="2735315" y="3481111"/>
            <a:ext cx="6721367" cy="400110"/>
          </a:xfrm>
          <a:prstGeom prst="rect">
            <a:avLst/>
          </a:prstGeom>
          <a:solidFill>
            <a:schemeClr val="accent4">
              <a:lumMod val="20000"/>
              <a:lumOff val="80000"/>
            </a:schemeClr>
          </a:solidFill>
          <a:ln>
            <a:solidFill>
              <a:schemeClr val="accent4">
                <a:lumMod val="75000"/>
              </a:schemeClr>
            </a:solidFill>
          </a:ln>
        </p:spPr>
        <p:txBody>
          <a:bodyPr wrap="square" rtlCol="0">
            <a:spAutoFit/>
          </a:bodyPr>
          <a:lstStyle/>
          <a:p>
            <a:r>
              <a:rPr lang="en-US" sz="2000" b="1" dirty="0" smtClean="0">
                <a:solidFill>
                  <a:srgbClr val="C00000"/>
                </a:solidFill>
              </a:rPr>
              <a:t>DO NOT</a:t>
            </a:r>
            <a:r>
              <a:rPr lang="en-US" sz="2000" dirty="0" smtClean="0"/>
              <a:t> </a:t>
            </a:r>
            <a:r>
              <a:rPr lang="en-US" sz="2000" b="1" dirty="0" smtClean="0">
                <a:solidFill>
                  <a:srgbClr val="C00000"/>
                </a:solidFill>
              </a:rPr>
              <a:t>miss anyone</a:t>
            </a:r>
            <a:r>
              <a:rPr lang="en-US" sz="2000" dirty="0" smtClean="0"/>
              <a:t>!!! This is important in academic honesty. </a:t>
            </a:r>
            <a:endParaRPr lang="en-US" sz="2000" dirty="0"/>
          </a:p>
        </p:txBody>
      </p:sp>
      <p:pic>
        <p:nvPicPr>
          <p:cNvPr id="1026" name="Picture 2" descr="uthor-Submission-Fo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9261" y="4034598"/>
            <a:ext cx="4293477" cy="298268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5581FF53-64DB-D64A-8590-7E305F417ACD}" type="slidenum">
              <a:rPr lang="en-US" smtClean="0"/>
              <a:t>9</a:t>
            </a:fld>
            <a:endParaRPr lang="en-US"/>
          </a:p>
        </p:txBody>
      </p:sp>
    </p:spTree>
    <p:extLst>
      <p:ext uri="{BB962C8B-B14F-4D97-AF65-F5344CB8AC3E}">
        <p14:creationId xmlns:p14="http://schemas.microsoft.com/office/powerpoint/2010/main" val="1898385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4555</TotalTime>
  <Words>3127</Words>
  <Application>Microsoft Macintosh PowerPoint</Application>
  <PresentationFormat>Widescreen</PresentationFormat>
  <Paragraphs>274</Paragraphs>
  <Slides>23</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Calibri</vt:lpstr>
      <vt:lpstr>Calibri Light</vt:lpstr>
      <vt:lpstr>DengXian</vt:lpstr>
      <vt:lpstr>DengXian Light</vt:lpstr>
      <vt:lpstr>Mangal</vt:lpstr>
      <vt:lpstr>Wingdings</vt:lpstr>
      <vt:lpstr>新細明體</vt:lpstr>
      <vt:lpstr>Arial</vt:lpstr>
      <vt:lpstr>Office Theme</vt:lpstr>
      <vt:lpstr>Common Knowledge in Research</vt:lpstr>
      <vt:lpstr>How to Present Ideas to the Others?</vt:lpstr>
      <vt:lpstr>Which Tools to Use to Write Papers?</vt:lpstr>
      <vt:lpstr>How to Write Good Papers?</vt:lpstr>
      <vt:lpstr>How to Write Good Papers?</vt:lpstr>
      <vt:lpstr>What is Important in Paper Format?</vt:lpstr>
      <vt:lpstr>What Conferences/Journals Do We Target At?</vt:lpstr>
      <vt:lpstr>What is Important During Paper Submission?</vt:lpstr>
      <vt:lpstr>What is Important During Paper Submission?</vt:lpstr>
      <vt:lpstr>Some Common Knowledge of Paper Reviews</vt:lpstr>
      <vt:lpstr>Some Common Knowledge of Paper Reviews</vt:lpstr>
      <vt:lpstr>Some Common Knowledge of Paper Reviews</vt:lpstr>
      <vt:lpstr>How to Make Good Slides for Presentation?</vt:lpstr>
      <vt:lpstr>How to Be a Qualified PhD?</vt:lpstr>
      <vt:lpstr>Plagiarism</vt:lpstr>
      <vt:lpstr>Plagiarism (Defined from ACM Society)</vt:lpstr>
      <vt:lpstr>Plagiarism (Defined from ACM Society)</vt:lpstr>
      <vt:lpstr>Plagiarism (Defined from ACM Society)</vt:lpstr>
      <vt:lpstr>Plagiarism (Defined from ACM Society)</vt:lpstr>
      <vt:lpstr>Plagiarism (Defined from ACM Society)</vt:lpstr>
      <vt:lpstr>Plagiarism</vt:lpstr>
      <vt:lpstr>Plagiarism</vt:lpstr>
      <vt:lpstr>Wish You All The Best in Your Research Path</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95</cp:revision>
  <dcterms:created xsi:type="dcterms:W3CDTF">2020-05-18T05:56:24Z</dcterms:created>
  <dcterms:modified xsi:type="dcterms:W3CDTF">2020-05-22T03:24:42Z</dcterms:modified>
</cp:coreProperties>
</file>