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nhV6m/HkakzK900hGLXYNiW8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9a98008f3_4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f9a98008f3_4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9a98008f3_4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f9a98008f3_4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9a98008f3_4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f9a98008f3_4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af25ee9f_3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05af25ee9f_3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 layout">
  <p:cSld name="1_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6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github/roboflow-ai/notebooks/blob/main/notebooks/train-huggingface-detr-on-custom-dataset.ipynb" TargetMode="External"/><Relationship Id="rId4" Type="http://schemas.openxmlformats.org/officeDocument/2006/relationships/hyperlink" Target="https://github.com/NielsRogge/Transformers-Tutorials" TargetMode="External"/><Relationship Id="rId5" Type="http://schemas.openxmlformats.org/officeDocument/2006/relationships/hyperlink" Target="https://github.com/HZAI-ZJNU/Mamba-YOLO" TargetMode="External"/><Relationship Id="rId6" Type="http://schemas.openxmlformats.org/officeDocument/2006/relationships/hyperlink" Target="https://github.com/IDEA-Research/DIN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lWdAdjRvQHULW2AbDeZiR-S4Qw5SQ3nE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onathan-hui.medium.com/map-mean-average-precision-for-object-detection-45c121a31173" TargetMode="External"/><Relationship Id="rId4" Type="http://schemas.openxmlformats.org/officeDocument/2006/relationships/hyperlink" Target="https://torchmetrics.readthedocs.io/en/stable/detection/mean_average_precis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"/>
          <p:cNvGrpSpPr/>
          <p:nvPr/>
        </p:nvGrpSpPr>
        <p:grpSpPr>
          <a:xfrm>
            <a:off x="7844091" y="370306"/>
            <a:ext cx="4164541" cy="1536284"/>
            <a:chOff x="1093177" y="989695"/>
            <a:chExt cx="10005646" cy="3691046"/>
          </a:xfrm>
        </p:grpSpPr>
        <p:sp>
          <p:nvSpPr>
            <p:cNvPr id="57" name="Google Shape;57;p1"/>
            <p:cNvSpPr/>
            <p:nvPr/>
          </p:nvSpPr>
          <p:spPr>
            <a:xfrm rot="10800000">
              <a:off x="6623408" y="1349111"/>
              <a:ext cx="3799760" cy="1559974"/>
            </a:xfrm>
            <a:custGeom>
              <a:rect b="b" l="l" r="r" t="t"/>
              <a:pathLst>
                <a:path extrusionOk="0" h="775335" w="1888549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rgbClr val="285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667706" y="1575962"/>
              <a:ext cx="3799760" cy="1559974"/>
            </a:xfrm>
            <a:custGeom>
              <a:rect b="b" l="l" r="r" t="t"/>
              <a:pathLst>
                <a:path extrusionOk="0" h="775335" w="1888549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rgbClr val="285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 rot="10800000">
              <a:off x="6724533" y="2670316"/>
              <a:ext cx="3799760" cy="1559974"/>
            </a:xfrm>
            <a:custGeom>
              <a:rect b="b" l="l" r="r" t="t"/>
              <a:pathLst>
                <a:path extrusionOk="0" h="775335" w="1888549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rgbClr val="285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1"/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</p:grpSpPr>
          <p:sp>
            <p:nvSpPr>
              <p:cNvPr id="61" name="Google Shape;61;p1"/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rect b="b" l="l" r="r" t="t"/>
                <a:pathLst>
                  <a:path extrusionOk="0" h="1023975" w="788240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rgbClr val="2853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" name="Google Shape;62;p1"/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</p:grpSpPr>
            <p:sp>
              <p:nvSpPr>
                <p:cNvPr id="63" name="Google Shape;63;p1"/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rect b="b" l="l" r="r" t="t"/>
                  <a:pathLst>
                    <a:path extrusionOk="0" h="466725" w="476250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rect b="b" l="l" r="r" t="t"/>
                  <a:pathLst>
                    <a:path extrusionOk="0" h="218182" w="330249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rgbClr val="2853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5" name="Google Shape;65;p1"/>
            <p:cNvSpPr/>
            <p:nvPr/>
          </p:nvSpPr>
          <p:spPr>
            <a:xfrm>
              <a:off x="1912556" y="2967547"/>
              <a:ext cx="3799760" cy="1559974"/>
            </a:xfrm>
            <a:custGeom>
              <a:rect b="b" l="l" r="r" t="t"/>
              <a:pathLst>
                <a:path extrusionOk="0" h="775335" w="1888549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rgbClr val="285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rgbClr val="285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"/>
          <p:cNvSpPr txBox="1"/>
          <p:nvPr/>
        </p:nvSpPr>
        <p:spPr>
          <a:xfrm>
            <a:off x="520671" y="2278242"/>
            <a:ext cx="1115065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Homework #1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Object Detection 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 rot="-1164936">
            <a:off x="-2779441" y="16797"/>
            <a:ext cx="14234825" cy="131557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 rot="-1182692">
            <a:off x="-2921895" y="808995"/>
            <a:ext cx="11150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CVPDL: Computer Vision Practice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Deep Learning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631843" y="4312419"/>
            <a:ext cx="7103872" cy="1790234"/>
          </a:xfrm>
          <a:prstGeom prst="rect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Wen-Huang Cheng (鄭文皇)</a:t>
            </a:r>
            <a:endParaRPr sz="2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National Taiwan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wenhuang@csie.ntu.edu.tw</a:t>
            </a:r>
            <a:endParaRPr sz="1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971" y="4674000"/>
            <a:ext cx="1037001" cy="10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804264" y="1508658"/>
            <a:ext cx="107295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i="0" lang="en-US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Your submission should be a zipped file with the following structure:</a:t>
            </a:r>
            <a:endParaRPr/>
          </a:p>
          <a:p>
            <a:pPr indent="-285750" lvl="1" marL="7428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hw1_&lt;student-id&gt;.zip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|-- hw1_&lt;student-id&gt; (Should contain this folder, not separate files)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</a:t>
            </a:r>
            <a:r>
              <a:rPr lang="en-US" sz="2000">
                <a:solidFill>
                  <a:schemeClr val="dk1"/>
                </a:solidFill>
              </a:rPr>
              <a:t>|-------- hw1_&lt;student-id&gt;.pdf	</a:t>
            </a:r>
            <a:r>
              <a:rPr lang="en-US" sz="2000">
                <a:solidFill>
                  <a:srgbClr val="C00000"/>
                </a:solidFill>
              </a:rPr>
              <a:t>(Your report)</a:t>
            </a:r>
            <a:endParaRPr sz="20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|-------- valid_&lt;student-id&gt;.json  </a:t>
            </a:r>
            <a:r>
              <a:rPr lang="en-US" sz="2000">
                <a:solidFill>
                  <a:srgbClr val="C00000"/>
                </a:solidFill>
              </a:rPr>
              <a:t>(Your prediction file of validation set)</a:t>
            </a:r>
            <a:endParaRPr sz="2000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</a:t>
            </a:r>
            <a:r>
              <a:rPr lang="en-US" sz="2000">
                <a:solidFill>
                  <a:schemeClr val="dk1"/>
                </a:solidFill>
              </a:rPr>
              <a:t>|-------- test_&lt;student-id&gt;.json	</a:t>
            </a:r>
            <a:r>
              <a:rPr lang="en-US" sz="2000">
                <a:solidFill>
                  <a:srgbClr val="C00000"/>
                </a:solidFill>
              </a:rPr>
              <a:t>(Your prediction file of test set)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|-------- Codes for training and testing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|-------- README 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1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environment details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1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run your code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1730769" y="326061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Submission Rules</a:t>
            </a:r>
            <a:endParaRPr b="0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1757665" y="319540"/>
            <a:ext cx="7490404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Output JSON format</a:t>
            </a:r>
            <a:endParaRPr sz="4000"/>
          </a:p>
        </p:txBody>
      </p:sp>
      <p:sp>
        <p:nvSpPr>
          <p:cNvPr id="147" name="Google Shape;147;p10"/>
          <p:cNvSpPr txBox="1"/>
          <p:nvPr/>
        </p:nvSpPr>
        <p:spPr>
          <a:xfrm>
            <a:off x="1171872" y="1849692"/>
            <a:ext cx="7205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sample_submission.json will be provided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52903" l="0" r="0" t="0"/>
          <a:stretch/>
        </p:blipFill>
        <p:spPr>
          <a:xfrm>
            <a:off x="1171875" y="2469749"/>
            <a:ext cx="5370575" cy="12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518" y="2469749"/>
            <a:ext cx="2687241" cy="134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2742" y="2469749"/>
            <a:ext cx="1484493" cy="2245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1138950" y="5350625"/>
            <a:ext cx="1056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your performance on the validation set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python eval.py &lt;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your_prediction.json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valid_target.json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coordinate format for  training set : </a:t>
            </a:r>
            <a:r>
              <a:rPr lang="en-US" sz="1800">
                <a:solidFill>
                  <a:srgbClr val="FF0000"/>
                </a:solidFill>
              </a:rPr>
              <a:t>Normalized (x_center, y_center, width, hight)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coordinate format for 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valid_target.json</a:t>
            </a:r>
            <a:r>
              <a:rPr lang="en-US" sz="1800">
                <a:solidFill>
                  <a:schemeClr val="dk1"/>
                </a:solidFill>
              </a:rPr>
              <a:t> and the test set : </a:t>
            </a:r>
            <a:r>
              <a:rPr lang="en-US" sz="1800">
                <a:solidFill>
                  <a:srgbClr val="FF0000"/>
                </a:solidFill>
              </a:rPr>
              <a:t>(x_min, y_min, x_max, y_max)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69516"/>
          <a:stretch/>
        </p:blipFill>
        <p:spPr>
          <a:xfrm>
            <a:off x="1171875" y="3682882"/>
            <a:ext cx="5370575" cy="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9a98008f3_42_1"/>
          <p:cNvSpPr txBox="1"/>
          <p:nvPr>
            <p:ph idx="1" type="body"/>
          </p:nvPr>
        </p:nvSpPr>
        <p:spPr>
          <a:xfrm>
            <a:off x="1757665" y="319540"/>
            <a:ext cx="7490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>
                <a:solidFill>
                  <a:srgbClr val="FFFFFF"/>
                </a:solidFill>
              </a:rPr>
              <a:t>Homework Guidelines</a:t>
            </a:r>
            <a:endParaRPr sz="4000"/>
          </a:p>
        </p:txBody>
      </p:sp>
      <p:sp>
        <p:nvSpPr>
          <p:cNvPr id="159" name="Google Shape;159;g2f9a98008f3_42_1"/>
          <p:cNvSpPr txBox="1"/>
          <p:nvPr/>
        </p:nvSpPr>
        <p:spPr>
          <a:xfrm>
            <a:off x="372200" y="1343300"/>
            <a:ext cx="11738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Step 1: Confirm the Model to Use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Determine if the model is Transformer-based or Mamba-based.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Use resources like the official GitHub, PyTorch Lightning, or Transformers library.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Step 2: Adapt the Model for the Dataset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Check if pre-trained weights are available and identify how to fine-tune the model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(e.g., modifying the output layer).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rgbClr val="CC0000"/>
                </a:solidFill>
              </a:rPr>
              <a:t>Confirm the model's input and output coordinate formats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(may need preprocess or post-process).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Step 3: Fine-tune the Model on the Dataset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Set up the validation function and ensure model weights are saved.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Monitor the training process to ensure loss convergence.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0" name="Google Shape;160;g2f9a98008f3_42_1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9a98008f3_42_15"/>
          <p:cNvSpPr txBox="1"/>
          <p:nvPr>
            <p:ph idx="1" type="body"/>
          </p:nvPr>
        </p:nvSpPr>
        <p:spPr>
          <a:xfrm>
            <a:off x="1757665" y="319540"/>
            <a:ext cx="7490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>
                <a:solidFill>
                  <a:srgbClr val="FFFFFF"/>
                </a:solidFill>
              </a:rPr>
              <a:t>Homework Guidelines</a:t>
            </a:r>
            <a:endParaRPr sz="4000"/>
          </a:p>
        </p:txBody>
      </p:sp>
      <p:sp>
        <p:nvSpPr>
          <p:cNvPr id="166" name="Google Shape;166;g2f9a98008f3_42_15"/>
          <p:cNvSpPr txBox="1"/>
          <p:nvPr/>
        </p:nvSpPr>
        <p:spPr>
          <a:xfrm>
            <a:off x="195375" y="1432200"/>
            <a:ext cx="12348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Step 4: Output Predictions for Validation and Test Sets</a:t>
            </a:r>
            <a:endParaRPr b="1"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2000">
                <a:solidFill>
                  <a:schemeClr val="dk1"/>
                </a:solidFill>
              </a:rPr>
              <a:t>Ensure the output JSON can be evaluated by eval.py for calculating the score.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2000">
                <a:solidFill>
                  <a:schemeClr val="dk1"/>
                </a:solidFill>
              </a:rPr>
              <a:t>Save files in the specified format: 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valid_&lt;student-id&gt;.json  </a:t>
            </a:r>
            <a:r>
              <a:rPr lang="en-US" sz="2000">
                <a:solidFill>
                  <a:schemeClr val="dk1"/>
                </a:solidFill>
              </a:rPr>
              <a:t>and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_&lt;student-id&gt;.json</a:t>
            </a:r>
            <a:b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US" sz="2000">
                <a:solidFill>
                  <a:schemeClr val="dk1"/>
                </a:solidFill>
              </a:rPr>
              <a:t>Step 5: Write the Report and Submit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Prepare the report and submit all necessary files according to the provided guidelines.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7" name="Google Shape;167;g2f9a98008f3_42_15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9a98008f3_42_23"/>
          <p:cNvSpPr txBox="1"/>
          <p:nvPr>
            <p:ph idx="1" type="body"/>
          </p:nvPr>
        </p:nvSpPr>
        <p:spPr>
          <a:xfrm>
            <a:off x="1757665" y="319540"/>
            <a:ext cx="7490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>
                <a:solidFill>
                  <a:srgbClr val="FFFFFF"/>
                </a:solidFill>
              </a:rPr>
              <a:t>Useful Resources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73" name="Google Shape;173;g2f9a98008f3_42_23"/>
          <p:cNvSpPr txBox="1"/>
          <p:nvPr/>
        </p:nvSpPr>
        <p:spPr>
          <a:xfrm>
            <a:off x="430350" y="1709600"/>
            <a:ext cx="1133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Train HuggingFace DETR on Custom Dataset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Notebook</a:t>
            </a:r>
            <a:endParaRPr sz="2000" u="sng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Transformers Tutorials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sz="2000" u="sng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Mamba-YOLO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sz="2000" u="sng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DINO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sz="2000" u="sng">
              <a:solidFill>
                <a:srgbClr val="0000FF"/>
              </a:solidFill>
            </a:endParaRPr>
          </a:p>
        </p:txBody>
      </p:sp>
      <p:sp>
        <p:nvSpPr>
          <p:cNvPr id="174" name="Google Shape;174;g2f9a98008f3_42_23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4420526" y="1674674"/>
            <a:ext cx="34770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27EC6"/>
                </a:solidFill>
                <a:latin typeface="Arial"/>
                <a:ea typeface="Arial"/>
                <a:cs typeface="Arial"/>
                <a:sym typeface="Arial"/>
              </a:rPr>
              <a:t>Any Question </a:t>
            </a:r>
            <a:endParaRPr sz="5400">
              <a:solidFill>
                <a:srgbClr val="427E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4655386" y="3500880"/>
            <a:ext cx="3338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cvpdl.ta.2024@gmail.com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1" type="body"/>
          </p:nvPr>
        </p:nvSpPr>
        <p:spPr>
          <a:xfrm>
            <a:off x="1752600" y="304184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HW1 - Object Detection</a:t>
            </a:r>
            <a:endParaRPr sz="4000"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381000" y="3720350"/>
            <a:ext cx="9007280" cy="2039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429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2D RGB image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localization and classification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N x [points, confidence]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507" y="1824252"/>
            <a:ext cx="5554493" cy="405015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381000" y="2165463"/>
            <a:ext cx="6093500" cy="130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Object Detection for 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Occupational Injury Prevention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1" type="body"/>
          </p:nvPr>
        </p:nvSpPr>
        <p:spPr>
          <a:xfrm>
            <a:off x="1752600" y="304184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Model Constraints </a:t>
            </a:r>
            <a:endParaRPr sz="4000"/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1078284" y="599876"/>
            <a:ext cx="108882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Constraints for this Homework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use either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Transformer-based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Mamba-based model.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Failing to do so will result in a 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deduction of 50 points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i="0" lang="en-US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Within these constraints,  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 method and pre-trained weights are allowed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Recommended Model Structure 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812692" y="4922833"/>
            <a:ext cx="6093500" cy="9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based method</a:t>
            </a:r>
            <a:endParaRPr/>
          </a:p>
          <a:p>
            <a:pPr indent="-342900" lvl="2" marL="1257186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DETR, deformable DETR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6303438" y="4922833"/>
            <a:ext cx="6093500" cy="9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1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 Mamba based method</a:t>
            </a:r>
            <a:endParaRPr/>
          </a:p>
          <a:p>
            <a:pPr indent="-342900" lvl="2" marL="1257186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Vision-Mamba, Mamba-YOLO</a:t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1078287" y="4782249"/>
            <a:ext cx="10450303" cy="140629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752600" y="326062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Dataset Description </a:t>
            </a:r>
            <a:endParaRPr sz="4000"/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783032" y="1424835"/>
            <a:ext cx="9987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Link:</a:t>
            </a:r>
            <a:r>
              <a:rPr lang="en-US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C4587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Set: 4319 images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Validation Set: 2160 images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validation set for training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Testing Set: 1620 images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find the ground truth</a:t>
            </a:r>
            <a:endParaRPr/>
          </a:p>
          <a:p>
            <a:pPr indent="0" lvl="0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21582" y="5519236"/>
            <a:ext cx="9639759" cy="13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Violating the rules on this page will result in a score of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0" i="0" lang="en-US" sz="18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you are uncertain about the legitimacy of the usage, email the TAs for clarification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af25ee9f_32_0"/>
          <p:cNvSpPr txBox="1"/>
          <p:nvPr>
            <p:ph idx="1" type="body"/>
          </p:nvPr>
        </p:nvSpPr>
        <p:spPr>
          <a:xfrm>
            <a:off x="1752600" y="304184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Dataset Description </a:t>
            </a:r>
            <a:endParaRPr sz="4000"/>
          </a:p>
        </p:txBody>
      </p:sp>
      <p:sp>
        <p:nvSpPr>
          <p:cNvPr id="104" name="Google Shape;104;g305af25ee9f_32_0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305af25ee9f_32_0"/>
          <p:cNvSpPr txBox="1"/>
          <p:nvPr/>
        </p:nvSpPr>
        <p:spPr>
          <a:xfrm>
            <a:off x="3198250" y="1555675"/>
            <a:ext cx="25119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0 Person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 Ear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2 Earmuffs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3 Face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4 Face-guard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5 Face-mask-medical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6 Foot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7 Tools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8 Glasses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9 Gloves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10 Helmet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11 Hands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12 Head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13 Medical-suit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14 Shoes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15 Safety-suit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16 Safety-vest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g305af25ee9f_3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507" y="1824252"/>
            <a:ext cx="5554493" cy="405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05af25ee9f_32_0"/>
          <p:cNvSpPr txBox="1"/>
          <p:nvPr/>
        </p:nvSpPr>
        <p:spPr>
          <a:xfrm>
            <a:off x="381000" y="2863800"/>
            <a:ext cx="3692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The dataset contains a total 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of 17 categories.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757663" y="366403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Grading Policies</a:t>
            </a:r>
            <a:endParaRPr sz="4000"/>
          </a:p>
        </p:txBody>
      </p:sp>
      <p:sp>
        <p:nvSpPr>
          <p:cNvPr id="113" name="Google Shape;113;p5"/>
          <p:cNvSpPr txBox="1"/>
          <p:nvPr/>
        </p:nvSpPr>
        <p:spPr>
          <a:xfrm>
            <a:off x="770017" y="1706435"/>
            <a:ext cx="77154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Baseline (validation set) (40%)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baseline (20%) : </a:t>
            </a:r>
            <a:r>
              <a:rPr lang="en-US" sz="2400">
                <a:solidFill>
                  <a:srgbClr val="C00000"/>
                </a:solidFill>
              </a:rPr>
              <a:t>0.35 mAP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baseline (20%) : </a:t>
            </a:r>
            <a:r>
              <a:rPr lang="en-US" sz="2400">
                <a:solidFill>
                  <a:srgbClr val="C00000"/>
                </a:solidFill>
              </a:rPr>
              <a:t>0.45 mAP</a:t>
            </a:r>
            <a:endParaRPr/>
          </a:p>
          <a:p>
            <a:pPr indent="0" lvl="1" marL="4571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 ranking (testing set) (30%)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grading 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  (30%)</a:t>
            </a:r>
            <a:endParaRPr/>
          </a:p>
          <a:p>
            <a:pPr indent="-1905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752600" y="342500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Evaluation Metric</a:t>
            </a:r>
            <a:endParaRPr sz="4000"/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1186662" y="1731931"/>
            <a:ext cx="942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</a:t>
            </a:r>
            <a:endParaRPr/>
          </a:p>
          <a:p>
            <a:pPr indent="-457200" lvl="1" marL="914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use the metric taught in class – Average Precision</a:t>
            </a:r>
            <a:endParaRPr/>
          </a:p>
          <a:p>
            <a:pPr indent="-457200" lvl="1" marL="914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refer to the course slides or this </a:t>
            </a:r>
            <a:r>
              <a:rPr b="0" i="0" lang="en-US" sz="2400" u="sng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performance will be evaluated by this </a:t>
            </a:r>
            <a:r>
              <a:rPr b="0" i="0" lang="en-US" sz="2400" u="sng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is used for all evaluation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AP at IoU = [50:5:95]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1757663" y="352956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Report </a:t>
            </a:r>
            <a:endParaRPr sz="4000"/>
          </a:p>
        </p:txBody>
      </p:sp>
      <p:sp>
        <p:nvSpPr>
          <p:cNvPr id="126" name="Google Shape;126;p7"/>
          <p:cNvSpPr txBox="1"/>
          <p:nvPr/>
        </p:nvSpPr>
        <p:spPr>
          <a:xfrm>
            <a:off x="1060086" y="1534403"/>
            <a:ext cx="108366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architecture of your object detector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brief and clear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would be fine to copy the figure from the paper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details 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e.g.: augmentation, loss function, parameter settings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your performance for validation set (mAP, AP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and discussion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Demonstrate the detection results, discussion for the long tail effect, etc.</a:t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1730769" y="326061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Submission Rules</a:t>
            </a:r>
            <a:endParaRPr sz="4000"/>
          </a:p>
        </p:txBody>
      </p:sp>
      <p:sp>
        <p:nvSpPr>
          <p:cNvPr id="133" name="Google Shape;133;p8"/>
          <p:cNvSpPr txBox="1"/>
          <p:nvPr/>
        </p:nvSpPr>
        <p:spPr>
          <a:xfrm>
            <a:off x="984338" y="1792878"/>
            <a:ext cx="116022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Deadline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2024/10/16 (Wed.) 23:59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Upload filename and format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hw1_&lt;student-id&gt;.zip (e.g. hw1_D12345678.zip 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Submit to NTU cool</a:t>
            </a:r>
            <a:endParaRPr/>
          </a:p>
          <a:p>
            <a:pPr indent="-342900" lvl="1" marL="800044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upload the dataset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(or 10 points will be deducted 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