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8"/>
  </p:notesMasterIdLst>
  <p:sldIdLst>
    <p:sldId id="266" r:id="rId4"/>
    <p:sldId id="501" r:id="rId5"/>
    <p:sldId id="495" r:id="rId6"/>
    <p:sldId id="502" r:id="rId7"/>
    <p:sldId id="503" r:id="rId8"/>
    <p:sldId id="504" r:id="rId9"/>
    <p:sldId id="511" r:id="rId10"/>
    <p:sldId id="510" r:id="rId11"/>
    <p:sldId id="512" r:id="rId12"/>
    <p:sldId id="513" r:id="rId13"/>
    <p:sldId id="515" r:id="rId14"/>
    <p:sldId id="516" r:id="rId15"/>
    <p:sldId id="517" r:id="rId16"/>
    <p:sldId id="518" r:id="rId17"/>
    <p:sldId id="497" r:id="rId18"/>
    <p:sldId id="447" r:id="rId19"/>
    <p:sldId id="281" r:id="rId20"/>
    <p:sldId id="416" r:id="rId21"/>
    <p:sldId id="312" r:id="rId22"/>
    <p:sldId id="362" r:id="rId23"/>
    <p:sldId id="378" r:id="rId24"/>
    <p:sldId id="433" r:id="rId25"/>
    <p:sldId id="491" r:id="rId26"/>
    <p:sldId id="4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F3F5F6"/>
    <a:srgbClr val="00E676"/>
    <a:srgbClr val="91A8B3"/>
    <a:srgbClr val="6C8895"/>
    <a:srgbClr val="455A64"/>
    <a:srgbClr val="FF4081"/>
    <a:srgbClr val="F5F5F5"/>
    <a:srgbClr val="5F71B1"/>
    <a:srgbClr val="3E5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 autoAdjust="0"/>
    <p:restoredTop sz="87311" autoAdjust="0"/>
  </p:normalViewPr>
  <p:slideViewPr>
    <p:cSldViewPr snapToGrid="0" showGuides="1">
      <p:cViewPr varScale="1">
        <p:scale>
          <a:sx n="58" d="100"/>
          <a:sy n="58" d="100"/>
        </p:scale>
        <p:origin x="96" y="10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6-4E09-8DB6-B51B64A539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6-4E09-8DB6-B51B64A539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6-4E09-8DB6-B51B64A53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zh-TW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34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目的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 理解使用者的一切行為</a:t>
            </a:r>
          </a:p>
          <a:p>
            <a:r>
              <a:rPr lang="zh-TW" altLang="en-US" dirty="0" smtClean="0"/>
              <a:t>無論是使用者使用的圖檔、說過的話，搜尋等等行為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Vision:</a:t>
            </a:r>
            <a:r>
              <a:rPr lang="zh-TW" altLang="en-US" dirty="0" smtClean="0"/>
              <a:t> 上傳圖片的隱含的意義</a:t>
            </a:r>
            <a:endParaRPr lang="en-US" altLang="zh-TW" dirty="0" smtClean="0"/>
          </a:p>
          <a:p>
            <a:r>
              <a:rPr lang="en-US" altLang="zh-TW" dirty="0" smtClean="0"/>
              <a:t>Speech: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打入</a:t>
            </a:r>
            <a:r>
              <a:rPr lang="en-US" altLang="zh-TW" baseline="0" dirty="0" smtClean="0"/>
              <a:t>A</a:t>
            </a:r>
            <a:r>
              <a:rPr lang="zh-TW" altLang="en-US" baseline="0" dirty="0" smtClean="0"/>
              <a:t>語言，轉換成</a:t>
            </a:r>
            <a:r>
              <a:rPr lang="en-US" altLang="zh-TW" baseline="0" dirty="0" smtClean="0"/>
              <a:t>B</a:t>
            </a:r>
            <a:r>
              <a:rPr lang="zh-TW" altLang="en-US" baseline="0" dirty="0" smtClean="0"/>
              <a:t>語言</a:t>
            </a:r>
            <a:endParaRPr lang="en-US" altLang="zh-TW" baseline="0" dirty="0" smtClean="0"/>
          </a:p>
          <a:p>
            <a:r>
              <a:rPr lang="en-US" altLang="zh-TW" baseline="0" dirty="0" smtClean="0"/>
              <a:t>Language:</a:t>
            </a:r>
            <a:r>
              <a:rPr lang="zh-TW" altLang="en-US" baseline="0" dirty="0" smtClean="0"/>
              <a:t> 理解使用者的語意 輸入的文字</a:t>
            </a:r>
            <a:endParaRPr lang="en-US" altLang="zh-TW" baseline="0" dirty="0" smtClean="0"/>
          </a:p>
          <a:p>
            <a:r>
              <a:rPr lang="en-US" altLang="zh-TW" baseline="0" dirty="0" smtClean="0"/>
              <a:t>Knowledge:</a:t>
            </a:r>
            <a:r>
              <a:rPr lang="zh-TW" altLang="en-US" baseline="0" dirty="0" smtClean="0"/>
              <a:t> 依靠</a:t>
            </a:r>
            <a:r>
              <a:rPr lang="en-US" altLang="zh-TW" baseline="0" dirty="0" smtClean="0"/>
              <a:t>Bing</a:t>
            </a:r>
            <a:r>
              <a:rPr lang="zh-TW" altLang="en-US" baseline="0" dirty="0" smtClean="0"/>
              <a:t>的資料蒐集來理解使用者的偏好並進一步的推薦 </a:t>
            </a:r>
            <a:r>
              <a:rPr lang="en-US" altLang="zh-TW" baseline="0" dirty="0" smtClean="0"/>
              <a:t>e.g.</a:t>
            </a:r>
            <a:r>
              <a:rPr lang="zh-TW" altLang="en-US" baseline="0" dirty="0" smtClean="0"/>
              <a:t>最近買了什麼，推薦周邊商品</a:t>
            </a:r>
            <a:endParaRPr lang="en-US" altLang="zh-TW" baseline="0" dirty="0" smtClean="0"/>
          </a:p>
          <a:p>
            <a:r>
              <a:rPr lang="en-US" altLang="zh-TW" baseline="0" dirty="0" smtClean="0"/>
              <a:t>Search:</a:t>
            </a:r>
            <a:r>
              <a:rPr lang="zh-TW" altLang="en-US" baseline="0" dirty="0" smtClean="0"/>
              <a:t> 純粹搜尋功能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5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zh-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87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TW" sz="4000" b="1" dirty="0"/>
              <a:t>Microsoft Cognitive Service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 smtClean="0">
                <a:latin typeface="Calibri" pitchFamily="34" charset="0"/>
                <a:ea typeface="微軟正黑體" pitchFamily="34" charset="-120"/>
              </a:rPr>
              <a:t>－</a:t>
            </a:r>
            <a:r>
              <a:rPr lang="en-US" altLang="zh-TW" sz="2400" dirty="0" smtClean="0">
                <a:latin typeface="Calibri" pitchFamily="34" charset="0"/>
                <a:ea typeface="微軟正黑體" pitchFamily="34" charset="-120"/>
              </a:rPr>
              <a:t>Computer Vision</a:t>
            </a:r>
          </a:p>
          <a:p>
            <a:pPr algn="r"/>
            <a:endParaRPr lang="en-US" altLang="zh-TW" sz="2400" dirty="0">
              <a:latin typeface="Calibri" pitchFamily="34" charset="0"/>
              <a:ea typeface="微軟正黑體" pitchFamily="34" charset="-120"/>
            </a:endParaRPr>
          </a:p>
          <a:p>
            <a:pPr algn="r"/>
            <a:r>
              <a:rPr lang="zh-TW" altLang="en-US" sz="2400" dirty="0" smtClean="0">
                <a:latin typeface="Calibri" pitchFamily="34" charset="0"/>
                <a:ea typeface="微軟正黑體" pitchFamily="34" charset="-120"/>
              </a:rPr>
              <a:t>多</a:t>
            </a:r>
            <a:r>
              <a:rPr lang="zh-TW" altLang="en-US" sz="2400" dirty="0">
                <a:latin typeface="Calibri" pitchFamily="34" charset="0"/>
                <a:ea typeface="微軟正黑體" pitchFamily="34" charset="-120"/>
              </a:rPr>
              <a:t>奇數位創意有限公司</a:t>
            </a:r>
            <a:endParaRPr lang="en-US" altLang="zh-TW" sz="2400" dirty="0">
              <a:latin typeface="Calibri" pitchFamily="34" charset="0"/>
              <a:ea typeface="微軟正黑體" pitchFamily="34" charset="-120"/>
            </a:endParaRPr>
          </a:p>
          <a:p>
            <a:pPr algn="r"/>
            <a:r>
              <a:rPr lang="zh-TW" altLang="en-US" sz="2400" dirty="0" smtClean="0">
                <a:latin typeface="Roboto Thin" charset="0"/>
                <a:ea typeface="Roboto Thin" charset="0"/>
                <a:cs typeface="Roboto Thin" charset="0"/>
              </a:rPr>
              <a:t>曾季暘</a:t>
            </a:r>
            <a:r>
              <a:rPr lang="en-US" altLang="zh-TW" sz="2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altLang="zh-TW" sz="2400" dirty="0" smtClean="0">
                <a:latin typeface="Roboto Thin" charset="0"/>
                <a:ea typeface="Roboto Thin" charset="0"/>
                <a:cs typeface="Roboto Thin" charset="0"/>
              </a:rPr>
              <a:t> Shawn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8" name="圖片 17" title="多奇數位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9" y="249942"/>
            <a:ext cx="1564821" cy="15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使用前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</a:t>
            </a:r>
            <a:r>
              <a:rPr lang="zh-TW" altLang="en-US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09" y="2210761"/>
            <a:ext cx="8552381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認知服務</a:t>
            </a:r>
            <a:r>
              <a:rPr lang="en-US" altLang="zh-TW" dirty="0"/>
              <a:t> – </a:t>
            </a:r>
            <a:r>
              <a:rPr lang="zh-TW" altLang="en-US" dirty="0"/>
              <a:t>使用前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8555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84" y="2571740"/>
            <a:ext cx="10041734" cy="26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示範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Demo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</a:t>
            </a:r>
            <a:r>
              <a:rPr lang="zh-TW" altLang="en-US" dirty="0"/>
              <a:t>視覺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</a:t>
            </a:r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9"/>
          <p:cNvSpPr txBox="1">
            <a:spLocks/>
          </p:cNvSpPr>
          <p:nvPr/>
        </p:nvSpPr>
        <p:spPr>
          <a:xfrm>
            <a:off x="457200" y="2011974"/>
            <a:ext cx="98505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(Tag Image)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(Describe Image)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(Analyze Image)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將影像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Categories)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(Faces)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偵測影像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ImageType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偵測色彩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(Color)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標記、描述功能、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偵測成人和猥褻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內容也被包含在內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偵測特定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(Recognize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Specific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(Get Thumbnail)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1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</a:t>
            </a:r>
            <a:r>
              <a:rPr lang="zh-TW" altLang="en-US" dirty="0"/>
              <a:t>視覺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臉部</a:t>
            </a:r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9"/>
          <p:cNvSpPr txBox="1">
            <a:spLocks/>
          </p:cNvSpPr>
          <p:nvPr/>
        </p:nvSpPr>
        <p:spPr>
          <a:xfrm>
            <a:off x="457200" y="2011974"/>
            <a:ext cx="98505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擷取影像中的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擷取文字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(OCR)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印刷和手寫的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(Recognize Text)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調節影像中的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偵測成人和猥褻內容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7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4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Three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857765"/>
            <a:chOff x="736801" y="2682894"/>
            <a:chExt cx="2717517" cy="3857765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116410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Fifth Part</a:t>
              </a:r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779381" cy="1402679"/>
            <a:chOff x="3681008" y="2682894"/>
            <a:chExt cx="779381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77938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Roboto Medium" charset="0"/>
                  <a:ea typeface="Roboto Medium" charset="0"/>
                  <a:cs typeface="Roboto Medium" charset="0"/>
                </a:rPr>
                <a:t>Break</a:t>
              </a:r>
              <a:endParaRPr lang="en-US" dirty="0">
                <a:solidFill>
                  <a:schemeClr val="accent6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934436"/>
            <a:chOff x="6625213" y="2682894"/>
            <a:chExt cx="2717516" cy="2934436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83849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Seventh Section</a:t>
              </a:r>
              <a:endParaRPr lang="en-US" dirty="0">
                <a:solidFill>
                  <a:schemeClr val="accent4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3857765"/>
            <a:chOff x="9569418" y="2682894"/>
            <a:chExt cx="2717516" cy="3857765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1484702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oboto Medium" charset="0"/>
                  <a:ea typeface="Roboto Medium" charset="0"/>
                  <a:cs typeface="Roboto Medium" charset="0"/>
                </a:rPr>
                <a:t>Last Section</a:t>
              </a:r>
              <a:endParaRPr lang="en-US" dirty="0">
                <a:solidFill>
                  <a:schemeClr val="accent5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</a:t>
              </a:r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15 Minutes</a:t>
            </a:r>
          </a:p>
          <a:p>
            <a:pPr>
              <a:buClr>
                <a:schemeClr val="accent2"/>
              </a:buClr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Coffee and Lunch Time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Services/Features -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Mobility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Connectivity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marshmallow sugar plum powder.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Oat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bears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Career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Timelines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Agenda, Company History,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Milestones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Timeline Horizontal Text – Start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 smtClean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 smtClean="0">
                <a:latin typeface="Roboto Medium" charset="0"/>
                <a:ea typeface="Roboto Medium" charset="0"/>
                <a:cs typeface="Roboto Medium" charset="0"/>
              </a:rPr>
              <a:t>Here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簡介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Roboto Light" charset="0"/>
                <a:ea typeface="Roboto Light" charset="0"/>
                <a:cs typeface="Roboto Light" charset="0"/>
              </a:rPr>
              <a:t>Dubai Growth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 smtClean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smtClean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Bar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22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88382427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  <a:endParaRPr lang="en-US" sz="1600" dirty="0">
              <a:solidFill>
                <a:schemeClr val="accent3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Rising Arrows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23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 smtClean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</a:t>
            </a:r>
          </a:p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</a:t>
            </a:r>
          </a:p>
          <a:p>
            <a:pPr algn="r"/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9"/>
          <p:cNvSpPr txBox="1">
            <a:spLocks/>
          </p:cNvSpPr>
          <p:nvPr/>
        </p:nvSpPr>
        <p:spPr>
          <a:xfrm>
            <a:off x="457200" y="201197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理解使用者的一切行為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1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TW" altLang="en-US" dirty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8555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2"/>
          <p:cNvSpPr/>
          <p:nvPr/>
        </p:nvSpPr>
        <p:spPr>
          <a:xfrm>
            <a:off x="526941" y="2781300"/>
            <a:ext cx="1935901" cy="2882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/>
          <p:cNvSpPr>
            <a:spLocks noChangeArrowheads="1"/>
          </p:cNvSpPr>
          <p:nvPr/>
        </p:nvSpPr>
        <p:spPr bwMode="auto">
          <a:xfrm>
            <a:off x="1332872" y="5538872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8"/>
          <p:cNvSpPr/>
          <p:nvPr/>
        </p:nvSpPr>
        <p:spPr>
          <a:xfrm>
            <a:off x="526941" y="2781300"/>
            <a:ext cx="193590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latin typeface="Roboto Light" charset="0"/>
                <a:ea typeface="Roboto Light" charset="0"/>
                <a:cs typeface="Roboto Light" charset="0"/>
              </a:rPr>
              <a:t>辨識 </a:t>
            </a:r>
            <a:endParaRPr lang="en-US" altLang="zh-TW" sz="28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04" y="5387898"/>
            <a:ext cx="790476" cy="552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2"/>
          <p:cNvSpPr/>
          <p:nvPr/>
        </p:nvSpPr>
        <p:spPr>
          <a:xfrm>
            <a:off x="2730010" y="2781300"/>
            <a:ext cx="1935901" cy="2882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5"/>
          <p:cNvSpPr>
            <a:spLocks noChangeArrowheads="1"/>
          </p:cNvSpPr>
          <p:nvPr/>
        </p:nvSpPr>
        <p:spPr bwMode="auto">
          <a:xfrm>
            <a:off x="3535941" y="5538872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8"/>
          <p:cNvSpPr/>
          <p:nvPr/>
        </p:nvSpPr>
        <p:spPr>
          <a:xfrm>
            <a:off x="2730010" y="2781300"/>
            <a:ext cx="1935901" cy="562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latin typeface="Roboto Light" charset="0"/>
                <a:ea typeface="Roboto Light" charset="0"/>
                <a:cs typeface="Roboto Light" charset="0"/>
              </a:rPr>
              <a:t>語音</a:t>
            </a:r>
            <a:endParaRPr lang="en-US" altLang="zh-TW" sz="28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3" name="Rectangle 2"/>
          <p:cNvSpPr/>
          <p:nvPr/>
        </p:nvSpPr>
        <p:spPr>
          <a:xfrm>
            <a:off x="4933079" y="2781300"/>
            <a:ext cx="1935901" cy="2882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5"/>
          <p:cNvSpPr>
            <a:spLocks noChangeArrowheads="1"/>
          </p:cNvSpPr>
          <p:nvPr/>
        </p:nvSpPr>
        <p:spPr bwMode="auto">
          <a:xfrm>
            <a:off x="5739010" y="5538872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8"/>
          <p:cNvSpPr/>
          <p:nvPr/>
        </p:nvSpPr>
        <p:spPr>
          <a:xfrm>
            <a:off x="4933079" y="2781300"/>
            <a:ext cx="1935901" cy="562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latin typeface="Roboto Light" charset="0"/>
                <a:ea typeface="Roboto Light" charset="0"/>
                <a:cs typeface="Roboto Light" charset="0"/>
              </a:rPr>
              <a:t>語言</a:t>
            </a:r>
            <a:endParaRPr lang="en-US" altLang="zh-TW" sz="28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7136148" y="2808636"/>
            <a:ext cx="1935901" cy="2882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5"/>
          <p:cNvSpPr>
            <a:spLocks noChangeArrowheads="1"/>
          </p:cNvSpPr>
          <p:nvPr/>
        </p:nvSpPr>
        <p:spPr bwMode="auto">
          <a:xfrm>
            <a:off x="7942079" y="5566208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8"/>
          <p:cNvSpPr/>
          <p:nvPr/>
        </p:nvSpPr>
        <p:spPr>
          <a:xfrm>
            <a:off x="7136148" y="2808636"/>
            <a:ext cx="1935901" cy="562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latin typeface="Roboto Light" charset="0"/>
                <a:ea typeface="Roboto Light" charset="0"/>
                <a:cs typeface="Roboto Light" charset="0"/>
              </a:rPr>
              <a:t>知識</a:t>
            </a:r>
            <a:endParaRPr lang="en-US" altLang="zh-TW" sz="28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9339217" y="2781300"/>
            <a:ext cx="1935901" cy="2882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5"/>
          <p:cNvSpPr>
            <a:spLocks noChangeArrowheads="1"/>
          </p:cNvSpPr>
          <p:nvPr/>
        </p:nvSpPr>
        <p:spPr bwMode="auto">
          <a:xfrm>
            <a:off x="10145148" y="5538872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/>
          <p:nvPr/>
        </p:nvSpPr>
        <p:spPr>
          <a:xfrm>
            <a:off x="9339217" y="2781300"/>
            <a:ext cx="1935901" cy="562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 smtClean="0">
                <a:latin typeface="Roboto Light" charset="0"/>
                <a:ea typeface="Roboto Light" charset="0"/>
                <a:cs typeface="Roboto Light" charset="0"/>
              </a:rPr>
              <a:t>搜尋</a:t>
            </a:r>
            <a:endParaRPr lang="en-US" altLang="zh-TW" sz="28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954" y="5357071"/>
            <a:ext cx="676190" cy="666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932" y="5364087"/>
            <a:ext cx="838095" cy="60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484" y="5335516"/>
            <a:ext cx="780952" cy="6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643" y="5376118"/>
            <a:ext cx="619048" cy="628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Rectangle 5"/>
          <p:cNvSpPr/>
          <p:nvPr/>
        </p:nvSpPr>
        <p:spPr>
          <a:xfrm>
            <a:off x="522737" y="3541470"/>
            <a:ext cx="1934131" cy="39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影像理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解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2731780" y="3557900"/>
            <a:ext cx="193413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語言翻譯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*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聲音文字皆可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927105" y="3557900"/>
            <a:ext cx="1934131" cy="39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語意辨識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7108670" y="3557900"/>
            <a:ext cx="19341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Big Data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endParaRPr lang="en-US" altLang="zh-TW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*.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依靠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Bing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的資料蒐集來理解使用者的偏好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9282491" y="3543500"/>
            <a:ext cx="193413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內嵌搜尋功能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endParaRPr lang="en-US" altLang="zh-TW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*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.Bing</a:t>
            </a:r>
          </a:p>
        </p:txBody>
      </p:sp>
    </p:spTree>
    <p:extLst>
      <p:ext uri="{BB962C8B-B14F-4D97-AF65-F5344CB8AC3E}">
        <p14:creationId xmlns:p14="http://schemas.microsoft.com/office/powerpoint/2010/main" val="26247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5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使用</a:t>
            </a:r>
            <a:r>
              <a:rPr lang="zh-TW" alt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前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Prerequisite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使用前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</a:t>
            </a:r>
            <a:r>
              <a:rPr lang="zh-TW" altLang="en-US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9"/>
          <p:cNvSpPr txBox="1">
            <a:spLocks/>
          </p:cNvSpPr>
          <p:nvPr/>
        </p:nvSpPr>
        <p:spPr>
          <a:xfrm>
            <a:off x="457200" y="2011974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Azure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用雲端服務平台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Calibri" panose="020F0502020204030204" pitchFamily="34" charset="0"/>
              <a:buChar char="─"/>
            </a:pPr>
            <a:r>
              <a:rPr lang="en-US" altLang="zh-TW" dirty="0">
                <a:hlinkClick r:id="rId3"/>
              </a:rPr>
              <a:t>https://azure.microsoft.com/zh-tw/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435" y="2558456"/>
            <a:ext cx="5903927" cy="39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使用前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</a:t>
            </a:r>
            <a:r>
              <a:rPr lang="zh-TW" altLang="en-US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03" y="1813469"/>
            <a:ext cx="7109993" cy="47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使用前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</a:t>
            </a:r>
            <a:r>
              <a:rPr lang="zh-TW" altLang="en-US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46" y="1758623"/>
            <a:ext cx="7610338" cy="49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59774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認知</a:t>
            </a:r>
            <a:r>
              <a:rPr lang="zh-TW" altLang="en-US" dirty="0" smtClean="0"/>
              <a:t>服務</a:t>
            </a:r>
            <a:r>
              <a:rPr lang="en-US" altLang="zh-TW" dirty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使用前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" y="1196814"/>
            <a:ext cx="2067149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3F5F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endParaRPr lang="zh-TW" altLang="en-US" dirty="0">
              <a:solidFill>
                <a:srgbClr val="F3F5F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67148" y="1196814"/>
            <a:ext cx="2285552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取得金</a:t>
            </a:r>
            <a:r>
              <a:rPr lang="zh-TW" altLang="en-US" dirty="0">
                <a:solidFill>
                  <a:srgbClr val="91A8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鑰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352700" y="1201108"/>
            <a:ext cx="4086450" cy="369332"/>
          </a:xfrm>
          <a:prstGeom prst="rect">
            <a:avLst/>
          </a:prstGeom>
          <a:solidFill>
            <a:srgbClr val="607D8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rgbClr val="91A8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566236"/>
            <a:ext cx="10839450" cy="82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01" y="1566146"/>
            <a:ext cx="1848745" cy="62781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1" y="1841377"/>
            <a:ext cx="4489235" cy="15285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176" y="1907177"/>
            <a:ext cx="5238178" cy="165530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41" y="3369970"/>
            <a:ext cx="4489235" cy="172516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176" y="3628285"/>
            <a:ext cx="4287667" cy="306261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0509660" y="63215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2018/10/16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46285</TotalTime>
  <Words>782</Words>
  <Application>Microsoft Office PowerPoint</Application>
  <PresentationFormat>寬螢幕</PresentationFormat>
  <Paragraphs>247</Paragraphs>
  <Slides>24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Noto Sans</vt:lpstr>
      <vt:lpstr>Roboto Light</vt:lpstr>
      <vt:lpstr>Roboto Medium</vt:lpstr>
      <vt:lpstr>Roboto Thin</vt:lpstr>
      <vt:lpstr>微軟正黑體</vt:lpstr>
      <vt:lpstr>新細明體</vt:lpstr>
      <vt:lpstr>Arial</vt:lpstr>
      <vt:lpstr>Arial Black</vt:lpstr>
      <vt:lpstr>Calibri</vt:lpstr>
      <vt:lpstr>Blank</vt:lpstr>
      <vt:lpstr>Basic with Circle</vt:lpstr>
      <vt:lpstr>Headerline</vt:lpstr>
      <vt:lpstr>PowerPoint 簡報</vt:lpstr>
      <vt:lpstr>PowerPoint 簡報</vt:lpstr>
      <vt:lpstr>認知服務 – 簡介</vt:lpstr>
      <vt:lpstr>認知服務 – 簡介</vt:lpstr>
      <vt:lpstr>PowerPoint 簡報</vt:lpstr>
      <vt:lpstr>認知服務 – 使用前</vt:lpstr>
      <vt:lpstr>認知服務 – 使用前</vt:lpstr>
      <vt:lpstr>認知服務 – 使用前</vt:lpstr>
      <vt:lpstr>認知服務 – 使用前</vt:lpstr>
      <vt:lpstr>認知服務 – 使用前</vt:lpstr>
      <vt:lpstr>認知服務 – 使用前</vt:lpstr>
      <vt:lpstr>PowerPoint 簡報</vt:lpstr>
      <vt:lpstr>電腦視覺</vt:lpstr>
      <vt:lpstr>電腦視覺</vt:lpstr>
      <vt:lpstr>PowerPoint 簡報</vt:lpstr>
      <vt:lpstr>Agenda Three B</vt:lpstr>
      <vt:lpstr>Services/Features - Three</vt:lpstr>
      <vt:lpstr>PowerPoint 簡報</vt:lpstr>
      <vt:lpstr>Timeline Horizontal Text – Start </vt:lpstr>
      <vt:lpstr>UAE Map</vt:lpstr>
      <vt:lpstr>PowerPoint 簡報</vt:lpstr>
      <vt:lpstr>Horizontal Bar Charts</vt:lpstr>
      <vt:lpstr>Rising Arrows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曾季暘Shawn</cp:lastModifiedBy>
  <cp:revision>707</cp:revision>
  <dcterms:created xsi:type="dcterms:W3CDTF">2015-05-30T00:46:15Z</dcterms:created>
  <dcterms:modified xsi:type="dcterms:W3CDTF">2018-11-06T06:29:32Z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