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69" r:id="rId4"/>
    <p:sldId id="263" r:id="rId5"/>
    <p:sldId id="264" r:id="rId6"/>
    <p:sldId id="266" r:id="rId7"/>
    <p:sldId id="265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2" r:id="rId19"/>
    <p:sldId id="281" r:id="rId20"/>
    <p:sldId id="261" r:id="rId21"/>
    <p:sldId id="259" r:id="rId22"/>
    <p:sldId id="262" r:id="rId23"/>
    <p:sldId id="260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Quattrocento Sans" panose="02020500000000000000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0">
          <p15:clr>
            <a:srgbClr val="A4A3A4"/>
          </p15:clr>
        </p15:guide>
        <p15:guide id="2" orient="horz" pos="988">
          <p15:clr>
            <a:srgbClr val="A4A3A4"/>
          </p15:clr>
        </p15:guide>
        <p15:guide id="3" orient="horz" pos="3658">
          <p15:clr>
            <a:srgbClr val="A4A3A4"/>
          </p15:clr>
        </p15:guide>
        <p15:guide id="4" orient="horz" pos="3442">
          <p15:clr>
            <a:srgbClr val="A4A3A4"/>
          </p15:clr>
        </p15:guide>
        <p15:guide id="5" pos="5577">
          <p15:clr>
            <a:srgbClr val="A4A3A4"/>
          </p15:clr>
        </p15:guide>
        <p15:guide id="6" pos="1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69" autoAdjust="0"/>
  </p:normalViewPr>
  <p:slideViewPr>
    <p:cSldViewPr snapToGrid="0">
      <p:cViewPr varScale="1">
        <p:scale>
          <a:sx n="96" d="100"/>
          <a:sy n="96" d="100"/>
        </p:scale>
        <p:origin x="2034" y="84"/>
      </p:cViewPr>
      <p:guideLst>
        <p:guide orient="horz" pos="690"/>
        <p:guide orient="horz" pos="988"/>
        <p:guide orient="horz" pos="3658"/>
        <p:guide orient="horz" pos="3442"/>
        <p:guide pos="5577"/>
        <p:guide pos="1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 smtClean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993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6515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688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228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977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896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概念建立</a:t>
            </a: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144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概念建立</a:t>
            </a: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508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511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2017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軟體開發方法的經典論文</a:t>
            </a: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214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論文引用的專案案例</a:t>
            </a: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637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如果只有這兩個步驟</a:t>
            </a:r>
            <a:r>
              <a:rPr lang="en-US" altLang="zh-TW" dirty="0" smtClean="0"/>
              <a:t>,</a:t>
            </a:r>
            <a:r>
              <a:rPr lang="zh-TW" altLang="en-US" dirty="0" smtClean="0"/>
              <a:t> 專案必定失敗</a:t>
            </a:r>
            <a:r>
              <a:rPr lang="en-US" altLang="zh-TW" dirty="0" smtClean="0"/>
              <a:t>,</a:t>
            </a:r>
            <a:r>
              <a:rPr lang="zh-TW" altLang="en-US" dirty="0" smtClean="0"/>
              <a:t> 所以需要其他的開發工作</a:t>
            </a:r>
            <a:r>
              <a:rPr lang="en-US" altLang="zh-TW" dirty="0" smtClean="0"/>
              <a:t>,</a:t>
            </a:r>
            <a:r>
              <a:rPr lang="zh-TW" altLang="en-US" dirty="0" smtClean="0"/>
              <a:t> 而這些其他的開發工作和最終產品並沒有直接的關係</a:t>
            </a:r>
            <a:endParaRPr lang="en-US" altLang="zh-TW" dirty="0" smtClean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23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理想上的開發流程，以大型系統來看</a:t>
            </a:r>
            <a:endParaRPr lang="en-US" altLang="zh-TW" dirty="0" smtClean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76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可選擇的步驟觀念帶入</a:t>
            </a:r>
            <a:endParaRPr dirty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28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和前後的工作相依 但不會到跨越一個工作到另一個</a:t>
            </a:r>
            <a:r>
              <a:rPr lang="en-US" altLang="zh-TW" dirty="0" smtClean="0"/>
              <a:t>(</a:t>
            </a:r>
            <a:r>
              <a:rPr lang="zh-TW" altLang="en-US" dirty="0" smtClean="0"/>
              <a:t>舉例</a:t>
            </a:r>
            <a:r>
              <a:rPr lang="en-US" altLang="zh-TW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這個開發流程的設計帶來的好處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可管理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穩健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可維護性</a:t>
            </a:r>
            <a:r>
              <a:rPr lang="en-US" altLang="zh-TW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沒有想到的需求或設計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可返回</a:t>
            </a:r>
            <a:r>
              <a:rPr lang="en-US" altLang="zh-TW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可挽回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預防失敗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、保存</a:t>
            </a:r>
            <a:endParaRPr lang="en-US" altLang="zh-TW" dirty="0" smtClean="0"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42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不可能精準的分析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需要重新設計 甚至重新分析</a:t>
            </a:r>
            <a:r>
              <a:rPr lang="en-US" altLang="zh-TW" dirty="0" smtClean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需求需要被修改 設計上連續的改變</a:t>
            </a:r>
            <a:r>
              <a:rPr lang="en-US" altLang="zh-TW" dirty="0" smtClean="0"/>
              <a:t>	</a:t>
            </a:r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75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/>
        <p:spPr>
          <a:xfrm>
            <a:off x="1589" y="1590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2313" y="3845861"/>
            <a:ext cx="7772400" cy="56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2995" y="3176816"/>
            <a:ext cx="1222829" cy="1222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/>
        <p:spPr>
          <a:xfrm>
            <a:off x="1589" y="1590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blog.miniasp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ston_W._Royc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miniasp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witter.com/Will_Huang" TargetMode="External"/><Relationship Id="rId5" Type="http://schemas.openxmlformats.org/officeDocument/2006/relationships/hyperlink" Target="http://www.plurk.com/willh/invite" TargetMode="External"/><Relationship Id="rId4" Type="http://schemas.openxmlformats.org/officeDocument/2006/relationships/hyperlink" Target="http://twitter.com/Will_Hua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340964" y="2238604"/>
            <a:ext cx="8531731" cy="131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b="0" i="0" u="none" strike="noStrike" cap="none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軟體開發方法歷史演進</a:t>
            </a:r>
            <a:endParaRPr sz="4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0" name="Google Shape;80;p13" title="多奇數位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99" y="249942"/>
            <a:ext cx="1564821" cy="15648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3" title="---分隔線---"/>
          <p:cNvCxnSpPr/>
          <p:nvPr/>
        </p:nvCxnSpPr>
        <p:spPr>
          <a:xfrm>
            <a:off x="-127555" y="3621365"/>
            <a:ext cx="9254067" cy="0"/>
          </a:xfrm>
          <a:prstGeom prst="straightConnector1">
            <a:avLst/>
          </a:prstGeom>
          <a:noFill/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  <a:effectLst>
            <a:outerShdw blurRad="40005" dist="19939" dir="5400000" sx="102000" sy="102000" algn="tl" rotWithShape="0">
              <a:srgbClr val="000000">
                <a:alpha val="15686"/>
              </a:srgbClr>
            </a:outerShdw>
          </a:effectLst>
        </p:spPr>
      </p:cxnSp>
      <p:sp>
        <p:nvSpPr>
          <p:cNvPr id="82" name="Google Shape;82;p13"/>
          <p:cNvSpPr txBox="1"/>
          <p:nvPr/>
        </p:nvSpPr>
        <p:spPr>
          <a:xfrm>
            <a:off x="5476352" y="4799985"/>
            <a:ext cx="366764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多奇數位創意有限公司</a:t>
            </a:r>
            <a:endParaRPr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技術總監 黃保翕 ( Will 保哥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部落格：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http://blog.miniasp.com/</a:t>
            </a:r>
            <a:endParaRPr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3" title="Microsoft MVP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21816" y="4776398"/>
            <a:ext cx="983768" cy="152439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0" y="3797747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副標題文字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dirty="0"/>
              <a:t>Managing the development of large software system</a:t>
            </a:r>
            <a:endParaRPr lang="en-US" altLang="zh-TW"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33" y="1758423"/>
            <a:ext cx="6533333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3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dirty="0"/>
              <a:t>Managing the development of large software system</a:t>
            </a:r>
            <a:endParaRPr lang="en-US" altLang="zh-TW"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>
              <a:spcBef>
                <a:spcPts val="0"/>
              </a:spcBef>
              <a:buNone/>
            </a:pP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降低</a:t>
            </a:r>
            <a:r>
              <a:rPr lang="zh-TW" altLang="en-US" dirty="0" smtClean="0"/>
              <a:t>專</a:t>
            </a:r>
            <a:r>
              <a:rPr lang="zh-TW" altLang="en-US" dirty="0"/>
              <a:t>案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風險五個步驟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en-US" altLang="zh-TW" dirty="0" smtClean="0"/>
              <a:t>Program design comes first</a:t>
            </a:r>
          </a:p>
          <a:p>
            <a:pPr marL="635000" indent="-457200">
              <a:spcBef>
                <a:spcPts val="0"/>
              </a:spcBef>
            </a:pPr>
            <a:r>
              <a:rPr lang="en-US" altLang="zh-TW" dirty="0" smtClean="0"/>
              <a:t>Document the design</a:t>
            </a:r>
            <a:endParaRPr lang="en-US" altLang="zh-TW" dirty="0"/>
          </a:p>
          <a:p>
            <a:pPr marL="635000" indent="-457200">
              <a:spcBef>
                <a:spcPts val="0"/>
              </a:spcBef>
            </a:pPr>
            <a:r>
              <a:rPr lang="en-US" altLang="zh-TW" dirty="0" smtClean="0"/>
              <a:t>Do it twice</a:t>
            </a:r>
            <a:endParaRPr lang="en-US" altLang="zh-TW" dirty="0"/>
          </a:p>
          <a:p>
            <a:pPr marL="635000" indent="-457200">
              <a:spcBef>
                <a:spcPts val="0"/>
              </a:spcBef>
            </a:pPr>
            <a:r>
              <a:rPr lang="en-US" altLang="zh-TW" dirty="0" smtClean="0"/>
              <a:t>Plan, control and monitor testing</a:t>
            </a:r>
            <a:endParaRPr lang="en-US" altLang="zh-TW" dirty="0"/>
          </a:p>
          <a:p>
            <a:pPr marL="635000" indent="-457200">
              <a:spcBef>
                <a:spcPts val="0"/>
              </a:spcBef>
            </a:pPr>
            <a:r>
              <a:rPr lang="en-US" altLang="zh-TW" dirty="0" smtClean="0"/>
              <a:t>Involve the customer</a:t>
            </a:r>
            <a:endParaRPr lang="en-US" altLang="zh-TW"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7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76" y="181810"/>
            <a:ext cx="7419048" cy="6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71" y="943285"/>
            <a:ext cx="8742857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33" y="343285"/>
            <a:ext cx="8733333" cy="6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dirty="0"/>
              <a:t>Managing the development of large software system</a:t>
            </a:r>
            <a:endParaRPr lang="en-US" altLang="zh-TW" dirty="0"/>
          </a:p>
        </p:txBody>
      </p:sp>
      <p:sp>
        <p:nvSpPr>
          <p:cNvPr id="5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>
              <a:spcBef>
                <a:spcPts val="0"/>
              </a:spcBef>
              <a:buNone/>
            </a:pP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513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dirty="0"/>
              <a:t>Managing the development of large software system</a:t>
            </a:r>
            <a:endParaRPr lang="en-US" altLang="zh-TW" dirty="0"/>
          </a:p>
        </p:txBody>
      </p:sp>
      <p:sp>
        <p:nvSpPr>
          <p:cNvPr id="5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endParaRPr lang="en-US" altLang="zh-TW" dirty="0" smtClean="0"/>
          </a:p>
          <a:p>
            <a:pPr marL="177800" indent="0">
              <a:spcBef>
                <a:spcPts val="0"/>
              </a:spcBef>
              <a:buNone/>
            </a:pPr>
            <a:r>
              <a:rPr lang="zh-TW" altLang="en-US" dirty="0" smtClean="0"/>
              <a:t>論文價值</a:t>
            </a:r>
            <a:endParaRPr lang="en-US" altLang="zh-TW" dirty="0" smtClean="0"/>
          </a:p>
          <a:p>
            <a:pPr marL="635000" indent="-457200">
              <a:spcBef>
                <a:spcPts val="0"/>
              </a:spcBef>
            </a:pPr>
            <a:r>
              <a:rPr lang="zh-TW" altLang="en-US" dirty="0" smtClean="0"/>
              <a:t>系統發展生命週期</a:t>
            </a:r>
            <a:r>
              <a:rPr lang="en-US" altLang="zh-TW" dirty="0" smtClean="0"/>
              <a:t>(SDLC)</a:t>
            </a:r>
          </a:p>
          <a:p>
            <a:pPr marL="635000" indent="-457200">
              <a:spcBef>
                <a:spcPts val="0"/>
              </a:spcBef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瀑布模型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(Waterfall)</a:t>
            </a:r>
          </a:p>
        </p:txBody>
      </p:sp>
    </p:spTree>
    <p:extLst>
      <p:ext uri="{BB962C8B-B14F-4D97-AF65-F5344CB8AC3E}">
        <p14:creationId xmlns:p14="http://schemas.microsoft.com/office/powerpoint/2010/main" val="14901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dirty="0"/>
              <a:t>Managing the development of large software system</a:t>
            </a:r>
            <a:endParaRPr lang="en-US" altLang="zh-TW" dirty="0"/>
          </a:p>
        </p:txBody>
      </p:sp>
      <p:sp>
        <p:nvSpPr>
          <p:cNvPr id="5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endParaRPr lang="en-US" altLang="zh-TW" dirty="0" smtClean="0"/>
          </a:p>
          <a:p>
            <a:pPr marL="177800" indent="0">
              <a:spcBef>
                <a:spcPts val="0"/>
              </a:spcBef>
              <a:buNone/>
            </a:pPr>
            <a:r>
              <a:rPr lang="zh-TW" altLang="en-US" dirty="0" smtClean="0"/>
              <a:t>專案開發準則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zh-TW" altLang="en-US" dirty="0" smtClean="0">
                <a:solidFill>
                  <a:schemeClr val="accent1"/>
                </a:solidFill>
              </a:rPr>
              <a:t>分析</a:t>
            </a:r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chemeClr val="accent1"/>
                </a:solidFill>
              </a:rPr>
              <a:t>寫程式</a:t>
            </a:r>
            <a:r>
              <a:rPr lang="zh-TW" altLang="en-US" dirty="0" smtClean="0"/>
              <a:t>才能換錢，其他步驟都是為了降低專案失敗的風險</a:t>
            </a:r>
            <a:endParaRPr lang="en-US" altLang="zh-TW" dirty="0" smtClean="0"/>
          </a:p>
          <a:p>
            <a:pPr marL="635000" indent="-457200">
              <a:spcBef>
                <a:spcPts val="0"/>
              </a:spcBef>
            </a:pP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6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其他開發方法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9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簡介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722313" y="3845861"/>
            <a:ext cx="7772400" cy="56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0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dirty="0"/>
              <a:t>Managing the development of large software system</a:t>
            </a:r>
            <a:endParaRPr lang="en-US" altLang="zh-TW"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作者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dirty="0"/>
              <a:t>Winston W. </a:t>
            </a:r>
            <a:r>
              <a:rPr lang="en-US" altLang="zh-TW" dirty="0" smtClean="0"/>
              <a:t>Royce</a:t>
            </a:r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時間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1970</a:t>
            </a:r>
            <a:endParaRPr lang="en-US" altLang="zh-TW" dirty="0"/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核心概念</a:t>
            </a:r>
            <a:r>
              <a:rPr lang="en-US" altLang="zh-TW" dirty="0" smtClean="0"/>
              <a:t>:</a:t>
            </a:r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dirty="0" smtClean="0">
                <a:solidFill>
                  <a:schemeClr val="accent1"/>
                </a:solidFill>
              </a:rPr>
              <a:t>分析</a:t>
            </a:r>
            <a:r>
              <a:rPr lang="zh-TW" altLang="en-US" dirty="0" smtClean="0"/>
              <a:t>和</a:t>
            </a:r>
            <a:r>
              <a:rPr lang="zh-TW" altLang="en-US" dirty="0">
                <a:solidFill>
                  <a:schemeClr val="accent1"/>
                </a:solidFill>
              </a:rPr>
              <a:t>寫程式</a:t>
            </a:r>
            <a:r>
              <a:rPr lang="zh-TW" altLang="en-US" dirty="0" smtClean="0"/>
              <a:t>才能換錢，但只有這兩個步驟專案必定失敗</a:t>
            </a:r>
            <a:endParaRPr lang="en-US" altLang="zh-TW" dirty="0" smtClean="0"/>
          </a:p>
          <a:p>
            <a:pPr marL="342900" lvl="0" indent="-165100">
              <a:spcBef>
                <a:spcPts val="0"/>
              </a:spcBef>
              <a:buNone/>
            </a:pP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5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i="0" u="none" strike="noStrike" cap="none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典型開發方法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0" i="0" u="none" strike="noStrike" cap="none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參考文獻</a:t>
            </a:r>
            <a:endParaRPr sz="40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sz="2400" dirty="0">
                <a:hlinkClick r:id="rId3"/>
              </a:rPr>
              <a:t>https://en.wikipedia.org/wiki/Winston_W._</a:t>
            </a:r>
            <a:r>
              <a:rPr lang="en-US" sz="2400" dirty="0" smtClean="0">
                <a:hlinkClick r:id="rId3"/>
              </a:rPr>
              <a:t>Royce</a:t>
            </a:r>
            <a:endParaRPr lang="en-US" sz="2400" dirty="0" smtClean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SzPts val="2400"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1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聯絡資訊</a:t>
            </a:r>
            <a:endParaRPr sz="40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Will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記載著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在網路世界的學習心得與技術分享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http://blog.miniasp.com/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保哥的技術交流中心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臉書粉絲專頁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742950" marR="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http://www.facebook.com/will.fans</a:t>
            </a:r>
            <a:endParaRPr sz="20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保哥的噗浪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http://www.plurk.com/willh/invite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保哥的推特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https://twitter.com/Will_Huang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58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dirty="0" smtClean="0"/>
              <a:t>Managing the development of large software system</a:t>
            </a:r>
            <a:endParaRPr lang="en-US" altLang="zh-TW"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>
              <a:spcBef>
                <a:spcPts val="0"/>
              </a:spcBef>
              <a:buNone/>
            </a:pPr>
            <a:endParaRPr lang="en-US" altLang="zh-TW" dirty="0" smtClean="0"/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dirty="0" smtClean="0"/>
              <a:t>作者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Winston W. Royce</a:t>
            </a:r>
          </a:p>
          <a:p>
            <a:pPr marL="342900" lvl="0" indent="-165100">
              <a:spcBef>
                <a:spcPts val="0"/>
              </a:spcBef>
              <a:buNone/>
            </a:pPr>
            <a:endParaRPr lang="en-US" altLang="zh-TW" dirty="0" smtClean="0"/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dirty="0" smtClean="0"/>
              <a:t>時間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1970</a:t>
            </a:r>
          </a:p>
          <a:p>
            <a:pPr marL="342900" lvl="0" indent="-165100">
              <a:spcBef>
                <a:spcPts val="0"/>
              </a:spcBef>
              <a:buNone/>
            </a:pPr>
            <a:endParaRPr lang="en-US" altLang="zh-TW" dirty="0"/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dirty="0" smtClean="0"/>
              <a:t>*</a:t>
            </a:r>
            <a:r>
              <a:rPr lang="en-US" altLang="zh-TW" dirty="0" smtClean="0"/>
              <a:t>.1973</a:t>
            </a:r>
            <a:r>
              <a:rPr lang="zh-TW" altLang="en-US" dirty="0" smtClean="0"/>
              <a:t> 個人電腦才出現</a:t>
            </a:r>
            <a:endParaRPr lang="en-US" altLang="zh-TW"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82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dirty="0" smtClean="0"/>
              <a:t>Managing the development of large software system</a:t>
            </a:r>
            <a:endParaRPr lang="en-US" altLang="zh-TW"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>
              <a:spcBef>
                <a:spcPts val="0"/>
              </a:spcBef>
              <a:buNone/>
            </a:pP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專案需求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dirty="0" smtClean="0"/>
              <a:t>太空</a:t>
            </a:r>
            <a:r>
              <a:rPr lang="zh-TW" altLang="en-US" dirty="0"/>
              <a:t>梭</a:t>
            </a:r>
            <a:r>
              <a:rPr lang="zh-TW" altLang="en-US" dirty="0" smtClean="0"/>
              <a:t>任務規劃、控制及飛行後的資料分析</a:t>
            </a:r>
            <a:endParaRPr lang="en-US" altLang="zh-TW" dirty="0" smtClean="0"/>
          </a:p>
          <a:p>
            <a:pPr marL="342900" lvl="0" indent="-165100">
              <a:spcBef>
                <a:spcPts val="0"/>
              </a:spcBef>
              <a:buNone/>
            </a:pPr>
            <a:endParaRPr lang="en-US" altLang="zh-TW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dirty="0" smtClean="0"/>
              <a:t>專案結果</a:t>
            </a:r>
            <a:r>
              <a:rPr lang="en-US" altLang="zh-TW" dirty="0" smtClean="0"/>
              <a:t>:</a:t>
            </a:r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順利運行、準時交付及適當成本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>
              <a:spcBef>
                <a:spcPts val="0"/>
              </a:spcBef>
              <a:buNone/>
            </a:pPr>
            <a:endParaRPr lang="en-US" altLang="zh-TW" dirty="0"/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論文前提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受到此專案實際內容的影響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論文內容可能存在偏頗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226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dirty="0"/>
              <a:t>Managing the development of large software system</a:t>
            </a:r>
            <a:endParaRPr lang="en-US" altLang="zh-TW"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>
              <a:spcBef>
                <a:spcPts val="0"/>
              </a:spcBef>
              <a:buNone/>
            </a:pP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軟體發展的必要步驟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涵蓋所有</a:t>
            </a:r>
            <a:r>
              <a:rPr lang="zh-TW" altLang="en-US" sz="2800" b="0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規模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lang="zh-TW" altLang="en-US" sz="2800" b="0" i="0" u="none" strike="noStrike" cap="none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複雜度</a:t>
            </a:r>
            <a:r>
              <a:rPr lang="en-US" altLang="zh-TW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692150" indent="-514350">
              <a:spcBef>
                <a:spcPts val="0"/>
              </a:spcBef>
              <a:buFont typeface="+mj-lt"/>
              <a:buAutoNum type="arabicPeriod"/>
            </a:pPr>
            <a:r>
              <a:rPr lang="zh-TW" altLang="en-US" dirty="0" smtClean="0"/>
              <a:t>分析</a:t>
            </a:r>
            <a:endParaRPr lang="en-US" altLang="zh-TW" dirty="0" smtClean="0"/>
          </a:p>
          <a:p>
            <a:pPr marL="692150" indent="-514350">
              <a:spcBef>
                <a:spcPts val="0"/>
              </a:spcBef>
              <a:buFont typeface="+mj-lt"/>
              <a:buAutoNum type="arabicPeriod"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撰寫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endParaRPr lang="en-US" altLang="zh-TW" dirty="0" smtClean="0"/>
          </a:p>
          <a:p>
            <a:pPr marL="177800" indent="0">
              <a:spcBef>
                <a:spcPts val="0"/>
              </a:spcBef>
              <a:buNone/>
            </a:pPr>
            <a:endParaRPr lang="en-US" altLang="zh-TW" dirty="0" smtClean="0"/>
          </a:p>
          <a:p>
            <a:pPr marL="177800" indent="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特點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zh-TW" altLang="en-US" dirty="0" smtClean="0"/>
              <a:t>客戶願意付錢</a:t>
            </a:r>
            <a:endParaRPr lang="en-US" altLang="zh-TW" dirty="0" smtClean="0"/>
          </a:p>
          <a:p>
            <a:pPr marL="635000" indent="-457200">
              <a:spcBef>
                <a:spcPts val="0"/>
              </a:spcBef>
            </a:pPr>
            <a:r>
              <a:rPr lang="zh-TW" altLang="en-US" dirty="0" smtClean="0"/>
              <a:t>和產出有直接關</a:t>
            </a:r>
            <a:r>
              <a:rPr lang="zh-TW" altLang="en-US" dirty="0"/>
              <a:t>係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>
              <a:spcBef>
                <a:spcPts val="0"/>
              </a:spcBef>
              <a:buNone/>
            </a:pP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67" y="2630831"/>
            <a:ext cx="4933333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7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dirty="0"/>
              <a:t>Managing the development of large software system</a:t>
            </a:r>
            <a:endParaRPr lang="en-US" altLang="zh-TW"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52" y="1743098"/>
            <a:ext cx="6450495" cy="42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6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dirty="0"/>
              <a:t>Managing the development of large software system</a:t>
            </a:r>
            <a:endParaRPr lang="en-US" altLang="zh-TW"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zh-TW" altLang="en-US" dirty="0" smtClean="0"/>
              <a:t>特性－可選擇的</a:t>
            </a: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步驟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提高成本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客戶不願付款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zh-TW" altLang="en-US" dirty="0" smtClean="0"/>
              <a:t>開發團隊不做</a:t>
            </a:r>
            <a:endParaRPr lang="en-US" altLang="zh-TW" dirty="0" smtClean="0"/>
          </a:p>
          <a:p>
            <a:pPr marL="635000" indent="-457200">
              <a:spcBef>
                <a:spcPts val="0"/>
              </a:spcBef>
            </a:pPr>
            <a:endParaRPr lang="en-US" altLang="zh-TW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管理者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建立概念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強制執行</a:t>
            </a:r>
            <a:endParaRPr lang="en-US" altLang="zh-TW" dirty="0"/>
          </a:p>
          <a:p>
            <a:pPr marL="177800" indent="0">
              <a:spcBef>
                <a:spcPts val="0"/>
              </a:spcBef>
              <a:buNone/>
            </a:pPr>
            <a:endParaRPr lang="en-US" altLang="zh-TW" dirty="0" smtClean="0"/>
          </a:p>
          <a:p>
            <a:pPr marL="177800" indent="0">
              <a:spcBef>
                <a:spcPts val="0"/>
              </a:spcBef>
              <a:buNone/>
            </a:pPr>
            <a:r>
              <a:rPr lang="zh-TW" altLang="en-US" dirty="0"/>
              <a:t>有效的運用專案</a:t>
            </a:r>
            <a:r>
              <a:rPr lang="zh-TW" altLang="en-US" dirty="0" smtClean="0"/>
              <a:t>資源</a:t>
            </a:r>
            <a:endParaRPr lang="en-US" altLang="zh-TW" dirty="0"/>
          </a:p>
          <a:p>
            <a:pPr marL="635000" indent="-457200">
              <a:spcBef>
                <a:spcPts val="0"/>
              </a:spcBef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規劃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000" indent="-457200">
              <a:spcBef>
                <a:spcPts val="0"/>
              </a:spcBef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安排人員</a:t>
            </a: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8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dirty="0"/>
              <a:t>Managing the development of large software system</a:t>
            </a:r>
            <a:endParaRPr lang="en-US" altLang="zh-TW"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05" y="1725090"/>
            <a:ext cx="6676190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zh-TW" dirty="0"/>
              <a:t>Managing the development of large software system</a:t>
            </a:r>
            <a:endParaRPr lang="en-US" altLang="zh-TW"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>
              <a:spcBef>
                <a:spcPts val="0"/>
              </a:spcBef>
              <a:buNone/>
            </a:pP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測試</a:t>
            </a:r>
            <a:r>
              <a:rPr lang="zh-TW" altLang="en-US" dirty="0" smtClean="0"/>
              <a:t>階段理由</a:t>
            </a:r>
            <a:endParaRPr lang="en-US" altLang="zh-TW" dirty="0" smtClean="0"/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不可能精準分析</a:t>
            </a:r>
            <a:endParaRPr lang="en-US" altLang="zh-TW" dirty="0" smtClean="0"/>
          </a:p>
          <a:p>
            <a:pPr marL="342900" lvl="0" indent="-165100">
              <a:spcBef>
                <a:spcPts val="0"/>
              </a:spcBef>
              <a:buNone/>
            </a:pPr>
            <a:endParaRPr lang="en-US" altLang="zh-TW" dirty="0"/>
          </a:p>
          <a:p>
            <a:pPr marL="342900" lvl="0" indent="-165100">
              <a:spcBef>
                <a:spcPts val="0"/>
              </a:spcBef>
              <a:buNone/>
            </a:pPr>
            <a:r>
              <a:rPr lang="zh-TW" altLang="en-US" dirty="0"/>
              <a:t>導致</a:t>
            </a:r>
            <a:endParaRPr lang="en-US" altLang="zh-TW" dirty="0" smtClean="0"/>
          </a:p>
          <a:p>
            <a:pPr marL="342900" lvl="0" indent="-165100">
              <a:spcBef>
                <a:spcPts val="0"/>
              </a:spcBef>
              <a:buNone/>
            </a:pPr>
            <a:r>
              <a:rPr lang="en-US" altLang="zh-TW" dirty="0" smtClean="0"/>
              <a:t>=&gt;</a:t>
            </a:r>
            <a:r>
              <a:rPr lang="zh-TW" altLang="en-US" dirty="0" smtClean="0"/>
              <a:t>重新設計</a:t>
            </a:r>
            <a:endParaRPr lang="en-US" altLang="zh-TW" dirty="0" smtClean="0"/>
          </a:p>
          <a:p>
            <a:pPr marL="342900" lvl="0" indent="-165100">
              <a:spcBef>
                <a:spcPts val="0"/>
              </a:spcBef>
              <a:buNone/>
            </a:pPr>
            <a:r>
              <a:rPr lang="en-US" altLang="zh-TW" dirty="0" smtClean="0"/>
              <a:t>=&gt;</a:t>
            </a:r>
            <a:r>
              <a:rPr lang="zh-TW" altLang="en-US" dirty="0" smtClean="0"/>
              <a:t>重新分析</a:t>
            </a:r>
            <a:endParaRPr lang="en-US" altLang="zh-TW" dirty="0" smtClean="0"/>
          </a:p>
          <a:p>
            <a:pPr marL="342900" lvl="0" indent="-165100">
              <a:spcBef>
                <a:spcPts val="0"/>
              </a:spcBef>
              <a:buNone/>
            </a:pPr>
            <a:r>
              <a:rPr lang="en-US" altLang="zh-TW" dirty="0" smtClean="0"/>
              <a:t>=&gt;</a:t>
            </a:r>
            <a:r>
              <a:rPr lang="zh-TW" altLang="en-US" dirty="0" smtClean="0"/>
              <a:t>時間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成本超出</a:t>
            </a:r>
            <a:endParaRPr lang="en-US" altLang="zh-TW" dirty="0"/>
          </a:p>
          <a:p>
            <a:pPr marL="342900" lvl="0" indent="-165100">
              <a:spcBef>
                <a:spcPts val="0"/>
              </a:spcBef>
              <a:buNone/>
            </a:pPr>
            <a:endParaRPr lang="en-US" altLang="zh-TW" sz="2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8517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491</Words>
  <Application>Microsoft Office PowerPoint</Application>
  <PresentationFormat>如螢幕大小 (4:3)</PresentationFormat>
  <Paragraphs>137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Quattrocento Sans</vt:lpstr>
      <vt:lpstr>Default Theme</vt:lpstr>
      <vt:lpstr>軟體開發方法歷史演進</vt:lpstr>
      <vt:lpstr>簡介</vt:lpstr>
      <vt:lpstr>Managing the development of large software system</vt:lpstr>
      <vt:lpstr>Managing the development of large software system</vt:lpstr>
      <vt:lpstr>Managing the development of large software system</vt:lpstr>
      <vt:lpstr>Managing the development of large software system</vt:lpstr>
      <vt:lpstr>Managing the development of large software system</vt:lpstr>
      <vt:lpstr>Managing the development of large software system</vt:lpstr>
      <vt:lpstr>Managing the development of large software system</vt:lpstr>
      <vt:lpstr>Managing the development of large software system</vt:lpstr>
      <vt:lpstr>Managing the development of large software system</vt:lpstr>
      <vt:lpstr>PowerPoint 簡報</vt:lpstr>
      <vt:lpstr>PowerPoint 簡報</vt:lpstr>
      <vt:lpstr>PowerPoint 簡報</vt:lpstr>
      <vt:lpstr>Managing the development of large software system</vt:lpstr>
      <vt:lpstr>Managing the development of large software system</vt:lpstr>
      <vt:lpstr>Managing the development of large software system</vt:lpstr>
      <vt:lpstr>其他開發方法</vt:lpstr>
      <vt:lpstr>PowerPoint 簡報</vt:lpstr>
      <vt:lpstr>Managing the development of large software system</vt:lpstr>
      <vt:lpstr>典型開發方法</vt:lpstr>
      <vt:lpstr>參考文獻</vt:lpstr>
      <vt:lpstr>聯絡資訊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軟體開發方法歷史演進</dc:title>
  <cp:lastModifiedBy>曾季暘Shawn</cp:lastModifiedBy>
  <cp:revision>57</cp:revision>
  <dcterms:modified xsi:type="dcterms:W3CDTF">2018-10-15T10:10:21Z</dcterms:modified>
</cp:coreProperties>
</file>