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261" r:id="rId5"/>
    <p:sldId id="264" r:id="rId6"/>
    <p:sldId id="268" r:id="rId7"/>
    <p:sldId id="297" r:id="rId8"/>
    <p:sldId id="274" r:id="rId9"/>
    <p:sldId id="272" r:id="rId10"/>
    <p:sldId id="298" r:id="rId11"/>
    <p:sldId id="270" r:id="rId12"/>
    <p:sldId id="265" r:id="rId13"/>
    <p:sldId id="299" r:id="rId14"/>
    <p:sldId id="275" r:id="rId15"/>
    <p:sldId id="271" r:id="rId16"/>
    <p:sldId id="301" r:id="rId17"/>
    <p:sldId id="300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312" y="-96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7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=""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=""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=""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=""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=""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=""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=""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=""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=""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=""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=""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=""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=""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=""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=""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=""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=""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=""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=""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=""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=""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=""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=""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=""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=""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=""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2323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=""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=""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=""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=""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=""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=""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=""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=""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=""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=""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=""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=""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=""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=""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=""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=""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=""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=""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=""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=""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=""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=""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=""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=""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=""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=""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=""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=""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=""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=""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=""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=""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=""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=""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=""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=""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=""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=""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=""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=""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=""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=""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=""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=""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=""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=""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=""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=""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=""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=""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=""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=""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=""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=""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7963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=""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=""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=""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=""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=""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=""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=""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=""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=""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=""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=""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=""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=""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=""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=""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=""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=""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=""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=""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=""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=""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=""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=""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=""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=""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=""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=""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=""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=""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=""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=""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=""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=""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=""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=""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=""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=""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=""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=""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=""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=""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=""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=""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=""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=""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=""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=""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=""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  <p:sldLayoutId id="2147483673" r:id="rId17"/>
    <p:sldLayoutId id="2147483674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resharper/features/unit_testing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info/awesome-test-automation" TargetMode="External"/><Relationship Id="rId2" Type="http://schemas.openxmlformats.org/officeDocument/2006/relationships/hyperlink" Target="https://github.com/goodjack/developer-roadmap-chinese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edium.com/@alicealdaine/top-10-api-testing-tools-rest-soap-services-5395cb03cfa9" TargetMode="External"/><Relationship Id="rId4" Type="http://schemas.openxmlformats.org/officeDocument/2006/relationships/hyperlink" Target="https://github.com/dariusz-wozniak/List-of-Testing-Tools-and-Frameworks-for-.NE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 Test</a:t>
            </a:r>
            <a:endParaRPr lang="en-US" altLang="ko-KR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BSD-MKPL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Shawn.J.Tseng</a:t>
            </a:r>
            <a:endParaRPr lang="en-US" altLang="ko-KR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zh-TW" dirty="0" err="1" smtClean="0">
                <a:hlinkClick r:id="rId2"/>
              </a:rPr>
              <a:t>Resharper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測試驅動開發</a:t>
            </a:r>
          </a:p>
        </p:txBody>
      </p:sp>
    </p:spTree>
    <p:extLst>
      <p:ext uri="{BB962C8B-B14F-4D97-AF65-F5344CB8AC3E}">
        <p14:creationId xmlns:p14="http://schemas.microsoft.com/office/powerpoint/2010/main" val="182882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Block Arc 21"/>
          <p:cNvSpPr/>
          <p:nvPr/>
        </p:nvSpPr>
        <p:spPr>
          <a:xfrm rot="10800000">
            <a:off x="1979710" y="1541512"/>
            <a:ext cx="1879783" cy="2044150"/>
          </a:xfrm>
          <a:prstGeom prst="blockArc">
            <a:avLst>
              <a:gd name="adj1" fmla="val 16127381"/>
              <a:gd name="adj2" fmla="val 5490194"/>
              <a:gd name="adj3" fmla="val 404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Block Arc 21"/>
          <p:cNvSpPr/>
          <p:nvPr/>
        </p:nvSpPr>
        <p:spPr>
          <a:xfrm rot="10800000">
            <a:off x="4644007" y="1554145"/>
            <a:ext cx="1447275" cy="2038342"/>
          </a:xfrm>
          <a:prstGeom prst="blockArc">
            <a:avLst>
              <a:gd name="adj1" fmla="val 16127381"/>
              <a:gd name="adj2" fmla="val 5490194"/>
              <a:gd name="adj3" fmla="val 404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481" name="Group 20480"/>
          <p:cNvGrpSpPr/>
          <p:nvPr/>
        </p:nvGrpSpPr>
        <p:grpSpPr>
          <a:xfrm>
            <a:off x="1360332" y="1541512"/>
            <a:ext cx="7025063" cy="2050976"/>
            <a:chOff x="1291353" y="1755670"/>
            <a:chExt cx="7025063" cy="2050976"/>
          </a:xfrm>
        </p:grpSpPr>
        <p:sp>
          <p:nvSpPr>
            <p:cNvPr id="22" name="Block Arc 21"/>
            <p:cNvSpPr/>
            <p:nvPr/>
          </p:nvSpPr>
          <p:spPr>
            <a:xfrm>
              <a:off x="6500119" y="1755670"/>
              <a:ext cx="1816297" cy="2038341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80" name="Rectangle 20479"/>
            <p:cNvSpPr/>
            <p:nvPr/>
          </p:nvSpPr>
          <p:spPr>
            <a:xfrm>
              <a:off x="1291353" y="1755670"/>
              <a:ext cx="6156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07561" y="3709386"/>
              <a:ext cx="4719795" cy="972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測試驅動開發</a:t>
            </a:r>
            <a:endParaRPr lang="ko-KR" altLang="en-US" dirty="0">
              <a:latin typeface="微軟正黑體" panose="020B0604030504040204" pitchFamily="34" charset="-12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22197" y="1130448"/>
            <a:ext cx="914400" cy="914400"/>
            <a:chOff x="5364088" y="2787774"/>
            <a:chExt cx="914400" cy="914400"/>
          </a:xfrm>
        </p:grpSpPr>
        <p:sp>
          <p:nvSpPr>
            <p:cNvPr id="4" name="Oval 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09680" y="1130448"/>
            <a:ext cx="914400" cy="914400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97163" y="1130448"/>
            <a:ext cx="914400" cy="914400"/>
            <a:chOff x="5364088" y="2787774"/>
            <a:chExt cx="914400" cy="914400"/>
          </a:xfrm>
        </p:grpSpPr>
        <p:sp>
          <p:nvSpPr>
            <p:cNvPr id="12" name="Oval 11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53422" y="3147814"/>
            <a:ext cx="914400" cy="914400"/>
            <a:chOff x="5364088" y="2787774"/>
            <a:chExt cx="914400" cy="914400"/>
          </a:xfrm>
        </p:grpSpPr>
        <p:sp>
          <p:nvSpPr>
            <p:cNvPr id="18" name="Oval 17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9737" y="1434246"/>
            <a:ext cx="306803" cy="306803"/>
            <a:chOff x="1547664" y="3147814"/>
            <a:chExt cx="720080" cy="720080"/>
          </a:xfrm>
        </p:grpSpPr>
        <p:sp>
          <p:nvSpPr>
            <p:cNvPr id="7" name="Oval 6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7220" y="1434246"/>
            <a:ext cx="306803" cy="306803"/>
            <a:chOff x="1547664" y="3147814"/>
            <a:chExt cx="720080" cy="720080"/>
          </a:xfrm>
        </p:grpSpPr>
        <p:sp>
          <p:nvSpPr>
            <p:cNvPr id="24" name="Oval 23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8209165" y="2350402"/>
            <a:ext cx="306804" cy="306803"/>
            <a:chOff x="1547664" y="3147814"/>
            <a:chExt cx="720080" cy="720080"/>
          </a:xfrm>
        </p:grpSpPr>
        <p:sp>
          <p:nvSpPr>
            <p:cNvPr id="30" name="Oval 29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1741228" y="3312132"/>
              <a:ext cx="391452" cy="391454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Block Arc 14"/>
          <p:cNvSpPr/>
          <p:nvPr/>
        </p:nvSpPr>
        <p:spPr>
          <a:xfrm rot="16200000">
            <a:off x="1212690" y="1420832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ardrop 6"/>
          <p:cNvSpPr/>
          <p:nvPr/>
        </p:nvSpPr>
        <p:spPr>
          <a:xfrm rot="8100000">
            <a:off x="3920239" y="1430872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4148" y="2055944"/>
            <a:ext cx="2151587" cy="494026"/>
            <a:chOff x="803640" y="3362835"/>
            <a:chExt cx="2059657" cy="494026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Calculate Code Metrics</a:t>
              </a:r>
              <a:endParaRPr lang="ko-KR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建立</a:t>
              </a:r>
              <a:r>
                <a:rPr lang="en-US" altLang="zh-TW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/</a:t>
              </a:r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重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構模組、頁面、範圍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58377" y="2055944"/>
            <a:ext cx="1910328" cy="863358"/>
            <a:chOff x="803640" y="3362835"/>
            <a:chExt cx="2059657" cy="863358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Selenium 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IDE</a:t>
              </a:r>
            </a:p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Postman</a:t>
              </a:r>
            </a:p>
            <a:p>
              <a:r>
                <a:rPr lang="en-US" altLang="zh-TW" sz="12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Specflow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建立情境測試 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/ 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整合測試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297163" y="2055944"/>
            <a:ext cx="1469183" cy="678692"/>
            <a:chOff x="803640" y="3362835"/>
            <a:chExt cx="2059657" cy="678692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xUnit</a:t>
              </a:r>
              <a:endParaRPr lang="en-US" altLang="ko-KR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2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Nsubstitute</a:t>
              </a:r>
              <a:endParaRPr lang="ko-KR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建立單元</a:t>
              </a:r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測試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32" name="文字版面配置區 3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TDD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6" name="Group 46"/>
          <p:cNvGrpSpPr/>
          <p:nvPr/>
        </p:nvGrpSpPr>
        <p:grpSpPr>
          <a:xfrm>
            <a:off x="5867888" y="3722868"/>
            <a:ext cx="1469183" cy="1232690"/>
            <a:chOff x="803640" y="3362835"/>
            <a:chExt cx="2059657" cy="1232690"/>
          </a:xfrm>
        </p:grpSpPr>
        <p:sp>
          <p:nvSpPr>
            <p:cNvPr id="57" name="TextBox 47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Class Designer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加入註解</a:t>
              </a:r>
              <a:endPara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功能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分類</a:t>
              </a:r>
              <a:endPara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職責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分類</a:t>
              </a:r>
              <a:endPara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程式碼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搬遷</a:t>
              </a:r>
              <a:endPara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8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重構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59" name="Oval 21">
            <a:extLst>
              <a:ext uri="{FF2B5EF4-FFF2-40B4-BE49-F238E27FC236}">
                <a16:creationId xmlns:a16="http://schemas.microsoft.com/office/drawing/2014/main" xmlns="" id="{EF8A1509-0417-4B00-8B75-6120C3532C1A}"/>
              </a:ext>
            </a:extLst>
          </p:cNvPr>
          <p:cNvSpPr>
            <a:spLocks noChangeAspect="1"/>
          </p:cNvSpPr>
          <p:nvPr/>
        </p:nvSpPr>
        <p:spPr>
          <a:xfrm>
            <a:off x="5236437" y="3411854"/>
            <a:ext cx="383121" cy="38631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Donut 24">
            <a:extLst>
              <a:ext uri="{FF2B5EF4-FFF2-40B4-BE49-F238E27FC236}">
                <a16:creationId xmlns:a16="http://schemas.microsoft.com/office/drawing/2014/main" xmlns="" id="{00E9F488-BEB4-4C12-A3B3-BBE62FBC6F17}"/>
              </a:ext>
            </a:extLst>
          </p:cNvPr>
          <p:cNvSpPr/>
          <p:nvPr/>
        </p:nvSpPr>
        <p:spPr>
          <a:xfrm>
            <a:off x="6569098" y="1377661"/>
            <a:ext cx="396474" cy="39970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</a:t>
            </a:r>
            <a:endParaRPr lang="ko-KR" altLang="en-US" dirty="0">
              <a:latin typeface="微軟正黑體" panose="020B0604030504040204" pitchFamily="34" charset="-12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854258" y="1770622"/>
            <a:ext cx="3332582" cy="2999495"/>
            <a:chOff x="3203848" y="1779662"/>
            <a:chExt cx="3332582" cy="29994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685906" y="1131590"/>
            <a:ext cx="3736032" cy="1270666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ectangle 91"/>
          <p:cNvSpPr/>
          <p:nvPr/>
        </p:nvSpPr>
        <p:spPr>
          <a:xfrm>
            <a:off x="792027" y="1269092"/>
            <a:ext cx="540000" cy="11595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427932" y="1273677"/>
            <a:ext cx="2878588" cy="1048024"/>
            <a:chOff x="803640" y="3362835"/>
            <a:chExt cx="2059657" cy="1048024"/>
          </a:xfrm>
        </p:grpSpPr>
        <p:sp>
          <p:nvSpPr>
            <p:cNvPr id="94" name="TextBox 9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Calculate Code Metrics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Selenium IDE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Postman</a:t>
              </a:r>
            </a:p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Specflow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情境測試、整合測試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29373" y="164882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4290" y="2501141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7"/>
          <p:cNvSpPr/>
          <p:nvPr/>
        </p:nvSpPr>
        <p:spPr>
          <a:xfrm>
            <a:off x="800411" y="2610168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36316" y="2612822"/>
            <a:ext cx="2878588" cy="678692"/>
            <a:chOff x="803640" y="3362835"/>
            <a:chExt cx="2059657" cy="678692"/>
          </a:xfrm>
        </p:grpSpPr>
        <p:sp>
          <p:nvSpPr>
            <p:cNvPr id="100" name="TextBox 9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Unit Testing framework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Isolation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framwork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單元測試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837757" y="275211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2674" y="3491592"/>
            <a:ext cx="3727648" cy="975039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Rectangle 103"/>
          <p:cNvSpPr/>
          <p:nvPr/>
        </p:nvSpPr>
        <p:spPr>
          <a:xfrm>
            <a:off x="808795" y="3600620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1444700" y="3603274"/>
            <a:ext cx="2878588" cy="863358"/>
            <a:chOff x="803640" y="3362835"/>
            <a:chExt cx="2059657" cy="863358"/>
          </a:xfrm>
        </p:grpSpPr>
        <p:sp>
          <p:nvSpPr>
            <p:cNvPr id="106" name="TextBox 10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Class designer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Unit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Test Boilerplate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Generator</a:t>
              </a:r>
            </a:p>
            <a:p>
              <a:r>
                <a:rPr lang="en-US" altLang="zh-TW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Snippet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其它工具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846141" y="374256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7918" y="1056963"/>
            <a:ext cx="2758049" cy="2928608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695459" y="1705261"/>
            <a:ext cx="677334" cy="1442553"/>
            <a:chOff x="6777274" y="1831284"/>
            <a:chExt cx="552841" cy="1177414"/>
          </a:xfrm>
        </p:grpSpPr>
        <p:grpSp>
          <p:nvGrpSpPr>
            <p:cNvPr id="124" name="Group 123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Freeform 124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52380" y="2387084"/>
            <a:ext cx="2839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保護經濟價值高的邏輯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延長產品</a:t>
            </a:r>
            <a:r>
              <a:rPr lang="zh-TW" altLang="en-US" dirty="0" smtClean="0"/>
              <a:t>生命週期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0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目錄</a:t>
            </a:r>
            <a:endParaRPr lang="en-US" sz="36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263981" y="1447862"/>
            <a:ext cx="5040560" cy="387191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測試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概觀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Sans Serif" panose="020B060402020202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10"/>
          <p:cNvSpPr txBox="1"/>
          <p:nvPr/>
        </p:nvSpPr>
        <p:spPr bwMode="auto">
          <a:xfrm>
            <a:off x="3263981" y="2313572"/>
            <a:ext cx="5040560" cy="387191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核心概念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&amp;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可選概念</a:t>
            </a:r>
          </a:p>
        </p:txBody>
      </p: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10"/>
          <p:cNvSpPr txBox="1"/>
          <p:nvPr/>
        </p:nvSpPr>
        <p:spPr bwMode="auto">
          <a:xfrm>
            <a:off x="3263981" y="3179282"/>
            <a:ext cx="5040560" cy="387191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輔助工具</a:t>
            </a:r>
          </a:p>
        </p:txBody>
      </p: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10"/>
          <p:cNvSpPr txBox="1"/>
          <p:nvPr/>
        </p:nvSpPr>
        <p:spPr bwMode="auto">
          <a:xfrm>
            <a:off x="3263981" y="4044992"/>
            <a:ext cx="5040560" cy="387191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Sans Serif" panose="020B0604020202020204" pitchFamily="34" charset="0"/>
              </a:rPr>
              <a:t>測試驅動開發</a:t>
            </a:r>
          </a:p>
        </p:txBody>
      </p: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測試概觀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97601" y="2344692"/>
            <a:ext cx="6133512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測試概觀</a:t>
            </a:r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5" name="Block Arc 14"/>
          <p:cNvSpPr/>
          <p:nvPr/>
        </p:nvSpPr>
        <p:spPr>
          <a:xfrm rot="16200000">
            <a:off x="7461077" y="1586376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rapezoid 22"/>
          <p:cNvSpPr/>
          <p:nvPr/>
        </p:nvSpPr>
        <p:spPr>
          <a:xfrm>
            <a:off x="3319763" y="1643413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 6"/>
          <p:cNvSpPr/>
          <p:nvPr/>
        </p:nvSpPr>
        <p:spPr>
          <a:xfrm>
            <a:off x="5398485" y="1563638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25"/>
          <p:cNvSpPr/>
          <p:nvPr/>
        </p:nvSpPr>
        <p:spPr>
          <a:xfrm>
            <a:off x="1322589" y="1628267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Oval 3"/>
          <p:cNvSpPr/>
          <p:nvPr/>
        </p:nvSpPr>
        <p:spPr>
          <a:xfrm>
            <a:off x="1353585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398089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42593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87097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6176" y="2643758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hlinkClick r:id="rId2"/>
              </a:rPr>
              <a:t>2019 Roadmap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0680" y="2643758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hlinkClick r:id="rId3"/>
              </a:rPr>
              <a:t>自動測試工具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25184" y="2643758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hlinkClick r:id="rId4"/>
              </a:rPr>
              <a:t>.Net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hlinkClick r:id="rId4"/>
              </a:rPr>
              <a:t>測試工具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69688" y="2643758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hlinkClick r:id="rId5"/>
              </a:rPr>
              <a:t>API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hlinkClick r:id="rId5"/>
              </a:rPr>
              <a:t>測試工具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核心概念 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 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可選概念</a:t>
            </a:r>
          </a:p>
        </p:txBody>
      </p:sp>
    </p:spTree>
    <p:extLst>
      <p:ext uri="{BB962C8B-B14F-4D97-AF65-F5344CB8AC3E}">
        <p14:creationId xmlns:p14="http://schemas.microsoft.com/office/powerpoint/2010/main" val="27284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554052" y="1500813"/>
            <a:ext cx="972000" cy="972000"/>
            <a:chOff x="4914092" y="1771869"/>
            <a:chExt cx="972000" cy="972000"/>
          </a:xfrm>
        </p:grpSpPr>
        <p:sp>
          <p:nvSpPr>
            <p:cNvPr id="8" name="Rectangle 7"/>
            <p:cNvSpPr/>
            <p:nvPr/>
          </p:nvSpPr>
          <p:spPr>
            <a:xfrm>
              <a:off x="4914092" y="1771869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04048" y="1861825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01990" y="2041068"/>
            <a:ext cx="972000" cy="972000"/>
            <a:chOff x="4362030" y="2312124"/>
            <a:chExt cx="972000" cy="972000"/>
          </a:xfrm>
        </p:grpSpPr>
        <p:sp>
          <p:nvSpPr>
            <p:cNvPr id="7" name="Rectangle 6"/>
            <p:cNvSpPr/>
            <p:nvPr/>
          </p:nvSpPr>
          <p:spPr>
            <a:xfrm>
              <a:off x="4362030" y="2312124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986" y="2402080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49929" y="2581323"/>
            <a:ext cx="972000" cy="972000"/>
            <a:chOff x="3809969" y="2852379"/>
            <a:chExt cx="972000" cy="972000"/>
          </a:xfrm>
        </p:grpSpPr>
        <p:sp>
          <p:nvSpPr>
            <p:cNvPr id="6" name="Rectangle 5"/>
            <p:cNvSpPr/>
            <p:nvPr/>
          </p:nvSpPr>
          <p:spPr>
            <a:xfrm>
              <a:off x="3809969" y="2852379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96308" y="2960162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核心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Block Arc 14"/>
          <p:cNvSpPr/>
          <p:nvPr/>
        </p:nvSpPr>
        <p:spPr>
          <a:xfrm rot="16200000">
            <a:off x="4933590" y="1719649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ectangle 16"/>
          <p:cNvSpPr/>
          <p:nvPr/>
        </p:nvSpPr>
        <p:spPr>
          <a:xfrm rot="2700000">
            <a:off x="3938881" y="2769313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897868" y="3121579"/>
            <a:ext cx="972000" cy="972000"/>
            <a:chOff x="3257908" y="3392635"/>
            <a:chExt cx="972000" cy="972000"/>
          </a:xfrm>
        </p:grpSpPr>
        <p:sp>
          <p:nvSpPr>
            <p:cNvPr id="4" name="Rectangle 3"/>
            <p:cNvSpPr/>
            <p:nvPr/>
          </p:nvSpPr>
          <p:spPr>
            <a:xfrm>
              <a:off x="3257908" y="3392635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47864" y="3482591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70968" y="3661900"/>
            <a:ext cx="2592288" cy="494026"/>
            <a:chOff x="803640" y="3362835"/>
            <a:chExt cx="2059657" cy="494026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xUnit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Unit Testing Frameworks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19672" y="2499742"/>
            <a:ext cx="1800200" cy="494026"/>
            <a:chOff x="803640" y="3362835"/>
            <a:chExt cx="2059657" cy="4940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NSubstitute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Isolation Frameworks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54702" y="2067694"/>
            <a:ext cx="2592288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949194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Specflow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Acceptance Testing</a:t>
              </a: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Behavior-Driven Development Specification by Example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895702" y="1491630"/>
            <a:ext cx="2592288" cy="494026"/>
            <a:chOff x="803640" y="3362835"/>
            <a:chExt cx="2059657" cy="49402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Selenium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Web Application Testing</a:t>
              </a:r>
            </a:p>
          </p:txBody>
        </p:sp>
      </p:grpSp>
      <p:sp>
        <p:nvSpPr>
          <p:cNvPr id="36" name="Donut 24">
            <a:extLst>
              <a:ext uri="{FF2B5EF4-FFF2-40B4-BE49-F238E27FC236}">
                <a16:creationId xmlns:a16="http://schemas.microsoft.com/office/drawing/2014/main" xmlns="" id="{74BCEAF2-EDF6-4C46-89B9-ADF0335D7298}"/>
              </a:ext>
            </a:extLst>
          </p:cNvPr>
          <p:cNvSpPr/>
          <p:nvPr/>
        </p:nvSpPr>
        <p:spPr>
          <a:xfrm>
            <a:off x="3170763" y="3396807"/>
            <a:ext cx="426208" cy="42967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rapezoid 10">
            <a:extLst>
              <a:ext uri="{FF2B5EF4-FFF2-40B4-BE49-F238E27FC236}">
                <a16:creationId xmlns:a16="http://schemas.microsoft.com/office/drawing/2014/main" xmlns="" id="{D23CEDCE-7C3F-42A6-9C29-1CC328A25F94}"/>
              </a:ext>
            </a:extLst>
          </p:cNvPr>
          <p:cNvSpPr/>
          <p:nvPr/>
        </p:nvSpPr>
        <p:spPr>
          <a:xfrm>
            <a:off x="4421929" y="2213504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可選概念</a:t>
            </a:r>
            <a:endParaRPr lang="ko-KR" altLang="en-US" dirty="0">
              <a:latin typeface="微軟正黑體" panose="020B0604030504040204" pitchFamily="34" charset="-12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63602" y="1419622"/>
            <a:ext cx="835293" cy="720080"/>
            <a:chOff x="3496214" y="1275606"/>
            <a:chExt cx="1060704" cy="914400"/>
          </a:xfrm>
        </p:grpSpPr>
        <p:sp>
          <p:nvSpPr>
            <p:cNvPr id="6" name="Hexagon 5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Hexagon 6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21480" y="1905676"/>
            <a:ext cx="835293" cy="720080"/>
            <a:chOff x="3496214" y="1275606"/>
            <a:chExt cx="1060704" cy="914400"/>
          </a:xfrm>
        </p:grpSpPr>
        <p:sp>
          <p:nvSpPr>
            <p:cNvPr id="11" name="Hexagon 10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63602" y="2391730"/>
            <a:ext cx="835293" cy="720080"/>
            <a:chOff x="3496214" y="1275606"/>
            <a:chExt cx="1060704" cy="914400"/>
          </a:xfrm>
        </p:grpSpPr>
        <p:sp>
          <p:nvSpPr>
            <p:cNvPr id="14" name="Hexagon 13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3602" y="3363838"/>
            <a:ext cx="835293" cy="720080"/>
            <a:chOff x="3496214" y="1275606"/>
            <a:chExt cx="1060704" cy="914400"/>
          </a:xfrm>
        </p:grpSpPr>
        <p:sp>
          <p:nvSpPr>
            <p:cNvPr id="20" name="Hexagon 19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21480" y="2877784"/>
            <a:ext cx="835293" cy="720080"/>
            <a:chOff x="3496214" y="1275606"/>
            <a:chExt cx="1060704" cy="914400"/>
          </a:xfrm>
        </p:grpSpPr>
        <p:sp>
          <p:nvSpPr>
            <p:cNvPr id="23" name="Hexagon 22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356773" y="2265716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56773" y="3237824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1951" y="1779662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1951" y="2751770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31951" y="3723878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lock Arc 14"/>
          <p:cNvSpPr/>
          <p:nvPr/>
        </p:nvSpPr>
        <p:spPr>
          <a:xfrm rot="16200000">
            <a:off x="4014542" y="1604347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29365" y="2624339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6"/>
          <p:cNvSpPr/>
          <p:nvPr/>
        </p:nvSpPr>
        <p:spPr>
          <a:xfrm rot="8100000">
            <a:off x="4788090" y="2116176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16"/>
          <p:cNvSpPr/>
          <p:nvPr/>
        </p:nvSpPr>
        <p:spPr>
          <a:xfrm rot="2700000">
            <a:off x="4837709" y="3014173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ed Rectangle 27"/>
          <p:cNvSpPr/>
          <p:nvPr/>
        </p:nvSpPr>
        <p:spPr>
          <a:xfrm>
            <a:off x="4016712" y="3590178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73577" y="141962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User Interface Testing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73577" y="2127216"/>
            <a:ext cx="2592288" cy="541513"/>
            <a:chOff x="803640" y="3630898"/>
            <a:chExt cx="2059657" cy="541513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89541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執行緒執行順序驗證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630898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Concurrent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Testing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73577" y="3161163"/>
            <a:ext cx="2592288" cy="494026"/>
            <a:chOff x="803640" y="3362835"/>
            <a:chExt cx="2059657" cy="494026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找出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Unit Test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的漏洞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Mutation Testing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580112" y="190567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Database Testing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580112" y="2503209"/>
            <a:ext cx="2592288" cy="678692"/>
            <a:chOff x="803640" y="3513913"/>
            <a:chExt cx="2059657" cy="678692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730940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尋找記憶體洩漏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memory leaks)</a:t>
              </a:r>
            </a:p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優化使用率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51391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Memory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1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輔助工具</a:t>
            </a:r>
          </a:p>
        </p:txBody>
      </p:sp>
    </p:spTree>
    <p:extLst>
      <p:ext uri="{BB962C8B-B14F-4D97-AF65-F5344CB8AC3E}">
        <p14:creationId xmlns:p14="http://schemas.microsoft.com/office/powerpoint/2010/main" val="7997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輔助工具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47075" y="987574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Teardrop 4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10857" y="203114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Teardrop 7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1627" y="3051837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Teardrop 10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31764" y="1675332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Teardrop 13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768910" y="271757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Teardrop 16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494617" y="1903500"/>
            <a:ext cx="72000" cy="32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4631764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4357470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4220323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4768910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Block Arc 14"/>
          <p:cNvSpPr/>
          <p:nvPr/>
        </p:nvSpPr>
        <p:spPr>
          <a:xfrm rot="16200000">
            <a:off x="3874796" y="1315174"/>
            <a:ext cx="365255" cy="36549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Rectangle 36"/>
          <p:cNvSpPr/>
          <p:nvPr/>
        </p:nvSpPr>
        <p:spPr>
          <a:xfrm>
            <a:off x="3769322" y="2401892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ardrop 6"/>
          <p:cNvSpPr/>
          <p:nvPr/>
        </p:nvSpPr>
        <p:spPr>
          <a:xfrm rot="8100000">
            <a:off x="4995471" y="2039041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16"/>
          <p:cNvSpPr/>
          <p:nvPr/>
        </p:nvSpPr>
        <p:spPr>
          <a:xfrm rot="2700000">
            <a:off x="5167444" y="301518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27"/>
          <p:cNvSpPr/>
          <p:nvPr/>
        </p:nvSpPr>
        <p:spPr>
          <a:xfrm>
            <a:off x="3592136" y="343580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880389" y="1066241"/>
            <a:ext cx="2539483" cy="494026"/>
            <a:chOff x="803640" y="3362835"/>
            <a:chExt cx="2059657" cy="49402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AxoCover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測試覆蓋率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1978" y="2079031"/>
            <a:ext cx="2539483" cy="494026"/>
            <a:chOff x="803640" y="3362835"/>
            <a:chExt cx="2059657" cy="49402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Unit Test Boilerplate Generator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自動產生測試程式碼</a:t>
              </a:r>
              <a:r>
                <a:rPr lang="zh-TW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架構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83568" y="3091821"/>
            <a:ext cx="25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程式碼片段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834941" y="1785851"/>
            <a:ext cx="2539483" cy="494026"/>
            <a:chOff x="803640" y="3362835"/>
            <a:chExt cx="2059657" cy="494026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持續測試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65378" y="2798672"/>
            <a:ext cx="2539483" cy="494026"/>
            <a:chOff x="803640" y="3362835"/>
            <a:chExt cx="2059657" cy="494026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Class Designer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UML: </a:t>
              </a:r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類別圖</a:t>
              </a:r>
              <a:r>
                <a:rPr lang="en-US" altLang="zh-TW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class diagram)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1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224</Words>
  <Application>Microsoft Office PowerPoint</Application>
  <PresentationFormat>如螢幕大小 (16:9)</PresentationFormat>
  <Paragraphs>89</Paragraphs>
  <Slides>15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15</vt:i4>
      </vt:variant>
    </vt:vector>
  </HeadingPairs>
  <TitlesOfParts>
    <vt:vector size="18" baseType="lpstr"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Shawn.J.Tseng (tw mis.twtc01.Newegg) 61878</cp:lastModifiedBy>
  <cp:revision>176</cp:revision>
  <dcterms:created xsi:type="dcterms:W3CDTF">2016-12-05T23:26:54Z</dcterms:created>
  <dcterms:modified xsi:type="dcterms:W3CDTF">2019-03-29T01:26:15Z</dcterms:modified>
</cp:coreProperties>
</file>