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79" r:id="rId5"/>
    <p:sldId id="280" r:id="rId6"/>
    <p:sldId id="260" r:id="rId7"/>
    <p:sldId id="262" r:id="rId8"/>
    <p:sldId id="261" r:id="rId9"/>
    <p:sldId id="266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1" r:id="rId21"/>
    <p:sldId id="275" r:id="rId22"/>
    <p:sldId id="274" r:id="rId23"/>
    <p:sldId id="25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 autoAdjust="0"/>
    <p:restoredTop sz="88889" autoAdjust="0"/>
  </p:normalViewPr>
  <p:slideViewPr>
    <p:cSldViewPr>
      <p:cViewPr varScale="1">
        <p:scale>
          <a:sx n="75" d="100"/>
          <a:sy n="75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8695B-8481-431A-AD29-EEF770F855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F09D48-B2D9-41FD-902F-2EB1937D9CA6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接口方式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A74AEB6-8799-4EB9-B667-877A696A2A32}" type="par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80E7FC7-C143-4593-B696-503FCD24926B}" type="sib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7CCC43D-33C8-40D6-B2D8-47B3463B15F2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移动学习平台针对所有省份，提供统一、标准的资源接口。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9E2A733-A6C0-4F1A-8457-A36CB34B5790}" type="par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7DD5AEB-2146-4A47-9BA7-93BB3C5337AD}" type="sib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163576A-3371-489F-BFDA-747BAB7EC596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各省根据自己的实际需要，通过接口请求资源数据。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D83735C-E77A-4D62-9055-C54C9D44B36F}" type="parTrans" cxnId="{CC453358-9F42-429E-A0ED-53EEB43D38C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59A13D0-C924-4B04-AADD-7225C6E01F5F}" type="sibTrans" cxnId="{CC453358-9F42-429E-A0ED-53EEB43D38C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CDA0477-6561-4258-9C2D-E372263E76BC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移动学习平台根据各省需求，将资源数据通过接口返回。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3EF1655D-53F7-4030-B337-3C2D417DE7C6}" type="parTrans" cxnId="{044909F1-A981-45B1-9A76-0000EB2D0DA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707655B-8550-4F4C-B0BA-27E007EF7164}" type="sibTrans" cxnId="{044909F1-A981-45B1-9A76-0000EB2D0DAE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D389DF81-5021-440A-878B-32164A3D8C28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各省将拿到的资源数据自行页面设计，组织展示。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DB87FD71-0EF0-4434-AF72-3C48928B05F8}" type="parTrans" cxnId="{0AE9ED05-A7FC-440C-AF1A-B14617B4898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710DDD4-0F2B-49AA-A154-2F8981A04AB4}" type="sibTrans" cxnId="{0AE9ED05-A7FC-440C-AF1A-B14617B4898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2701BB1-428C-41F7-8D49-D8CDEE273B01}" type="pres">
      <dgm:prSet presAssocID="{3B18695B-8481-431A-AD29-EEF770F855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B0B72-9E1D-4D32-9399-FBF5FE0C1FD3}" type="pres">
      <dgm:prSet presAssocID="{77F09D48-B2D9-41FD-902F-2EB1937D9CA6}" presName="parentLin" presStyleCnt="0"/>
      <dgm:spPr/>
    </dgm:pt>
    <dgm:pt modelId="{461E2C7A-1AEC-402E-81E6-9714A2E3738F}" type="pres">
      <dgm:prSet presAssocID="{77F09D48-B2D9-41FD-902F-2EB1937D9CA6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A0A2C010-DB7F-44A5-9543-7405D2633EA0}" type="pres">
      <dgm:prSet presAssocID="{77F09D48-B2D9-41FD-902F-2EB1937D9C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F0281-6494-4584-BC72-E95B910F52F9}" type="pres">
      <dgm:prSet presAssocID="{77F09D48-B2D9-41FD-902F-2EB1937D9CA6}" presName="negativeSpace" presStyleCnt="0"/>
      <dgm:spPr/>
    </dgm:pt>
    <dgm:pt modelId="{6C313A04-5F84-4AB8-9A3E-039E6A0F7055}" type="pres">
      <dgm:prSet presAssocID="{77F09D48-B2D9-41FD-902F-2EB1937D9CA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560AC7-555F-41A3-BB63-2A0E77B8A2DF}" type="presOf" srcId="{77F09D48-B2D9-41FD-902F-2EB1937D9CA6}" destId="{A0A2C010-DB7F-44A5-9543-7405D2633EA0}" srcOrd="1" destOrd="0" presId="urn:microsoft.com/office/officeart/2005/8/layout/list1"/>
    <dgm:cxn modelId="{0AE9ED05-A7FC-440C-AF1A-B14617B48985}" srcId="{77F09D48-B2D9-41FD-902F-2EB1937D9CA6}" destId="{D389DF81-5021-440A-878B-32164A3D8C28}" srcOrd="3" destOrd="0" parTransId="{DB87FD71-0EF0-4434-AF72-3C48928B05F8}" sibTransId="{B710DDD4-0F2B-49AA-A154-2F8981A04AB4}"/>
    <dgm:cxn modelId="{1D2392A7-0442-4DB4-ADE2-47FDBEA34C53}" srcId="{77F09D48-B2D9-41FD-902F-2EB1937D9CA6}" destId="{67CCC43D-33C8-40D6-B2D8-47B3463B15F2}" srcOrd="0" destOrd="0" parTransId="{89E2A733-A6C0-4F1A-8457-A36CB34B5790}" sibTransId="{27DD5AEB-2146-4A47-9BA7-93BB3C5337AD}"/>
    <dgm:cxn modelId="{77A2F03E-12E0-4CF9-B2DF-395C3420E910}" type="presOf" srcId="{77F09D48-B2D9-41FD-902F-2EB1937D9CA6}" destId="{461E2C7A-1AEC-402E-81E6-9714A2E3738F}" srcOrd="0" destOrd="0" presId="urn:microsoft.com/office/officeart/2005/8/layout/list1"/>
    <dgm:cxn modelId="{90FC2792-FB27-496C-9304-56D07554A619}" srcId="{3B18695B-8481-431A-AD29-EEF770F855A2}" destId="{77F09D48-B2D9-41FD-902F-2EB1937D9CA6}" srcOrd="0" destOrd="0" parTransId="{8A74AEB6-8799-4EB9-B667-877A696A2A32}" sibTransId="{980E7FC7-C143-4593-B696-503FCD24926B}"/>
    <dgm:cxn modelId="{203A11DE-3E8C-4D54-B8BF-0DDBB66B351B}" type="presOf" srcId="{A163576A-3371-489F-BFDA-747BAB7EC596}" destId="{6C313A04-5F84-4AB8-9A3E-039E6A0F7055}" srcOrd="0" destOrd="1" presId="urn:microsoft.com/office/officeart/2005/8/layout/list1"/>
    <dgm:cxn modelId="{0C3E6349-CE62-4E4B-9F9E-4C0EA93402B3}" type="presOf" srcId="{ACDA0477-6561-4258-9C2D-E372263E76BC}" destId="{6C313A04-5F84-4AB8-9A3E-039E6A0F7055}" srcOrd="0" destOrd="2" presId="urn:microsoft.com/office/officeart/2005/8/layout/list1"/>
    <dgm:cxn modelId="{DA02ADAA-9AC8-4766-B22C-52A11C91C4DF}" type="presOf" srcId="{3B18695B-8481-431A-AD29-EEF770F855A2}" destId="{C2701BB1-428C-41F7-8D49-D8CDEE273B01}" srcOrd="0" destOrd="0" presId="urn:microsoft.com/office/officeart/2005/8/layout/list1"/>
    <dgm:cxn modelId="{F5A9F5A0-C89F-4ABF-ACA9-A7E8D8198A83}" type="presOf" srcId="{67CCC43D-33C8-40D6-B2D8-47B3463B15F2}" destId="{6C313A04-5F84-4AB8-9A3E-039E6A0F7055}" srcOrd="0" destOrd="0" presId="urn:microsoft.com/office/officeart/2005/8/layout/list1"/>
    <dgm:cxn modelId="{8C26529F-6FEB-4C5E-8959-E81A67235CA5}" type="presOf" srcId="{D389DF81-5021-440A-878B-32164A3D8C28}" destId="{6C313A04-5F84-4AB8-9A3E-039E6A0F7055}" srcOrd="0" destOrd="3" presId="urn:microsoft.com/office/officeart/2005/8/layout/list1"/>
    <dgm:cxn modelId="{044909F1-A981-45B1-9A76-0000EB2D0DAE}" srcId="{77F09D48-B2D9-41FD-902F-2EB1937D9CA6}" destId="{ACDA0477-6561-4258-9C2D-E372263E76BC}" srcOrd="2" destOrd="0" parTransId="{3EF1655D-53F7-4030-B337-3C2D417DE7C6}" sibTransId="{7707655B-8550-4F4C-B0BA-27E007EF7164}"/>
    <dgm:cxn modelId="{CC453358-9F42-429E-A0ED-53EEB43D38CB}" srcId="{77F09D48-B2D9-41FD-902F-2EB1937D9CA6}" destId="{A163576A-3371-489F-BFDA-747BAB7EC596}" srcOrd="1" destOrd="0" parTransId="{8D83735C-E77A-4D62-9055-C54C9D44B36F}" sibTransId="{759A13D0-C924-4B04-AADD-7225C6E01F5F}"/>
    <dgm:cxn modelId="{E6A53D7F-FBEA-4449-851E-0B66C40FC0CF}" type="presParOf" srcId="{C2701BB1-428C-41F7-8D49-D8CDEE273B01}" destId="{2AFB0B72-9E1D-4D32-9399-FBF5FE0C1FD3}" srcOrd="0" destOrd="0" presId="urn:microsoft.com/office/officeart/2005/8/layout/list1"/>
    <dgm:cxn modelId="{CA6D47AA-6308-4568-8E49-D8CF136E866D}" type="presParOf" srcId="{2AFB0B72-9E1D-4D32-9399-FBF5FE0C1FD3}" destId="{461E2C7A-1AEC-402E-81E6-9714A2E3738F}" srcOrd="0" destOrd="0" presId="urn:microsoft.com/office/officeart/2005/8/layout/list1"/>
    <dgm:cxn modelId="{095741ED-F01B-4230-B96F-B8DEA476A98F}" type="presParOf" srcId="{2AFB0B72-9E1D-4D32-9399-FBF5FE0C1FD3}" destId="{A0A2C010-DB7F-44A5-9543-7405D2633EA0}" srcOrd="1" destOrd="0" presId="urn:microsoft.com/office/officeart/2005/8/layout/list1"/>
    <dgm:cxn modelId="{A4A50CDA-9983-41D0-9816-6A85189B63EB}" type="presParOf" srcId="{C2701BB1-428C-41F7-8D49-D8CDEE273B01}" destId="{08CF0281-6494-4584-BC72-E95B910F52F9}" srcOrd="1" destOrd="0" presId="urn:microsoft.com/office/officeart/2005/8/layout/list1"/>
    <dgm:cxn modelId="{93D1A161-5C07-4882-9140-44033CDA33C0}" type="presParOf" srcId="{C2701BB1-428C-41F7-8D49-D8CDEE273B01}" destId="{6C313A04-5F84-4AB8-9A3E-039E6A0F70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8695B-8481-431A-AD29-EEF770F855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F09D48-B2D9-41FD-902F-2EB1937D9CA6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页面方式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A74AEB6-8799-4EB9-B667-877A696A2A32}" type="par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80E7FC7-C143-4593-B696-503FCD24926B}" type="sib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7CCC43D-33C8-40D6-B2D8-47B3463B15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移动学习平台针对所有省份根据年级、学科、教材版本等不同信息，设计开发若干资源展示页面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9E2A733-A6C0-4F1A-8457-A36CB34B5790}" type="par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7DD5AEB-2146-4A47-9BA7-93BB3C5337AD}" type="sib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63A309C-B7FF-4485-812D-6794266786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各省直接通过页面嵌入的方式，将移动学习平台提供的资源页面嵌入到省级校讯通平台中进行展示。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4CF292FC-FB0D-4EFA-AE0C-FA76DF956806}" type="parTrans" cxnId="{A1B3F07A-0B6D-4AC6-90B5-C564C03ECFDB}">
      <dgm:prSet/>
      <dgm:spPr/>
      <dgm:t>
        <a:bodyPr/>
        <a:lstStyle/>
        <a:p>
          <a:endParaRPr lang="zh-CN" altLang="en-US"/>
        </a:p>
      </dgm:t>
    </dgm:pt>
    <dgm:pt modelId="{6F455AC8-77DB-4BD5-BAD2-FE35EEAB41C2}" type="sibTrans" cxnId="{A1B3F07A-0B6D-4AC6-90B5-C564C03ECFDB}">
      <dgm:prSet/>
      <dgm:spPr/>
      <dgm:t>
        <a:bodyPr/>
        <a:lstStyle/>
        <a:p>
          <a:endParaRPr lang="zh-CN" altLang="en-US"/>
        </a:p>
      </dgm:t>
    </dgm:pt>
    <dgm:pt modelId="{C2701BB1-428C-41F7-8D49-D8CDEE273B01}" type="pres">
      <dgm:prSet presAssocID="{3B18695B-8481-431A-AD29-EEF770F855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B0B72-9E1D-4D32-9399-FBF5FE0C1FD3}" type="pres">
      <dgm:prSet presAssocID="{77F09D48-B2D9-41FD-902F-2EB1937D9CA6}" presName="parentLin" presStyleCnt="0"/>
      <dgm:spPr/>
    </dgm:pt>
    <dgm:pt modelId="{461E2C7A-1AEC-402E-81E6-9714A2E3738F}" type="pres">
      <dgm:prSet presAssocID="{77F09D48-B2D9-41FD-902F-2EB1937D9CA6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A0A2C010-DB7F-44A5-9543-7405D2633EA0}" type="pres">
      <dgm:prSet presAssocID="{77F09D48-B2D9-41FD-902F-2EB1937D9C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F0281-6494-4584-BC72-E95B910F52F9}" type="pres">
      <dgm:prSet presAssocID="{77F09D48-B2D9-41FD-902F-2EB1937D9CA6}" presName="negativeSpace" presStyleCnt="0"/>
      <dgm:spPr/>
    </dgm:pt>
    <dgm:pt modelId="{6C313A04-5F84-4AB8-9A3E-039E6A0F7055}" type="pres">
      <dgm:prSet presAssocID="{77F09D48-B2D9-41FD-902F-2EB1937D9CA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20BE760-C074-47C8-B075-35DD65CA2EE2}" type="presOf" srcId="{3B18695B-8481-431A-AD29-EEF770F855A2}" destId="{C2701BB1-428C-41F7-8D49-D8CDEE273B01}" srcOrd="0" destOrd="0" presId="urn:microsoft.com/office/officeart/2005/8/layout/list1"/>
    <dgm:cxn modelId="{1D2392A7-0442-4DB4-ADE2-47FDBEA34C53}" srcId="{77F09D48-B2D9-41FD-902F-2EB1937D9CA6}" destId="{67CCC43D-33C8-40D6-B2D8-47B3463B15F2}" srcOrd="0" destOrd="0" parTransId="{89E2A733-A6C0-4F1A-8457-A36CB34B5790}" sibTransId="{27DD5AEB-2146-4A47-9BA7-93BB3C5337AD}"/>
    <dgm:cxn modelId="{90FC2792-FB27-496C-9304-56D07554A619}" srcId="{3B18695B-8481-431A-AD29-EEF770F855A2}" destId="{77F09D48-B2D9-41FD-902F-2EB1937D9CA6}" srcOrd="0" destOrd="0" parTransId="{8A74AEB6-8799-4EB9-B667-877A696A2A32}" sibTransId="{980E7FC7-C143-4593-B696-503FCD24926B}"/>
    <dgm:cxn modelId="{D900951C-8B89-40A6-95CB-F074A5A2DAF1}" type="presOf" srcId="{F63A309C-B7FF-4485-812D-67942667867E}" destId="{6C313A04-5F84-4AB8-9A3E-039E6A0F7055}" srcOrd="0" destOrd="1" presId="urn:microsoft.com/office/officeart/2005/8/layout/list1"/>
    <dgm:cxn modelId="{A1B3F07A-0B6D-4AC6-90B5-C564C03ECFDB}" srcId="{77F09D48-B2D9-41FD-902F-2EB1937D9CA6}" destId="{F63A309C-B7FF-4485-812D-67942667867E}" srcOrd="1" destOrd="0" parTransId="{4CF292FC-FB0D-4EFA-AE0C-FA76DF956806}" sibTransId="{6F455AC8-77DB-4BD5-BAD2-FE35EEAB41C2}"/>
    <dgm:cxn modelId="{00FB6917-EBB0-438D-B684-34CEB51BA92B}" type="presOf" srcId="{77F09D48-B2D9-41FD-902F-2EB1937D9CA6}" destId="{A0A2C010-DB7F-44A5-9543-7405D2633EA0}" srcOrd="1" destOrd="0" presId="urn:microsoft.com/office/officeart/2005/8/layout/list1"/>
    <dgm:cxn modelId="{E1324927-8CD5-48BD-A988-917946745C5A}" type="presOf" srcId="{67CCC43D-33C8-40D6-B2D8-47B3463B15F2}" destId="{6C313A04-5F84-4AB8-9A3E-039E6A0F7055}" srcOrd="0" destOrd="0" presId="urn:microsoft.com/office/officeart/2005/8/layout/list1"/>
    <dgm:cxn modelId="{C3C32543-5C07-44C3-B005-73AC340FEF04}" type="presOf" srcId="{77F09D48-B2D9-41FD-902F-2EB1937D9CA6}" destId="{461E2C7A-1AEC-402E-81E6-9714A2E3738F}" srcOrd="0" destOrd="0" presId="urn:microsoft.com/office/officeart/2005/8/layout/list1"/>
    <dgm:cxn modelId="{9AAF8969-3482-4B28-AB7D-002FDB971079}" type="presParOf" srcId="{C2701BB1-428C-41F7-8D49-D8CDEE273B01}" destId="{2AFB0B72-9E1D-4D32-9399-FBF5FE0C1FD3}" srcOrd="0" destOrd="0" presId="urn:microsoft.com/office/officeart/2005/8/layout/list1"/>
    <dgm:cxn modelId="{7208EDEF-95D4-47E5-AF2A-F82B91838C95}" type="presParOf" srcId="{2AFB0B72-9E1D-4D32-9399-FBF5FE0C1FD3}" destId="{461E2C7A-1AEC-402E-81E6-9714A2E3738F}" srcOrd="0" destOrd="0" presId="urn:microsoft.com/office/officeart/2005/8/layout/list1"/>
    <dgm:cxn modelId="{4259CD85-1A29-4F47-AA33-3A08FF0980B7}" type="presParOf" srcId="{2AFB0B72-9E1D-4D32-9399-FBF5FE0C1FD3}" destId="{A0A2C010-DB7F-44A5-9543-7405D2633EA0}" srcOrd="1" destOrd="0" presId="urn:microsoft.com/office/officeart/2005/8/layout/list1"/>
    <dgm:cxn modelId="{E816B4C5-96F3-4108-A4E9-2DF8BC8576D1}" type="presParOf" srcId="{C2701BB1-428C-41F7-8D49-D8CDEE273B01}" destId="{08CF0281-6494-4584-BC72-E95B910F52F9}" srcOrd="1" destOrd="0" presId="urn:microsoft.com/office/officeart/2005/8/layout/list1"/>
    <dgm:cxn modelId="{436AF98D-58D8-4883-8756-62CDD792D7EF}" type="presParOf" srcId="{C2701BB1-428C-41F7-8D49-D8CDEE273B01}" destId="{6C313A04-5F84-4AB8-9A3E-039E6A0F70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8695B-8481-431A-AD29-EEF770F855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F09D48-B2D9-41FD-902F-2EB1937D9CA6}">
      <dgm:prSet phldrT="[文本]" custT="1"/>
      <dgm:spPr/>
      <dgm:t>
        <a:bodyPr/>
        <a:lstStyle/>
        <a:p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方式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A74AEB6-8799-4EB9-B667-877A696A2A32}" type="par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80E7FC7-C143-4593-B696-503FCD24926B}" type="sibTrans" cxnId="{90FC2792-FB27-496C-9304-56D07554A619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7CCC43D-33C8-40D6-B2D8-47B3463B15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移动学习平台针对客户端产品，提供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方式，将用户鉴权、资源展示、计费等相关信息直接在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中实现，省校讯通客户端产品直接将移动学习平台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应用嵌入，用户即可在省校讯通客户端产品中使用移动学习平台资源。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89E2A733-A6C0-4F1A-8457-A36CB34B5790}" type="par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7DD5AEB-2146-4A47-9BA7-93BB3C5337AD}" type="sibTrans" cxnId="{1D2392A7-0442-4DB4-ADE2-47FDBEA34C5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2701BB1-428C-41F7-8D49-D8CDEE273B01}" type="pres">
      <dgm:prSet presAssocID="{3B18695B-8481-431A-AD29-EEF770F855A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B0B72-9E1D-4D32-9399-FBF5FE0C1FD3}" type="pres">
      <dgm:prSet presAssocID="{77F09D48-B2D9-41FD-902F-2EB1937D9CA6}" presName="parentLin" presStyleCnt="0"/>
      <dgm:spPr/>
    </dgm:pt>
    <dgm:pt modelId="{461E2C7A-1AEC-402E-81E6-9714A2E3738F}" type="pres">
      <dgm:prSet presAssocID="{77F09D48-B2D9-41FD-902F-2EB1937D9CA6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A0A2C010-DB7F-44A5-9543-7405D2633EA0}" type="pres">
      <dgm:prSet presAssocID="{77F09D48-B2D9-41FD-902F-2EB1937D9CA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F0281-6494-4584-BC72-E95B910F52F9}" type="pres">
      <dgm:prSet presAssocID="{77F09D48-B2D9-41FD-902F-2EB1937D9CA6}" presName="negativeSpace" presStyleCnt="0"/>
      <dgm:spPr/>
    </dgm:pt>
    <dgm:pt modelId="{6C313A04-5F84-4AB8-9A3E-039E6A0F7055}" type="pres">
      <dgm:prSet presAssocID="{77F09D48-B2D9-41FD-902F-2EB1937D9CA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2392A7-0442-4DB4-ADE2-47FDBEA34C53}" srcId="{77F09D48-B2D9-41FD-902F-2EB1937D9CA6}" destId="{67CCC43D-33C8-40D6-B2D8-47B3463B15F2}" srcOrd="0" destOrd="0" parTransId="{89E2A733-A6C0-4F1A-8457-A36CB34B5790}" sibTransId="{27DD5AEB-2146-4A47-9BA7-93BB3C5337AD}"/>
    <dgm:cxn modelId="{B22ED017-3C10-4A19-A638-804C705C6D34}" type="presOf" srcId="{67CCC43D-33C8-40D6-B2D8-47B3463B15F2}" destId="{6C313A04-5F84-4AB8-9A3E-039E6A0F7055}" srcOrd="0" destOrd="0" presId="urn:microsoft.com/office/officeart/2005/8/layout/list1"/>
    <dgm:cxn modelId="{90FC2792-FB27-496C-9304-56D07554A619}" srcId="{3B18695B-8481-431A-AD29-EEF770F855A2}" destId="{77F09D48-B2D9-41FD-902F-2EB1937D9CA6}" srcOrd="0" destOrd="0" parTransId="{8A74AEB6-8799-4EB9-B667-877A696A2A32}" sibTransId="{980E7FC7-C143-4593-B696-503FCD24926B}"/>
    <dgm:cxn modelId="{28A38A67-F83F-4B5A-B26C-3747C5288CD9}" type="presOf" srcId="{77F09D48-B2D9-41FD-902F-2EB1937D9CA6}" destId="{A0A2C010-DB7F-44A5-9543-7405D2633EA0}" srcOrd="1" destOrd="0" presId="urn:microsoft.com/office/officeart/2005/8/layout/list1"/>
    <dgm:cxn modelId="{340350F9-091E-404F-B7A2-09863247D6CF}" type="presOf" srcId="{3B18695B-8481-431A-AD29-EEF770F855A2}" destId="{C2701BB1-428C-41F7-8D49-D8CDEE273B01}" srcOrd="0" destOrd="0" presId="urn:microsoft.com/office/officeart/2005/8/layout/list1"/>
    <dgm:cxn modelId="{A64EF707-791B-4722-A147-24D963553E4E}" type="presOf" srcId="{77F09D48-B2D9-41FD-902F-2EB1937D9CA6}" destId="{461E2C7A-1AEC-402E-81E6-9714A2E3738F}" srcOrd="0" destOrd="0" presId="urn:microsoft.com/office/officeart/2005/8/layout/list1"/>
    <dgm:cxn modelId="{EF71AC0E-7146-488F-9D8E-C8C050FC4456}" type="presParOf" srcId="{C2701BB1-428C-41F7-8D49-D8CDEE273B01}" destId="{2AFB0B72-9E1D-4D32-9399-FBF5FE0C1FD3}" srcOrd="0" destOrd="0" presId="urn:microsoft.com/office/officeart/2005/8/layout/list1"/>
    <dgm:cxn modelId="{13289D42-BC07-4D57-AFE8-9171BCFA98E3}" type="presParOf" srcId="{2AFB0B72-9E1D-4D32-9399-FBF5FE0C1FD3}" destId="{461E2C7A-1AEC-402E-81E6-9714A2E3738F}" srcOrd="0" destOrd="0" presId="urn:microsoft.com/office/officeart/2005/8/layout/list1"/>
    <dgm:cxn modelId="{4944EFF6-3220-4751-90F6-264B2F6A1903}" type="presParOf" srcId="{2AFB0B72-9E1D-4D32-9399-FBF5FE0C1FD3}" destId="{A0A2C010-DB7F-44A5-9543-7405D2633EA0}" srcOrd="1" destOrd="0" presId="urn:microsoft.com/office/officeart/2005/8/layout/list1"/>
    <dgm:cxn modelId="{DA37D1B0-6D62-45E7-AF77-DC0CCE428A67}" type="presParOf" srcId="{C2701BB1-428C-41F7-8D49-D8CDEE273B01}" destId="{08CF0281-6494-4584-BC72-E95B910F52F9}" srcOrd="1" destOrd="0" presId="urn:microsoft.com/office/officeart/2005/8/layout/list1"/>
    <dgm:cxn modelId="{8D5A8F06-4B1C-4EB3-A71A-B5BA24F0C7B4}" type="presParOf" srcId="{C2701BB1-428C-41F7-8D49-D8CDEE273B01}" destId="{6C313A04-5F84-4AB8-9A3E-039E6A0F70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13A04-5F84-4AB8-9A3E-039E6A0F7055}">
      <dsp:nvSpPr>
        <dsp:cNvPr id="0" name=""/>
        <dsp:cNvSpPr/>
      </dsp:nvSpPr>
      <dsp:spPr>
        <a:xfrm>
          <a:off x="0" y="375819"/>
          <a:ext cx="6096000" cy="326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7904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移动学习平台针对所有省份，提供统一、标准的资源接口。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各省根据自己的实际需要，通过接口请求资源数据。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移动学习平台根据各省需求，将资源数据通过接口返回。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各省将拿到的资源数据自行页面设计，组织展示。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75819"/>
        <a:ext cx="6096000" cy="3260250"/>
      </dsp:txXfrm>
    </dsp:sp>
    <dsp:sp modelId="{A0A2C010-DB7F-44A5-9543-7405D2633EA0}">
      <dsp:nvSpPr>
        <dsp:cNvPr id="0" name=""/>
        <dsp:cNvSpPr/>
      </dsp:nvSpPr>
      <dsp:spPr>
        <a:xfrm>
          <a:off x="304800" y="363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接口方式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36339"/>
        <a:ext cx="4267200" cy="67896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13A04-5F84-4AB8-9A3E-039E6A0F7055}">
      <dsp:nvSpPr>
        <dsp:cNvPr id="0" name=""/>
        <dsp:cNvSpPr/>
      </dsp:nvSpPr>
      <dsp:spPr>
        <a:xfrm>
          <a:off x="0" y="423715"/>
          <a:ext cx="6096000" cy="273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8318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微软雅黑" pitchFamily="34" charset="-122"/>
              <a:ea typeface="微软雅黑" pitchFamily="34" charset="-122"/>
            </a:rPr>
            <a:t>移动学习平台针对所有省份根据年级、学科、教材版本等不同信息，设计开发若干资源展示页面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各省直接通过页面嵌入的方式，将移动学习平台提供的资源页面嵌入到省级校讯通平台中进行展示。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23715"/>
        <a:ext cx="6096000" cy="2734200"/>
      </dsp:txXfrm>
    </dsp:sp>
    <dsp:sp modelId="{A0A2C010-DB7F-44A5-9543-7405D2633EA0}">
      <dsp:nvSpPr>
        <dsp:cNvPr id="0" name=""/>
        <dsp:cNvSpPr/>
      </dsp:nvSpPr>
      <dsp:spPr>
        <a:xfrm>
          <a:off x="304800" y="10435"/>
          <a:ext cx="426720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页面方式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10435"/>
        <a:ext cx="4267200" cy="8265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313A04-5F84-4AB8-9A3E-039E6A0F7055}">
      <dsp:nvSpPr>
        <dsp:cNvPr id="0" name=""/>
        <dsp:cNvSpPr/>
      </dsp:nvSpPr>
      <dsp:spPr>
        <a:xfrm>
          <a:off x="0" y="407894"/>
          <a:ext cx="6096000" cy="2679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62356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微软雅黑" pitchFamily="34" charset="-122"/>
              <a:ea typeface="微软雅黑" pitchFamily="34" charset="-122"/>
            </a:rPr>
            <a:t>移动学习平台针对客户端产品，提供</a:t>
          </a:r>
          <a:r>
            <a:rPr lang="en-US" sz="1800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kern="1200" dirty="0" smtClean="0">
              <a:latin typeface="微软雅黑" pitchFamily="34" charset="-122"/>
              <a:ea typeface="微软雅黑" pitchFamily="34" charset="-122"/>
            </a:rPr>
            <a:t>方式，将用户鉴权、资源展示、计费等相关信息直接在</a:t>
          </a:r>
          <a:r>
            <a:rPr lang="en-US" sz="1800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kern="1200" dirty="0" smtClean="0">
              <a:latin typeface="微软雅黑" pitchFamily="34" charset="-122"/>
              <a:ea typeface="微软雅黑" pitchFamily="34" charset="-122"/>
            </a:rPr>
            <a:t>中实现，省校讯通客户端产品直接将移动学习平台</a:t>
          </a:r>
          <a:r>
            <a:rPr lang="en-US" sz="1800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sz="1800" kern="1200" dirty="0" smtClean="0">
              <a:latin typeface="微软雅黑" pitchFamily="34" charset="-122"/>
              <a:ea typeface="微软雅黑" pitchFamily="34" charset="-122"/>
            </a:rPr>
            <a:t>应用嵌入，用户即可在省校讯通客户端产品中使用移动学习平台资源。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407894"/>
        <a:ext cx="6096000" cy="2679075"/>
      </dsp:txXfrm>
    </dsp:sp>
    <dsp:sp modelId="{A0A2C010-DB7F-44A5-9543-7405D2633EA0}">
      <dsp:nvSpPr>
        <dsp:cNvPr id="0" name=""/>
        <dsp:cNvSpPr/>
      </dsp:nvSpPr>
      <dsp:spPr>
        <a:xfrm>
          <a:off x="304800" y="9374"/>
          <a:ext cx="426720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itchFamily="34" charset="-122"/>
              <a:ea typeface="微软雅黑" pitchFamily="34" charset="-122"/>
            </a:rPr>
            <a:t>APP</a:t>
          </a: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方式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4800" y="9374"/>
        <a:ext cx="426720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203DC-D914-4FA5-9C24-66B62890120C}" type="datetimeFigureOut">
              <a:rPr lang="zh-CN" altLang="en-US" smtClean="0"/>
              <a:pPr/>
              <a:t>2014/9/4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7145D-DB1B-4761-9136-8AE7094302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301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145D-DB1B-4761-9136-8AE7094302F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331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7145D-DB1B-4761-9136-8AE7094302F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331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198884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移动学习平台与省校讯通整合</a:t>
            </a:r>
            <a:endParaRPr lang="zh-CN" altLang="en-US" sz="4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827420"/>
            <a:ext cx="158417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用户完善资料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2518732"/>
            <a:ext cx="442798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用户注册成功或首次使用校讯通账号登录成功后，进入资料完善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若是注册用户，首先选择角色（家长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教师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学生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填写个人附属信息（地区、学校、班级年级等信息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完成后进入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若是使用校讯通账号登录成功，首先系统会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展示从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省份获取的用户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用户根据实际情况进行判断并选择是否导入资料或选择跳过此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完成之后，进入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4514740"/>
              </p:ext>
            </p:extLst>
          </p:nvPr>
        </p:nvGraphicFramePr>
        <p:xfrm>
          <a:off x="179511" y="755412"/>
          <a:ext cx="4188393" cy="5913948"/>
        </p:xfrm>
        <a:graphic>
          <a:graphicData uri="http://schemas.openxmlformats.org/presentationml/2006/ole">
            <p:oleObj spid="_x0000_s2193" name="Visio" r:id="rId3" imgW="2533614" imgH="3590778" progId="Visio.Drawing.11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4572000" y="1412776"/>
            <a:ext cx="4427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移动学习平台在用户注册完成后，提供资料完善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对用户角色、组织关系、用户资料等信息的完善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14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827420"/>
            <a:ext cx="115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用户注销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0" y="3501008"/>
            <a:ext cx="44279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用户点击注销按钮进入注销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填写需要注销的手机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号码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系统下发短信验证码，用户收到，填写验证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验证通过，提示用户注销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错误，提供验证码错误或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失效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93072"/>
              </p:ext>
            </p:extLst>
          </p:nvPr>
        </p:nvGraphicFramePr>
        <p:xfrm>
          <a:off x="107504" y="692696"/>
          <a:ext cx="3851920" cy="6112506"/>
        </p:xfrm>
        <a:graphic>
          <a:graphicData uri="http://schemas.openxmlformats.org/presentationml/2006/ole">
            <p:oleObj spid="_x0000_s3208" name="Visio" r:id="rId3" imgW="2468069" imgH="3912417" progId="Visio.Drawing.11">
              <p:embed/>
            </p:oleObj>
          </a:graphicData>
        </a:graphic>
      </p:graphicFrame>
      <p:sp>
        <p:nvSpPr>
          <p:cNvPr id="10" name="矩形 9"/>
          <p:cNvSpPr/>
          <p:nvPr/>
        </p:nvSpPr>
        <p:spPr>
          <a:xfrm>
            <a:off x="4572000" y="1196752"/>
            <a:ext cx="44279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注销后，用户的统一通行证可保留一定周期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，在此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期间内，允许用户找回通行证，超过规定周期，用户将无法找回统一通行证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已经注销的手机号码再次注册时，系统将默认为新用户。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0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827420"/>
            <a:ext cx="158417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手机号码修改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504" y="1399416"/>
            <a:ext cx="4427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用户点击资料修改进入号码修改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填写需要修改的手机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号码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系统下发短信验证码，用户收到验证码，填写验证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验证通过，提示用户输入新的手机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号码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给新的手机号码下发短信验证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验证通过后，修改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失败，提示用户失败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原因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096" y="714488"/>
            <a:ext cx="2575744" cy="609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198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827420"/>
            <a:ext cx="403244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用户从移动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平台跳转到校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504" y="1399416"/>
            <a:ext cx="4427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用户成功登录移动学习平台，点击对应省校讯通链接。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移动学习平台通过接口将用户数据发送给省校讯通。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省校讯通对用户进行合法性验证。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验证成功，进入校讯通页面。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验证失败，提示用户错误信息。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3646"/>
            <a:ext cx="38862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05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827420"/>
            <a:ext cx="403244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校讯通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跳转到移动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学习平台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504" y="1399416"/>
            <a:ext cx="4427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用户成功登录省校讯通，点击移动学习平台链接。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省校讯通通过接口将用户数据发送给移动学习平台。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移动学习平台判断用户是否是首次登录。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是首次登录，进入资料完善界面。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不是首次登录，跳转到移动学习平台页面。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2323017"/>
              </p:ext>
            </p:extLst>
          </p:nvPr>
        </p:nvGraphicFramePr>
        <p:xfrm>
          <a:off x="539552" y="764704"/>
          <a:ext cx="2448272" cy="6104573"/>
        </p:xfrm>
        <a:graphic>
          <a:graphicData uri="http://schemas.openxmlformats.org/presentationml/2006/ole">
            <p:oleObj spid="_x0000_s7279" name="Visio" r:id="rId3" imgW="1447153" imgH="3614681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123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827420"/>
            <a:ext cx="1368152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用户登出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65504" y="1268760"/>
            <a:ext cx="4427984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当用户在移动学习平台门户或客户端上选择登出移动学习平台时，移动学习平台应清除用户当前的登录会话状态，之后用户再访问移动学习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平台时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需重新登录。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如果用户在多个终端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(PC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端与移动客户端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上同时登录移动学习平台，那么当用户在一个终端上登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出时，不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影响其它终端上的使用，用户在其它终端上仍处于登录状态。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如果用户在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讯通系统与移动学习平台系统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用户在移动学习平台的登出操作，不影响在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讯通系统的登录状态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反之，用户在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讯通系统的登出状态也不影响用户在移动学习平台的登录状态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081154"/>
              </p:ext>
            </p:extLst>
          </p:nvPr>
        </p:nvGraphicFramePr>
        <p:xfrm>
          <a:off x="683568" y="1402847"/>
          <a:ext cx="2736304" cy="3174113"/>
        </p:xfrm>
        <a:graphic>
          <a:graphicData uri="http://schemas.openxmlformats.org/presentationml/2006/ole">
            <p:oleObj spid="_x0000_s8300" name="Visio" r:id="rId3" imgW="1438785" imgH="1657662" progId="Visio.Drawing.11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644008" y="4509120"/>
            <a:ext cx="4427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用户点击登出按钮，系统给出确认提示。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系统清除会话状态。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用户登出成功，跳转到登录页面。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6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62880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资源展现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接口方式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页面方式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方式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4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3254281401"/>
              </p:ext>
            </p:extLst>
          </p:nvPr>
        </p:nvGraphicFramePr>
        <p:xfrm>
          <a:off x="1547664" y="1052736"/>
          <a:ext cx="6096000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5013176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此方式移动学习平台即作为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讯通系统的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讯通系统提供资源服务，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讯通可以根据需求自行组织页面进行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计费可以在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省平台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侧完成也可以在移动学习平台侧完成。</a:t>
            </a:r>
          </a:p>
        </p:txBody>
      </p:sp>
    </p:spTree>
    <p:extLst>
      <p:ext uri="{BB962C8B-B14F-4D97-AF65-F5344CB8AC3E}">
        <p14:creationId xmlns:p14="http://schemas.microsoft.com/office/powerpoint/2010/main" xmlns="" val="22435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3232422026"/>
              </p:ext>
            </p:extLst>
          </p:nvPr>
        </p:nvGraphicFramePr>
        <p:xfrm>
          <a:off x="1547664" y="980729"/>
          <a:ext cx="6096000" cy="3168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4676943"/>
            <a:ext cx="7416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方式简单易操作，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讯通系统只需要将移动学习平台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展示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嵌入现有系统即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页面方式进行资源展示，所有的资源计费则全部在移动学习平台侧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46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xmlns="" val="2810670683"/>
              </p:ext>
            </p:extLst>
          </p:nvPr>
        </p:nvGraphicFramePr>
        <p:xfrm>
          <a:off x="1547664" y="1052736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043608" y="4676943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针对客户端产品，通过此方式更易于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讯通系统与移动学习平台客户端产品对接，资源的展示、订购、计费均由移动学习平台完成。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8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340768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整合方案总览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整合实现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用户相关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资源展现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接口说明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340768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整合方案总览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整合实现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用户相关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资源展现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2959457"/>
              </p:ext>
            </p:extLst>
          </p:nvPr>
        </p:nvGraphicFramePr>
        <p:xfrm>
          <a:off x="323528" y="1196750"/>
          <a:ext cx="8496944" cy="47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808312"/>
                <a:gridCol w="4968552"/>
              </a:tblGrid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接口名称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接口描述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基本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基本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用户班级信息获取接口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所属的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用户家长信息获取接口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家长信息同步到移动学习平台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用户子女信息获取接口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子女信息同步到移动学习平台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某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基本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学校信息批量获取接口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某地区的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学校信息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批量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班级学生信息获取接口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某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学生信息同步到移动学习平台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班级家长信息获取接口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某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家长信息同步到移动学习平台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班级教师信息获取接口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某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班级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所有的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教师信息同步到移动学习平台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509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4762313"/>
              </p:ext>
            </p:extLst>
          </p:nvPr>
        </p:nvGraphicFramePr>
        <p:xfrm>
          <a:off x="323528" y="1092442"/>
          <a:ext cx="8496944" cy="471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024336"/>
                <a:gridCol w="4752528"/>
              </a:tblGrid>
              <a:tr h="4149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接口名称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接口描述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14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用户订购信息获取接口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校讯通将用户订购信息同步到移动学习平台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4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用户信息变化通知接口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校讯通将用户改变的信息同步到移动学习平台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02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移动学习平台跳转校讯通接口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移动学习平台将用户信息发送给校讯通，校讯通返回跳转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和访问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tokern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02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校讯通跳转移动学习平台接口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校讯通将用户信息发送给移动学习平台，移动学习平台返回跳转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URL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和访问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token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702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（双向）登录鉴权接口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移动学习平台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/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根据传输过来的跳转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和访问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token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进行鉴权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312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资源查询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校讯通调用该接口查询移动学习平台资源信息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4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资源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URL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获取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校讯通调用接口获取资源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URL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地址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414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>
                          <a:latin typeface="微软雅黑" pitchFamily="34" charset="-122"/>
                          <a:ea typeface="微软雅黑" pitchFamily="34" charset="-122"/>
                        </a:rPr>
                        <a:t>17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平台鉴权（使用第三方资源）接口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校讯通使用第三方资源时进行鉴权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56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988840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72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310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整合方案总览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3047115" y="3272527"/>
            <a:ext cx="350833" cy="669104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1452480" y="3299227"/>
            <a:ext cx="394698" cy="642320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620767" y="3272527"/>
            <a:ext cx="350833" cy="669104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87"/>
          <p:cNvGrpSpPr/>
          <p:nvPr/>
        </p:nvGrpSpPr>
        <p:grpSpPr>
          <a:xfrm>
            <a:off x="268285" y="847633"/>
            <a:ext cx="3806493" cy="5408650"/>
            <a:chOff x="125409" y="1189022"/>
            <a:chExt cx="3806493" cy="5648364"/>
          </a:xfrm>
        </p:grpSpPr>
        <p:sp>
          <p:nvSpPr>
            <p:cNvPr id="9" name="矩形 2"/>
            <p:cNvSpPr>
              <a:spLocks noChangeArrowheads="1"/>
            </p:cNvSpPr>
            <p:nvPr/>
          </p:nvSpPr>
          <p:spPr bwMode="auto">
            <a:xfrm>
              <a:off x="254364" y="2563806"/>
              <a:ext cx="3677538" cy="1160152"/>
            </a:xfrm>
            <a:prstGeom prst="rect">
              <a:avLst/>
            </a:prstGeom>
            <a:solidFill>
              <a:srgbClr val="99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全国移动学习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一级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8"/>
            <p:cNvSpPr>
              <a:spLocks noChangeArrowheads="1"/>
            </p:cNvSpPr>
            <p:nvPr/>
          </p:nvSpPr>
          <p:spPr bwMode="auto">
            <a:xfrm>
              <a:off x="357158" y="2853333"/>
              <a:ext cx="832359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内容管理</a:t>
              </a: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1294105" y="3304464"/>
              <a:ext cx="849003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2214546" y="2853333"/>
              <a:ext cx="777964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互动管理</a:t>
              </a:r>
            </a:p>
          </p:txBody>
        </p:sp>
        <p:sp>
          <p:nvSpPr>
            <p:cNvPr id="13" name="矩形 13"/>
            <p:cNvSpPr>
              <a:spLocks noChangeArrowheads="1"/>
            </p:cNvSpPr>
            <p:nvPr/>
          </p:nvSpPr>
          <p:spPr bwMode="auto">
            <a:xfrm>
              <a:off x="1285852" y="2843524"/>
              <a:ext cx="849003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内容展示</a:t>
              </a:r>
            </a:p>
          </p:txBody>
        </p:sp>
        <p:sp>
          <p:nvSpPr>
            <p:cNvPr id="14" name="矩形 22"/>
            <p:cNvSpPr>
              <a:spLocks noChangeArrowheads="1"/>
            </p:cNvSpPr>
            <p:nvPr/>
          </p:nvSpPr>
          <p:spPr bwMode="auto">
            <a:xfrm>
              <a:off x="357158" y="3309825"/>
              <a:ext cx="832359" cy="341636"/>
            </a:xfrm>
            <a:prstGeom prst="rect">
              <a:avLst/>
            </a:prstGeom>
            <a:solidFill>
              <a:srgbClr val="99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运营管理</a:t>
              </a:r>
            </a:p>
          </p:txBody>
        </p:sp>
        <p:sp>
          <p:nvSpPr>
            <p:cNvPr id="15" name="矩形 52"/>
            <p:cNvSpPr>
              <a:spLocks noChangeArrowheads="1"/>
            </p:cNvSpPr>
            <p:nvPr/>
          </p:nvSpPr>
          <p:spPr bwMode="auto">
            <a:xfrm>
              <a:off x="2214546" y="3309825"/>
              <a:ext cx="777964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版权控制</a:t>
              </a:r>
            </a:p>
          </p:txBody>
        </p:sp>
        <p:sp>
          <p:nvSpPr>
            <p:cNvPr id="16" name="矩形 2"/>
            <p:cNvSpPr>
              <a:spLocks noChangeArrowheads="1"/>
            </p:cNvSpPr>
            <p:nvPr/>
          </p:nvSpPr>
          <p:spPr bwMode="auto">
            <a:xfrm>
              <a:off x="285721" y="1189022"/>
              <a:ext cx="1571635" cy="950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t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全网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endParaRPr lang="zh-CN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矩形 20"/>
            <p:cNvSpPr>
              <a:spLocks noChangeArrowheads="1"/>
            </p:cNvSpPr>
            <p:nvPr/>
          </p:nvSpPr>
          <p:spPr bwMode="auto">
            <a:xfrm>
              <a:off x="351062" y="1488386"/>
              <a:ext cx="389667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CP1</a:t>
              </a:r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857224" y="1487474"/>
              <a:ext cx="389667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CP2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20"/>
            <p:cNvSpPr>
              <a:spLocks noChangeArrowheads="1"/>
            </p:cNvSpPr>
            <p:nvPr/>
          </p:nvSpPr>
          <p:spPr bwMode="auto">
            <a:xfrm>
              <a:off x="1398248" y="1493824"/>
              <a:ext cx="388769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2"/>
            <p:cNvSpPr>
              <a:spLocks noChangeArrowheads="1"/>
            </p:cNvSpPr>
            <p:nvPr/>
          </p:nvSpPr>
          <p:spPr bwMode="auto">
            <a:xfrm>
              <a:off x="252383" y="5886684"/>
              <a:ext cx="1487497" cy="950702"/>
            </a:xfrm>
            <a:prstGeom prst="rect">
              <a:avLst/>
            </a:prstGeom>
            <a:solidFill>
              <a:srgbClr val="C3D69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t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省级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endParaRPr lang="zh-CN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349220" y="6244786"/>
              <a:ext cx="315508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cp1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0"/>
            <p:cNvSpPr>
              <a:spLocks noChangeArrowheads="1"/>
            </p:cNvSpPr>
            <p:nvPr/>
          </p:nvSpPr>
          <p:spPr bwMode="auto">
            <a:xfrm>
              <a:off x="814768" y="6243874"/>
              <a:ext cx="315508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cp2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0"/>
            <p:cNvSpPr>
              <a:spLocks noChangeArrowheads="1"/>
            </p:cNvSpPr>
            <p:nvPr/>
          </p:nvSpPr>
          <p:spPr bwMode="auto">
            <a:xfrm>
              <a:off x="1277461" y="6250224"/>
              <a:ext cx="314781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30"/>
            <p:cNvSpPr>
              <a:spLocks noChangeArrowheads="1"/>
            </p:cNvSpPr>
            <p:nvPr/>
          </p:nvSpPr>
          <p:spPr bwMode="auto">
            <a:xfrm rot="10800000">
              <a:off x="761971" y="2168516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130"/>
            <p:cNvSpPr>
              <a:spLocks noChangeArrowheads="1"/>
            </p:cNvSpPr>
            <p:nvPr/>
          </p:nvSpPr>
          <p:spPr bwMode="auto">
            <a:xfrm>
              <a:off x="739748" y="5492765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76219" y="2193916"/>
              <a:ext cx="1107996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一级资源接入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25433" y="5551502"/>
              <a:ext cx="1107997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各省资源接入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5409" y="3900334"/>
              <a:ext cx="1064108" cy="482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作为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接入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提供资源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102"/>
            <p:cNvSpPr>
              <a:spLocks noChangeArrowheads="1"/>
            </p:cNvSpPr>
            <p:nvPr/>
          </p:nvSpPr>
          <p:spPr bwMode="auto">
            <a:xfrm>
              <a:off x="2357422" y="1193784"/>
              <a:ext cx="1571635" cy="9286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互联网用户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如：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、微博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130"/>
            <p:cNvSpPr>
              <a:spLocks noChangeArrowheads="1"/>
            </p:cNvSpPr>
            <p:nvPr/>
          </p:nvSpPr>
          <p:spPr bwMode="auto">
            <a:xfrm rot="10800000">
              <a:off x="2714612" y="2168516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28773" y="2193916"/>
              <a:ext cx="800219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开放注册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28874" y="3957642"/>
              <a:ext cx="1107996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用户数据接口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矩形 2"/>
            <p:cNvSpPr>
              <a:spLocks noChangeArrowheads="1"/>
            </p:cNvSpPr>
            <p:nvPr/>
          </p:nvSpPr>
          <p:spPr bwMode="auto">
            <a:xfrm>
              <a:off x="258732" y="4429324"/>
              <a:ext cx="1500198" cy="103804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自建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学习平台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矩形 20"/>
            <p:cNvSpPr>
              <a:spLocks noChangeArrowheads="1"/>
            </p:cNvSpPr>
            <p:nvPr/>
          </p:nvSpPr>
          <p:spPr bwMode="auto">
            <a:xfrm>
              <a:off x="325422" y="4765684"/>
              <a:ext cx="361938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矩形 20"/>
            <p:cNvSpPr>
              <a:spLocks noChangeArrowheads="1"/>
            </p:cNvSpPr>
            <p:nvPr/>
          </p:nvSpPr>
          <p:spPr bwMode="auto">
            <a:xfrm>
              <a:off x="784198" y="4765684"/>
              <a:ext cx="359911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</a:p>
          </p:txBody>
        </p:sp>
        <p:sp>
          <p:nvSpPr>
            <p:cNvPr id="36" name="矩形 20"/>
            <p:cNvSpPr>
              <a:spLocks noChangeArrowheads="1"/>
            </p:cNvSpPr>
            <p:nvPr/>
          </p:nvSpPr>
          <p:spPr bwMode="auto">
            <a:xfrm>
              <a:off x="1258864" y="4765684"/>
              <a:ext cx="359217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矩形 2"/>
            <p:cNvSpPr>
              <a:spLocks noChangeArrowheads="1"/>
            </p:cNvSpPr>
            <p:nvPr/>
          </p:nvSpPr>
          <p:spPr bwMode="auto">
            <a:xfrm>
              <a:off x="2357422" y="4435674"/>
              <a:ext cx="1571636" cy="103804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省校讯通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矩形 20"/>
            <p:cNvSpPr>
              <a:spLocks noChangeArrowheads="1"/>
            </p:cNvSpPr>
            <p:nvPr/>
          </p:nvSpPr>
          <p:spPr bwMode="auto">
            <a:xfrm>
              <a:off x="2499604" y="4772034"/>
              <a:ext cx="357884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20"/>
            <p:cNvSpPr>
              <a:spLocks noChangeArrowheads="1"/>
            </p:cNvSpPr>
            <p:nvPr/>
          </p:nvSpPr>
          <p:spPr bwMode="auto">
            <a:xfrm>
              <a:off x="2998776" y="4772034"/>
              <a:ext cx="359910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</a:p>
          </p:txBody>
        </p:sp>
        <p:sp>
          <p:nvSpPr>
            <p:cNvPr id="40" name="矩形 20"/>
            <p:cNvSpPr>
              <a:spLocks noChangeArrowheads="1"/>
            </p:cNvSpPr>
            <p:nvPr/>
          </p:nvSpPr>
          <p:spPr bwMode="auto">
            <a:xfrm>
              <a:off x="3500430" y="4772034"/>
              <a:ext cx="360604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AutoShape 130"/>
            <p:cNvSpPr>
              <a:spLocks noChangeArrowheads="1"/>
            </p:cNvSpPr>
            <p:nvPr/>
          </p:nvSpPr>
          <p:spPr bwMode="auto">
            <a:xfrm rot="5400000">
              <a:off x="1760547" y="4800580"/>
              <a:ext cx="569856" cy="500065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750678" y="4832660"/>
              <a:ext cx="492443" cy="482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资源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972522" y="3886231"/>
              <a:ext cx="1064108" cy="482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为各省提供资源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</p:grpSp>
      <p:sp>
        <p:nvSpPr>
          <p:cNvPr id="44" name="矩形 20"/>
          <p:cNvSpPr>
            <a:spLocks noChangeArrowheads="1"/>
          </p:cNvSpPr>
          <p:nvPr/>
        </p:nvSpPr>
        <p:spPr bwMode="auto">
          <a:xfrm>
            <a:off x="2357421" y="826995"/>
            <a:ext cx="1857389" cy="4438969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08704" y="502981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688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285719" y="801595"/>
            <a:ext cx="1857389" cy="571504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14414" y="624834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688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0"/>
          <p:cNvSpPr>
            <a:spLocks noChangeArrowheads="1"/>
          </p:cNvSpPr>
          <p:nvPr/>
        </p:nvSpPr>
        <p:spPr bwMode="auto">
          <a:xfrm>
            <a:off x="3214678" y="2437049"/>
            <a:ext cx="777964" cy="32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10"/>
          <p:cNvSpPr>
            <a:spLocks noChangeArrowheads="1"/>
          </p:cNvSpPr>
          <p:nvPr/>
        </p:nvSpPr>
        <p:spPr bwMode="auto">
          <a:xfrm>
            <a:off x="3222532" y="2872870"/>
            <a:ext cx="777964" cy="32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79200" tIns="39600" rIns="79200" bIns="39600" anchor="t"/>
          <a:lstStyle/>
          <a:p>
            <a:pPr algn="ctr" defTabSz="801688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5976" y="1412776"/>
            <a:ext cx="4572000" cy="49398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平台为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全国系统，各省原自建平台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（学习平台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、校讯通等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为省级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移动学习平台面向全国互联网用户、校讯通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用户提供优质的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资源服务，各省原自建学习平台为用户提供本地化学习资源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服务。</a:t>
            </a:r>
            <a:endParaRPr lang="en-US" altLang="zh-CN" sz="15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暂无学习平台的省份可由移动学习平台提供服务。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学习平台引入的资源厂家为全网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省级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引入的资源厂家为省级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，各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省级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可作为</a:t>
            </a:r>
            <a:r>
              <a:rPr lang="en-US" altLang="zh-CN" sz="1500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接入移动学习平台，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为移动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学习平台提供资源。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各省校讯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通为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移动学习平台提供用户数据接口，实现双向免鉴权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登陆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学习平台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提供资源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接口及展示页面供各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省级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zh-CN" sz="1500" dirty="0">
                <a:latin typeface="微软雅黑" pitchFamily="34" charset="-122"/>
                <a:ea typeface="微软雅黑" pitchFamily="34" charset="-122"/>
              </a:rPr>
              <a:t>进行使用</a:t>
            </a:r>
            <a:r>
              <a:rPr lang="zh-CN" altLang="zh-CN" sz="15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3850" y="6550832"/>
            <a:ext cx="12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itchFamily="34" charset="-122"/>
                <a:ea typeface="微软雅黑" pitchFamily="34" charset="-122"/>
              </a:rPr>
              <a:t>整合架构图</a:t>
            </a:r>
            <a:endParaRPr lang="zh-CN" altLang="en-US" sz="1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5976" y="980728"/>
            <a:ext cx="936104" cy="380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765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024" y="1707366"/>
            <a:ext cx="372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移动学习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通过接口的方式（包括：资源的查询、传输等），向各省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优质的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88024" y="2852936"/>
            <a:ext cx="3724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各省通过嵌入移动学习平台提供的资源展示页面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向本省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用户提供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优质的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服务（浏览、下载等）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同时，移动学习平台提供ＡＰＰ应用，各省的客户端系统集成该应用，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向本省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用户提供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优质的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服务（浏览、下载等）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72000" y="959318"/>
            <a:ext cx="439248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移动学习平台向各省提供资源服务的模式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上箭头 51"/>
          <p:cNvSpPr/>
          <p:nvPr/>
        </p:nvSpPr>
        <p:spPr>
          <a:xfrm>
            <a:off x="3047115" y="3272527"/>
            <a:ext cx="350833" cy="669104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>
            <a:off x="1452480" y="3299227"/>
            <a:ext cx="394698" cy="642320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620767" y="3272527"/>
            <a:ext cx="350833" cy="669104"/>
          </a:xfrm>
          <a:prstGeom prst="up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87"/>
          <p:cNvGrpSpPr/>
          <p:nvPr/>
        </p:nvGrpSpPr>
        <p:grpSpPr>
          <a:xfrm>
            <a:off x="268285" y="847633"/>
            <a:ext cx="3806493" cy="5408650"/>
            <a:chOff x="125409" y="1189022"/>
            <a:chExt cx="3806493" cy="5648364"/>
          </a:xfrm>
        </p:grpSpPr>
        <p:sp>
          <p:nvSpPr>
            <p:cNvPr id="56" name="矩形 2"/>
            <p:cNvSpPr>
              <a:spLocks noChangeArrowheads="1"/>
            </p:cNvSpPr>
            <p:nvPr/>
          </p:nvSpPr>
          <p:spPr bwMode="auto">
            <a:xfrm>
              <a:off x="254364" y="2563806"/>
              <a:ext cx="3677538" cy="1160152"/>
            </a:xfrm>
            <a:prstGeom prst="rect">
              <a:avLst/>
            </a:prstGeom>
            <a:solidFill>
              <a:srgbClr val="99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全国移动学习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平台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一级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8"/>
            <p:cNvSpPr>
              <a:spLocks noChangeArrowheads="1"/>
            </p:cNvSpPr>
            <p:nvPr/>
          </p:nvSpPr>
          <p:spPr bwMode="auto">
            <a:xfrm>
              <a:off x="357158" y="2853333"/>
              <a:ext cx="832359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内容管理</a:t>
              </a:r>
            </a:p>
          </p:txBody>
        </p:sp>
        <p:sp>
          <p:nvSpPr>
            <p:cNvPr id="58" name="矩形 9"/>
            <p:cNvSpPr>
              <a:spLocks noChangeArrowheads="1"/>
            </p:cNvSpPr>
            <p:nvPr/>
          </p:nvSpPr>
          <p:spPr bwMode="auto">
            <a:xfrm>
              <a:off x="1294105" y="3304464"/>
              <a:ext cx="849003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</a:p>
          </p:txBody>
        </p:sp>
        <p:sp>
          <p:nvSpPr>
            <p:cNvPr id="59" name="矩形 10"/>
            <p:cNvSpPr>
              <a:spLocks noChangeArrowheads="1"/>
            </p:cNvSpPr>
            <p:nvPr/>
          </p:nvSpPr>
          <p:spPr bwMode="auto">
            <a:xfrm>
              <a:off x="2214546" y="2853333"/>
              <a:ext cx="777964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互动管理</a:t>
              </a:r>
            </a:p>
          </p:txBody>
        </p:sp>
        <p:sp>
          <p:nvSpPr>
            <p:cNvPr id="60" name="矩形 13"/>
            <p:cNvSpPr>
              <a:spLocks noChangeArrowheads="1"/>
            </p:cNvSpPr>
            <p:nvPr/>
          </p:nvSpPr>
          <p:spPr bwMode="auto">
            <a:xfrm>
              <a:off x="1285852" y="2843524"/>
              <a:ext cx="849003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内容展示</a:t>
              </a:r>
            </a:p>
          </p:txBody>
        </p:sp>
        <p:sp>
          <p:nvSpPr>
            <p:cNvPr id="61" name="矩形 22"/>
            <p:cNvSpPr>
              <a:spLocks noChangeArrowheads="1"/>
            </p:cNvSpPr>
            <p:nvPr/>
          </p:nvSpPr>
          <p:spPr bwMode="auto">
            <a:xfrm>
              <a:off x="357158" y="3309825"/>
              <a:ext cx="832359" cy="341636"/>
            </a:xfrm>
            <a:prstGeom prst="rect">
              <a:avLst/>
            </a:prstGeom>
            <a:solidFill>
              <a:srgbClr val="99CC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运营管理</a:t>
              </a:r>
            </a:p>
          </p:txBody>
        </p:sp>
        <p:sp>
          <p:nvSpPr>
            <p:cNvPr id="62" name="矩形 52"/>
            <p:cNvSpPr>
              <a:spLocks noChangeArrowheads="1"/>
            </p:cNvSpPr>
            <p:nvPr/>
          </p:nvSpPr>
          <p:spPr bwMode="auto">
            <a:xfrm>
              <a:off x="2214546" y="3309825"/>
              <a:ext cx="777964" cy="3416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版权控制</a:t>
              </a:r>
            </a:p>
          </p:txBody>
        </p:sp>
        <p:sp>
          <p:nvSpPr>
            <p:cNvPr id="63" name="矩形 2"/>
            <p:cNvSpPr>
              <a:spLocks noChangeArrowheads="1"/>
            </p:cNvSpPr>
            <p:nvPr/>
          </p:nvSpPr>
          <p:spPr bwMode="auto">
            <a:xfrm>
              <a:off x="285721" y="1189022"/>
              <a:ext cx="1571635" cy="95070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t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全网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endParaRPr lang="zh-CN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矩形 20"/>
            <p:cNvSpPr>
              <a:spLocks noChangeArrowheads="1"/>
            </p:cNvSpPr>
            <p:nvPr/>
          </p:nvSpPr>
          <p:spPr bwMode="auto">
            <a:xfrm>
              <a:off x="351062" y="1488386"/>
              <a:ext cx="389667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CP1</a:t>
              </a:r>
            </a:p>
          </p:txBody>
        </p:sp>
        <p:sp>
          <p:nvSpPr>
            <p:cNvPr id="65" name="矩形 20"/>
            <p:cNvSpPr>
              <a:spLocks noChangeArrowheads="1"/>
            </p:cNvSpPr>
            <p:nvPr/>
          </p:nvSpPr>
          <p:spPr bwMode="auto">
            <a:xfrm>
              <a:off x="857224" y="1487474"/>
              <a:ext cx="389667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CP2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矩形 20"/>
            <p:cNvSpPr>
              <a:spLocks noChangeArrowheads="1"/>
            </p:cNvSpPr>
            <p:nvPr/>
          </p:nvSpPr>
          <p:spPr bwMode="auto">
            <a:xfrm>
              <a:off x="1398248" y="1493824"/>
              <a:ext cx="388769" cy="5704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矩形 2"/>
            <p:cNvSpPr>
              <a:spLocks noChangeArrowheads="1"/>
            </p:cNvSpPr>
            <p:nvPr/>
          </p:nvSpPr>
          <p:spPr bwMode="auto">
            <a:xfrm>
              <a:off x="252383" y="5886684"/>
              <a:ext cx="1487497" cy="950702"/>
            </a:xfrm>
            <a:prstGeom prst="rect">
              <a:avLst/>
            </a:prstGeom>
            <a:solidFill>
              <a:srgbClr val="C3D69B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t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省级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endParaRPr lang="zh-CN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矩形 67"/>
            <p:cNvSpPr>
              <a:spLocks noChangeArrowheads="1"/>
            </p:cNvSpPr>
            <p:nvPr/>
          </p:nvSpPr>
          <p:spPr bwMode="auto">
            <a:xfrm>
              <a:off x="349220" y="6244786"/>
              <a:ext cx="315508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cp1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矩形 20"/>
            <p:cNvSpPr>
              <a:spLocks noChangeArrowheads="1"/>
            </p:cNvSpPr>
            <p:nvPr/>
          </p:nvSpPr>
          <p:spPr bwMode="auto">
            <a:xfrm>
              <a:off x="814768" y="6243874"/>
              <a:ext cx="315508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cp2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矩形 20"/>
            <p:cNvSpPr>
              <a:spLocks noChangeArrowheads="1"/>
            </p:cNvSpPr>
            <p:nvPr/>
          </p:nvSpPr>
          <p:spPr bwMode="auto">
            <a:xfrm>
              <a:off x="1277461" y="6250224"/>
              <a:ext cx="314781" cy="49901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altLang="zh-CN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AutoShape 130"/>
            <p:cNvSpPr>
              <a:spLocks noChangeArrowheads="1"/>
            </p:cNvSpPr>
            <p:nvPr/>
          </p:nvSpPr>
          <p:spPr bwMode="auto">
            <a:xfrm rot="10800000">
              <a:off x="761971" y="2168516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AutoShape 130"/>
            <p:cNvSpPr>
              <a:spLocks noChangeArrowheads="1"/>
            </p:cNvSpPr>
            <p:nvPr/>
          </p:nvSpPr>
          <p:spPr bwMode="auto">
            <a:xfrm>
              <a:off x="739748" y="5492765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76219" y="2193916"/>
              <a:ext cx="1107996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一级资源接入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25433" y="5551502"/>
              <a:ext cx="1107997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各省资源接入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25409" y="3900334"/>
              <a:ext cx="1064108" cy="482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作为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CP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接入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提供资源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矩形 102"/>
            <p:cNvSpPr>
              <a:spLocks noChangeArrowheads="1"/>
            </p:cNvSpPr>
            <p:nvPr/>
          </p:nvSpPr>
          <p:spPr bwMode="auto">
            <a:xfrm>
              <a:off x="2357422" y="1193784"/>
              <a:ext cx="1571635" cy="9286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互联网用户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如：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、微博</a:t>
              </a:r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AutoShape 130"/>
            <p:cNvSpPr>
              <a:spLocks noChangeArrowheads="1"/>
            </p:cNvSpPr>
            <p:nvPr/>
          </p:nvSpPr>
          <p:spPr bwMode="auto">
            <a:xfrm rot="10800000">
              <a:off x="2714612" y="2168516"/>
              <a:ext cx="569856" cy="357189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628773" y="2193916"/>
              <a:ext cx="800219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开放注册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2528874" y="3957642"/>
              <a:ext cx="1107996" cy="289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用户数据接口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矩形 2"/>
            <p:cNvSpPr>
              <a:spLocks noChangeArrowheads="1"/>
            </p:cNvSpPr>
            <p:nvPr/>
          </p:nvSpPr>
          <p:spPr bwMode="auto">
            <a:xfrm>
              <a:off x="258732" y="4429324"/>
              <a:ext cx="1500198" cy="103804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自建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学习平台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矩形 20"/>
            <p:cNvSpPr>
              <a:spLocks noChangeArrowheads="1"/>
            </p:cNvSpPr>
            <p:nvPr/>
          </p:nvSpPr>
          <p:spPr bwMode="auto">
            <a:xfrm>
              <a:off x="325422" y="4765684"/>
              <a:ext cx="361938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矩形 20"/>
            <p:cNvSpPr>
              <a:spLocks noChangeArrowheads="1"/>
            </p:cNvSpPr>
            <p:nvPr/>
          </p:nvSpPr>
          <p:spPr bwMode="auto">
            <a:xfrm>
              <a:off x="784198" y="4765684"/>
              <a:ext cx="359911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</a:p>
          </p:txBody>
        </p:sp>
        <p:sp>
          <p:nvSpPr>
            <p:cNvPr id="83" name="矩形 20"/>
            <p:cNvSpPr>
              <a:spLocks noChangeArrowheads="1"/>
            </p:cNvSpPr>
            <p:nvPr/>
          </p:nvSpPr>
          <p:spPr bwMode="auto">
            <a:xfrm>
              <a:off x="1258864" y="4765684"/>
              <a:ext cx="359217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2"/>
            <p:cNvSpPr>
              <a:spLocks noChangeArrowheads="1"/>
            </p:cNvSpPr>
            <p:nvPr/>
          </p:nvSpPr>
          <p:spPr bwMode="auto">
            <a:xfrm>
              <a:off x="2357422" y="4435674"/>
              <a:ext cx="1571636" cy="103804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/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省校讯通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矩形 20"/>
            <p:cNvSpPr>
              <a:spLocks noChangeArrowheads="1"/>
            </p:cNvSpPr>
            <p:nvPr/>
          </p:nvSpPr>
          <p:spPr bwMode="auto">
            <a:xfrm>
              <a:off x="2499604" y="4772034"/>
              <a:ext cx="357884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矩形 20"/>
            <p:cNvSpPr>
              <a:spLocks noChangeArrowheads="1"/>
            </p:cNvSpPr>
            <p:nvPr/>
          </p:nvSpPr>
          <p:spPr bwMode="auto">
            <a:xfrm>
              <a:off x="2998776" y="4772034"/>
              <a:ext cx="359910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省</a:t>
              </a:r>
            </a:p>
          </p:txBody>
        </p:sp>
        <p:sp>
          <p:nvSpPr>
            <p:cNvPr id="87" name="矩形 20"/>
            <p:cNvSpPr>
              <a:spLocks noChangeArrowheads="1"/>
            </p:cNvSpPr>
            <p:nvPr/>
          </p:nvSpPr>
          <p:spPr bwMode="auto">
            <a:xfrm>
              <a:off x="3500430" y="4772034"/>
              <a:ext cx="360604" cy="6320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9200" tIns="39600" rIns="79200" bIns="39600" anchor="ctr"/>
            <a:lstStyle/>
            <a:p>
              <a:pPr algn="ctr" defTabSz="801688"/>
              <a:r>
                <a:rPr lang="en-US" altLang="zh-CN" sz="1200" dirty="0" smtClean="0"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AutoShape 130"/>
            <p:cNvSpPr>
              <a:spLocks noChangeArrowheads="1"/>
            </p:cNvSpPr>
            <p:nvPr/>
          </p:nvSpPr>
          <p:spPr bwMode="auto">
            <a:xfrm rot="5400000">
              <a:off x="1760547" y="4800580"/>
              <a:ext cx="569856" cy="500065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9200" tIns="39600" rIns="79200" bIns="39600"/>
            <a:lstStyle/>
            <a:p>
              <a:endPara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750678" y="4832660"/>
              <a:ext cx="492443" cy="4821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资源</a:t>
              </a:r>
              <a:endParaRPr lang="en-US" altLang="zh-CN" sz="1200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服务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972522" y="3886231"/>
              <a:ext cx="1064108" cy="482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1688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为各省提供资源</a:t>
              </a: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</p:grpSp>
      <p:sp>
        <p:nvSpPr>
          <p:cNvPr id="91" name="矩形 20"/>
          <p:cNvSpPr>
            <a:spLocks noChangeArrowheads="1"/>
          </p:cNvSpPr>
          <p:nvPr/>
        </p:nvSpPr>
        <p:spPr bwMode="auto">
          <a:xfrm>
            <a:off x="2357421" y="826995"/>
            <a:ext cx="1857389" cy="4438969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08704" y="5029819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688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20"/>
          <p:cNvSpPr>
            <a:spLocks noChangeArrowheads="1"/>
          </p:cNvSpPr>
          <p:nvPr/>
        </p:nvSpPr>
        <p:spPr bwMode="auto">
          <a:xfrm>
            <a:off x="285719" y="801595"/>
            <a:ext cx="1857389" cy="5715040"/>
          </a:xfrm>
          <a:prstGeom prst="rect">
            <a:avLst/>
          </a:prstGeom>
          <a:noFill/>
          <a:ln w="95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4414" y="624834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01688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资源体系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10"/>
          <p:cNvSpPr>
            <a:spLocks noChangeArrowheads="1"/>
          </p:cNvSpPr>
          <p:nvPr/>
        </p:nvSpPr>
        <p:spPr bwMode="auto">
          <a:xfrm>
            <a:off x="3214678" y="2437049"/>
            <a:ext cx="777964" cy="32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79200" tIns="39600" rIns="79200" bIns="39600" anchor="ctr"/>
          <a:lstStyle/>
          <a:p>
            <a:pPr algn="ctr" defTabSz="801688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10"/>
          <p:cNvSpPr>
            <a:spLocks noChangeArrowheads="1"/>
          </p:cNvSpPr>
          <p:nvPr/>
        </p:nvSpPr>
        <p:spPr bwMode="auto">
          <a:xfrm>
            <a:off x="3222532" y="2872870"/>
            <a:ext cx="777964" cy="3271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79200" tIns="39600" rIns="79200" bIns="39600" anchor="t"/>
          <a:lstStyle/>
          <a:p>
            <a:pPr algn="ctr" defTabSz="801688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53850" y="6550832"/>
            <a:ext cx="127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latin typeface="微软雅黑" pitchFamily="34" charset="-122"/>
                <a:ea typeface="微软雅黑" pitchFamily="34" charset="-122"/>
              </a:rPr>
              <a:t>整合架构图</a:t>
            </a:r>
            <a:endParaRPr lang="zh-CN" altLang="en-US" sz="1400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79512" y="44624"/>
            <a:ext cx="310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整合方案总览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48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1340768"/>
            <a:ext cx="280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整合方案总览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en-US" altLang="zh-CN" sz="28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用户相关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资源展现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接口说明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5656" y="1369219"/>
            <a:ext cx="7272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用户相关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用户的通行证及鉴权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用户完善资料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用户注销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手机号码修改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在移动学习平台和校讯通平台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间跳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转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用户登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出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32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26706"/>
            <a:ext cx="792088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方便用户使用，移动学习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平台为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用户创建用户通行证，用户使用通行证可访问移动学习平台及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通。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通行证为用户的手机号码。用户注册通行证时，应填写真实有效的手机号码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每个手机号码，仅能注册一个通行证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鉴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权可分为三个层次：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鉴权：所有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的服务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接口都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需要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地址鉴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鉴权：用户登录或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注册时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，需要对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输入的用户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（通行证）、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密码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进行鉴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加密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鉴权：接口之间加上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额外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、时间、随机数的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des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加密鉴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908720"/>
            <a:ext cx="2262158" cy="507831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用户的通行证及鉴权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8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755412"/>
            <a:ext cx="129614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用户注册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45024" y="1250757"/>
            <a:ext cx="4391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说明：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所有用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户均可凭借有效手机号码进行注册使用。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学习平台应验证用户手机号码的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真实性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8512" y="2420888"/>
            <a:ext cx="4427984" cy="350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流程：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在注册页面输入手机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号码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系统验证此号码是否为注册用户，如果是已注册用户，给出提示；如果不是，提示用户可以正常注册，并获取短信验证码，验证码应设置一定的随机短信验证码发送间隔（如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分钟），并可采用图形验证码方式防范自动攻击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验证码验证通过后，用户输入登录密码及确认密码（密码应为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位以上字母或数字），点击提交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系统提示用户注册成功并进入用户资料完善界面。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69" y="692695"/>
            <a:ext cx="4508531" cy="614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41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8" y="1187461"/>
            <a:ext cx="5723120" cy="512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4462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整合实现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827420"/>
            <a:ext cx="122413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用户登录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52120" y="1359059"/>
            <a:ext cx="33843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移动学习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平台支持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用系统注册用户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通账号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登录，移动学习平台通过接口与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讯通系统对接，完成用户鉴权。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52120" y="2518732"/>
            <a:ext cx="352839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进入登录页面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用户输入账号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密码，验证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移动学习平台先自行判断用户合法性，如果成功跳转至用户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首页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如果失败，系统根据用户号段或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信息到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通进行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二次验证；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成功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，系统判断该用户是否为第一次登陆，若是第一次登陆，移动学习平台通过接口从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省校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通获取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用户资料进行页面展示，用户可以根据资料的真实性选择导入或选择跳过此步骤，自行完善资料；若不是第一次登陆，正常进入登陆成功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如果省级校讯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验证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失败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，系统对用户进行注册</a:t>
            </a:r>
            <a:r>
              <a:rPr lang="zh-CN" altLang="zh-CN" sz="1400" dirty="0" smtClean="0">
                <a:latin typeface="微软雅黑" pitchFamily="34" charset="-122"/>
                <a:ea typeface="微软雅黑" pitchFamily="34" charset="-122"/>
              </a:rPr>
              <a:t>引导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2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2389</Words>
  <Application>Microsoft Office PowerPoint</Application>
  <PresentationFormat>全屏显示(4:3)</PresentationFormat>
  <Paragraphs>298</Paragraphs>
  <Slides>23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cmcc</dc:creator>
  <cp:lastModifiedBy>cmri</cp:lastModifiedBy>
  <cp:revision>168</cp:revision>
  <dcterms:created xsi:type="dcterms:W3CDTF">2013-11-22T10:39:44Z</dcterms:created>
  <dcterms:modified xsi:type="dcterms:W3CDTF">2014-09-04T02:06:00Z</dcterms:modified>
</cp:coreProperties>
</file>