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26E2-FD25-4473-B425-6214E54A2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01CE3-B102-4EE0-8F25-C56B6B97F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18AB9-A1FC-4F03-A885-6AB8D513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D2B9-EE5C-4275-B748-E35E66654FC9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F106D-BC31-4272-8E33-18ACB016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C156E-E641-48F1-BEC1-8E34B704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21E8-46C2-49AB-B9E1-A751D58A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13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E5F8-0084-44AA-802D-FCD47B68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E691A-1B1C-427D-995E-B08D6B1FE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163C7-E750-461B-ACE5-ABF12521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D2B9-EE5C-4275-B748-E35E66654FC9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243F8-6160-4DC9-A2BC-E19ADBF3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96A34-FA52-425E-965C-26DE8FCA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21E8-46C2-49AB-B9E1-A751D58A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7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B3823-973C-44C5-AF2E-5AF01FB58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C8BE9-999F-408C-A80F-500948C84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4538B-79B6-41F8-9681-8A5CF98F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D2B9-EE5C-4275-B748-E35E66654FC9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3090-57EC-4894-B688-06508F9E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945EE-526A-4E92-AB43-14552FCB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21E8-46C2-49AB-B9E1-A751D58A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03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9895-F275-411B-9AC1-91A218E3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3D72C-3AF0-4212-AF92-6DA721F7A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0B294-67F3-4237-BB76-C91010D8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D2B9-EE5C-4275-B748-E35E66654FC9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16F1-FEB7-426D-BA6E-DEB1121B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3171-B489-45B3-8B56-4D4EFEC8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21E8-46C2-49AB-B9E1-A751D58A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7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7E39-425D-4298-B098-EFB7C09D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7DCA2-CE57-412A-B4EE-EFBD56767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3AAF7-88E8-4BE6-813A-DC8531CF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D2B9-EE5C-4275-B748-E35E66654FC9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25A21-D343-4D21-B596-A5A118D4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D64D7-B995-47E3-91B0-85655EAB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21E8-46C2-49AB-B9E1-A751D58A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0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67D6-6251-4B7E-AFC3-E58F14D3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FF6A5-161D-472D-9191-171E883E8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FA9A6-AE91-4638-99EF-70CA71098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FC2BF-EF8D-4584-B6A7-0F9E627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D2B9-EE5C-4275-B748-E35E66654FC9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8E8C7-1990-47B7-8D11-1CA531BE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10A41-6DD2-4B71-94C7-8720A808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21E8-46C2-49AB-B9E1-A751D58A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4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7974-3EFA-487E-88A6-EB3D468A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2E29E-F0B5-4B84-A684-2CFAE659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E904-9FFE-410D-9227-7C074F5DF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48D98-6BBD-4C34-B759-AC17FFB16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11F97-2B96-4AD8-B103-7A1758200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FB33F-E5B0-45C4-A0F3-10314DB9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D2B9-EE5C-4275-B748-E35E66654FC9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A9FBB-B6C3-4D8B-B022-449C47D4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249EE-63B8-4A2D-A7F7-FB1FD238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21E8-46C2-49AB-B9E1-A751D58A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15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F08A-DAAD-4920-8CBB-E6550D83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6F664-C7A9-4188-A296-87273857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D2B9-EE5C-4275-B748-E35E66654FC9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B89D4-A836-4E4E-8959-FC06E62D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DAF2D-DE1B-4AA5-B742-95CB80D0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21E8-46C2-49AB-B9E1-A751D58A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71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AE21E-7395-4ADB-A00F-DD763358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D2B9-EE5C-4275-B748-E35E66654FC9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C8B3D-1AF3-4F67-9A36-2465928F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BE44-33B3-47A5-A409-63E40F6F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21E8-46C2-49AB-B9E1-A751D58A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8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7EEA-42AA-493C-8C6B-1AB38068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0165-FAD6-4FF2-A0F9-84D8DB0F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4678C-56EB-420D-9DAF-FD0B5C2E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38E58-1B81-4B47-AC31-FAF18344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D2B9-EE5C-4275-B748-E35E66654FC9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3B193-7E15-4B68-880F-87C9FD70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C7B54-1C2A-4A9E-9D6B-AEF3077E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21E8-46C2-49AB-B9E1-A751D58A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50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2FF9-9CB0-47E8-A0A6-AFE4B1B0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5DACD-1865-400E-A057-F87DEDC55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141D1-01DE-4681-B3C4-038BFE5CA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8B5C3-EE69-47E9-9C74-FF9B5EDC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D2B9-EE5C-4275-B748-E35E66654FC9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F782D-4A60-405E-9A63-62530F9C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47E0A-C59A-4439-849D-31EAE6A8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21E8-46C2-49AB-B9E1-A751D58A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42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5F7E7-F053-4EC3-82F0-CD191666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886DD-7799-4A42-A786-11ECF159F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6F9A9-34CC-4F30-A96B-02ACD61AE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BD2B9-EE5C-4275-B748-E35E66654FC9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284FD-D83E-4295-B4AF-12AA51F3D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DD28-5059-4565-AA4E-DEB16665D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21E8-46C2-49AB-B9E1-A751D58A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80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21613-45AB-4F05-A317-B7DBDA65B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52" b="129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0B326-9932-46E0-B5EB-24FE326E5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Week 1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2074B-44AD-4F67-87AB-85093E14C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/>
              <a:t>07/10/2020</a:t>
            </a:r>
          </a:p>
          <a:p>
            <a:r>
              <a:rPr lang="en-GB" sz="2000" dirty="0"/>
              <a:t>Shawn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53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1A15-23B3-42DB-A572-C440DCEF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Meeting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077C-6581-431D-A968-3B8CF9B83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Status update</a:t>
            </a:r>
          </a:p>
          <a:p>
            <a:pPr lvl="0"/>
            <a:r>
              <a:rPr lang="en-GB" dirty="0"/>
              <a:t>clarify actions that need to be done for projects to move forward </a:t>
            </a:r>
          </a:p>
          <a:p>
            <a:pPr lvl="1"/>
            <a:r>
              <a:rPr lang="en-GB" dirty="0"/>
              <a:t>Goncalo: </a:t>
            </a:r>
          </a:p>
          <a:p>
            <a:pPr lvl="2"/>
            <a:r>
              <a:rPr lang="en-GB" dirty="0"/>
              <a:t>share the </a:t>
            </a:r>
            <a:r>
              <a:rPr lang="en-GB" dirty="0" err="1"/>
              <a:t>overleaf's</a:t>
            </a:r>
            <a:endParaRPr lang="en-GB" dirty="0"/>
          </a:p>
          <a:p>
            <a:pPr lvl="2"/>
            <a:r>
              <a:rPr lang="en-GB" dirty="0"/>
              <a:t>start an overleaf for the EIS project</a:t>
            </a:r>
          </a:p>
          <a:p>
            <a:pPr lvl="2"/>
            <a:r>
              <a:rPr lang="en-GB" dirty="0"/>
              <a:t>give access to WMG's data</a:t>
            </a:r>
          </a:p>
          <a:p>
            <a:pPr lvl="2"/>
            <a:r>
              <a:rPr lang="en-GB" dirty="0"/>
              <a:t>planning</a:t>
            </a:r>
          </a:p>
          <a:p>
            <a:pPr lvl="1"/>
            <a:r>
              <a:rPr lang="en-GB" dirty="0"/>
              <a:t>Richard/Shawn: start a </a:t>
            </a:r>
            <a:r>
              <a:rPr lang="en-GB" dirty="0" err="1"/>
              <a:t>Git.Repository</a:t>
            </a:r>
            <a:r>
              <a:rPr lang="en-GB" dirty="0"/>
              <a:t> for the EIS project</a:t>
            </a:r>
          </a:p>
          <a:p>
            <a:pPr lvl="1"/>
            <a:r>
              <a:rPr lang="en-GB" dirty="0"/>
              <a:t>Calum: pass on know-how on getting the IR from the WMG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13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D82F-9321-4D6C-B5F6-18129705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slides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8D69A-6871-46E6-B668-1DC2077E82B8}"/>
              </a:ext>
            </a:extLst>
          </p:cNvPr>
          <p:cNvSpPr txBox="1"/>
          <p:nvPr/>
        </p:nvSpPr>
        <p:spPr>
          <a:xfrm>
            <a:off x="838200" y="1729858"/>
            <a:ext cx="111220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Q1: time series of capacity is not consistent with EIS data </a:t>
            </a:r>
          </a:p>
          <a:p>
            <a:endParaRPr lang="en-GB" dirty="0"/>
          </a:p>
          <a:p>
            <a:r>
              <a:rPr lang="en-GB" dirty="0"/>
              <a:t>According to the statements in that paper ‘Out of all the states of I–IX, the model is most accurate at electrochemically stable states (i.e. the state V/IX, which is fully charged/discharged after resting), where electrochemical measurements on cells are more consistent.’</a:t>
            </a:r>
          </a:p>
          <a:p>
            <a:endParaRPr lang="en-GB" dirty="0"/>
          </a:p>
          <a:p>
            <a:r>
              <a:rPr lang="en-GB" dirty="0"/>
              <a:t>Therefore, the data of state 9 (25C02) is presented for an example, herein: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/>
              <a:t>Capacity data recorded 181 cycles, however, the EIS data recorded 250 cycles </a:t>
            </a:r>
          </a:p>
          <a:p>
            <a:r>
              <a:rPr lang="en-GB" dirty="0"/>
              <a:t>(</a:t>
            </a:r>
            <a:r>
              <a:rPr lang="en-GB" b="1" dirty="0">
                <a:solidFill>
                  <a:srgbClr val="0070C0"/>
                </a:solidFill>
              </a:rPr>
              <a:t>very confused, should we use 180 cycles only?)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/>
              <a:t>In addition, the time span of capacity test (180 cycles) is 2583496.703176448 seconds (y – output, in model)</a:t>
            </a:r>
          </a:p>
          <a:p>
            <a:r>
              <a:rPr lang="en-GB" dirty="0"/>
              <a:t>The time span of EIS test (180 cycles)  is 2629138.9913500003 seconds (x – input, in model)</a:t>
            </a:r>
          </a:p>
          <a:p>
            <a:r>
              <a:rPr lang="en-GB" dirty="0"/>
              <a:t>The discrepancy is  45642.28817355214 seconds (around 760 minutes)</a:t>
            </a:r>
          </a:p>
          <a:p>
            <a:r>
              <a:rPr lang="en-GB" dirty="0"/>
              <a:t>(imply - </a:t>
            </a:r>
            <a:r>
              <a:rPr lang="en-GB" b="1" dirty="0">
                <a:solidFill>
                  <a:srgbClr val="0070C0"/>
                </a:solidFill>
              </a:rPr>
              <a:t>the quality of their data is suspicious and data is incomplete, missing data, should we ignore this time discrepancy between x and y and then assume one set of x does match y?)</a:t>
            </a:r>
          </a:p>
          <a:p>
            <a:endParaRPr lang="en-GB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37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D82F-9321-4D6C-B5F6-18129705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slides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8D69A-6871-46E6-B668-1DC2077E82B8}"/>
              </a:ext>
            </a:extLst>
          </p:cNvPr>
          <p:cNvSpPr txBox="1"/>
          <p:nvPr/>
        </p:nvSpPr>
        <p:spPr>
          <a:xfrm>
            <a:off x="838200" y="1729858"/>
            <a:ext cx="11122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Q2: initial capacity </a:t>
            </a:r>
          </a:p>
          <a:p>
            <a:endParaRPr lang="en-GB" dirty="0"/>
          </a:p>
          <a:p>
            <a:r>
              <a:rPr lang="en-GB" dirty="0"/>
              <a:t>According to the statements in that paper ‘All cells underwent 30 cycles at room temperature of 25 °C before different temperatures were set. The battery is cycled until its end of life (</a:t>
            </a:r>
            <a:r>
              <a:rPr lang="en-GB" dirty="0" err="1"/>
              <a:t>EoL</a:t>
            </a:r>
            <a:r>
              <a:rPr lang="en-GB" dirty="0"/>
              <a:t>), which is defined as when capacity drops below 80% of its initial value after undergoing these 30 cycles.’</a:t>
            </a:r>
          </a:p>
          <a:p>
            <a:endParaRPr lang="en-GB" dirty="0"/>
          </a:p>
          <a:p>
            <a:endParaRPr lang="en-GB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48EE7-6677-44D5-BC84-24DDFF6B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63" y="3240794"/>
            <a:ext cx="2973546" cy="2746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48CCC-059F-4BE5-8ECC-2FDE09F2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73" y="3240794"/>
            <a:ext cx="3175467" cy="274601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7FA315-B10B-463F-B78D-7FAEC4FB33FB}"/>
              </a:ext>
            </a:extLst>
          </p:cNvPr>
          <p:cNvSpPr/>
          <p:nvPr/>
        </p:nvSpPr>
        <p:spPr>
          <a:xfrm>
            <a:off x="4343071" y="4800685"/>
            <a:ext cx="240145" cy="24014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61C6B2-CFBD-41D8-A530-834D2750A5ED}"/>
              </a:ext>
            </a:extLst>
          </p:cNvPr>
          <p:cNvSpPr/>
          <p:nvPr/>
        </p:nvSpPr>
        <p:spPr>
          <a:xfrm>
            <a:off x="1650603" y="3918109"/>
            <a:ext cx="240145" cy="24014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04A5AB-B4D0-40F6-B8CB-AE6314AE774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770676" y="4158254"/>
            <a:ext cx="2108597" cy="201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5D9044-F1EA-4CAA-97E9-FD35D8F0251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248730" y="5040830"/>
            <a:ext cx="214414" cy="110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FF3D968-B98B-47C8-85DB-42C233CE625C}"/>
              </a:ext>
            </a:extLst>
          </p:cNvPr>
          <p:cNvSpPr/>
          <p:nvPr/>
        </p:nvSpPr>
        <p:spPr>
          <a:xfrm>
            <a:off x="2138218" y="6201531"/>
            <a:ext cx="9380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I am afraid that the valid capacity data before </a:t>
            </a:r>
            <a:r>
              <a:rPr lang="en-GB" b="1" dirty="0" err="1">
                <a:solidFill>
                  <a:srgbClr val="0070C0"/>
                </a:solidFill>
              </a:rPr>
              <a:t>EoL</a:t>
            </a:r>
            <a:r>
              <a:rPr lang="en-GB" b="1" dirty="0">
                <a:solidFill>
                  <a:srgbClr val="0070C0"/>
                </a:solidFill>
              </a:rPr>
              <a:t> may be not enough to identify the parameters</a:t>
            </a:r>
          </a:p>
          <a:p>
            <a:r>
              <a:rPr lang="en-GB" b="1" dirty="0">
                <a:solidFill>
                  <a:srgbClr val="0070C0"/>
                </a:solidFill>
              </a:rPr>
              <a:t>Their capacity retention curves are different from the data provided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AF411B-315C-4496-A28C-590A8A8AF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741" y="3121891"/>
            <a:ext cx="4905550" cy="286491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958EEC-668A-4C51-A3DB-3B824C71ED09}"/>
              </a:ext>
            </a:extLst>
          </p:cNvPr>
          <p:cNvCxnSpPr>
            <a:cxnSpLocks/>
          </p:cNvCxnSpPr>
          <p:nvPr/>
        </p:nvCxnSpPr>
        <p:spPr>
          <a:xfrm>
            <a:off x="7536873" y="4544291"/>
            <a:ext cx="3731491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19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D82F-9321-4D6C-B5F6-18129705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slides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8D69A-6871-46E6-B668-1DC2077E82B8}"/>
              </a:ext>
            </a:extLst>
          </p:cNvPr>
          <p:cNvSpPr txBox="1"/>
          <p:nvPr/>
        </p:nvSpPr>
        <p:spPr>
          <a:xfrm>
            <a:off x="887963" y="954413"/>
            <a:ext cx="11122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rgbClr val="C00000"/>
              </a:solidFill>
            </a:endParaRPr>
          </a:p>
          <a:p>
            <a:r>
              <a:rPr lang="en-GB" b="1" dirty="0">
                <a:solidFill>
                  <a:srgbClr val="C00000"/>
                </a:solidFill>
              </a:rPr>
              <a:t>Model construction</a:t>
            </a:r>
          </a:p>
          <a:p>
            <a:endParaRPr lang="en-GB" dirty="0"/>
          </a:p>
          <a:p>
            <a:r>
              <a:rPr lang="en-GB" dirty="0"/>
              <a:t>According to the statements in that paper</a:t>
            </a:r>
          </a:p>
          <a:p>
            <a:endParaRPr lang="en-GB" dirty="0"/>
          </a:p>
          <a:p>
            <a:r>
              <a:rPr lang="en-GB" dirty="0"/>
              <a:t>Gaussian process regression is not different, herein, y is the capacity vector and x is a matrix with 120 variables represent the real (</a:t>
            </a:r>
            <a:r>
              <a:rPr lang="en-GB" dirty="0" err="1"/>
              <a:t>Zre</a:t>
            </a:r>
            <a:r>
              <a:rPr lang="en-GB" dirty="0"/>
              <a:t>) and imaginary (</a:t>
            </a:r>
            <a:r>
              <a:rPr lang="en-GB" dirty="0" err="1"/>
              <a:t>Zim</a:t>
            </a:r>
            <a:r>
              <a:rPr lang="en-GB" dirty="0"/>
              <a:t>) parts of impedance spectra collected at 60 different frequencies (</a:t>
            </a:r>
            <a:r>
              <a:rPr lang="en-GB" dirty="0" err="1"/>
              <a:t>ωn</a:t>
            </a:r>
            <a:r>
              <a:rPr lang="en-GB" dirty="0"/>
              <a:t>, n = 1, 2, ..., 60) in the range of 0.02 Hz–20 kHz at the current cycle</a:t>
            </a:r>
          </a:p>
          <a:p>
            <a:endParaRPr lang="en-GB" dirty="0"/>
          </a:p>
          <a:p>
            <a:endParaRPr lang="en-GB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F3D968-B98B-47C8-85DB-42C233CE625C}"/>
              </a:ext>
            </a:extLst>
          </p:cNvPr>
          <p:cNvSpPr/>
          <p:nvPr/>
        </p:nvSpPr>
        <p:spPr>
          <a:xfrm>
            <a:off x="838200" y="3283798"/>
            <a:ext cx="540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Therefore, I use multi-RBF GPR model with 120 kernels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7F7BB-7982-442F-ACB1-71EE1AD80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63" y="3582998"/>
            <a:ext cx="6057900" cy="32367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FD6682-91AC-4E3F-8696-094D72680A18}"/>
              </a:ext>
            </a:extLst>
          </p:cNvPr>
          <p:cNvSpPr/>
          <p:nvPr/>
        </p:nvSpPr>
        <p:spPr>
          <a:xfrm>
            <a:off x="4135478" y="6520533"/>
            <a:ext cx="281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R^2 = 0.9999553372939107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B4B084-B58A-4BF5-BE33-E6262A97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233" y="4514967"/>
            <a:ext cx="3321351" cy="23748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6366D5-BACE-45D8-B61F-89F81C098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976" y="3137722"/>
            <a:ext cx="3031381" cy="21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4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D82F-9321-4D6C-B5F6-18129705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slides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8D69A-6871-46E6-B668-1DC2077E82B8}"/>
              </a:ext>
            </a:extLst>
          </p:cNvPr>
          <p:cNvSpPr txBox="1"/>
          <p:nvPr/>
        </p:nvSpPr>
        <p:spPr>
          <a:xfrm>
            <a:off x="838200" y="1551324"/>
            <a:ext cx="11122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DC resistance extraction from EIS data </a:t>
            </a:r>
          </a:p>
          <a:p>
            <a:endParaRPr lang="en-GB" dirty="0"/>
          </a:p>
          <a:p>
            <a:r>
              <a:rPr lang="en-GB" dirty="0"/>
              <a:t>Lib installed, works, loop to extract the resistances – this week</a:t>
            </a:r>
          </a:p>
          <a:p>
            <a:endParaRPr lang="en-GB" dirty="0"/>
          </a:p>
          <a:p>
            <a:r>
              <a:rPr lang="en-GB" dirty="0"/>
              <a:t>Concern – </a:t>
            </a:r>
          </a:p>
          <a:p>
            <a:r>
              <a:rPr lang="en-GB" dirty="0"/>
              <a:t>Have to compared with the measured impedance Z </a:t>
            </a:r>
          </a:p>
          <a:p>
            <a:r>
              <a:rPr lang="en-GB" dirty="0"/>
              <a:t>May be compromised due to the estimation of Z, I will test the terminal voltage prediction later on </a:t>
            </a:r>
          </a:p>
          <a:p>
            <a:endParaRPr lang="en-GB" dirty="0"/>
          </a:p>
          <a:p>
            <a:endParaRPr lang="en-GB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22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D82F-9321-4D6C-B5F6-18129705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8D69A-6871-46E6-B668-1DC2077E82B8}"/>
              </a:ext>
            </a:extLst>
          </p:cNvPr>
          <p:cNvSpPr txBox="1"/>
          <p:nvPr/>
        </p:nvSpPr>
        <p:spPr>
          <a:xfrm>
            <a:off x="838200" y="1551324"/>
            <a:ext cx="1112209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200" dirty="0"/>
              <a:t>Status update (done)</a:t>
            </a:r>
          </a:p>
          <a:p>
            <a:pPr lvl="1"/>
            <a:r>
              <a:rPr lang="en-GB" sz="1200" dirty="0" err="1"/>
              <a:t>Richard+Shawn</a:t>
            </a:r>
            <a:r>
              <a:rPr lang="en-GB" sz="1200" dirty="0"/>
              <a:t> in contact re EIS</a:t>
            </a:r>
          </a:p>
          <a:p>
            <a:pPr lvl="1"/>
            <a:r>
              <a:rPr lang="en-GB" sz="1200" dirty="0"/>
              <a:t>Shawn raises issues with the data EIS data, which makes the action point of figuring out if the data is good or not.</a:t>
            </a:r>
          </a:p>
          <a:p>
            <a:pPr lvl="0"/>
            <a:r>
              <a:rPr lang="en-GB" sz="1200" dirty="0"/>
              <a:t>clarify actions that need to be done for projects to move forward</a:t>
            </a:r>
          </a:p>
          <a:p>
            <a:pPr lvl="1"/>
            <a:r>
              <a:rPr lang="en-GB" sz="1200" dirty="0"/>
              <a:t>Goncalo:</a:t>
            </a:r>
          </a:p>
          <a:p>
            <a:pPr lvl="2"/>
            <a:r>
              <a:rPr lang="en-GB" sz="1200" dirty="0"/>
              <a:t>share the </a:t>
            </a:r>
            <a:r>
              <a:rPr lang="en-GB" sz="1200" dirty="0" err="1"/>
              <a:t>overleaf's</a:t>
            </a:r>
            <a:r>
              <a:rPr lang="en-GB" sz="1200" dirty="0"/>
              <a:t> (done)</a:t>
            </a:r>
          </a:p>
          <a:p>
            <a:pPr lvl="2"/>
            <a:r>
              <a:rPr lang="en-GB" sz="1200" dirty="0"/>
              <a:t>start an overleaf for the EIS project (done)</a:t>
            </a:r>
          </a:p>
          <a:p>
            <a:pPr lvl="1"/>
            <a:r>
              <a:rPr lang="en-GB" sz="1200" dirty="0"/>
              <a:t>Richard/Shawn: start a </a:t>
            </a:r>
            <a:r>
              <a:rPr lang="en-GB" sz="1200" dirty="0" err="1"/>
              <a:t>Git.Repository</a:t>
            </a:r>
            <a:r>
              <a:rPr lang="en-GB" sz="1200" dirty="0"/>
              <a:t> for the EIS project (in progress)</a:t>
            </a:r>
          </a:p>
          <a:p>
            <a:pPr lvl="2"/>
            <a:r>
              <a:rPr lang="en-GB" sz="1200" b="1" dirty="0"/>
              <a:t>action point:</a:t>
            </a:r>
            <a:r>
              <a:rPr lang="en-GB" sz="1200" dirty="0"/>
              <a:t> share the gib repo with </a:t>
            </a:r>
            <a:r>
              <a:rPr lang="en-GB" sz="1200" dirty="0" err="1"/>
              <a:t>goncalo</a:t>
            </a:r>
            <a:r>
              <a:rPr lang="en-GB" sz="1200" dirty="0"/>
              <a:t> &amp; </a:t>
            </a:r>
            <a:r>
              <a:rPr lang="en-GB" sz="1200" dirty="0" err="1"/>
              <a:t>calum</a:t>
            </a:r>
            <a:endParaRPr lang="en-GB" sz="1200" dirty="0"/>
          </a:p>
          <a:p>
            <a:pPr lvl="1"/>
            <a:r>
              <a:rPr lang="en-GB" sz="1200" dirty="0"/>
              <a:t>Calum: pass on know-how on getting the IR from the WMG data (done; Richard will use this as basis to make progress on getting IR curves)</a:t>
            </a:r>
          </a:p>
          <a:p>
            <a:r>
              <a:rPr lang="en-GB" sz="1200" dirty="0"/>
              <a:t> </a:t>
            </a:r>
          </a:p>
          <a:p>
            <a:r>
              <a:rPr lang="en-GB" sz="1200" dirty="0"/>
              <a:t>In terms of task breakdown.</a:t>
            </a:r>
          </a:p>
          <a:p>
            <a:pPr lvl="0"/>
            <a:r>
              <a:rPr lang="en-GB" sz="1200" dirty="0"/>
              <a:t>Richard</a:t>
            </a:r>
          </a:p>
          <a:p>
            <a:pPr lvl="1"/>
            <a:r>
              <a:rPr lang="en-GB" sz="1200" dirty="0"/>
              <a:t>WMG data for the internal resistance curves</a:t>
            </a:r>
          </a:p>
          <a:p>
            <a:pPr lvl="1"/>
            <a:r>
              <a:rPr lang="en-GB" sz="1200" dirty="0"/>
              <a:t>catch up with Calum on Friday afternoon</a:t>
            </a:r>
          </a:p>
          <a:p>
            <a:pPr lvl="1"/>
            <a:r>
              <a:rPr lang="en-GB" sz="1200" dirty="0"/>
              <a:t>(possibly continue to look at the EIS data); see MSc dissertation in </a:t>
            </a:r>
            <a:r>
              <a:rPr lang="en-GB" sz="1200" dirty="0" err="1"/>
              <a:t>attchmnt</a:t>
            </a:r>
            <a:endParaRPr lang="en-GB" sz="1200" dirty="0"/>
          </a:p>
          <a:p>
            <a:pPr lvl="0"/>
            <a:r>
              <a:rPr lang="en-GB" sz="1200" dirty="0"/>
              <a:t>Shawn</a:t>
            </a:r>
          </a:p>
          <a:p>
            <a:pPr lvl="1"/>
            <a:r>
              <a:rPr lang="en-GB" sz="1200" dirty="0"/>
              <a:t>look into figuring out is the EIS data is good or not</a:t>
            </a:r>
          </a:p>
          <a:p>
            <a:pPr lvl="1"/>
            <a:r>
              <a:rPr lang="en-GB" sz="1200" dirty="0"/>
              <a:t>Attempt to extract internal resistance curves from the EIS data, possibly using the python library shared earlier</a:t>
            </a:r>
          </a:p>
          <a:p>
            <a:pPr lvl="1"/>
            <a:r>
              <a:rPr lang="en-GB" sz="1200" dirty="0"/>
              <a:t>Contribute to the "Where is the data" paper</a:t>
            </a:r>
          </a:p>
          <a:p>
            <a:pPr lvl="1"/>
            <a:r>
              <a:rPr lang="en-GB" sz="1200" dirty="0"/>
              <a:t>Read the </a:t>
            </a:r>
            <a:r>
              <a:rPr lang="en-GB" sz="1200" dirty="0" err="1"/>
              <a:t>Msc</a:t>
            </a:r>
            <a:r>
              <a:rPr lang="en-GB" sz="1200" dirty="0"/>
              <a:t> dissertation I'm sharing</a:t>
            </a:r>
          </a:p>
          <a:p>
            <a:pPr lvl="0"/>
            <a:r>
              <a:rPr lang="en-GB" sz="1200" dirty="0"/>
              <a:t>Calum</a:t>
            </a:r>
          </a:p>
          <a:p>
            <a:pPr lvl="1"/>
            <a:r>
              <a:rPr lang="en-GB" sz="1200" dirty="0"/>
              <a:t>Provide support to Richard</a:t>
            </a:r>
          </a:p>
          <a:p>
            <a:pPr lvl="1"/>
            <a:r>
              <a:rPr lang="en-GB" sz="1200" dirty="0"/>
              <a:t>Continue to do what you are doing</a:t>
            </a:r>
          </a:p>
          <a:p>
            <a:pPr lvl="0"/>
            <a:r>
              <a:rPr lang="en-GB" sz="1200" dirty="0"/>
              <a:t>Next meeting</a:t>
            </a:r>
          </a:p>
          <a:p>
            <a:pPr lvl="1"/>
            <a:r>
              <a:rPr lang="en-GB" sz="1200" dirty="0"/>
              <a:t>preliminarily, we're meting back on Tuesday next week</a:t>
            </a:r>
          </a:p>
          <a:p>
            <a:endParaRPr lang="en-GB" dirty="0"/>
          </a:p>
          <a:p>
            <a:endParaRPr lang="en-GB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54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740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Week 1 meeting</vt:lpstr>
      <vt:lpstr>Meeting content</vt:lpstr>
      <vt:lpstr>My slides </vt:lpstr>
      <vt:lpstr>My slides </vt:lpstr>
      <vt:lpstr>My slides </vt:lpstr>
      <vt:lpstr>My slides </vt:lpstr>
      <vt:lpstr>Summaries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meeting</dc:title>
  <dc:creator>Shawn LI</dc:creator>
  <cp:lastModifiedBy>Shawn LI</cp:lastModifiedBy>
  <cp:revision>12</cp:revision>
  <dcterms:created xsi:type="dcterms:W3CDTF">2020-10-07T13:44:47Z</dcterms:created>
  <dcterms:modified xsi:type="dcterms:W3CDTF">2020-10-08T10:12:19Z</dcterms:modified>
</cp:coreProperties>
</file>