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notesSlides/notesSlide45.xml" ContentType="application/vnd.openxmlformats-officedocument.presentationml.notesSlide+xml"/>
  <Override PartName="/ppt/tags/tag49.xml" ContentType="application/vnd.openxmlformats-officedocument.presentationml.tags+xml"/>
  <Override PartName="/ppt/notesSlides/notesSlide46.xml" ContentType="application/vnd.openxmlformats-officedocument.presentationml.notesSlide+xml"/>
  <Override PartName="/ppt/tags/tag50.xml" ContentType="application/vnd.openxmlformats-officedocument.presentationml.tags+xml"/>
  <Override PartName="/ppt/notesSlides/notesSlide47.xml" ContentType="application/vnd.openxmlformats-officedocument.presentationml.notesSlide+xml"/>
  <Override PartName="/ppt/tags/tag51.xml" ContentType="application/vnd.openxmlformats-officedocument.presentationml.tags+xml"/>
  <Override PartName="/ppt/notesSlides/notesSlide48.xml" ContentType="application/vnd.openxmlformats-officedocument.presentationml.notesSlide+xml"/>
  <Override PartName="/ppt/tags/tag52.xml" ContentType="application/vnd.openxmlformats-officedocument.presentationml.tags+xml"/>
  <Override PartName="/ppt/notesSlides/notesSlide49.xml" ContentType="application/vnd.openxmlformats-officedocument.presentationml.notesSlide+xml"/>
  <Override PartName="/ppt/tags/tag53.xml" ContentType="application/vnd.openxmlformats-officedocument.presentationml.tags+xml"/>
  <Override PartName="/ppt/notesSlides/notesSlide50.xml" ContentType="application/vnd.openxmlformats-officedocument.presentationml.notesSlide+xml"/>
  <Override PartName="/ppt/tags/tag54.xml" ContentType="application/vnd.openxmlformats-officedocument.presentationml.tags+xml"/>
  <Override PartName="/ppt/notesSlides/notesSlide51.xml" ContentType="application/vnd.openxmlformats-officedocument.presentationml.notesSlide+xml"/>
  <Override PartName="/ppt/tags/tag55.xml" ContentType="application/vnd.openxmlformats-officedocument.presentationml.tags+xml"/>
  <Override PartName="/ppt/notesSlides/notesSlide52.xml" ContentType="application/vnd.openxmlformats-officedocument.presentationml.notesSlide+xml"/>
  <Override PartName="/ppt/tags/tag56.xml" ContentType="application/vnd.openxmlformats-officedocument.presentationml.tags+xml"/>
  <Override PartName="/ppt/notesSlides/notesSlide53.xml" ContentType="application/vnd.openxmlformats-officedocument.presentationml.notesSlide+xml"/>
  <Override PartName="/ppt/tags/tag57.xml" ContentType="application/vnd.openxmlformats-officedocument.presentationml.tags+xml"/>
  <Override PartName="/ppt/notesSlides/notesSlide54.xml" ContentType="application/vnd.openxmlformats-officedocument.presentationml.notesSlide+xml"/>
  <Override PartName="/ppt/tags/tag58.xml" ContentType="application/vnd.openxmlformats-officedocument.presentationml.tags+xml"/>
  <Override PartName="/ppt/notesSlides/notesSlide55.xml" ContentType="application/vnd.openxmlformats-officedocument.presentationml.notesSlide+xml"/>
  <Override PartName="/ppt/tags/tag59.xml" ContentType="application/vnd.openxmlformats-officedocument.presentationml.tags+xml"/>
  <Override PartName="/ppt/notesSlides/notesSlide56.xml" ContentType="application/vnd.openxmlformats-officedocument.presentationml.notesSlide+xml"/>
  <Override PartName="/ppt/tags/tag60.xml" ContentType="application/vnd.openxmlformats-officedocument.presentationml.tags+xml"/>
  <Override PartName="/ppt/notesSlides/notesSlide57.xml" ContentType="application/vnd.openxmlformats-officedocument.presentationml.notesSlide+xml"/>
  <Override PartName="/ppt/tags/tag61.xml" ContentType="application/vnd.openxmlformats-officedocument.presentationml.tags+xml"/>
  <Override PartName="/ppt/notesSlides/notesSlide58.xml" ContentType="application/vnd.openxmlformats-officedocument.presentationml.notesSlide+xml"/>
  <Override PartName="/ppt/tags/tag62.xml" ContentType="application/vnd.openxmlformats-officedocument.presentationml.tags+xml"/>
  <Override PartName="/ppt/notesSlides/notesSlide59.xml" ContentType="application/vnd.openxmlformats-officedocument.presentationml.notesSlide+xml"/>
  <Override PartName="/ppt/tags/tag63.xml" ContentType="application/vnd.openxmlformats-officedocument.presentationml.tags+xml"/>
  <Override PartName="/ppt/notesSlides/notesSlide60.xml" ContentType="application/vnd.openxmlformats-officedocument.presentationml.notesSlide+xml"/>
  <Override PartName="/ppt/tags/tag64.xml" ContentType="application/vnd.openxmlformats-officedocument.presentationml.tags+xml"/>
  <Override PartName="/ppt/notesSlides/notesSlide61.xml" ContentType="application/vnd.openxmlformats-officedocument.presentationml.notesSlide+xml"/>
  <Override PartName="/ppt/tags/tag65.xml" ContentType="application/vnd.openxmlformats-officedocument.presentationml.tags+xml"/>
  <Override PartName="/ppt/notesSlides/notesSlide62.xml" ContentType="application/vnd.openxmlformats-officedocument.presentationml.notesSlide+xml"/>
  <Override PartName="/ppt/tags/tag66.xml" ContentType="application/vnd.openxmlformats-officedocument.presentationml.tags+xml"/>
  <Override PartName="/ppt/notesSlides/notesSlide63.xml" ContentType="application/vnd.openxmlformats-officedocument.presentationml.notesSlide+xml"/>
  <Override PartName="/ppt/tags/tag67.xml" ContentType="application/vnd.openxmlformats-officedocument.presentationml.tags+xml"/>
  <Override PartName="/ppt/notesSlides/notesSlide64.xml" ContentType="application/vnd.openxmlformats-officedocument.presentationml.notesSlide+xml"/>
  <Override PartName="/ppt/tags/tag68.xml" ContentType="application/vnd.openxmlformats-officedocument.presentationml.tags+xml"/>
  <Override PartName="/ppt/notesSlides/notesSlide65.xml" ContentType="application/vnd.openxmlformats-officedocument.presentationml.notesSlide+xml"/>
  <Override PartName="/ppt/tags/tag69.xml" ContentType="application/vnd.openxmlformats-officedocument.presentationml.tags+xml"/>
  <Override PartName="/ppt/notesSlides/notesSlide66.xml" ContentType="application/vnd.openxmlformats-officedocument.presentationml.notesSlide+xml"/>
  <Override PartName="/ppt/tags/tag70.xml" ContentType="application/vnd.openxmlformats-officedocument.presentationml.tags+xml"/>
  <Override PartName="/ppt/notesSlides/notesSlide67.xml" ContentType="application/vnd.openxmlformats-officedocument.presentationml.notesSlide+xml"/>
  <Override PartName="/ppt/tags/tag71.xml" ContentType="application/vnd.openxmlformats-officedocument.presentationml.tags+xml"/>
  <Override PartName="/ppt/notesSlides/notesSlide68.xml" ContentType="application/vnd.openxmlformats-officedocument.presentationml.notesSlide+xml"/>
  <Override PartName="/ppt/tags/tag72.xml" ContentType="application/vnd.openxmlformats-officedocument.presentationml.tags+xml"/>
  <Override PartName="/ppt/notesSlides/notesSlide6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3"/>
  </p:notesMasterIdLst>
  <p:sldIdLst>
    <p:sldId id="513" r:id="rId2"/>
    <p:sldId id="730" r:id="rId3"/>
    <p:sldId id="1070" r:id="rId4"/>
    <p:sldId id="1071" r:id="rId5"/>
    <p:sldId id="1053" r:id="rId6"/>
    <p:sldId id="763" r:id="rId7"/>
    <p:sldId id="1170" r:id="rId8"/>
    <p:sldId id="1052" r:id="rId9"/>
    <p:sldId id="1069" r:id="rId10"/>
    <p:sldId id="876" r:id="rId11"/>
    <p:sldId id="860" r:id="rId12"/>
    <p:sldId id="759" r:id="rId13"/>
    <p:sldId id="1108" r:id="rId14"/>
    <p:sldId id="1178" r:id="rId15"/>
    <p:sldId id="1179" r:id="rId16"/>
    <p:sldId id="1180" r:id="rId17"/>
    <p:sldId id="1181" r:id="rId18"/>
    <p:sldId id="1182" r:id="rId19"/>
    <p:sldId id="1183" r:id="rId20"/>
    <p:sldId id="1184" r:id="rId21"/>
    <p:sldId id="1185" r:id="rId22"/>
    <p:sldId id="1186" r:id="rId23"/>
    <p:sldId id="1187" r:id="rId24"/>
    <p:sldId id="1103" r:id="rId25"/>
    <p:sldId id="1172" r:id="rId26"/>
    <p:sldId id="1188" r:id="rId27"/>
    <p:sldId id="1189" r:id="rId28"/>
    <p:sldId id="1190" r:id="rId29"/>
    <p:sldId id="1191" r:id="rId30"/>
    <p:sldId id="1192" r:id="rId31"/>
    <p:sldId id="1193" r:id="rId32"/>
    <p:sldId id="1194" r:id="rId33"/>
    <p:sldId id="1195" r:id="rId34"/>
    <p:sldId id="1196" r:id="rId35"/>
    <p:sldId id="1197" r:id="rId36"/>
    <p:sldId id="1198" r:id="rId37"/>
    <p:sldId id="1199" r:id="rId38"/>
    <p:sldId id="1171" r:id="rId39"/>
    <p:sldId id="1173" r:id="rId40"/>
    <p:sldId id="1200" r:id="rId41"/>
    <p:sldId id="1201" r:id="rId42"/>
    <p:sldId id="1202" r:id="rId43"/>
    <p:sldId id="1203" r:id="rId44"/>
    <p:sldId id="1204" r:id="rId45"/>
    <p:sldId id="1205" r:id="rId46"/>
    <p:sldId id="1104" r:id="rId47"/>
    <p:sldId id="1174" r:id="rId48"/>
    <p:sldId id="1206" r:id="rId49"/>
    <p:sldId id="1207" r:id="rId50"/>
    <p:sldId id="1208" r:id="rId51"/>
    <p:sldId id="1209" r:id="rId52"/>
    <p:sldId id="1210" r:id="rId53"/>
    <p:sldId id="1211" r:id="rId54"/>
    <p:sldId id="1139" r:id="rId55"/>
    <p:sldId id="1212" r:id="rId56"/>
    <p:sldId id="1175" r:id="rId57"/>
    <p:sldId id="1213" r:id="rId58"/>
    <p:sldId id="1214" r:id="rId59"/>
    <p:sldId id="1215" r:id="rId60"/>
    <p:sldId id="1217" r:id="rId61"/>
    <p:sldId id="1218" r:id="rId62"/>
    <p:sldId id="1219" r:id="rId63"/>
    <p:sldId id="1220" r:id="rId64"/>
    <p:sldId id="957" r:id="rId65"/>
    <p:sldId id="1176" r:id="rId66"/>
    <p:sldId id="1177" r:id="rId67"/>
    <p:sldId id="1138" r:id="rId68"/>
    <p:sldId id="1221" r:id="rId69"/>
    <p:sldId id="1222" r:id="rId70"/>
    <p:sldId id="874" r:id="rId71"/>
    <p:sldId id="291" r:id="rId72"/>
  </p:sldIdLst>
  <p:sldSz cx="9144000" cy="5143500" type="screen16x9"/>
  <p:notesSz cx="6858000" cy="9144000"/>
  <p:custDataLst>
    <p:tags r:id="rId7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77627D-4CC8-AA48-2C46-7F955E65AF10}" v="36" dt="2020-05-21T05:25:34.7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7" autoAdjust="0"/>
    <p:restoredTop sz="75163" autoAdjust="0"/>
  </p:normalViewPr>
  <p:slideViewPr>
    <p:cSldViewPr snapToGrid="0" showGuides="1">
      <p:cViewPr varScale="1">
        <p:scale>
          <a:sx n="67" d="100"/>
          <a:sy n="67" d="100"/>
        </p:scale>
        <p:origin x="1080" y="40"/>
      </p:cViewPr>
      <p:guideLst>
        <p:guide orient="horz" pos="1620"/>
        <p:guide pos="336"/>
      </p:guideLst>
    </p:cSldViewPr>
  </p:slideViewPr>
  <p:outlineViewPr>
    <p:cViewPr>
      <p:scale>
        <a:sx n="33" d="100"/>
        <a:sy n="33" d="100"/>
      </p:scale>
      <p:origin x="0" y="-226704"/>
    </p:cViewPr>
  </p:outlineViewPr>
  <p:notesTextViewPr>
    <p:cViewPr>
      <p:scale>
        <a:sx n="3" d="2"/>
        <a:sy n="3" d="2"/>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5/20/2020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Programa Cisco Networking Academy:</a:t>
            </a:r>
            <a:br>
              <a:rPr lang="en-US" dirty="0"/>
            </a:br>
            <a:r>
              <a:rPr lang="pt-BR"/>
              <a:t>comutação, roteamento e Wireless Essentials v7.0 (SRWE)</a:t>
            </a:r>
          </a:p>
          <a:p>
            <a:pPr rtl="0"/>
            <a:r>
              <a:rPr lang="pt-BR"/>
              <a:t>Módulo 1: Configuração básica do dispositivo</a:t>
            </a:r>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Configuração básica do dispositivo</a:t>
            </a:r>
          </a:p>
          <a:p>
            <a:pPr rtl="0"/>
            <a:r>
              <a:rPr lang="pt-BR"/>
              <a:t>1.1 – Ajustar um switch às configurações iniciais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1.1. - Configurar um switch com configurações iniciais</a:t>
            </a:r>
          </a:p>
          <a:p>
            <a:pPr rtl="0"/>
            <a:r>
              <a:rPr lang="pt-BR"/>
              <a:t>1.1.1 – Switch Boot Sequence</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751550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1.1. - Configurar um switch com configurações iniciais</a:t>
            </a:r>
          </a:p>
          <a:p>
            <a:pPr rtl="0"/>
            <a:r>
              <a:rPr lang="pt-BR"/>
              <a:t>1.1.2 - The boot system Command</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3397331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1.1. - Configurar um switch com configurações iniciais</a:t>
            </a:r>
          </a:p>
          <a:p>
            <a:pPr rtl="0"/>
            <a:r>
              <a:rPr lang="pt-BR"/>
              <a:t>1.1.3 – Indicadores de LED do switch</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2323781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1.1. - Configurar um switch com configurações iniciais</a:t>
            </a:r>
          </a:p>
          <a:p>
            <a:pPr rtl="0"/>
            <a:r>
              <a:rPr lang="pt-BR"/>
              <a:t>1.1.3 – Switch LED Indicators (Cont.)</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1849432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1.1. - Configurar um switch com configurações iniciais</a:t>
            </a:r>
          </a:p>
          <a:p>
            <a:pPr rtl="0"/>
            <a:r>
              <a:rPr lang="pt-BR"/>
              <a:t>1.1.4 – Recovering from a System Crash</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578326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1.1. - Configurar um switch com configurações iniciais</a:t>
            </a:r>
          </a:p>
          <a:p>
            <a:pPr rtl="0"/>
            <a:r>
              <a:rPr lang="pt-BR"/>
              <a:t>1.1.5 — Acesso ao gerenciamento de switches</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867191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1.1. - Configurar um switch com configurações iniciais</a:t>
            </a:r>
          </a:p>
          <a:p>
            <a:pPr rtl="0"/>
            <a:r>
              <a:rPr lang="pt-BR"/>
              <a:t>1.1.6 — Exemplo de Configuração SVI do Switch</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4232198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1.1. - Configurar um switch com configurações iniciais</a:t>
            </a:r>
          </a:p>
          <a:p>
            <a:pPr rtl="0"/>
            <a:r>
              <a:rPr lang="pt-BR"/>
              <a:t>1.1.6 — Exemplo de Configuração SVI do Switch (Cont.)</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1542535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1.1. - Configurar um switch com configurações iniciais</a:t>
            </a:r>
          </a:p>
          <a:p>
            <a:pPr rtl="0"/>
            <a:r>
              <a:rPr lang="pt-BR"/>
              <a:t>1.1.6 — Exemplo de Configuração SVI do Switch (Cont.)</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65115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1.1. - Configurar um switch com configurações iniciais</a:t>
            </a:r>
          </a:p>
          <a:p>
            <a:pPr rtl="0"/>
            <a:r>
              <a:rPr lang="pt-BR"/>
              <a:t>1.1.6 — Exemplo de Configuração SVI do Switch (Cont.)</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2382698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1.1. - Configurar um switch com configurações iniciais</a:t>
            </a:r>
          </a:p>
          <a:p>
            <a:pPr rtl="0"/>
            <a:r>
              <a:rPr lang="pt-BR"/>
              <a:t>1.1.7 – Lab – Basic Switch Configuration</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1099581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Configuração básica do dispositivo</a:t>
            </a:r>
          </a:p>
          <a:p>
            <a:pPr rtl="0"/>
            <a:r>
              <a:rPr lang="pt-BR"/>
              <a:t>1.2 – Configurar portas de switch</a:t>
            </a:r>
          </a:p>
        </p:txBody>
      </p:sp>
      <p:sp>
        <p:nvSpPr>
          <p:cNvPr id="4" name="Slide Number Placeholder 3"/>
          <p:cNvSpPr>
            <a:spLocks noGrp="1"/>
          </p:cNvSpPr>
          <p:nvPr>
            <p:ph type="sldNum" sz="quarter" idx="10"/>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1.2 – Configurar portas de switch</a:t>
            </a:r>
          </a:p>
          <a:p>
            <a:pPr rtl="0"/>
            <a:r>
              <a:rPr lang="pt-BR"/>
              <a:t>1.2.1 – Duplex Communication</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3729660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1.2 – Configurar portas de switch</a:t>
            </a:r>
          </a:p>
          <a:p>
            <a:pPr rtl="0"/>
            <a:r>
              <a:rPr lang="pt-BR"/>
              <a:t>1.2.2 – Configurar portas de switch na camada física</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4151139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1.2 – Configurar portas de switch</a:t>
            </a:r>
          </a:p>
          <a:p>
            <a:pPr rtl="0"/>
            <a:r>
              <a:rPr lang="pt-BR"/>
              <a:t>1.2.2 – Configure Switch Ports at the Physical Layer (Cont.)</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1260321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1.2 – Configurar portas de switch</a:t>
            </a:r>
          </a:p>
          <a:p>
            <a:pPr rtl="0"/>
            <a:r>
              <a:rPr lang="pt-BR"/>
              <a:t>1.2.3 — MDIX automático</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2439760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1.2 – Configurar portas de switch</a:t>
            </a:r>
          </a:p>
          <a:p>
            <a:pPr rtl="0"/>
            <a:r>
              <a:rPr lang="pt-BR"/>
              <a:t>1.2.4 – Switch Verification Commands</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282079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1.2 – Configurar portas de switch</a:t>
            </a:r>
          </a:p>
          <a:p>
            <a:pPr rtl="0"/>
            <a:r>
              <a:rPr lang="pt-BR"/>
              <a:t>1.2.5 – Verify Switch Port Configuration</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1203634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1.2 – Configurar portas de switch</a:t>
            </a:r>
          </a:p>
          <a:p>
            <a:pPr rtl="0"/>
            <a:r>
              <a:rPr lang="pt-BR"/>
              <a:t>1.2.5 – Verify Switch Port Configuration (Cont.)</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2800540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1.2 – Configurar portas de switch</a:t>
            </a:r>
          </a:p>
          <a:p>
            <a:pPr rtl="0"/>
            <a:r>
              <a:rPr lang="pt-BR"/>
              <a:t>1.2.6 – Problemas na camada de acesso à rede</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35208052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1.2 – Configurar portas de switch</a:t>
            </a:r>
          </a:p>
          <a:p>
            <a:pPr rtl="0"/>
            <a:r>
              <a:rPr lang="pt-BR"/>
              <a:t>1.2.6 – Problemas na camada de acesso à rede (Continuação)</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10261998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1.2 – Configurar portas de switch</a:t>
            </a:r>
          </a:p>
          <a:p>
            <a:pPr rtl="0"/>
            <a:r>
              <a:rPr lang="pt-BR"/>
              <a:t>1.2.6 – Problemas na camada de acesso à rede (Continuação)</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25204085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1.2 – Configurar portas de switch</a:t>
            </a:r>
          </a:p>
          <a:p>
            <a:pPr rtl="0"/>
            <a:r>
              <a:rPr lang="pt-BR"/>
              <a:t>1.2.7 — Erros de entrada e saída da interface</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3086386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1.2 – Configurar portas de switch</a:t>
            </a:r>
          </a:p>
          <a:p>
            <a:pPr rtl="0"/>
            <a:r>
              <a:rPr lang="pt-BR"/>
              <a:t>1.2.7 — Erros de Entrada e Saída da Interface (Cont.)</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11484897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1.2 – Configurar portas de switch</a:t>
            </a:r>
          </a:p>
          <a:p>
            <a:pPr rtl="0"/>
            <a:r>
              <a:rPr lang="pt-BR"/>
              <a:t>1.2.8 – Troubleshooting Network Access Layer Issues</a:t>
            </a:r>
          </a:p>
          <a:p>
            <a:pPr rtl="0"/>
            <a:r>
              <a:rPr lang="pt-BR"/>
              <a:t>1.2.9 — Verificador de sintaxe — Configurar portas de switch</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34123611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Configuração básica do dispositivo</a:t>
            </a:r>
          </a:p>
          <a:p>
            <a:pPr rtl="0"/>
            <a:r>
              <a:rPr lang="pt-BR"/>
              <a:t>1.3 – Acesso remoto seguro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1968480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1.3 – Acesso remoto seguro</a:t>
            </a:r>
          </a:p>
          <a:p>
            <a:pPr rtl="0"/>
            <a:r>
              <a:rPr lang="pt-BR"/>
              <a:t>1.3.1 — Operação Telnet</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40211151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1.3 – Acesso remoto seguro</a:t>
            </a:r>
          </a:p>
          <a:p>
            <a:pPr rtl="0"/>
            <a:r>
              <a:rPr lang="pt-BR"/>
              <a:t>1.3.2 – SSH Operation</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7231728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1.3 – Acesso remoto seguro</a:t>
            </a:r>
          </a:p>
          <a:p>
            <a:pPr rtl="0"/>
            <a:r>
              <a:rPr lang="pt-BR"/>
              <a:t>1.3.3 — Verifique se o Switch suporta SSH</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224353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1.3 – Acesso remoto seguro</a:t>
            </a:r>
          </a:p>
          <a:p>
            <a:pPr rtl="0"/>
            <a:r>
              <a:rPr lang="pt-BR"/>
              <a:t>1.3.4 – Configure SSH</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11158773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1.3 – Acesso remoto seguro</a:t>
            </a:r>
          </a:p>
          <a:p>
            <a:pPr rtl="0"/>
            <a:r>
              <a:rPr lang="pt-BR"/>
              <a:t>1.3.5 — Verifique se o SSH está operacional</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4228926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1.3 – Acesso remoto seguro</a:t>
            </a:r>
          </a:p>
          <a:p>
            <a:pPr rtl="0"/>
            <a:r>
              <a:rPr lang="pt-BR"/>
              <a:t>1.3.5 — Verifique se o SSH está operacional (Cont.)</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11442490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1.3 – Acesso remoto seguro</a:t>
            </a:r>
          </a:p>
          <a:p>
            <a:pPr rtl="0"/>
            <a:r>
              <a:rPr lang="pt-BR"/>
              <a:t>1.3.6 – Packet Tracer – Configure SSH</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24846006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Configuração básica do dispositivo</a:t>
            </a:r>
          </a:p>
          <a:p>
            <a:pPr rtl="0"/>
            <a:r>
              <a:rPr lang="pt-BR"/>
              <a:t>1.4 - Configuração básica do roteador</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1.4 - Configuração básica do roteador</a:t>
            </a:r>
          </a:p>
          <a:p>
            <a:pPr rtl="0"/>
            <a:r>
              <a:rPr lang="pt-BR"/>
              <a:t>1.4.1 – Configure Basic Router Settings</a:t>
            </a:r>
          </a:p>
        </p:txBody>
      </p:sp>
      <p:sp>
        <p:nvSpPr>
          <p:cNvPr id="4" name="Slide Number Placeholder 3"/>
          <p:cNvSpPr>
            <a:spLocks noGrp="1"/>
          </p:cNvSpPr>
          <p:nvPr>
            <p:ph type="sldNum" sz="quarter" idx="5"/>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5272117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1.4 - Configuração básica do roteador</a:t>
            </a:r>
          </a:p>
          <a:p>
            <a:pPr rtl="0"/>
            <a:r>
              <a:rPr lang="pt-BR"/>
              <a:t>1.4.1 – Configure Basic Router Settings (Cont.)</a:t>
            </a:r>
          </a:p>
          <a:p>
            <a:pPr rtl="0"/>
            <a:r>
              <a:rPr lang="pt-BR"/>
              <a:t>1.4.2 — Verificador de sintaxe — Configurar configurações básicas do roteador</a:t>
            </a:r>
          </a:p>
        </p:txBody>
      </p:sp>
      <p:sp>
        <p:nvSpPr>
          <p:cNvPr id="4" name="Slide Number Placeholder 3"/>
          <p:cNvSpPr>
            <a:spLocks noGrp="1"/>
          </p:cNvSpPr>
          <p:nvPr>
            <p:ph type="sldNum" sz="quarter" idx="5"/>
          </p:nvPr>
        </p:nvSpPr>
        <p:spPr/>
        <p:txBody>
          <a:bodyPr/>
          <a:lstStyle/>
          <a:p>
            <a:pPr rtl="0"/>
            <a:fld id="{5641018C-6CAF-B84E-B92C-ECB119457FBA}" type="slidenum">
              <a:rPr/>
              <a:t>48</a:t>
            </a:fld>
            <a:endParaRPr/>
          </a:p>
        </p:txBody>
      </p:sp>
    </p:spTree>
    <p:extLst>
      <p:ext uri="{BB962C8B-B14F-4D97-AF65-F5344CB8AC3E}">
        <p14:creationId xmlns:p14="http://schemas.microsoft.com/office/powerpoint/2010/main" val="37251772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1.4 - Configuração básica do roteador</a:t>
            </a:r>
          </a:p>
          <a:p>
            <a:pPr rtl="0"/>
            <a:r>
              <a:rPr lang="pt-BR"/>
              <a:t>1.4.3 — Topologia de pilha dupla</a:t>
            </a:r>
          </a:p>
        </p:txBody>
      </p:sp>
      <p:sp>
        <p:nvSpPr>
          <p:cNvPr id="4" name="Slide Number Placeholder 3"/>
          <p:cNvSpPr>
            <a:spLocks noGrp="1"/>
          </p:cNvSpPr>
          <p:nvPr>
            <p:ph type="sldNum" sz="quarter" idx="5"/>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10772322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1.4 - Configuração básica do roteador</a:t>
            </a:r>
          </a:p>
          <a:p>
            <a:pPr rtl="0"/>
            <a:r>
              <a:rPr lang="pt-BR"/>
              <a:t>1.4.4 Configurar interfaces do roteador</a:t>
            </a:r>
          </a:p>
        </p:txBody>
      </p:sp>
      <p:sp>
        <p:nvSpPr>
          <p:cNvPr id="4" name="Slide Number Placeholder 3"/>
          <p:cNvSpPr>
            <a:spLocks noGrp="1"/>
          </p:cNvSpPr>
          <p:nvPr>
            <p:ph type="sldNum" sz="quarter" idx="5"/>
          </p:nvPr>
        </p:nvSpPr>
        <p:spPr/>
        <p:txBody>
          <a:bodyPr/>
          <a:lstStyle/>
          <a:p>
            <a:pPr rtl="0"/>
            <a:fld id="{5641018C-6CAF-B84E-B92C-ECB119457FBA}" type="slidenum">
              <a:rPr/>
              <a:t>50</a:t>
            </a:fld>
            <a:endParaRPr/>
          </a:p>
        </p:txBody>
      </p:sp>
    </p:spTree>
    <p:extLst>
      <p:ext uri="{BB962C8B-B14F-4D97-AF65-F5344CB8AC3E}">
        <p14:creationId xmlns:p14="http://schemas.microsoft.com/office/powerpoint/2010/main" val="27883402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1.4 - Configuração básica do roteador</a:t>
            </a:r>
          </a:p>
          <a:p>
            <a:pPr rtl="0"/>
            <a:r>
              <a:rPr lang="pt-BR"/>
              <a:t>1.4.4 – Configure Router Interfaces (Cont.)</a:t>
            </a:r>
          </a:p>
          <a:p>
            <a:pPr rtl="0"/>
            <a:r>
              <a:rPr lang="pt-BR"/>
              <a:t>1.4.5 — Verificador de sintaxe — Configurar interfaces de roteador</a:t>
            </a:r>
          </a:p>
        </p:txBody>
      </p:sp>
      <p:sp>
        <p:nvSpPr>
          <p:cNvPr id="4" name="Slide Number Placeholder 3"/>
          <p:cNvSpPr>
            <a:spLocks noGrp="1"/>
          </p:cNvSpPr>
          <p:nvPr>
            <p:ph type="sldNum" sz="quarter" idx="5"/>
          </p:nvPr>
        </p:nvSpPr>
        <p:spPr/>
        <p:txBody>
          <a:bodyPr/>
          <a:lstStyle/>
          <a:p>
            <a:pPr rtl="0"/>
            <a:fld id="{5641018C-6CAF-B84E-B92C-ECB119457FBA}" type="slidenum">
              <a:rPr/>
              <a:t>51</a:t>
            </a:fld>
            <a:endParaRPr/>
          </a:p>
        </p:txBody>
      </p:sp>
    </p:spTree>
    <p:extLst>
      <p:ext uri="{BB962C8B-B14F-4D97-AF65-F5344CB8AC3E}">
        <p14:creationId xmlns:p14="http://schemas.microsoft.com/office/powerpoint/2010/main" val="2976198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7</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5836124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1.4 - Configuração básica do roteador</a:t>
            </a:r>
          </a:p>
          <a:p>
            <a:pPr rtl="0"/>
            <a:r>
              <a:rPr lang="pt-BR"/>
              <a:t>1.4.6 — Interfaces de Loopback IPv4</a:t>
            </a:r>
          </a:p>
        </p:txBody>
      </p:sp>
      <p:sp>
        <p:nvSpPr>
          <p:cNvPr id="4" name="Slide Number Placeholder 3"/>
          <p:cNvSpPr>
            <a:spLocks noGrp="1"/>
          </p:cNvSpPr>
          <p:nvPr>
            <p:ph type="sldNum" sz="quarter" idx="5"/>
          </p:nvPr>
        </p:nvSpPr>
        <p:spPr/>
        <p:txBody>
          <a:bodyPr/>
          <a:lstStyle/>
          <a:p>
            <a:pPr rtl="0"/>
            <a:fld id="{5641018C-6CAF-B84E-B92C-ECB119457FBA}" type="slidenum">
              <a:rPr/>
              <a:t>52</a:t>
            </a:fld>
            <a:endParaRPr/>
          </a:p>
        </p:txBody>
      </p:sp>
    </p:spTree>
    <p:extLst>
      <p:ext uri="{BB962C8B-B14F-4D97-AF65-F5344CB8AC3E}">
        <p14:creationId xmlns:p14="http://schemas.microsoft.com/office/powerpoint/2010/main" val="40430633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1.4 - Configuração básica do roteador</a:t>
            </a:r>
          </a:p>
          <a:p>
            <a:pPr rtl="0"/>
            <a:r>
              <a:rPr lang="pt-BR"/>
              <a:t>1.4.7 — Tracer de Pacotes — Configurar Interfaces de Roteador</a:t>
            </a:r>
          </a:p>
        </p:txBody>
      </p:sp>
      <p:sp>
        <p:nvSpPr>
          <p:cNvPr id="4" name="Slide Number Placeholder 3"/>
          <p:cNvSpPr>
            <a:spLocks noGrp="1"/>
          </p:cNvSpPr>
          <p:nvPr>
            <p:ph type="sldNum" sz="quarter" idx="5"/>
          </p:nvPr>
        </p:nvSpPr>
        <p:spPr/>
        <p:txBody>
          <a:bodyPr/>
          <a:lstStyle/>
          <a:p>
            <a:pPr rtl="0"/>
            <a:fld id="{5641018C-6CAF-B84E-B92C-ECB119457FBA}" type="slidenum">
              <a:rPr/>
              <a:t>53</a:t>
            </a:fld>
            <a:endParaRPr/>
          </a:p>
        </p:txBody>
      </p:sp>
    </p:spTree>
    <p:extLst>
      <p:ext uri="{BB962C8B-B14F-4D97-AF65-F5344CB8AC3E}">
        <p14:creationId xmlns:p14="http://schemas.microsoft.com/office/powerpoint/2010/main" val="12291699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Configuração básica do dispositivo</a:t>
            </a:r>
          </a:p>
          <a:p>
            <a:pPr rtl="0"/>
            <a:r>
              <a:rPr lang="pt-BR"/>
              <a:t>1.5 - Verificar redes diretamente conectadas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54</a:t>
            </a:fld>
            <a:endParaRPr/>
          </a:p>
        </p:txBody>
      </p:sp>
    </p:spTree>
    <p:extLst>
      <p:ext uri="{BB962C8B-B14F-4D97-AF65-F5344CB8AC3E}">
        <p14:creationId xmlns:p14="http://schemas.microsoft.com/office/powerpoint/2010/main" val="9622305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1.5 - Verificar redes diretamente conectadas</a:t>
            </a:r>
          </a:p>
          <a:p>
            <a:pPr rtl="0"/>
            <a:r>
              <a:rPr lang="pt-BR"/>
              <a:t>1.5.1 – Interface Verification Commands</a:t>
            </a:r>
          </a:p>
        </p:txBody>
      </p:sp>
      <p:sp>
        <p:nvSpPr>
          <p:cNvPr id="4" name="Slide Number Placeholder 3"/>
          <p:cNvSpPr>
            <a:spLocks noGrp="1"/>
          </p:cNvSpPr>
          <p:nvPr>
            <p:ph type="sldNum" sz="quarter" idx="5"/>
          </p:nvPr>
        </p:nvSpPr>
        <p:spPr/>
        <p:txBody>
          <a:bodyPr/>
          <a:lstStyle/>
          <a:p>
            <a:pPr rtl="0"/>
            <a:fld id="{5641018C-6CAF-B84E-B92C-ECB119457FBA}" type="slidenum">
              <a:rPr/>
              <a:t>55</a:t>
            </a:fld>
            <a:endParaRPr/>
          </a:p>
        </p:txBody>
      </p:sp>
    </p:spTree>
    <p:extLst>
      <p:ext uri="{BB962C8B-B14F-4D97-AF65-F5344CB8AC3E}">
        <p14:creationId xmlns:p14="http://schemas.microsoft.com/office/powerpoint/2010/main" val="22937029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1.5 - Verificar redes diretamente conectadas</a:t>
            </a:r>
          </a:p>
          <a:p>
            <a:pPr rtl="0"/>
            <a:r>
              <a:rPr lang="pt-BR"/>
              <a:t>1.5.2 – Verify Interface Status</a:t>
            </a:r>
          </a:p>
        </p:txBody>
      </p:sp>
      <p:sp>
        <p:nvSpPr>
          <p:cNvPr id="4" name="Slide Number Placeholder 3"/>
          <p:cNvSpPr>
            <a:spLocks noGrp="1"/>
          </p:cNvSpPr>
          <p:nvPr>
            <p:ph type="sldNum" sz="quarter" idx="5"/>
          </p:nvPr>
        </p:nvSpPr>
        <p:spPr/>
        <p:txBody>
          <a:bodyPr/>
          <a:lstStyle/>
          <a:p>
            <a:pPr rtl="0"/>
            <a:fld id="{5641018C-6CAF-B84E-B92C-ECB119457FBA}" type="slidenum">
              <a:rPr/>
              <a:t>56</a:t>
            </a:fld>
            <a:endParaRPr/>
          </a:p>
        </p:txBody>
      </p:sp>
    </p:spTree>
    <p:extLst>
      <p:ext uri="{BB962C8B-B14F-4D97-AF65-F5344CB8AC3E}">
        <p14:creationId xmlns:p14="http://schemas.microsoft.com/office/powerpoint/2010/main" val="13732535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1.5 - Verificar redes diretamente conectadas</a:t>
            </a:r>
          </a:p>
          <a:p>
            <a:pPr rtl="0"/>
            <a:r>
              <a:rPr lang="pt-BR"/>
              <a:t>1.5.3 — Verificar endereços locais e multicast de link IPv6</a:t>
            </a:r>
          </a:p>
        </p:txBody>
      </p:sp>
      <p:sp>
        <p:nvSpPr>
          <p:cNvPr id="4" name="Slide Number Placeholder 3"/>
          <p:cNvSpPr>
            <a:spLocks noGrp="1"/>
          </p:cNvSpPr>
          <p:nvPr>
            <p:ph type="sldNum" sz="quarter" idx="5"/>
          </p:nvPr>
        </p:nvSpPr>
        <p:spPr/>
        <p:txBody>
          <a:bodyPr/>
          <a:lstStyle/>
          <a:p>
            <a:pPr rtl="0"/>
            <a:fld id="{5641018C-6CAF-B84E-B92C-ECB119457FBA}" type="slidenum">
              <a:rPr/>
              <a:t>57</a:t>
            </a:fld>
            <a:endParaRPr/>
          </a:p>
        </p:txBody>
      </p:sp>
    </p:spTree>
    <p:extLst>
      <p:ext uri="{BB962C8B-B14F-4D97-AF65-F5344CB8AC3E}">
        <p14:creationId xmlns:p14="http://schemas.microsoft.com/office/powerpoint/2010/main" val="15100843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1.5 - Verificar redes diretamente conectadas</a:t>
            </a:r>
          </a:p>
          <a:p>
            <a:pPr rtl="0"/>
            <a:r>
              <a:rPr lang="pt-BR"/>
              <a:t>1.5.4 – Verificar a configuração da Interface</a:t>
            </a:r>
          </a:p>
        </p:txBody>
      </p:sp>
      <p:sp>
        <p:nvSpPr>
          <p:cNvPr id="4" name="Slide Number Placeholder 3"/>
          <p:cNvSpPr>
            <a:spLocks noGrp="1"/>
          </p:cNvSpPr>
          <p:nvPr>
            <p:ph type="sldNum" sz="quarter" idx="5"/>
          </p:nvPr>
        </p:nvSpPr>
        <p:spPr/>
        <p:txBody>
          <a:bodyPr/>
          <a:lstStyle/>
          <a:p>
            <a:pPr rtl="0"/>
            <a:fld id="{5641018C-6CAF-B84E-B92C-ECB119457FBA}" type="slidenum">
              <a:rPr/>
              <a:t>58</a:t>
            </a:fld>
            <a:endParaRPr/>
          </a:p>
        </p:txBody>
      </p:sp>
    </p:spTree>
    <p:extLst>
      <p:ext uri="{BB962C8B-B14F-4D97-AF65-F5344CB8AC3E}">
        <p14:creationId xmlns:p14="http://schemas.microsoft.com/office/powerpoint/2010/main" val="11405935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1.5 - Verificar redes diretamente conectadas</a:t>
            </a:r>
          </a:p>
          <a:p>
            <a:pPr rtl="0"/>
            <a:r>
              <a:rPr lang="pt-BR"/>
              <a:t>1.5.5 — Verificar rotas</a:t>
            </a:r>
          </a:p>
        </p:txBody>
      </p:sp>
      <p:sp>
        <p:nvSpPr>
          <p:cNvPr id="4" name="Slide Number Placeholder 3"/>
          <p:cNvSpPr>
            <a:spLocks noGrp="1"/>
          </p:cNvSpPr>
          <p:nvPr>
            <p:ph type="sldNum" sz="quarter" idx="5"/>
          </p:nvPr>
        </p:nvSpPr>
        <p:spPr/>
        <p:txBody>
          <a:bodyPr/>
          <a:lstStyle/>
          <a:p>
            <a:pPr rtl="0"/>
            <a:fld id="{5641018C-6CAF-B84E-B92C-ECB119457FBA}" type="slidenum">
              <a:rPr/>
              <a:t>59</a:t>
            </a:fld>
            <a:endParaRPr/>
          </a:p>
        </p:txBody>
      </p:sp>
    </p:spTree>
    <p:extLst>
      <p:ext uri="{BB962C8B-B14F-4D97-AF65-F5344CB8AC3E}">
        <p14:creationId xmlns:p14="http://schemas.microsoft.com/office/powerpoint/2010/main" val="40178285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1.5 - Verificar redes diretamente conectadas</a:t>
            </a:r>
          </a:p>
          <a:p>
            <a:pPr rtl="0"/>
            <a:r>
              <a:rPr lang="pt-BR"/>
              <a:t>1.5.5 — Verificar rotas (Cont.)</a:t>
            </a:r>
          </a:p>
        </p:txBody>
      </p:sp>
      <p:sp>
        <p:nvSpPr>
          <p:cNvPr id="4" name="Slide Number Placeholder 3"/>
          <p:cNvSpPr>
            <a:spLocks noGrp="1"/>
          </p:cNvSpPr>
          <p:nvPr>
            <p:ph type="sldNum" sz="quarter" idx="5"/>
          </p:nvPr>
        </p:nvSpPr>
        <p:spPr/>
        <p:txBody>
          <a:bodyPr/>
          <a:lstStyle/>
          <a:p>
            <a:pPr rtl="0"/>
            <a:fld id="{5641018C-6CAF-B84E-B92C-ECB119457FBA}" type="slidenum">
              <a:rPr/>
              <a:t>60</a:t>
            </a:fld>
            <a:endParaRPr/>
          </a:p>
        </p:txBody>
      </p:sp>
    </p:spTree>
    <p:extLst>
      <p:ext uri="{BB962C8B-B14F-4D97-AF65-F5344CB8AC3E}">
        <p14:creationId xmlns:p14="http://schemas.microsoft.com/office/powerpoint/2010/main" val="21630134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1.5 - Verificar redes diretamente conectadas</a:t>
            </a:r>
          </a:p>
          <a:p>
            <a:pPr rtl="0"/>
            <a:r>
              <a:rPr lang="pt-BR"/>
              <a:t>1.5.6 – Filtrar a saída do comando show</a:t>
            </a:r>
          </a:p>
          <a:p>
            <a:pPr rtl="0"/>
            <a:r>
              <a:rPr lang="pt-BR"/>
              <a:t>1.5.7 — Verificador de Sintaxe — Saída do Comando Mostrar Filtro</a:t>
            </a:r>
          </a:p>
        </p:txBody>
      </p:sp>
      <p:sp>
        <p:nvSpPr>
          <p:cNvPr id="4" name="Slide Number Placeholder 3"/>
          <p:cNvSpPr>
            <a:spLocks noGrp="1"/>
          </p:cNvSpPr>
          <p:nvPr>
            <p:ph type="sldNum" sz="quarter" idx="5"/>
          </p:nvPr>
        </p:nvSpPr>
        <p:spPr/>
        <p:txBody>
          <a:bodyPr/>
          <a:lstStyle/>
          <a:p>
            <a:pPr rtl="0"/>
            <a:fld id="{5641018C-6CAF-B84E-B92C-ECB119457FBA}" type="slidenum">
              <a:rPr/>
              <a:t>61</a:t>
            </a:fld>
            <a:endParaRPr/>
          </a:p>
        </p:txBody>
      </p:sp>
    </p:spTree>
    <p:extLst>
      <p:ext uri="{BB962C8B-B14F-4D97-AF65-F5344CB8AC3E}">
        <p14:creationId xmlns:p14="http://schemas.microsoft.com/office/powerpoint/2010/main" val="287118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1.5 - Verificar redes diretamente conectadas</a:t>
            </a:r>
          </a:p>
          <a:p>
            <a:pPr rtl="0"/>
            <a:r>
              <a:rPr lang="pt-BR"/>
              <a:t>1.5.8 – Recurso de histórico de comandos</a:t>
            </a:r>
          </a:p>
          <a:p>
            <a:pPr rtl="0"/>
            <a:r>
              <a:rPr lang="pt-BR"/>
              <a:t>1.5.9 — Verificador de sintaxe — Recursos do histórico de comandos</a:t>
            </a:r>
          </a:p>
        </p:txBody>
      </p:sp>
      <p:sp>
        <p:nvSpPr>
          <p:cNvPr id="4" name="Slide Number Placeholder 3"/>
          <p:cNvSpPr>
            <a:spLocks noGrp="1"/>
          </p:cNvSpPr>
          <p:nvPr>
            <p:ph type="sldNum" sz="quarter" idx="5"/>
          </p:nvPr>
        </p:nvSpPr>
        <p:spPr/>
        <p:txBody>
          <a:bodyPr/>
          <a:lstStyle/>
          <a:p>
            <a:pPr rtl="0"/>
            <a:fld id="{5641018C-6CAF-B84E-B92C-ECB119457FBA}" type="slidenum">
              <a:rPr/>
              <a:t>62</a:t>
            </a:fld>
            <a:endParaRPr/>
          </a:p>
        </p:txBody>
      </p:sp>
    </p:spTree>
    <p:extLst>
      <p:ext uri="{BB962C8B-B14F-4D97-AF65-F5344CB8AC3E}">
        <p14:creationId xmlns:p14="http://schemas.microsoft.com/office/powerpoint/2010/main" val="34132705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 Configuração básica do dispositivo</a:t>
            </a:r>
          </a:p>
          <a:p>
            <a:pPr rtl="0"/>
            <a:r>
              <a:rPr lang="pt-BR"/>
              <a:t>1.5 - Verificar redes diretamente conectadas</a:t>
            </a:r>
          </a:p>
          <a:p>
            <a:pPr rtl="0"/>
            <a:r>
              <a:rPr lang="pt-BR"/>
              <a:t>1.5.10 – Packet Tracer – Verificar redes diretamente conectadas</a:t>
            </a:r>
          </a:p>
          <a:p>
            <a:pPr rtl="0"/>
            <a:r>
              <a:rPr lang="pt-BR"/>
              <a:t>1.5.11 - Verifique o seu entendimento — Verifique as redes conectadas diretamente</a:t>
            </a:r>
          </a:p>
        </p:txBody>
      </p:sp>
      <p:sp>
        <p:nvSpPr>
          <p:cNvPr id="4" name="Slide Number Placeholder 3"/>
          <p:cNvSpPr>
            <a:spLocks noGrp="1"/>
          </p:cNvSpPr>
          <p:nvPr>
            <p:ph type="sldNum" sz="quarter" idx="5"/>
          </p:nvPr>
        </p:nvSpPr>
        <p:spPr/>
        <p:txBody>
          <a:bodyPr/>
          <a:lstStyle/>
          <a:p>
            <a:pPr rtl="0"/>
            <a:fld id="{5641018C-6CAF-B84E-B92C-ECB119457FBA}" type="slidenum">
              <a:rPr/>
              <a:t>63</a:t>
            </a:fld>
            <a:endParaRPr/>
          </a:p>
        </p:txBody>
      </p:sp>
    </p:spTree>
    <p:extLst>
      <p:ext uri="{BB962C8B-B14F-4D97-AF65-F5344CB8AC3E}">
        <p14:creationId xmlns:p14="http://schemas.microsoft.com/office/powerpoint/2010/main" val="30317350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 Configuração básica do dispositivo</a:t>
            </a:r>
          </a:p>
          <a:p>
            <a:pPr rtl="0"/>
            <a:r>
              <a:rPr lang="pt-BR"/>
              <a:t>1.5 - Verificar redes diretamente conectadas</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64</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65</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1 – Configuração básica do dispositivo</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1.6 -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1.6.1 — Tracer de Pacotes — Implementar uma Rede Pequena</a:t>
            </a:r>
          </a:p>
        </p:txBody>
      </p:sp>
    </p:spTree>
    <p:extLst>
      <p:ext uri="{BB962C8B-B14F-4D97-AF65-F5344CB8AC3E}">
        <p14:creationId xmlns:p14="http://schemas.microsoft.com/office/powerpoint/2010/main" val="11037894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66</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1 – Configuração básica do dispositivo</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1.6 -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1.6.2 – Lab – Definir configurações básicas do roteador</a:t>
            </a:r>
          </a:p>
        </p:txBody>
      </p:sp>
    </p:spTree>
    <p:extLst>
      <p:ext uri="{BB962C8B-B14F-4D97-AF65-F5344CB8AC3E}">
        <p14:creationId xmlns:p14="http://schemas.microsoft.com/office/powerpoint/2010/main" val="6509424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67</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1 – Configuração básica do dispositivo</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1.6 -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1.6.3 - O que aprendi neste módulo?</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1.6.4 - Teste do módulo - Configuração básica do dispositivo</a:t>
            </a:r>
          </a:p>
        </p:txBody>
      </p:sp>
    </p:spTree>
    <p:extLst>
      <p:ext uri="{BB962C8B-B14F-4D97-AF65-F5344CB8AC3E}">
        <p14:creationId xmlns:p14="http://schemas.microsoft.com/office/powerpoint/2010/main" val="25279157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68</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1 – Configuração básica do dispositivo</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1.6 -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1.6.3 - O que aprendi neste módulo? (continuação)</a:t>
            </a:r>
          </a:p>
        </p:txBody>
      </p:sp>
    </p:spTree>
    <p:extLst>
      <p:ext uri="{BB962C8B-B14F-4D97-AF65-F5344CB8AC3E}">
        <p14:creationId xmlns:p14="http://schemas.microsoft.com/office/powerpoint/2010/main" val="22725029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69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1 – Configuração básica do dispositivo</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1.6 -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1.6.3 - O que aprendi neste módulo? (continuação)</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1.6.4 - Teste do módulo - Configuração básica do dispositivo</a:t>
            </a:r>
          </a:p>
        </p:txBody>
      </p:sp>
    </p:spTree>
    <p:extLst>
      <p:ext uri="{BB962C8B-B14F-4D97-AF65-F5344CB8AC3E}">
        <p14:creationId xmlns:p14="http://schemas.microsoft.com/office/powerpoint/2010/main" val="38579461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70</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71</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9</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Programa Cisco Networking Academy:</a:t>
            </a:r>
            <a:br>
              <a:rPr lang="en-US" dirty="0"/>
            </a:br>
            <a:r>
              <a:rPr lang="pt-BR"/>
              <a:t>comutação, roteamento e Wireless Essentials v7.0 (SRWE)</a:t>
            </a:r>
          </a:p>
          <a:p>
            <a:pPr rtl="0"/>
            <a:r>
              <a:rPr lang="pt-BR"/>
              <a:t>Módulo 1: Configuração básica do dispositivo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11</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a:t>1.0 Introdução</a:t>
            </a:r>
          </a:p>
          <a:p>
            <a:pPr rtl="0">
              <a:buFontTx/>
              <a:buNone/>
            </a:pPr>
            <a:r>
              <a:rPr lang="pt-BR"/>
              <a:t>1.0.2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5">
                    <a:lumMod val="50000"/>
                  </a:schemeClr>
                </a:solidFill>
                <a:latin typeface="+mn-lt"/>
                <a:ea typeface="+mn-ea"/>
                <a:cs typeface="CiscoSans Thin"/>
              </a:rPr>
              <a:t>© 2016 Cisco e/ou suas afiliadas. Todos os direitos reservados.   Confidencial da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3">
                    <a:lumMod val="85000"/>
                  </a:schemeClr>
                </a:solidFill>
                <a:latin typeface="+mn-lt"/>
                <a:ea typeface="+mn-ea"/>
                <a:cs typeface="CiscoSans Thin"/>
              </a:rPr>
              <a:t>© 2016 Cisco e/ou suas afiliadas. Todos os direitos reservados.   Confidencial da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2.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8.xm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9.xml"/><Relationship Id="rId5" Type="http://schemas.openxmlformats.org/officeDocument/2006/relationships/image" Target="../media/image20.png"/><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2.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57.xml"/><Relationship Id="rId4" Type="http://schemas.openxmlformats.org/officeDocument/2006/relationships/image" Target="../media/image23.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8.xml"/><Relationship Id="rId4" Type="http://schemas.openxmlformats.org/officeDocument/2006/relationships/image" Target="../media/image24.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59.xml"/><Relationship Id="rId4" Type="http://schemas.openxmlformats.org/officeDocument/2006/relationships/image" Target="../media/image25.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60.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61.xml"/><Relationship Id="rId4" Type="http://schemas.openxmlformats.org/officeDocument/2006/relationships/image" Target="../media/image26.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0.xml"/><Relationship Id="rId1" Type="http://schemas.openxmlformats.org/officeDocument/2006/relationships/tags" Target="../tags/tag7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pt-BR">
                <a:solidFill>
                  <a:schemeClr val="accent5">
                    <a:lumMod val="40000"/>
                    <a:lumOff val="60000"/>
                  </a:schemeClr>
                </a:solidFill>
              </a:rPr>
              <a:t>Módulo 1: Configuração básica do dispositivo</a:t>
            </a:r>
          </a:p>
        </p:txBody>
      </p:sp>
      <p:sp>
        <p:nvSpPr>
          <p:cNvPr id="5" name="Text Placeholder 4"/>
          <p:cNvSpPr>
            <a:spLocks noGrp="1"/>
          </p:cNvSpPr>
          <p:nvPr>
            <p:ph type="body" sz="quarter" idx="13"/>
          </p:nvPr>
        </p:nvSpPr>
        <p:spPr>
          <a:xfrm>
            <a:off x="469497" y="3127609"/>
            <a:ext cx="5925246" cy="299001"/>
          </a:xfrm>
        </p:spPr>
        <p:txBody>
          <a:bodyPr/>
          <a:lstStyle/>
          <a:p>
            <a:pPr rtl="0"/>
            <a:r>
              <a:rPr lang="pt-BR">
                <a:solidFill>
                  <a:schemeClr val="bg2">
                    <a:lumMod val="40000"/>
                    <a:lumOff val="60000"/>
                  </a:schemeClr>
                </a:solidFill>
              </a:rPr>
              <a:t>Material do instrutor</a:t>
            </a:r>
          </a:p>
        </p:txBody>
      </p:sp>
      <p:sp>
        <p:nvSpPr>
          <p:cNvPr id="7" name="Subtitle 6"/>
          <p:cNvSpPr>
            <a:spLocks noGrp="1"/>
          </p:cNvSpPr>
          <p:nvPr>
            <p:ph type="subTitle" idx="1"/>
          </p:nvPr>
        </p:nvSpPr>
        <p:spPr>
          <a:xfrm>
            <a:off x="469497" y="3733326"/>
            <a:ext cx="2332970" cy="902174"/>
          </a:xfrm>
        </p:spPr>
        <p:txBody>
          <a:bodyPr/>
          <a:lstStyle/>
          <a:p>
            <a:pPr rtl="0"/>
            <a:r>
              <a:rPr lang="pt-BR">
                <a:solidFill>
                  <a:schemeClr val="accent5">
                    <a:lumMod val="40000"/>
                    <a:lumOff val="60000"/>
                  </a:schemeClr>
                </a:solidFill>
              </a:rPr>
              <a:t>Switching, Routing, e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pt-BR">
                <a:solidFill>
                  <a:schemeClr val="accent5">
                    <a:lumMod val="40000"/>
                    <a:lumOff val="60000"/>
                  </a:schemeClr>
                </a:solidFill>
              </a:rPr>
              <a:t>Módulo 1: Configuração básica do dispositivo</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Switching, Routing, e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pt-BR"/>
              <a:t>Objetivos do módulo</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pt-BR" sz="1400" b="1">
                <a:solidFill>
                  <a:schemeClr val="tx1"/>
                </a:solidFill>
                <a:ea typeface="Calibri" panose="020F0502020204030204" pitchFamily="34" charset="0"/>
                <a:cs typeface="Calibri" panose="020F0502020204030204" pitchFamily="34" charset="0"/>
              </a:rPr>
              <a:t>Module Title: </a:t>
            </a:r>
            <a:r>
              <a:rPr lang="pt-BR" sz="1400">
                <a:solidFill>
                  <a:schemeClr val="tx1"/>
                </a:solidFill>
                <a:ea typeface="Calibri" panose="020F0502020204030204" pitchFamily="34" charset="0"/>
                <a:cs typeface="Calibri" panose="020F0502020204030204" pitchFamily="34" charset="0"/>
              </a:rPr>
              <a:t>Basic Device Configuration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pt-BR" sz="1400" b="1">
                <a:solidFill>
                  <a:schemeClr val="tx1"/>
                </a:solidFill>
                <a:ea typeface="Calibri" panose="020F0502020204030204" pitchFamily="34" charset="0"/>
                <a:cs typeface="Calibri" panose="020F0502020204030204" pitchFamily="34" charset="0"/>
              </a:rPr>
              <a:t>Module Objective</a:t>
            </a:r>
            <a:r>
              <a:rPr lang="pt-BR" sz="1400">
                <a:solidFill>
                  <a:schemeClr val="tx1"/>
                </a:solidFill>
                <a:ea typeface="Calibri" panose="020F0502020204030204" pitchFamily="34" charset="0"/>
                <a:cs typeface="Calibri" panose="020F0502020204030204" pitchFamily="34" charset="0"/>
              </a:rPr>
              <a:t>: Configure devices using security best practices.</a:t>
            </a: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467848830"/>
              </p:ext>
            </p:extLst>
          </p:nvPr>
        </p:nvGraphicFramePr>
        <p:xfrm>
          <a:off x="655782" y="1732166"/>
          <a:ext cx="7555085" cy="319405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rtl="0" fontAlgn="ctr"/>
                      <a:r>
                        <a:rPr lang="pt-BR" b="1">
                          <a:effectLst/>
                        </a:rPr>
                        <a:t>Título do Tópico</a:t>
                      </a:r>
                    </a:p>
                  </a:txBody>
                  <a:tcPr marL="47625" marR="47625" marT="47625" marB="47625" anchor="ctr"/>
                </a:tc>
                <a:tc>
                  <a:txBody>
                    <a:bodyPr/>
                    <a:lstStyle/>
                    <a:p>
                      <a:pPr algn="l" rtl="0" fontAlgn="ctr"/>
                      <a:r>
                        <a:rPr lang="pt-BR" b="1">
                          <a:effectLst/>
                        </a:rPr>
                        <a:t>Objetivo do Tópico</a:t>
                      </a:r>
                    </a:p>
                  </a:txBody>
                  <a:tcPr marL="47625" marR="47625" marT="47625" marB="47625" anchor="ctr"/>
                </a:tc>
                <a:extLst>
                  <a:ext uri="{0D108BD9-81ED-4DB2-BD59-A6C34878D82A}">
                    <a16:rowId xmlns:a16="http://schemas.microsoft.com/office/drawing/2014/main" val="742401779"/>
                  </a:ext>
                </a:extLst>
              </a:tr>
              <a:tr h="370840">
                <a:tc>
                  <a:txBody>
                    <a:bodyPr/>
                    <a:lstStyle/>
                    <a:p>
                      <a:pPr rtl="0" fontAlgn="ctr"/>
                      <a:r>
                        <a:rPr lang="pt-BR" b="1">
                          <a:solidFill>
                            <a:schemeClr val="bg1"/>
                          </a:solidFill>
                          <a:effectLst/>
                        </a:rPr>
                        <a:t>Configurar um switch com definições iniciais</a:t>
                      </a:r>
                    </a:p>
                  </a:txBody>
                  <a:tcPr marL="47625" marR="47625" marT="47625" marB="47625" anchor="ctr">
                    <a:solidFill>
                      <a:schemeClr val="accent1"/>
                    </a:solidFill>
                  </a:tcPr>
                </a:tc>
                <a:tc>
                  <a:txBody>
                    <a:bodyPr/>
                    <a:lstStyle/>
                    <a:p>
                      <a:pPr rtl="0" fontAlgn="ctr"/>
                      <a:r>
                        <a:rPr lang="pt-BR" b="0">
                          <a:effectLst/>
                        </a:rPr>
                        <a:t>Configurar definições iniciais em um switch Cisco.</a:t>
                      </a:r>
                    </a:p>
                  </a:txBody>
                  <a:tcPr marL="47625" marR="47625" marT="47625" marB="47625" anchor="ctr"/>
                </a:tc>
                <a:extLst>
                  <a:ext uri="{0D108BD9-81ED-4DB2-BD59-A6C34878D82A}">
                    <a16:rowId xmlns:a16="http://schemas.microsoft.com/office/drawing/2014/main" val="3150950737"/>
                  </a:ext>
                </a:extLst>
              </a:tr>
              <a:tr h="370840">
                <a:tc>
                  <a:txBody>
                    <a:bodyPr/>
                    <a:lstStyle/>
                    <a:p>
                      <a:pPr rtl="0" fontAlgn="ctr"/>
                      <a:r>
                        <a:rPr lang="pt-BR" b="1">
                          <a:solidFill>
                            <a:schemeClr val="bg1"/>
                          </a:solidFill>
                          <a:effectLst/>
                        </a:rPr>
                        <a:t>Configurar portas de switch</a:t>
                      </a:r>
                    </a:p>
                  </a:txBody>
                  <a:tcPr marL="47625" marR="47625" marT="47625" marB="47625" anchor="ctr">
                    <a:solidFill>
                      <a:schemeClr val="accent1"/>
                    </a:solidFill>
                  </a:tcPr>
                </a:tc>
                <a:tc>
                  <a:txBody>
                    <a:bodyPr/>
                    <a:lstStyle/>
                    <a:p>
                      <a:pPr rtl="0" fontAlgn="ctr"/>
                      <a:r>
                        <a:rPr lang="pt-BR" b="0">
                          <a:effectLst/>
                        </a:rPr>
                        <a:t>Configurar as portas do switch para atender aos requisitos de rede.</a:t>
                      </a:r>
                    </a:p>
                  </a:txBody>
                  <a:tcPr marL="47625" marR="47625" marT="47625" marB="47625" anchor="ctr"/>
                </a:tc>
                <a:extLst>
                  <a:ext uri="{0D108BD9-81ED-4DB2-BD59-A6C34878D82A}">
                    <a16:rowId xmlns:a16="http://schemas.microsoft.com/office/drawing/2014/main" val="2772085455"/>
                  </a:ext>
                </a:extLst>
              </a:tr>
              <a:tr h="370840">
                <a:tc>
                  <a:txBody>
                    <a:bodyPr/>
                    <a:lstStyle/>
                    <a:p>
                      <a:pPr rtl="0" fontAlgn="ctr"/>
                      <a:r>
                        <a:rPr lang="pt-BR" b="1">
                          <a:solidFill>
                            <a:schemeClr val="bg1"/>
                          </a:solidFill>
                          <a:effectLst/>
                        </a:rPr>
                        <a:t>Acesso remoto seguro</a:t>
                      </a:r>
                    </a:p>
                  </a:txBody>
                  <a:tcPr marL="47625" marR="47625" marT="47625" marB="47625" anchor="ctr">
                    <a:solidFill>
                      <a:schemeClr val="accent1"/>
                    </a:solidFill>
                  </a:tcPr>
                </a:tc>
                <a:tc>
                  <a:txBody>
                    <a:bodyPr/>
                    <a:lstStyle/>
                    <a:p>
                      <a:pPr rtl="0" fontAlgn="ctr"/>
                      <a:r>
                        <a:rPr lang="pt-BR" b="0">
                          <a:effectLst/>
                        </a:rPr>
                        <a:t>Configurar o acesso seguro do gerenciamento em um switch.</a:t>
                      </a:r>
                    </a:p>
                  </a:txBody>
                  <a:tcPr marL="47625" marR="47625" marT="47625" marB="47625" anchor="ctr"/>
                </a:tc>
                <a:extLst>
                  <a:ext uri="{0D108BD9-81ED-4DB2-BD59-A6C34878D82A}">
                    <a16:rowId xmlns:a16="http://schemas.microsoft.com/office/drawing/2014/main" val="3228802595"/>
                  </a:ext>
                </a:extLst>
              </a:tr>
              <a:tr h="370840">
                <a:tc>
                  <a:txBody>
                    <a:bodyPr/>
                    <a:lstStyle/>
                    <a:p>
                      <a:pPr rtl="0" fontAlgn="ctr"/>
                      <a:r>
                        <a:rPr lang="pt-BR" b="1">
                          <a:solidFill>
                            <a:schemeClr val="bg1"/>
                          </a:solidFill>
                          <a:effectLst/>
                        </a:rPr>
                        <a:t>Configuração básica do roteador</a:t>
                      </a:r>
                    </a:p>
                  </a:txBody>
                  <a:tcPr marL="47625" marR="47625" marT="47625" marB="47625" anchor="ctr">
                    <a:solidFill>
                      <a:schemeClr val="accent1"/>
                    </a:solidFill>
                  </a:tcPr>
                </a:tc>
                <a:tc>
                  <a:txBody>
                    <a:bodyPr/>
                    <a:lstStyle/>
                    <a:p>
                      <a:pPr rtl="0" fontAlgn="ctr"/>
                      <a:r>
                        <a:rPr lang="pt-BR" b="0">
                          <a:effectLst/>
                        </a:rPr>
                        <a:t>Definir as configurações básicas de um roteador para rotear entre duas redes diretamente conectadas, usando o CLI.</a:t>
                      </a:r>
                    </a:p>
                  </a:txBody>
                  <a:tcPr marL="47625" marR="47625" marT="47625" marB="47625" anchor="ctr"/>
                </a:tc>
                <a:extLst>
                  <a:ext uri="{0D108BD9-81ED-4DB2-BD59-A6C34878D82A}">
                    <a16:rowId xmlns:a16="http://schemas.microsoft.com/office/drawing/2014/main" val="3134809945"/>
                  </a:ext>
                </a:extLst>
              </a:tr>
              <a:tr h="370840">
                <a:tc>
                  <a:txBody>
                    <a:bodyPr/>
                    <a:lstStyle/>
                    <a:p>
                      <a:pPr rtl="0" fontAlgn="ctr"/>
                      <a:r>
                        <a:rPr lang="pt-BR" b="1">
                          <a:solidFill>
                            <a:schemeClr val="bg1"/>
                          </a:solidFill>
                          <a:effectLst/>
                        </a:rPr>
                        <a:t>Verificar redes conectadas diretamente</a:t>
                      </a:r>
                    </a:p>
                  </a:txBody>
                  <a:tcPr marL="47625" marR="47625" marT="47625" marB="47625" anchor="ctr">
                    <a:solidFill>
                      <a:schemeClr val="accent1"/>
                    </a:solidFill>
                  </a:tcPr>
                </a:tc>
                <a:tc>
                  <a:txBody>
                    <a:bodyPr/>
                    <a:lstStyle/>
                    <a:p>
                      <a:pPr rtl="0" fontAlgn="ctr"/>
                      <a:r>
                        <a:rPr lang="pt-BR" b="0">
                          <a:effectLst/>
                        </a:rPr>
                        <a:t>Verificar a conectividade entre duas redes diretamente conectadas a um roteador.</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pt-BR">
                <a:solidFill>
                  <a:schemeClr val="accent5">
                    <a:lumMod val="40000"/>
                    <a:lumOff val="60000"/>
                  </a:schemeClr>
                </a:solidFill>
              </a:rPr>
              <a:t>1.1 Configure um Switch usando as Configurações Iniciais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a Switch with Initial Settings</a:t>
            </a:r>
            <a:br>
              <a:rPr lang="en-US" dirty="0"/>
            </a:br>
            <a:r>
              <a:rPr lang="pt-BR" sz="2400"/>
              <a:t>Switch Boot Sequence</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0" indent="0" algn="l" rtl="0"/>
            <a:r>
              <a:rPr lang="pt-BR" sz="1800">
                <a:solidFill>
                  <a:srgbClr val="000000"/>
                </a:solidFill>
              </a:rPr>
              <a:t>After a Cisco switch is powered on, it goes through the following five-step boot sequence</a:t>
            </a:r>
            <a:r>
              <a:rPr lang="pt-BR" sz="1600">
                <a:solidFill>
                  <a:srgbClr val="000000"/>
                </a:solidFill>
              </a:rPr>
              <a:t>:</a:t>
            </a:r>
          </a:p>
          <a:p>
            <a:pPr marL="73085" lvl="1" indent="0" rtl="0">
              <a:buNone/>
            </a:pPr>
            <a:r>
              <a:rPr lang="pt-BR" sz="1600" b="1">
                <a:solidFill>
                  <a:srgbClr val="000000"/>
                </a:solidFill>
              </a:rPr>
              <a:t>Etapa 1</a:t>
            </a:r>
            <a:r>
              <a:rPr lang="pt-BR" sz="1600">
                <a:solidFill>
                  <a:srgbClr val="000000"/>
                </a:solidFill>
              </a:rPr>
              <a:t>: Primeiro, o switch carrega um programa POST (Power-On Self-Test) armazenado na ROM. POST verifica o subsistema da CPU. Ele testa a CPU, DRAM e a parte do dispositivo flash que compõe o sistema de arquivos flash. </a:t>
            </a:r>
          </a:p>
          <a:p>
            <a:pPr marL="73085" lvl="1" indent="0" rtl="0">
              <a:buNone/>
            </a:pPr>
            <a:r>
              <a:rPr lang="pt-BR" sz="1600" b="1">
                <a:solidFill>
                  <a:srgbClr val="000000"/>
                </a:solidFill>
              </a:rPr>
              <a:t>Step 2</a:t>
            </a:r>
            <a:r>
              <a:rPr lang="pt-BR" sz="1600">
                <a:solidFill>
                  <a:srgbClr val="000000"/>
                </a:solidFill>
              </a:rPr>
              <a:t>: Next, the switch loads the boot loader software. O carregador de inicialização (boot loader) é um programa pequeno armazenado na ROM que é executada imediatamente após a conclusão bem-sucedida do POST.</a:t>
            </a:r>
          </a:p>
          <a:p>
            <a:pPr marL="73085" lvl="1" indent="0" rtl="0">
              <a:buNone/>
            </a:pPr>
            <a:r>
              <a:rPr lang="pt-BR" sz="1600" b="1">
                <a:solidFill>
                  <a:srgbClr val="000000"/>
                </a:solidFill>
              </a:rPr>
              <a:t>Step 3</a:t>
            </a:r>
            <a:r>
              <a:rPr lang="pt-BR" sz="1600">
                <a:solidFill>
                  <a:srgbClr val="000000"/>
                </a:solidFill>
              </a:rPr>
              <a:t>: The boot loader performs low-level CPU initialization. Ele inicializa os registros da CPU, que controlam onde a memória física é mapeada, a quantidade de memória e sua velocidade. </a:t>
            </a:r>
          </a:p>
          <a:p>
            <a:pPr marL="73085" lvl="1" indent="0" rtl="0">
              <a:buNone/>
            </a:pPr>
            <a:r>
              <a:rPr lang="pt-BR" sz="1600" b="1">
                <a:solidFill>
                  <a:srgbClr val="000000"/>
                </a:solidFill>
              </a:rPr>
              <a:t>Step 4</a:t>
            </a:r>
            <a:r>
              <a:rPr lang="pt-BR" sz="1600">
                <a:solidFill>
                  <a:srgbClr val="000000"/>
                </a:solidFill>
              </a:rPr>
              <a:t>: The boot loader initializes the flash file system on the system board.</a:t>
            </a:r>
          </a:p>
          <a:p>
            <a:pPr marL="73085" lvl="1" indent="0" rtl="0">
              <a:buNone/>
            </a:pPr>
            <a:r>
              <a:rPr lang="pt-BR" sz="1600" b="1">
                <a:solidFill>
                  <a:srgbClr val="000000"/>
                </a:solidFill>
              </a:rPr>
              <a:t>Step 5</a:t>
            </a:r>
            <a:r>
              <a:rPr lang="pt-BR" sz="1600">
                <a:solidFill>
                  <a:srgbClr val="000000"/>
                </a:solidFill>
              </a:rPr>
              <a:t>: Finally, the boot loader locates and loads a default IOS operating system software image into memory and gives control of the switch over to the IOS.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a Switch with Initial Settings</a:t>
            </a:r>
            <a:br>
              <a:rPr lang="en-US" dirty="0"/>
            </a:br>
            <a:r>
              <a:rPr lang="pt-BR" sz="2400"/>
              <a:t>The boot system Command</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143934" y="609599"/>
            <a:ext cx="8644466" cy="1711611"/>
          </a:xfrm>
        </p:spPr>
        <p:txBody>
          <a:bodyPr/>
          <a:lstStyle/>
          <a:p>
            <a:pPr marL="342900" indent="-342900" algn="l" rtl="0">
              <a:buFont typeface="Arial" panose="020B0604020202020204" pitchFamily="34" charset="0"/>
              <a:buChar char="•"/>
            </a:pPr>
            <a:r>
              <a:rPr lang="pt-BR" sz="1500">
                <a:solidFill>
                  <a:srgbClr val="000000"/>
                </a:solidFill>
              </a:rPr>
              <a:t>O switch tenta inicializar automaticamente usando informações na variável de ambiente BOOT. Se esta variável não estiver definida, o switch tentará carregar e executar o primeiro arquivo executável que encontrar.</a:t>
            </a:r>
          </a:p>
          <a:p>
            <a:pPr marL="342900" indent="-342900" algn="l" rtl="0">
              <a:buFont typeface="Arial" panose="020B0604020202020204" pitchFamily="34" charset="0"/>
              <a:buChar char="•"/>
            </a:pPr>
            <a:r>
              <a:rPr lang="pt-BR" sz="1500">
                <a:solidFill>
                  <a:srgbClr val="000000"/>
                </a:solidFill>
              </a:rPr>
              <a:t>O sistema operacional IOS inicializa as interfaces usando os comandos do Cisco IOS encontrados no arquivo startup-config. O arquivo startup-config é chamado </a:t>
            </a:r>
            <a:r>
              <a:rPr lang="pt-BR" sz="1500" b="1">
                <a:solidFill>
                  <a:srgbClr val="000000"/>
                </a:solidFill>
              </a:rPr>
              <a:t>config.text</a:t>
            </a:r>
            <a:r>
              <a:rPr lang="pt-BR" sz="1500">
                <a:solidFill>
                  <a:srgbClr val="000000"/>
                </a:solidFill>
              </a:rPr>
              <a:t> e está localizado em flash.</a:t>
            </a:r>
          </a:p>
          <a:p>
            <a:pPr marL="342900" indent="-342900" algn="l" rtl="0">
              <a:buFont typeface="Arial" panose="020B0604020202020204" pitchFamily="34" charset="0"/>
              <a:buChar char="•"/>
            </a:pPr>
            <a:r>
              <a:rPr lang="pt-BR" sz="1500">
                <a:solidFill>
                  <a:srgbClr val="000000"/>
                </a:solidFill>
              </a:rPr>
              <a:t>No exemplo, a variável de ambiente BOOT é definida usando o comando </a:t>
            </a:r>
            <a:r>
              <a:rPr lang="pt-BR" sz="1500" b="1">
                <a:solidFill>
                  <a:srgbClr val="000000"/>
                </a:solidFill>
              </a:rPr>
              <a:t>boot system</a:t>
            </a:r>
            <a:r>
              <a:rPr lang="pt-BR" sz="1500">
                <a:solidFill>
                  <a:srgbClr val="000000"/>
                </a:solidFill>
              </a:rPr>
              <a:t> mode de configuração global. Observe que o IOS está localizado em uma pasta distinta e o caminho da pasta é especificado. Use the command </a:t>
            </a:r>
            <a:r>
              <a:rPr lang="pt-BR" sz="1500" b="1">
                <a:solidFill>
                  <a:srgbClr val="000000"/>
                </a:solidFill>
              </a:rPr>
              <a:t>show boot</a:t>
            </a:r>
            <a:r>
              <a:rPr lang="pt-BR" sz="1500">
                <a:solidFill>
                  <a:srgbClr val="000000"/>
                </a:solidFill>
              </a:rPr>
              <a:t> to see what the current IOS boot file is set to.</a:t>
            </a:r>
          </a:p>
        </p:txBody>
      </p:sp>
      <p:pic>
        <p:nvPicPr>
          <p:cNvPr id="5" name="Picture 4">
            <a:extLst>
              <a:ext uri="{FF2B5EF4-FFF2-40B4-BE49-F238E27FC236}">
                <a16:creationId xmlns:a16="http://schemas.microsoft.com/office/drawing/2014/main" id="{D917F079-657B-7E47-AC71-E3484D585B61}"/>
              </a:ext>
            </a:extLst>
          </p:cNvPr>
          <p:cNvPicPr>
            <a:picLocks noChangeAspect="1"/>
          </p:cNvPicPr>
          <p:nvPr/>
        </p:nvPicPr>
        <p:blipFill>
          <a:blip r:embed="rId4"/>
          <a:stretch>
            <a:fillRect/>
          </a:stretch>
        </p:blipFill>
        <p:spPr>
          <a:xfrm>
            <a:off x="661086" y="3049305"/>
            <a:ext cx="7821827" cy="555396"/>
          </a:xfrm>
          <a:prstGeom prst="rect">
            <a:avLst/>
          </a:prstGeom>
        </p:spPr>
      </p:pic>
      <p:graphicFrame>
        <p:nvGraphicFramePr>
          <p:cNvPr id="6" name="Table 5">
            <a:extLst>
              <a:ext uri="{FF2B5EF4-FFF2-40B4-BE49-F238E27FC236}">
                <a16:creationId xmlns:a16="http://schemas.microsoft.com/office/drawing/2014/main" id="{C38D16B4-B2E8-2541-BDA0-1441B2EF24D0}"/>
              </a:ext>
            </a:extLst>
          </p:cNvPr>
          <p:cNvGraphicFramePr>
            <a:graphicFrameLocks noGrp="1"/>
          </p:cNvGraphicFramePr>
          <p:nvPr>
            <p:extLst>
              <p:ext uri="{D42A27DB-BD31-4B8C-83A1-F6EECF244321}">
                <p14:modId xmlns:p14="http://schemas.microsoft.com/office/powerpoint/2010/main" val="3221638367"/>
              </p:ext>
            </p:extLst>
          </p:nvPr>
        </p:nvGraphicFramePr>
        <p:xfrm>
          <a:off x="1871075" y="3679520"/>
          <a:ext cx="5614118" cy="1401611"/>
        </p:xfrm>
        <a:graphic>
          <a:graphicData uri="http://schemas.openxmlformats.org/drawingml/2006/table">
            <a:tbl>
              <a:tblPr firstRow="1" bandRow="1">
                <a:tableStyleId>{5C22544A-7EE6-4342-B048-85BDC9FD1C3A}</a:tableStyleId>
              </a:tblPr>
              <a:tblGrid>
                <a:gridCol w="2807059">
                  <a:extLst>
                    <a:ext uri="{9D8B030D-6E8A-4147-A177-3AD203B41FA5}">
                      <a16:colId xmlns:a16="http://schemas.microsoft.com/office/drawing/2014/main" val="3591393852"/>
                    </a:ext>
                  </a:extLst>
                </a:gridCol>
                <a:gridCol w="2807059">
                  <a:extLst>
                    <a:ext uri="{9D8B030D-6E8A-4147-A177-3AD203B41FA5}">
                      <a16:colId xmlns:a16="http://schemas.microsoft.com/office/drawing/2014/main" val="3549969741"/>
                    </a:ext>
                  </a:extLst>
                </a:gridCol>
              </a:tblGrid>
              <a:tr h="281835">
                <a:tc>
                  <a:txBody>
                    <a:bodyPr/>
                    <a:lstStyle/>
                    <a:p>
                      <a:pPr algn="l" rtl="0" fontAlgn="ctr"/>
                      <a:r>
                        <a:rPr lang="pt-BR" sz="1200">
                          <a:effectLst/>
                        </a:rPr>
                        <a:t>Comando</a:t>
                      </a:r>
                    </a:p>
                  </a:txBody>
                  <a:tcPr marL="47625" marR="47625" marT="47625" marB="47625" anchor="ctr"/>
                </a:tc>
                <a:tc>
                  <a:txBody>
                    <a:bodyPr/>
                    <a:lstStyle/>
                    <a:p>
                      <a:pPr algn="l" rtl="0" fontAlgn="ctr"/>
                      <a:r>
                        <a:rPr lang="pt-BR" sz="1200">
                          <a:effectLst/>
                        </a:rPr>
                        <a:t>Definição</a:t>
                      </a:r>
                    </a:p>
                  </a:txBody>
                  <a:tcPr marL="47625" marR="47625" marT="47625" marB="47625" anchor="ctr"/>
                </a:tc>
                <a:extLst>
                  <a:ext uri="{0D108BD9-81ED-4DB2-BD59-A6C34878D82A}">
                    <a16:rowId xmlns:a16="http://schemas.microsoft.com/office/drawing/2014/main" val="2509606462"/>
                  </a:ext>
                </a:extLst>
              </a:tr>
              <a:tr h="279944">
                <a:tc>
                  <a:txBody>
                    <a:bodyPr/>
                    <a:lstStyle/>
                    <a:p>
                      <a:pPr rtl="0" fontAlgn="ctr"/>
                      <a:r>
                        <a:rPr lang="pt-BR" sz="1200" b="1">
                          <a:effectLst/>
                        </a:rPr>
                        <a:t>boot system</a:t>
                      </a:r>
                    </a:p>
                  </a:txBody>
                  <a:tcPr marL="47625" marR="47625" marT="47625" marB="47625" anchor="ctr"/>
                </a:tc>
                <a:tc>
                  <a:txBody>
                    <a:bodyPr/>
                    <a:lstStyle/>
                    <a:p>
                      <a:pPr rtl="0" fontAlgn="ctr"/>
                      <a:r>
                        <a:rPr lang="pt-BR" sz="1200" b="0">
                          <a:effectLst/>
                        </a:rPr>
                        <a:t>O comando principal</a:t>
                      </a:r>
                    </a:p>
                  </a:txBody>
                  <a:tcPr marL="47625" marR="47625" marT="47625" marB="47625" anchor="ctr"/>
                </a:tc>
                <a:extLst>
                  <a:ext uri="{0D108BD9-81ED-4DB2-BD59-A6C34878D82A}">
                    <a16:rowId xmlns:a16="http://schemas.microsoft.com/office/drawing/2014/main" val="4175904424"/>
                  </a:ext>
                </a:extLst>
              </a:tr>
              <a:tr h="279944">
                <a:tc>
                  <a:txBody>
                    <a:bodyPr/>
                    <a:lstStyle/>
                    <a:p>
                      <a:pPr rtl="0" fontAlgn="ctr"/>
                      <a:r>
                        <a:rPr lang="pt-BR" sz="1200" b="1">
                          <a:effectLst/>
                        </a:rPr>
                        <a:t>flash: </a:t>
                      </a:r>
                    </a:p>
                  </a:txBody>
                  <a:tcPr marL="47625" marR="47625" marT="47625" marB="47625" anchor="ctr"/>
                </a:tc>
                <a:tc>
                  <a:txBody>
                    <a:bodyPr/>
                    <a:lstStyle/>
                    <a:p>
                      <a:pPr rtl="0" fontAlgn="ctr"/>
                      <a:r>
                        <a:rPr lang="pt-BR" sz="1200" b="0">
                          <a:effectLst/>
                        </a:rPr>
                        <a:t>O dispositivo de armazenamento</a:t>
                      </a:r>
                    </a:p>
                  </a:txBody>
                  <a:tcPr marL="47625" marR="47625" marT="47625" marB="47625" anchor="ctr"/>
                </a:tc>
                <a:extLst>
                  <a:ext uri="{0D108BD9-81ED-4DB2-BD59-A6C34878D82A}">
                    <a16:rowId xmlns:a16="http://schemas.microsoft.com/office/drawing/2014/main" val="795177942"/>
                  </a:ext>
                </a:extLst>
              </a:tr>
              <a:tr h="279944">
                <a:tc>
                  <a:txBody>
                    <a:bodyPr/>
                    <a:lstStyle/>
                    <a:p>
                      <a:pPr rtl="0" fontAlgn="ctr"/>
                      <a:r>
                        <a:rPr lang="pt-BR" sz="1200" b="1">
                          <a:effectLst/>
                        </a:rPr>
                        <a:t>C2960-lanbasek9- mz.150-2.se/</a:t>
                      </a:r>
                    </a:p>
                  </a:txBody>
                  <a:tcPr marL="47625" marR="47625" marT="47625" marB="47625" anchor="ctr"/>
                </a:tc>
                <a:tc>
                  <a:txBody>
                    <a:bodyPr/>
                    <a:lstStyle/>
                    <a:p>
                      <a:pPr rtl="0" fontAlgn="ctr"/>
                      <a:r>
                        <a:rPr lang="pt-BR" sz="1200" b="0">
                          <a:effectLst/>
                        </a:rPr>
                        <a:t>O caminho para o sistema de arquivos</a:t>
                      </a:r>
                    </a:p>
                  </a:txBody>
                  <a:tcPr marL="47625" marR="47625" marT="47625" marB="47625" anchor="ctr"/>
                </a:tc>
                <a:extLst>
                  <a:ext uri="{0D108BD9-81ED-4DB2-BD59-A6C34878D82A}">
                    <a16:rowId xmlns:a16="http://schemas.microsoft.com/office/drawing/2014/main" val="321927907"/>
                  </a:ext>
                </a:extLst>
              </a:tr>
              <a:tr h="279944">
                <a:tc>
                  <a:txBody>
                    <a:bodyPr/>
                    <a:lstStyle/>
                    <a:p>
                      <a:pPr rtl="0" fontAlgn="ctr"/>
                      <a:r>
                        <a:rPr lang="pt-BR" sz="1200" b="1">
                          <a:effectLst/>
                        </a:rPr>
                        <a:t>C2960-lanbasek9-mz.150-2.se.bin</a:t>
                      </a:r>
                    </a:p>
                  </a:txBody>
                  <a:tcPr marL="47625" marR="47625" marT="47625" marB="47625" anchor="ctr"/>
                </a:tc>
                <a:tc>
                  <a:txBody>
                    <a:bodyPr/>
                    <a:lstStyle/>
                    <a:p>
                      <a:pPr rtl="0" fontAlgn="ctr"/>
                      <a:r>
                        <a:rPr lang="pt-BR" sz="1200" b="0">
                          <a:effectLst/>
                        </a:rPr>
                        <a:t>O nome do arquivo IOS</a:t>
                      </a:r>
                    </a:p>
                  </a:txBody>
                  <a:tcPr marL="47625" marR="47625" marT="47625" marB="47625" anchor="ctr"/>
                </a:tc>
                <a:extLst>
                  <a:ext uri="{0D108BD9-81ED-4DB2-BD59-A6C34878D82A}">
                    <a16:rowId xmlns:a16="http://schemas.microsoft.com/office/drawing/2014/main" val="3459644193"/>
                  </a:ext>
                </a:extLst>
              </a:tr>
            </a:tbl>
          </a:graphicData>
        </a:graphic>
      </p:graphicFrame>
    </p:spTree>
    <p:custDataLst>
      <p:tags r:id="rId1"/>
    </p:custDataLst>
    <p:extLst>
      <p:ext uri="{BB962C8B-B14F-4D97-AF65-F5344CB8AC3E}">
        <p14:creationId xmlns:p14="http://schemas.microsoft.com/office/powerpoint/2010/main" val="259045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a Switch with Initial Settings</a:t>
            </a:r>
            <a:br>
              <a:rPr lang="en-US" dirty="0"/>
            </a:br>
            <a:r>
              <a:rPr lang="pt-BR" sz="2400"/>
              <a:t>Switch LED Indicators</a:t>
            </a:r>
          </a:p>
        </p:txBody>
      </p:sp>
      <p:sp>
        <p:nvSpPr>
          <p:cNvPr id="12" name="TextBox 11">
            <a:extLst>
              <a:ext uri="{FF2B5EF4-FFF2-40B4-BE49-F238E27FC236}">
                <a16:creationId xmlns:a16="http://schemas.microsoft.com/office/drawing/2014/main" id="{32420BF4-0D04-E94B-A6C6-4ABEC1750706}"/>
              </a:ext>
            </a:extLst>
          </p:cNvPr>
          <p:cNvSpPr txBox="1"/>
          <p:nvPr/>
        </p:nvSpPr>
        <p:spPr>
          <a:xfrm>
            <a:off x="1997369" y="707424"/>
            <a:ext cx="6967666" cy="4278094"/>
          </a:xfrm>
          <a:prstGeom prst="rect">
            <a:avLst/>
          </a:prstGeom>
          <a:noFill/>
        </p:spPr>
        <p:txBody>
          <a:bodyPr wrap="square" rtlCol="0">
            <a:spAutoFit/>
          </a:bodyPr>
          <a:lstStyle/>
          <a:p>
            <a:pPr rtl="0"/>
            <a:r>
              <a:rPr lang="pt-BR" sz="1600" b="1"/>
              <a:t>System LED (SYST): </a:t>
            </a:r>
            <a:r>
              <a:rPr lang="pt-BR" sz="1600"/>
              <a:t>Shows whether the system is receiving power and functioning properly.</a:t>
            </a:r>
            <a:r>
              <a:rPr lang="pt-BR" sz="1600" b="1"/>
              <a:t> </a:t>
            </a:r>
          </a:p>
          <a:p>
            <a:pPr rtl="0"/>
            <a:r>
              <a:rPr lang="pt-BR" sz="1600" b="1"/>
              <a:t>Redundant Power Supply LED (RPS): </a:t>
            </a:r>
            <a:r>
              <a:rPr lang="pt-BR" sz="1600"/>
              <a:t>Shows the RPS status.</a:t>
            </a:r>
          </a:p>
          <a:p>
            <a:pPr rtl="0"/>
            <a:r>
              <a:rPr lang="pt-BR" sz="1600" b="1"/>
              <a:t>LED de Status da Porta (STAT):</a:t>
            </a:r>
            <a:r>
              <a:rPr lang="pt-BR" sz="1600"/>
              <a:t>Quando verde, indica que o modo de status da porta está selecionado, que é o padrão. O status da porta pode então ser entendido pela luz associada a cada porta. </a:t>
            </a:r>
          </a:p>
          <a:p>
            <a:pPr rtl="0"/>
            <a:r>
              <a:rPr lang="pt-BR" sz="1600" b="1"/>
              <a:t>Porta Duplex LED (DUPX):</a:t>
            </a:r>
            <a:r>
              <a:rPr lang="pt-BR" sz="1600"/>
              <a:t>Quando verde, indica que o modo duplex da porta está selecionado. Porta duplex pode então ser entendida pela luz associada a cada porta. </a:t>
            </a:r>
          </a:p>
          <a:p>
            <a:pPr rtl="0"/>
            <a:r>
              <a:rPr lang="pt-BR" sz="1600" b="1"/>
              <a:t>LED de velocidade da porta (SPEED):</a:t>
            </a:r>
            <a:r>
              <a:rPr lang="pt-BR" sz="1600"/>
              <a:t>quando verde, indica que o modo de velocidade da porta está selecionado. A velocidade da porta pode então ser entendida pela luz associada a cada porta. </a:t>
            </a:r>
          </a:p>
          <a:p>
            <a:pPr rtl="0"/>
            <a:r>
              <a:rPr lang="pt-BR" sz="1600" b="1"/>
              <a:t>Power over Ethernet LED (PoE):</a:t>
            </a:r>
            <a:r>
              <a:rPr lang="pt-BR" sz="1600"/>
              <a:t>Presente se o switch suportar PoE. Indica o status PoE das portas no switch. </a:t>
            </a:r>
          </a:p>
          <a:p>
            <a:endParaRPr lang="en-US" sz="1600" dirty="0"/>
          </a:p>
          <a:p>
            <a:pPr rtl="0"/>
            <a:r>
              <a:rPr lang="pt-BR" sz="1600"/>
              <a:t>O botão Mode é usado para mover entre os diferentes modos — STAT, DUPX, SPEED e PoE</a:t>
            </a:r>
          </a:p>
        </p:txBody>
      </p:sp>
      <p:pic>
        <p:nvPicPr>
          <p:cNvPr id="11" name="Content Placeholder 10">
            <a:extLst>
              <a:ext uri="{FF2B5EF4-FFF2-40B4-BE49-F238E27FC236}">
                <a16:creationId xmlns:a16="http://schemas.microsoft.com/office/drawing/2014/main" id="{224D5B3E-DC1C-1246-9703-BB99FE5471BE}"/>
              </a:ext>
            </a:extLst>
          </p:cNvPr>
          <p:cNvPicPr>
            <a:picLocks noGrp="1" noChangeAspect="1"/>
          </p:cNvPicPr>
          <p:nvPr>
            <p:ph idx="1"/>
          </p:nvPr>
        </p:nvPicPr>
        <p:blipFill>
          <a:blip r:embed="rId4"/>
          <a:stretch>
            <a:fillRect/>
          </a:stretch>
        </p:blipFill>
        <p:spPr>
          <a:xfrm>
            <a:off x="335177" y="1007806"/>
            <a:ext cx="1662192" cy="3428270"/>
          </a:xfrm>
        </p:spPr>
      </p:pic>
    </p:spTree>
    <p:custDataLst>
      <p:tags r:id="rId1"/>
    </p:custDataLst>
    <p:extLst>
      <p:ext uri="{BB962C8B-B14F-4D97-AF65-F5344CB8AC3E}">
        <p14:creationId xmlns:p14="http://schemas.microsoft.com/office/powerpoint/2010/main" val="2895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a Switch with Initial Settings</a:t>
            </a:r>
            <a:br>
              <a:rPr lang="en-US" dirty="0"/>
            </a:br>
            <a:r>
              <a:rPr lang="pt-BR" sz="2400"/>
              <a:t>Switch LED Indicators (Cont.)</a:t>
            </a:r>
          </a:p>
        </p:txBody>
      </p:sp>
      <p:graphicFrame>
        <p:nvGraphicFramePr>
          <p:cNvPr id="6" name="Content Placeholder 5">
            <a:extLst>
              <a:ext uri="{FF2B5EF4-FFF2-40B4-BE49-F238E27FC236}">
                <a16:creationId xmlns:a16="http://schemas.microsoft.com/office/drawing/2014/main" id="{CC6CA442-5FF6-A547-9C1E-CC2E677FA353}"/>
              </a:ext>
            </a:extLst>
          </p:cNvPr>
          <p:cNvGraphicFramePr>
            <a:graphicFrameLocks noGrp="1"/>
          </p:cNvGraphicFramePr>
          <p:nvPr>
            <p:ph idx="1"/>
            <p:extLst>
              <p:ext uri="{D42A27DB-BD31-4B8C-83A1-F6EECF244321}">
                <p14:modId xmlns:p14="http://schemas.microsoft.com/office/powerpoint/2010/main" val="2873960545"/>
              </p:ext>
            </p:extLst>
          </p:nvPr>
        </p:nvGraphicFramePr>
        <p:xfrm>
          <a:off x="187890" y="673273"/>
          <a:ext cx="8492885" cy="4347960"/>
        </p:xfrm>
        <a:graphic>
          <a:graphicData uri="http://schemas.openxmlformats.org/drawingml/2006/table">
            <a:tbl>
              <a:tblPr firstRow="1" bandRow="1">
                <a:tableStyleId>{5C22544A-7EE6-4342-B048-85BDC9FD1C3A}</a:tableStyleId>
              </a:tblPr>
              <a:tblGrid>
                <a:gridCol w="902043">
                  <a:extLst>
                    <a:ext uri="{9D8B030D-6E8A-4147-A177-3AD203B41FA5}">
                      <a16:colId xmlns:a16="http://schemas.microsoft.com/office/drawing/2014/main" val="2727239130"/>
                    </a:ext>
                  </a:extLst>
                </a:gridCol>
                <a:gridCol w="989155">
                  <a:extLst>
                    <a:ext uri="{9D8B030D-6E8A-4147-A177-3AD203B41FA5}">
                      <a16:colId xmlns:a16="http://schemas.microsoft.com/office/drawing/2014/main" val="3419831239"/>
                    </a:ext>
                  </a:extLst>
                </a:gridCol>
                <a:gridCol w="1109990">
                  <a:extLst>
                    <a:ext uri="{9D8B030D-6E8A-4147-A177-3AD203B41FA5}">
                      <a16:colId xmlns:a16="http://schemas.microsoft.com/office/drawing/2014/main" val="760655269"/>
                    </a:ext>
                  </a:extLst>
                </a:gridCol>
                <a:gridCol w="1321353">
                  <a:extLst>
                    <a:ext uri="{9D8B030D-6E8A-4147-A177-3AD203B41FA5}">
                      <a16:colId xmlns:a16="http://schemas.microsoft.com/office/drawing/2014/main" val="1469328155"/>
                    </a:ext>
                  </a:extLst>
                </a:gridCol>
                <a:gridCol w="1353066">
                  <a:extLst>
                    <a:ext uri="{9D8B030D-6E8A-4147-A177-3AD203B41FA5}">
                      <a16:colId xmlns:a16="http://schemas.microsoft.com/office/drawing/2014/main" val="2884434650"/>
                    </a:ext>
                  </a:extLst>
                </a:gridCol>
                <a:gridCol w="1408639">
                  <a:extLst>
                    <a:ext uri="{9D8B030D-6E8A-4147-A177-3AD203B41FA5}">
                      <a16:colId xmlns:a16="http://schemas.microsoft.com/office/drawing/2014/main" val="3408387280"/>
                    </a:ext>
                  </a:extLst>
                </a:gridCol>
                <a:gridCol w="1408639">
                  <a:extLst>
                    <a:ext uri="{9D8B030D-6E8A-4147-A177-3AD203B41FA5}">
                      <a16:colId xmlns:a16="http://schemas.microsoft.com/office/drawing/2014/main" val="2868597463"/>
                    </a:ext>
                  </a:extLst>
                </a:gridCol>
              </a:tblGrid>
              <a:tr h="469726">
                <a:tc>
                  <a:txBody>
                    <a:bodyPr/>
                    <a:lstStyle/>
                    <a:p>
                      <a:endParaRPr lang="en-US" sz="1200" dirty="0"/>
                    </a:p>
                  </a:txBody>
                  <a:tcPr/>
                </a:tc>
                <a:tc>
                  <a:txBody>
                    <a:bodyPr/>
                    <a:lstStyle/>
                    <a:p>
                      <a:pPr rtl="0"/>
                      <a:r>
                        <a:rPr lang="pt-BR" sz="1200"/>
                        <a:t>Desligado</a:t>
                      </a:r>
                    </a:p>
                  </a:txBody>
                  <a:tcPr/>
                </a:tc>
                <a:tc>
                  <a:txBody>
                    <a:bodyPr/>
                    <a:lstStyle/>
                    <a:p>
                      <a:pPr rtl="0"/>
                      <a:r>
                        <a:rPr lang="pt-BR" sz="1200"/>
                        <a:t>Verde</a:t>
                      </a:r>
                    </a:p>
                  </a:txBody>
                  <a:tcPr/>
                </a:tc>
                <a:tc>
                  <a:txBody>
                    <a:bodyPr/>
                    <a:lstStyle/>
                    <a:p>
                      <a:pPr rtl="0"/>
                      <a:r>
                        <a:rPr lang="pt-BR" sz="1200"/>
                        <a:t>Piscando em verde</a:t>
                      </a:r>
                    </a:p>
                  </a:txBody>
                  <a:tcPr/>
                </a:tc>
                <a:tc>
                  <a:txBody>
                    <a:bodyPr/>
                    <a:lstStyle/>
                    <a:p>
                      <a:pPr rtl="0"/>
                      <a:r>
                        <a:rPr lang="pt-BR" sz="1200"/>
                        <a:t>Laranja</a:t>
                      </a:r>
                    </a:p>
                  </a:txBody>
                  <a:tcPr/>
                </a:tc>
                <a:tc>
                  <a:txBody>
                    <a:bodyPr/>
                    <a:lstStyle/>
                    <a:p>
                      <a:pPr rtl="0"/>
                      <a:r>
                        <a:rPr lang="pt-BR" sz="1200"/>
                        <a:t>Piscando em laranja</a:t>
                      </a:r>
                    </a:p>
                  </a:txBody>
                  <a:tcPr/>
                </a:tc>
                <a:tc>
                  <a:txBody>
                    <a:bodyPr/>
                    <a:lstStyle/>
                    <a:p>
                      <a:pPr rtl="0"/>
                      <a:r>
                        <a:rPr lang="pt-BR" sz="1200"/>
                        <a:t>Alternating Green/Amber</a:t>
                      </a:r>
                    </a:p>
                  </a:txBody>
                  <a:tcPr/>
                </a:tc>
                <a:extLst>
                  <a:ext uri="{0D108BD9-81ED-4DB2-BD59-A6C34878D82A}">
                    <a16:rowId xmlns:a16="http://schemas.microsoft.com/office/drawing/2014/main" val="1844792848"/>
                  </a:ext>
                </a:extLst>
              </a:tr>
              <a:tr h="610709">
                <a:tc>
                  <a:txBody>
                    <a:bodyPr/>
                    <a:lstStyle/>
                    <a:p>
                      <a:pPr rtl="0"/>
                      <a:r>
                        <a:rPr lang="pt-BR" sz="1200"/>
                        <a:t>RPS</a:t>
                      </a:r>
                    </a:p>
                  </a:txBody>
                  <a:tcPr/>
                </a:tc>
                <a:tc>
                  <a:txBody>
                    <a:bodyPr/>
                    <a:lstStyle/>
                    <a:p>
                      <a:pPr rtl="0"/>
                      <a:r>
                        <a:rPr lang="pt-BR" sz="1200"/>
                        <a:t>Desativado/Sem RPS</a:t>
                      </a:r>
                    </a:p>
                  </a:txBody>
                  <a:tcPr/>
                </a:tc>
                <a:tc>
                  <a:txBody>
                    <a:bodyPr/>
                    <a:lstStyle/>
                    <a:p>
                      <a:pPr rtl="0"/>
                      <a:r>
                        <a:rPr lang="pt-BR" sz="1200"/>
                        <a:t>Pronto para RPS</a:t>
                      </a:r>
                    </a:p>
                  </a:txBody>
                  <a:tcPr/>
                </a:tc>
                <a:tc>
                  <a:txBody>
                    <a:bodyPr/>
                    <a:lstStyle/>
                    <a:p>
                      <a:pPr rtl="0"/>
                      <a:r>
                        <a:rPr lang="pt-BR" sz="1200"/>
                        <a:t>RPS pronto, mas não disponível</a:t>
                      </a:r>
                    </a:p>
                  </a:txBody>
                  <a:tcPr/>
                </a:tc>
                <a:tc>
                  <a:txBody>
                    <a:bodyPr/>
                    <a:lstStyle/>
                    <a:p>
                      <a:pPr rtl="0"/>
                      <a:r>
                        <a:rPr lang="pt-BR" sz="1200"/>
                        <a:t>RPS em espera ou falha</a:t>
                      </a:r>
                    </a:p>
                  </a:txBody>
                  <a:tcPr/>
                </a:tc>
                <a:tc>
                  <a:txBody>
                    <a:bodyPr/>
                    <a:lstStyle/>
                    <a:p>
                      <a:pPr rtl="0"/>
                      <a:r>
                        <a:rPr lang="pt-BR" sz="1200"/>
                        <a:t>O PS interno falhou, o RPS fornece energia</a:t>
                      </a:r>
                    </a:p>
                  </a:txBody>
                  <a:tcPr/>
                </a:tc>
                <a:tc>
                  <a:txBody>
                    <a:bodyPr/>
                    <a:lstStyle/>
                    <a:p>
                      <a:pPr rtl="0"/>
                      <a:r>
                        <a:rPr lang="pt-BR" sz="1200"/>
                        <a:t>N/A</a:t>
                      </a:r>
                    </a:p>
                  </a:txBody>
                  <a:tcPr/>
                </a:tc>
                <a:extLst>
                  <a:ext uri="{0D108BD9-81ED-4DB2-BD59-A6C34878D82A}">
                    <a16:rowId xmlns:a16="http://schemas.microsoft.com/office/drawing/2014/main" val="3098832110"/>
                  </a:ext>
                </a:extLst>
              </a:tr>
              <a:tr h="610709">
                <a:tc>
                  <a:txBody>
                    <a:bodyPr/>
                    <a:lstStyle/>
                    <a:p>
                      <a:pPr rtl="0"/>
                      <a:r>
                        <a:rPr lang="pt-BR" sz="1200"/>
                        <a:t>PoE</a:t>
                      </a:r>
                    </a:p>
                  </a:txBody>
                  <a:tcPr/>
                </a:tc>
                <a:tc>
                  <a:txBody>
                    <a:bodyPr/>
                    <a:lstStyle/>
                    <a:p>
                      <a:pPr rtl="0"/>
                      <a:r>
                        <a:rPr lang="pt-BR" sz="1200"/>
                        <a:t>Não selecionado, sem problemas</a:t>
                      </a:r>
                    </a:p>
                  </a:txBody>
                  <a:tcPr/>
                </a:tc>
                <a:tc>
                  <a:txBody>
                    <a:bodyPr/>
                    <a:lstStyle/>
                    <a:p>
                      <a:pPr rtl="0"/>
                      <a:r>
                        <a:rPr lang="pt-BR" sz="1200"/>
                        <a:t>Selecionado</a:t>
                      </a:r>
                    </a:p>
                  </a:txBody>
                  <a:tcPr/>
                </a:tc>
                <a:tc>
                  <a:txBody>
                    <a:bodyPr/>
                    <a:lstStyle/>
                    <a:p>
                      <a:pPr rtl="0"/>
                      <a:r>
                        <a:rPr lang="pt-BR" sz="1200"/>
                        <a:t>N/D</a:t>
                      </a:r>
                    </a:p>
                  </a:txBody>
                  <a:tcPr/>
                </a:tc>
                <a:tc>
                  <a:txBody>
                    <a:bodyPr/>
                    <a:lstStyle/>
                    <a:p>
                      <a:pPr rtl="0"/>
                      <a:r>
                        <a:rPr lang="pt-BR" sz="1200"/>
                        <a:t>N/D</a:t>
                      </a:r>
                    </a:p>
                  </a:txBody>
                  <a:tcPr/>
                </a:tc>
                <a:tc>
                  <a:txBody>
                    <a:bodyPr/>
                    <a:lstStyle/>
                    <a:p>
                      <a:pPr rtl="0"/>
                      <a:r>
                        <a:rPr lang="pt-BR" sz="1200"/>
                        <a:t>Não selecionado, problemas de porta presentes</a:t>
                      </a:r>
                    </a:p>
                  </a:txBody>
                  <a:tcPr/>
                </a:tc>
                <a:tc>
                  <a:txBody>
                    <a:bodyPr/>
                    <a:lstStyle/>
                    <a:p>
                      <a:pPr rtl="0"/>
                      <a:r>
                        <a:rPr lang="pt-BR" sz="1200"/>
                        <a:t>N/A</a:t>
                      </a:r>
                    </a:p>
                  </a:txBody>
                  <a:tcPr/>
                </a:tc>
                <a:extLst>
                  <a:ext uri="{0D108BD9-81ED-4DB2-BD59-A6C34878D82A}">
                    <a16:rowId xmlns:a16="http://schemas.microsoft.com/office/drawing/2014/main" val="1866962059"/>
                  </a:ext>
                </a:extLst>
              </a:tr>
              <a:tr h="0">
                <a:tc gridSpan="7">
                  <a:txBody>
                    <a:bodyPr/>
                    <a:lstStyle/>
                    <a:p>
                      <a:pPr algn="ctr" rtl="0"/>
                      <a:r>
                        <a:rPr lang="pt-BR" sz="1100"/>
                        <a:t>Quando o modo nomeado é selecionado, a luz associada a cada porta física indica:</a:t>
                      </a:r>
                    </a:p>
                  </a:txBody>
                  <a:tcPr/>
                </a:tc>
                <a:tc hMerge="1">
                  <a:txBody>
                    <a:bodyPr/>
                    <a:lstStyle/>
                    <a:p>
                      <a:endParaRPr lang="en-US" sz="1200" dirty="0"/>
                    </a:p>
                  </a:txBody>
                  <a:tcPr/>
                </a:tc>
                <a:tc hMerge="1">
                  <a:txBody>
                    <a:bodyPr/>
                    <a:lstStyle/>
                    <a:p>
                      <a:endParaRPr lang="en-US"/>
                    </a:p>
                  </a:txBody>
                  <a:tcPr/>
                </a:tc>
                <a:tc hMerge="1">
                  <a:txBody>
                    <a:bodyPr/>
                    <a:lstStyle/>
                    <a:p>
                      <a:pPr algn="ctr"/>
                      <a:endParaRPr lang="en-US" sz="11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1291505531"/>
                  </a:ext>
                </a:extLst>
              </a:tr>
              <a:tr h="418754">
                <a:tc>
                  <a:txBody>
                    <a:bodyPr/>
                    <a:lstStyle/>
                    <a:p>
                      <a:pPr rtl="0"/>
                      <a:r>
                        <a:rPr lang="pt-BR" sz="1200"/>
                        <a:t>STAT</a:t>
                      </a:r>
                    </a:p>
                  </a:txBody>
                  <a:tcPr/>
                </a:tc>
                <a:tc>
                  <a:txBody>
                    <a:bodyPr/>
                    <a:lstStyle/>
                    <a:p>
                      <a:pPr rtl="0"/>
                      <a:r>
                        <a:rPr lang="pt-BR" sz="1200"/>
                        <a:t>Sem link ou desligamento</a:t>
                      </a:r>
                    </a:p>
                  </a:txBody>
                  <a:tcPr/>
                </a:tc>
                <a:tc>
                  <a:txBody>
                    <a:bodyPr/>
                    <a:lstStyle/>
                    <a:p>
                      <a:pPr rtl="0"/>
                      <a:r>
                        <a:rPr lang="pt-BR" sz="1200"/>
                        <a:t>Link Up</a:t>
                      </a:r>
                    </a:p>
                  </a:txBody>
                  <a:tcPr/>
                </a:tc>
                <a:tc>
                  <a:txBody>
                    <a:bodyPr/>
                    <a:lstStyle/>
                    <a:p>
                      <a:pPr rtl="0"/>
                      <a:r>
                        <a:rPr lang="pt-BR" sz="1200"/>
                        <a:t>Atividade</a:t>
                      </a:r>
                    </a:p>
                  </a:txBody>
                  <a:tcPr/>
                </a:tc>
                <a:tc>
                  <a:txBody>
                    <a:bodyPr/>
                    <a:lstStyle/>
                    <a:p>
                      <a:pPr rtl="0"/>
                      <a:r>
                        <a:rPr lang="pt-BR" sz="1200"/>
                        <a:t>Porta bloqueada evitando loop</a:t>
                      </a:r>
                    </a:p>
                  </a:txBody>
                  <a:tcPr/>
                </a:tc>
                <a:tc>
                  <a:txBody>
                    <a:bodyPr/>
                    <a:lstStyle/>
                    <a:p>
                      <a:pPr rtl="0"/>
                      <a:r>
                        <a:rPr lang="pt-BR" sz="1200"/>
                        <a:t>Porta bloqueada evitando loop</a:t>
                      </a:r>
                    </a:p>
                  </a:txBody>
                  <a:tcPr/>
                </a:tc>
                <a:tc>
                  <a:txBody>
                    <a:bodyPr/>
                    <a:lstStyle/>
                    <a:p>
                      <a:pPr rtl="0"/>
                      <a:r>
                        <a:rPr lang="pt-BR" sz="1200"/>
                        <a:t>Falha de link</a:t>
                      </a:r>
                    </a:p>
                  </a:txBody>
                  <a:tcPr/>
                </a:tc>
                <a:extLst>
                  <a:ext uri="{0D108BD9-81ED-4DB2-BD59-A6C34878D82A}">
                    <a16:rowId xmlns:a16="http://schemas.microsoft.com/office/drawing/2014/main" val="3908779183"/>
                  </a:ext>
                </a:extLst>
              </a:tr>
              <a:tr h="418754">
                <a:tc>
                  <a:txBody>
                    <a:bodyPr/>
                    <a:lstStyle/>
                    <a:p>
                      <a:pPr rtl="0"/>
                      <a:r>
                        <a:rPr lang="pt-BR" sz="1200"/>
                        <a:t>DUPLEX</a:t>
                      </a:r>
                    </a:p>
                  </a:txBody>
                  <a:tcPr/>
                </a:tc>
                <a:tc>
                  <a:txBody>
                    <a:bodyPr/>
                    <a:lstStyle/>
                    <a:p>
                      <a:pPr rtl="0"/>
                      <a:r>
                        <a:rPr lang="pt-BR" sz="1200"/>
                        <a:t>Half-duplex</a:t>
                      </a:r>
                    </a:p>
                  </a:txBody>
                  <a:tcPr/>
                </a:tc>
                <a:tc>
                  <a:txBody>
                    <a:bodyPr/>
                    <a:lstStyle/>
                    <a:p>
                      <a:pPr rtl="0"/>
                      <a:r>
                        <a:rPr lang="pt-BR" sz="1200"/>
                        <a:t>Full-duplex</a:t>
                      </a:r>
                    </a:p>
                  </a:txBody>
                  <a:tcPr/>
                </a:tc>
                <a:tc>
                  <a:txBody>
                    <a:bodyPr/>
                    <a:lstStyle/>
                    <a:p>
                      <a:pPr rtl="0"/>
                      <a:r>
                        <a:rPr lang="pt-BR" sz="1200"/>
                        <a:t>N/D</a:t>
                      </a:r>
                    </a:p>
                  </a:txBody>
                  <a:tcPr/>
                </a:tc>
                <a:tc>
                  <a:txBody>
                    <a:bodyPr/>
                    <a:lstStyle/>
                    <a:p>
                      <a:pPr rtl="0"/>
                      <a:r>
                        <a:rPr lang="pt-BR" sz="1200"/>
                        <a:t>N/D</a:t>
                      </a:r>
                    </a:p>
                  </a:txBody>
                  <a:tcPr/>
                </a:tc>
                <a:tc>
                  <a:txBody>
                    <a:bodyPr/>
                    <a:lstStyle/>
                    <a:p>
                      <a:pPr rtl="0"/>
                      <a:r>
                        <a:rPr lang="pt-BR" sz="1200"/>
                        <a:t>N/D</a:t>
                      </a:r>
                    </a:p>
                  </a:txBody>
                  <a:tcPr/>
                </a:tc>
                <a:tc>
                  <a:txBody>
                    <a:bodyPr/>
                    <a:lstStyle/>
                    <a:p>
                      <a:pPr rtl="0"/>
                      <a:r>
                        <a:rPr lang="pt-BR" sz="1200"/>
                        <a:t>N/D</a:t>
                      </a:r>
                    </a:p>
                  </a:txBody>
                  <a:tcPr/>
                </a:tc>
                <a:extLst>
                  <a:ext uri="{0D108BD9-81ED-4DB2-BD59-A6C34878D82A}">
                    <a16:rowId xmlns:a16="http://schemas.microsoft.com/office/drawing/2014/main" val="2305498258"/>
                  </a:ext>
                </a:extLst>
              </a:tr>
              <a:tr h="418754">
                <a:tc>
                  <a:txBody>
                    <a:bodyPr/>
                    <a:lstStyle/>
                    <a:p>
                      <a:pPr rtl="0"/>
                      <a:r>
                        <a:rPr lang="pt-BR" sz="1200"/>
                        <a:t>VELOCIDADE</a:t>
                      </a:r>
                    </a:p>
                  </a:txBody>
                  <a:tcPr/>
                </a:tc>
                <a:tc>
                  <a:txBody>
                    <a:bodyPr/>
                    <a:lstStyle/>
                    <a:p>
                      <a:pPr rtl="0"/>
                      <a:r>
                        <a:rPr lang="pt-BR" sz="1200"/>
                        <a:t>10 Mbps</a:t>
                      </a:r>
                    </a:p>
                  </a:txBody>
                  <a:tcPr/>
                </a:tc>
                <a:tc>
                  <a:txBody>
                    <a:bodyPr/>
                    <a:lstStyle/>
                    <a:p>
                      <a:pPr rtl="0"/>
                      <a:r>
                        <a:rPr lang="pt-BR" sz="1200"/>
                        <a:t>100 Mbps</a:t>
                      </a:r>
                    </a:p>
                  </a:txBody>
                  <a:tcPr/>
                </a:tc>
                <a:tc>
                  <a:txBody>
                    <a:bodyPr/>
                    <a:lstStyle/>
                    <a:p>
                      <a:pPr rtl="0"/>
                      <a:r>
                        <a:rPr lang="pt-BR" sz="1200"/>
                        <a:t>1000 Mbps</a:t>
                      </a:r>
                    </a:p>
                  </a:txBody>
                  <a:tcPr/>
                </a:tc>
                <a:tc>
                  <a:txBody>
                    <a:bodyPr/>
                    <a:lstStyle/>
                    <a:p>
                      <a:pPr rtl="0"/>
                      <a:r>
                        <a:rPr lang="pt-BR" sz="1200"/>
                        <a:t>N/D</a:t>
                      </a:r>
                    </a:p>
                  </a:txBody>
                  <a:tcPr/>
                </a:tc>
                <a:tc>
                  <a:txBody>
                    <a:bodyPr/>
                    <a:lstStyle/>
                    <a:p>
                      <a:pPr rtl="0"/>
                      <a:r>
                        <a:rPr lang="pt-BR" sz="1200"/>
                        <a:t>N/D</a:t>
                      </a:r>
                    </a:p>
                  </a:txBody>
                  <a:tcPr/>
                </a:tc>
                <a:tc>
                  <a:txBody>
                    <a:bodyPr/>
                    <a:lstStyle/>
                    <a:p>
                      <a:pPr rtl="0"/>
                      <a:r>
                        <a:rPr lang="pt-BR" sz="1200"/>
                        <a:t>N/D</a:t>
                      </a:r>
                    </a:p>
                  </a:txBody>
                  <a:tcPr/>
                </a:tc>
                <a:extLst>
                  <a:ext uri="{0D108BD9-81ED-4DB2-BD59-A6C34878D82A}">
                    <a16:rowId xmlns:a16="http://schemas.microsoft.com/office/drawing/2014/main" val="1143868986"/>
                  </a:ext>
                </a:extLst>
              </a:tr>
              <a:tr h="418754">
                <a:tc>
                  <a:txBody>
                    <a:bodyPr/>
                    <a:lstStyle/>
                    <a:p>
                      <a:pPr rtl="0"/>
                      <a:r>
                        <a:rPr lang="pt-BR" sz="1200"/>
                        <a:t>PoE</a:t>
                      </a:r>
                    </a:p>
                  </a:txBody>
                  <a:tcPr/>
                </a:tc>
                <a:tc>
                  <a:txBody>
                    <a:bodyPr/>
                    <a:lstStyle/>
                    <a:p>
                      <a:pPr rtl="0"/>
                      <a:r>
                        <a:rPr lang="pt-BR" sz="1200"/>
                        <a:t>PoE desligado</a:t>
                      </a:r>
                    </a:p>
                  </a:txBody>
                  <a:tcPr/>
                </a:tc>
                <a:tc>
                  <a:txBody>
                    <a:bodyPr/>
                    <a:lstStyle/>
                    <a:p>
                      <a:pPr rtl="0"/>
                      <a:r>
                        <a:rPr lang="pt-BR" sz="1200"/>
                        <a:t>PoE em</a:t>
                      </a:r>
                    </a:p>
                  </a:txBody>
                  <a:tcPr/>
                </a:tc>
                <a:tc>
                  <a:txBody>
                    <a:bodyPr/>
                    <a:lstStyle/>
                    <a:p>
                      <a:pPr rtl="0"/>
                      <a:r>
                        <a:rPr lang="pt-BR" sz="1200"/>
                        <a:t>N/A</a:t>
                      </a:r>
                    </a:p>
                  </a:txBody>
                  <a:tcPr/>
                </a:tc>
                <a:tc>
                  <a:txBody>
                    <a:bodyPr/>
                    <a:lstStyle/>
                    <a:p>
                      <a:pPr rtl="0"/>
                      <a:r>
                        <a:rPr lang="pt-BR" sz="1200"/>
                        <a:t>PoE desativado</a:t>
                      </a:r>
                    </a:p>
                  </a:txBody>
                  <a:tcPr/>
                </a:tc>
                <a:tc>
                  <a:txBody>
                    <a:bodyPr/>
                    <a:lstStyle/>
                    <a:p>
                      <a:pPr rtl="0"/>
                      <a:r>
                        <a:rPr lang="pt-BR" sz="1200"/>
                        <a:t>PoE desligado devido a falha</a:t>
                      </a:r>
                    </a:p>
                  </a:txBody>
                  <a:tcPr/>
                </a:tc>
                <a:tc>
                  <a:txBody>
                    <a:bodyPr/>
                    <a:lstStyle/>
                    <a:p>
                      <a:pPr rtl="0"/>
                      <a:r>
                        <a:rPr lang="pt-BR" sz="1200"/>
                        <a:t>PoE negado (acima do orçamento)</a:t>
                      </a:r>
                    </a:p>
                  </a:txBody>
                  <a:tcPr/>
                </a:tc>
                <a:extLst>
                  <a:ext uri="{0D108BD9-81ED-4DB2-BD59-A6C34878D82A}">
                    <a16:rowId xmlns:a16="http://schemas.microsoft.com/office/drawing/2014/main" val="2365917153"/>
                  </a:ext>
                </a:extLst>
              </a:tr>
            </a:tbl>
          </a:graphicData>
        </a:graphic>
      </p:graphicFrame>
    </p:spTree>
    <p:custDataLst>
      <p:tags r:id="rId1"/>
    </p:custDataLst>
    <p:extLst>
      <p:ext uri="{BB962C8B-B14F-4D97-AF65-F5344CB8AC3E}">
        <p14:creationId xmlns:p14="http://schemas.microsoft.com/office/powerpoint/2010/main" val="103452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a Switch with Initial Settings</a:t>
            </a:r>
            <a:br>
              <a:rPr lang="en-US" dirty="0"/>
            </a:br>
            <a:r>
              <a:rPr lang="pt-BR" sz="2400"/>
              <a:t>Recovering from a System Crash</a:t>
            </a:r>
          </a:p>
        </p:txBody>
      </p:sp>
      <p:sp>
        <p:nvSpPr>
          <p:cNvPr id="4" name="Content Placeholder 3">
            <a:extLst>
              <a:ext uri="{FF2B5EF4-FFF2-40B4-BE49-F238E27FC236}">
                <a16:creationId xmlns:a16="http://schemas.microsoft.com/office/drawing/2014/main" id="{F7CFD66D-1B42-3A4B-AD44-8B9423F9BF65}"/>
              </a:ext>
            </a:extLst>
          </p:cNvPr>
          <p:cNvSpPr>
            <a:spLocks noGrp="1"/>
          </p:cNvSpPr>
          <p:nvPr>
            <p:ph idx="1"/>
          </p:nvPr>
        </p:nvSpPr>
        <p:spPr>
          <a:xfrm>
            <a:off x="143934" y="731837"/>
            <a:ext cx="8610786" cy="3689897"/>
          </a:xfrm>
        </p:spPr>
        <p:txBody>
          <a:bodyPr/>
          <a:lstStyle/>
          <a:p>
            <a:pPr marL="0" indent="0" algn="l" rtl="0"/>
            <a:r>
              <a:rPr lang="pt-BR" sz="1500">
                <a:solidFill>
                  <a:srgbClr val="000000"/>
                </a:solidFill>
              </a:rPr>
              <a:t>O carregador de inicialização fornece acesso ao switch se o sistema operacional não puder ser usado devido a arquivos de sistema ausentes ou danificados. O carregador de inicialização tem uma linha de comando que fornece acesso aos arquivos armazenados na memória flash. O carregador de inicialização pode ser acessado através de uma conexão de console, seguindo estas etapas:</a:t>
            </a:r>
          </a:p>
          <a:p>
            <a:pPr marL="73085" lvl="1" indent="0" rtl="0">
              <a:buNone/>
            </a:pPr>
            <a:r>
              <a:rPr lang="pt-BR" sz="1500" b="1">
                <a:solidFill>
                  <a:srgbClr val="000000"/>
                </a:solidFill>
              </a:rPr>
              <a:t>Etapa 1</a:t>
            </a:r>
            <a:r>
              <a:rPr lang="pt-BR" sz="1500">
                <a:solidFill>
                  <a:srgbClr val="000000"/>
                </a:solidFill>
              </a:rPr>
              <a:t>. Conecte um PC pelo cabo do console à porta do console do switch. Configure o software de emulação de terminal para conectar-se ao comutador.</a:t>
            </a:r>
          </a:p>
          <a:p>
            <a:pPr marL="73085" lvl="1" indent="0" rtl="0">
              <a:buNone/>
            </a:pPr>
            <a:r>
              <a:rPr lang="pt-BR" sz="1500" b="1">
                <a:solidFill>
                  <a:srgbClr val="000000"/>
                </a:solidFill>
              </a:rPr>
              <a:t>Etapa 2</a:t>
            </a:r>
            <a:r>
              <a:rPr lang="pt-BR" sz="1500">
                <a:solidFill>
                  <a:srgbClr val="000000"/>
                </a:solidFill>
              </a:rPr>
              <a:t>. Desconecte o cabo de alimentação do switch.</a:t>
            </a:r>
          </a:p>
          <a:p>
            <a:pPr marL="73085" lvl="1" indent="0" rtl="0">
              <a:buNone/>
            </a:pPr>
            <a:r>
              <a:rPr lang="pt-BR" sz="1500" b="1">
                <a:solidFill>
                  <a:srgbClr val="000000"/>
                </a:solidFill>
              </a:rPr>
              <a:t>Etapa 3. Reconecte o cabo de alimentação ao switch e, dentro de 15 segundos, pressione e mantenha pressionado o</a:t>
            </a:r>
            <a:r>
              <a:rPr lang="pt-BR" sz="1500">
                <a:solidFill>
                  <a:srgbClr val="000000"/>
                </a:solidFill>
              </a:rPr>
              <a:t> botão Modo enquanto o LED do sistema ainda estiver piscando em verde. </a:t>
            </a:r>
          </a:p>
          <a:p>
            <a:pPr marL="73085" lvl="1" indent="0" rtl="0">
              <a:buNone/>
            </a:pPr>
            <a:r>
              <a:rPr lang="pt-BR" sz="1500" b="1">
                <a:solidFill>
                  <a:srgbClr val="000000"/>
                </a:solidFill>
              </a:rPr>
              <a:t>Etapa 4. Continue pressionando o</a:t>
            </a:r>
            <a:r>
              <a:rPr lang="pt-BR" sz="1500">
                <a:solidFill>
                  <a:srgbClr val="000000"/>
                </a:solidFill>
              </a:rPr>
              <a:t> botão Modo até que o LED do sistema fique brevemente âmbar e verde sólido; em seguida, solte o  botão Modo. </a:t>
            </a:r>
          </a:p>
          <a:p>
            <a:pPr marL="73085" lvl="1" indent="0" rtl="0">
              <a:buNone/>
            </a:pPr>
            <a:r>
              <a:rPr lang="pt-BR" sz="1500" b="1">
                <a:solidFill>
                  <a:srgbClr val="000000"/>
                </a:solidFill>
              </a:rPr>
              <a:t>Step 5</a:t>
            </a:r>
            <a:r>
              <a:rPr lang="pt-BR" sz="1500">
                <a:solidFill>
                  <a:srgbClr val="000000"/>
                </a:solidFill>
              </a:rPr>
              <a:t>. The boot loader </a:t>
            </a:r>
            <a:r>
              <a:rPr lang="pt-BR" sz="1500" b="1">
                <a:solidFill>
                  <a:srgbClr val="000000"/>
                </a:solidFill>
              </a:rPr>
              <a:t>switch:</a:t>
            </a:r>
            <a:r>
              <a:rPr lang="pt-BR" sz="1500">
                <a:solidFill>
                  <a:srgbClr val="000000"/>
                </a:solidFill>
              </a:rPr>
              <a:t> prompt appears in the terminal emulation software on the PC.</a:t>
            </a:r>
          </a:p>
          <a:p>
            <a:pPr marL="0" indent="0" algn="l" rtl="0"/>
            <a:r>
              <a:rPr lang="pt-BR" sz="1500">
                <a:solidFill>
                  <a:srgbClr val="000000"/>
                </a:solidFill>
              </a:rPr>
              <a:t>A linha de comando boot loader aceita comandos para formatar o sistema de arquivos flash, reinstalar o software de sistema operacional e recuperá-lo no caso de senhas perdidas ou esquecidas. For example, the </a:t>
            </a:r>
            <a:r>
              <a:rPr lang="pt-BR" sz="1500" b="1">
                <a:solidFill>
                  <a:srgbClr val="000000"/>
                </a:solidFill>
              </a:rPr>
              <a:t>dir</a:t>
            </a:r>
            <a:r>
              <a:rPr lang="pt-BR" sz="1500">
                <a:solidFill>
                  <a:srgbClr val="000000"/>
                </a:solidFill>
              </a:rPr>
              <a:t> command can be used to view a list of files within a specified directory.</a:t>
            </a: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133952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a Switch with Initial Settings</a:t>
            </a:r>
            <a:br>
              <a:rPr lang="en-US" dirty="0"/>
            </a:br>
            <a:r>
              <a:rPr lang="pt-BR" sz="2400"/>
              <a:t>Switch Management Access</a:t>
            </a:r>
          </a:p>
        </p:txBody>
      </p:sp>
      <p:sp>
        <p:nvSpPr>
          <p:cNvPr id="5" name="Content Placeholder 4">
            <a:extLst>
              <a:ext uri="{FF2B5EF4-FFF2-40B4-BE49-F238E27FC236}">
                <a16:creationId xmlns:a16="http://schemas.microsoft.com/office/drawing/2014/main" id="{E5A76EF8-E7C6-9A49-9E6C-804B7AA8CA22}"/>
              </a:ext>
            </a:extLst>
          </p:cNvPr>
          <p:cNvSpPr>
            <a:spLocks noGrp="1"/>
          </p:cNvSpPr>
          <p:nvPr>
            <p:ph idx="1"/>
          </p:nvPr>
        </p:nvSpPr>
        <p:spPr>
          <a:xfrm>
            <a:off x="245534" y="731837"/>
            <a:ext cx="3835930" cy="3689897"/>
          </a:xfrm>
        </p:spPr>
        <p:txBody>
          <a:bodyPr/>
          <a:lstStyle/>
          <a:p>
            <a:pPr marL="0" indent="0" algn="l" rtl="0"/>
            <a:r>
              <a:rPr lang="pt-BR" sz="1500">
                <a:solidFill>
                  <a:srgbClr val="000000"/>
                </a:solidFill>
              </a:rPr>
              <a:t>Para preparar um switch para acesso de gerenciamento remoto, o switch deve ser configurado com um endereço IP e uma máscara de sub-rede. </a:t>
            </a:r>
          </a:p>
          <a:p>
            <a:pPr marL="285750" indent="-285750" algn="l" rtl="0">
              <a:buFont typeface="Arial" panose="020B0604020202020204" pitchFamily="34" charset="0"/>
              <a:buChar char="•"/>
            </a:pPr>
            <a:r>
              <a:rPr lang="pt-BR" sz="1500">
                <a:solidFill>
                  <a:srgbClr val="000000"/>
                </a:solidFill>
              </a:rPr>
              <a:t>Para gerenciar o switch a partir de uma rede remota, o switch deve ser configurado com um gateway padrão. Isso é muito semelhante à configuração das informações de endereço IP em dispositivos host. </a:t>
            </a:r>
          </a:p>
          <a:p>
            <a:pPr marL="285750" indent="-285750" algn="l" rtl="0">
              <a:buFont typeface="Arial" panose="020B0604020202020204" pitchFamily="34" charset="0"/>
              <a:buChar char="•"/>
            </a:pPr>
            <a:r>
              <a:rPr lang="pt-BR" sz="1500">
                <a:solidFill>
                  <a:srgbClr val="000000"/>
                </a:solidFill>
              </a:rPr>
              <a:t>Na figura, o SVI (Switch Virtual Interface) no S1 deve receber um endereço IP. O SVI é uma interface virtual, não uma porta física no switch. Um cabo de console é usado para se conectar a um PC para que o switch possa ser configurado inicialmente.</a:t>
            </a:r>
          </a:p>
        </p:txBody>
      </p:sp>
      <p:pic>
        <p:nvPicPr>
          <p:cNvPr id="7" name="Picture 6">
            <a:extLst>
              <a:ext uri="{FF2B5EF4-FFF2-40B4-BE49-F238E27FC236}">
                <a16:creationId xmlns:a16="http://schemas.microsoft.com/office/drawing/2014/main" id="{F30D33CE-D938-E74D-A865-30363F7C08B7}"/>
              </a:ext>
            </a:extLst>
          </p:cNvPr>
          <p:cNvPicPr>
            <a:picLocks noChangeAspect="1"/>
          </p:cNvPicPr>
          <p:nvPr/>
        </p:nvPicPr>
        <p:blipFill>
          <a:blip r:embed="rId4"/>
          <a:stretch>
            <a:fillRect/>
          </a:stretch>
        </p:blipFill>
        <p:spPr>
          <a:xfrm>
            <a:off x="4219703" y="1021663"/>
            <a:ext cx="4333199" cy="2685363"/>
          </a:xfrm>
          <a:prstGeom prst="rect">
            <a:avLst/>
          </a:prstGeom>
        </p:spPr>
      </p:pic>
    </p:spTree>
    <p:custDataLst>
      <p:tags r:id="rId1"/>
    </p:custDataLst>
    <p:extLst>
      <p:ext uri="{BB962C8B-B14F-4D97-AF65-F5344CB8AC3E}">
        <p14:creationId xmlns:p14="http://schemas.microsoft.com/office/powerpoint/2010/main" val="422851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a Switch with Initial Settings</a:t>
            </a:r>
            <a:br>
              <a:rPr lang="en-US" dirty="0"/>
            </a:br>
            <a:r>
              <a:rPr lang="pt-BR" sz="2400"/>
              <a:t>Switch SVI Configuration Example</a:t>
            </a:r>
          </a:p>
        </p:txBody>
      </p:sp>
      <p:sp>
        <p:nvSpPr>
          <p:cNvPr id="4" name="Content Placeholder 3">
            <a:extLst>
              <a:ext uri="{FF2B5EF4-FFF2-40B4-BE49-F238E27FC236}">
                <a16:creationId xmlns:a16="http://schemas.microsoft.com/office/drawing/2014/main" id="{4C439E84-DD28-124E-B58C-A7E2D0D3A716}"/>
              </a:ext>
            </a:extLst>
          </p:cNvPr>
          <p:cNvSpPr>
            <a:spLocks noGrp="1"/>
          </p:cNvSpPr>
          <p:nvPr>
            <p:ph idx="1"/>
          </p:nvPr>
        </p:nvSpPr>
        <p:spPr>
          <a:xfrm>
            <a:off x="194734" y="731837"/>
            <a:ext cx="8504424" cy="3689897"/>
          </a:xfrm>
        </p:spPr>
        <p:txBody>
          <a:bodyPr/>
          <a:lstStyle/>
          <a:p>
            <a:pPr marL="0" indent="0" algn="l" rtl="0"/>
            <a:r>
              <a:rPr lang="pt-BR" sz="1600">
                <a:solidFill>
                  <a:srgbClr val="000000"/>
                </a:solidFill>
              </a:rPr>
              <a:t>Por padrão, o switch está configurado para ter seu gerenciamento controlado pela VLAN 1. Todas as portas são atribuídas à VLAN 1 por default. For security purposes, it is considered a best practice to use a VLAN other than VLAN 1 for the management VLAN,</a:t>
            </a:r>
          </a:p>
          <a:p>
            <a:pPr marL="73085" lvl="1" indent="0" rtl="0">
              <a:buNone/>
            </a:pPr>
            <a:r>
              <a:rPr lang="pt-BR" sz="1600" b="1">
                <a:solidFill>
                  <a:srgbClr val="000000"/>
                </a:solidFill>
              </a:rPr>
              <a:t>Step 1</a:t>
            </a:r>
            <a:r>
              <a:rPr lang="pt-BR" sz="1600">
                <a:solidFill>
                  <a:srgbClr val="000000"/>
                </a:solidFill>
              </a:rPr>
              <a:t>: </a:t>
            </a:r>
            <a:r>
              <a:rPr lang="pt-BR" sz="1600" b="1">
                <a:solidFill>
                  <a:srgbClr val="000000"/>
                </a:solidFill>
              </a:rPr>
              <a:t>Configure the Management Interface: </a:t>
            </a:r>
            <a:r>
              <a:rPr lang="pt-BR" sz="1600">
                <a:solidFill>
                  <a:srgbClr val="000000"/>
                </a:solidFill>
              </a:rPr>
              <a:t>From VLAN interface configuration mode, an IPv4 address and subnet mask is applied to the management SVI of the switch.</a:t>
            </a:r>
          </a:p>
          <a:p>
            <a:pPr marL="0" indent="0" algn="l"/>
            <a:endParaRPr lang="en-US" sz="1600" b="1" dirty="0">
              <a:solidFill>
                <a:srgbClr val="000000"/>
              </a:solidFill>
            </a:endParaRPr>
          </a:p>
          <a:p>
            <a:pPr marL="0" indent="0" algn="l" rtl="0"/>
            <a:r>
              <a:rPr lang="pt-BR" sz="1600" b="1">
                <a:solidFill>
                  <a:srgbClr val="000000"/>
                </a:solidFill>
              </a:rPr>
              <a:t>Observação</a:t>
            </a:r>
            <a:r>
              <a:rPr lang="pt-BR" sz="1600">
                <a:solidFill>
                  <a:srgbClr val="000000"/>
                </a:solidFill>
              </a:rPr>
              <a:t>: o SVI para VLAN 99 não aparecerá como “up/up” até que a VLAN 99 seja criada e haja um dispositivo conectado a uma porta de switch associada à VLAN 99. </a:t>
            </a:r>
          </a:p>
          <a:p>
            <a:pPr marL="0" indent="0" algn="l"/>
            <a:endParaRPr lang="en-US" sz="1600" b="1" dirty="0">
              <a:solidFill>
                <a:srgbClr val="000000"/>
              </a:solidFill>
            </a:endParaRPr>
          </a:p>
          <a:p>
            <a:pPr marL="0" indent="0" algn="l" rtl="0"/>
            <a:r>
              <a:rPr lang="pt-BR" sz="1600" b="1">
                <a:solidFill>
                  <a:srgbClr val="000000"/>
                </a:solidFill>
              </a:rPr>
              <a:t>Observação</a:t>
            </a:r>
            <a:r>
              <a:rPr lang="pt-BR" sz="1600">
                <a:solidFill>
                  <a:srgbClr val="000000"/>
                </a:solidFill>
              </a:rPr>
              <a:t>: o switch pode precisar ser configurado para IPv6. Por exemplo, antes de configurar o endereçamento IPv6 em um Cisco Catalyst 2960 executando o IOS versão 15.0, você precisará inserir o comando de configuração global </a:t>
            </a:r>
            <a:r>
              <a:rPr lang="pt-BR" sz="1600" b="1">
                <a:solidFill>
                  <a:srgbClr val="000000"/>
                </a:solidFill>
              </a:rPr>
              <a:t>sdm preferir o padrão dual-ipv4-e-ipv6</a:t>
            </a:r>
            <a:r>
              <a:rPr lang="pt-BR" sz="1600">
                <a:solidFill>
                  <a:srgbClr val="000000"/>
                </a:solidFill>
              </a:rPr>
              <a:t> e, em seguida, </a:t>
            </a:r>
            <a:r>
              <a:rPr lang="pt-BR" sz="1600" b="1">
                <a:solidFill>
                  <a:srgbClr val="000000"/>
                </a:solidFill>
              </a:rPr>
              <a:t>recarregar</a:t>
            </a:r>
            <a:r>
              <a:rPr lang="pt-BR" sz="1600">
                <a:solidFill>
                  <a:srgbClr val="000000"/>
                </a:solidFill>
              </a:rPr>
              <a:t> o switch. </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67730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pt-BR"/>
              <a:t>Instructor Materials – Module 1 Planning Guide</a:t>
            </a:r>
          </a:p>
        </p:txBody>
      </p:sp>
      <p:sp>
        <p:nvSpPr>
          <p:cNvPr id="4099" name="Rectangle 34"/>
          <p:cNvSpPr>
            <a:spLocks noGrp="1" noChangeArrowheads="1"/>
          </p:cNvSpPr>
          <p:nvPr>
            <p:ph idx="1"/>
          </p:nvPr>
        </p:nvSpPr>
        <p:spPr>
          <a:xfrm>
            <a:off x="145357" y="808180"/>
            <a:ext cx="8674793" cy="3193936"/>
          </a:xfrm>
        </p:spPr>
        <p:txBody>
          <a:bodyPr/>
          <a:lstStyle/>
          <a:p>
            <a:pPr marL="0" indent="0" rtl="0">
              <a:buNone/>
            </a:pPr>
            <a:r>
              <a:rPr lang="pt-BR"/>
              <a:t>This PowerPoint deck is divided in two parts:</a:t>
            </a:r>
          </a:p>
          <a:p>
            <a:pPr rtl="0">
              <a:buFont typeface="Arial" panose="020B0604020202020204" pitchFamily="34" charset="0"/>
              <a:buChar char="•"/>
            </a:pPr>
            <a:r>
              <a:rPr lang="pt-BR"/>
              <a:t>Instructor Planning Guide</a:t>
            </a:r>
          </a:p>
          <a:p>
            <a:pPr lvl="1" rtl="0">
              <a:buFont typeface="Arial" panose="020B0604020202020204" pitchFamily="34" charset="0"/>
              <a:buChar char="•"/>
            </a:pPr>
            <a:r>
              <a:rPr lang="pt-BR"/>
              <a:t>Information to help you become familiar with the module</a:t>
            </a:r>
          </a:p>
          <a:p>
            <a:pPr lvl="1" rtl="0">
              <a:buFont typeface="Arial" panose="020B0604020202020204" pitchFamily="34" charset="0"/>
              <a:buChar char="•"/>
            </a:pPr>
            <a:r>
              <a:rPr lang="pt-BR"/>
              <a:t>Teaching aids</a:t>
            </a:r>
          </a:p>
          <a:p>
            <a:pPr rtl="0">
              <a:buFont typeface="Arial" panose="020B0604020202020204" pitchFamily="34" charset="0"/>
              <a:buChar char="•"/>
            </a:pPr>
            <a:r>
              <a:rPr lang="pt-BR"/>
              <a:t>Instructor Class Presentation</a:t>
            </a:r>
          </a:p>
          <a:p>
            <a:pPr lvl="1" rtl="0"/>
            <a:r>
              <a:rPr lang="pt-BR"/>
              <a:t>Optional slides that you can use in the classroom</a:t>
            </a:r>
          </a:p>
          <a:p>
            <a:pPr lvl="1" rtl="0"/>
            <a:r>
              <a:rPr lang="pt-BR"/>
              <a:t>Begins on slide # 10</a:t>
            </a:r>
          </a:p>
          <a:p>
            <a:pPr marL="142875" lvl="1" indent="0" algn="ctr" rtl="0">
              <a:buNone/>
            </a:pPr>
            <a:r>
              <a:rPr lang="pt-BR" sz="1600" b="1"/>
              <a:t>Note</a:t>
            </a:r>
            <a:r>
              <a:rPr lang="pt-BR" sz="1600"/>
              <a:t>: Remove the Planning Guide from this presentation before sharing with anyone.</a:t>
            </a:r>
          </a:p>
          <a:p>
            <a:pPr marL="0" indent="0" rtl="0">
              <a:buNone/>
            </a:pPr>
            <a:r>
              <a:rPr lang="pt-B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um switch com configurações iniciais</a:t>
            </a:r>
            <a:br>
              <a:rPr lang="en-US" dirty="0"/>
            </a:br>
            <a:r>
              <a:rPr lang="pt-BR" sz="2400"/>
              <a:t>Exemplo de configuração do switch SVI (Cont.)</a:t>
            </a:r>
          </a:p>
        </p:txBody>
      </p:sp>
      <p:graphicFrame>
        <p:nvGraphicFramePr>
          <p:cNvPr id="6" name="Content Placeholder 5">
            <a:extLst>
              <a:ext uri="{FF2B5EF4-FFF2-40B4-BE49-F238E27FC236}">
                <a16:creationId xmlns:a16="http://schemas.microsoft.com/office/drawing/2014/main" id="{2F8BAC7D-74EC-2242-A0DD-087087EAAD06}"/>
              </a:ext>
            </a:extLst>
          </p:cNvPr>
          <p:cNvGraphicFramePr>
            <a:graphicFrameLocks noGrp="1"/>
          </p:cNvGraphicFramePr>
          <p:nvPr>
            <p:ph idx="1"/>
            <p:extLst>
              <p:ext uri="{D42A27DB-BD31-4B8C-83A1-F6EECF244321}">
                <p14:modId xmlns:p14="http://schemas.microsoft.com/office/powerpoint/2010/main" val="326580095"/>
              </p:ext>
            </p:extLst>
          </p:nvPr>
        </p:nvGraphicFramePr>
        <p:xfrm>
          <a:off x="431800" y="937260"/>
          <a:ext cx="8280400" cy="3571240"/>
        </p:xfrm>
        <a:graphic>
          <a:graphicData uri="http://schemas.openxmlformats.org/drawingml/2006/table">
            <a:tbl>
              <a:tblPr firstRow="1" bandRow="1">
                <a:tableStyleId>{5C22544A-7EE6-4342-B048-85BDC9FD1C3A}</a:tableStyleId>
              </a:tblPr>
              <a:tblGrid>
                <a:gridCol w="3435865">
                  <a:extLst>
                    <a:ext uri="{9D8B030D-6E8A-4147-A177-3AD203B41FA5}">
                      <a16:colId xmlns:a16="http://schemas.microsoft.com/office/drawing/2014/main" val="1842772784"/>
                    </a:ext>
                  </a:extLst>
                </a:gridCol>
                <a:gridCol w="4844535">
                  <a:extLst>
                    <a:ext uri="{9D8B030D-6E8A-4147-A177-3AD203B41FA5}">
                      <a16:colId xmlns:a16="http://schemas.microsoft.com/office/drawing/2014/main" val="3362537858"/>
                    </a:ext>
                  </a:extLst>
                </a:gridCol>
              </a:tblGrid>
              <a:tr h="370840">
                <a:tc>
                  <a:txBody>
                    <a:bodyPr/>
                    <a:lstStyle/>
                    <a:p>
                      <a:pPr algn="l" rtl="0" fontAlgn="ctr"/>
                      <a:r>
                        <a:rPr lang="pt-BR" b="1">
                          <a:effectLst/>
                        </a:rPr>
                        <a:t>Tarefa</a:t>
                      </a:r>
                    </a:p>
                  </a:txBody>
                  <a:tcPr marL="47625" marR="47625" marT="47625" marB="47625" anchor="ctr"/>
                </a:tc>
                <a:tc>
                  <a:txBody>
                    <a:bodyPr/>
                    <a:lstStyle/>
                    <a:p>
                      <a:pPr algn="l" rtl="0" fontAlgn="ctr"/>
                      <a:r>
                        <a:rPr lang="pt-BR" b="1">
                          <a:effectLst/>
                        </a:rPr>
                        <a:t>Comandos IOS</a:t>
                      </a:r>
                    </a:p>
                  </a:txBody>
                  <a:tcPr marL="47625" marR="47625" marT="47625" marB="47625" anchor="ctr"/>
                </a:tc>
                <a:extLst>
                  <a:ext uri="{0D108BD9-81ED-4DB2-BD59-A6C34878D82A}">
                    <a16:rowId xmlns:a16="http://schemas.microsoft.com/office/drawing/2014/main" val="782217537"/>
                  </a:ext>
                </a:extLst>
              </a:tr>
              <a:tr h="370840">
                <a:tc>
                  <a:txBody>
                    <a:bodyPr/>
                    <a:lstStyle/>
                    <a:p>
                      <a:pPr rtl="0" fontAlgn="ctr"/>
                      <a:r>
                        <a:rPr lang="pt-BR" b="0">
                          <a:effectLst/>
                        </a:rPr>
                        <a:t>Entre no modo de configuração global.</a:t>
                      </a:r>
                    </a:p>
                  </a:txBody>
                  <a:tcPr marL="47625" marR="47625" marT="47625" marB="47625" anchor="ctr"/>
                </a:tc>
                <a:tc>
                  <a:txBody>
                    <a:bodyPr/>
                    <a:lstStyle/>
                    <a:p>
                      <a:pPr rtl="0" fontAlgn="ctr"/>
                      <a:r>
                        <a:rPr lang="pt-BR" b="0">
                          <a:effectLst/>
                        </a:rPr>
                        <a:t>S1# </a:t>
                      </a:r>
                      <a:r>
                        <a:rPr lang="pt-BR" b="1">
                          <a:effectLst/>
                        </a:rPr>
                        <a:t>configure terminal</a:t>
                      </a:r>
                    </a:p>
                  </a:txBody>
                  <a:tcPr marL="47625" marR="47625" marT="47625" marB="47625" anchor="ctr"/>
                </a:tc>
                <a:extLst>
                  <a:ext uri="{0D108BD9-81ED-4DB2-BD59-A6C34878D82A}">
                    <a16:rowId xmlns:a16="http://schemas.microsoft.com/office/drawing/2014/main" val="4169023811"/>
                  </a:ext>
                </a:extLst>
              </a:tr>
              <a:tr h="370840">
                <a:tc>
                  <a:txBody>
                    <a:bodyPr/>
                    <a:lstStyle/>
                    <a:p>
                      <a:pPr rtl="0" fontAlgn="ctr"/>
                      <a:r>
                        <a:rPr lang="pt-BR" b="0">
                          <a:effectLst/>
                        </a:rPr>
                        <a:t>Entre no modo de configuração da interface para SVI.</a:t>
                      </a:r>
                    </a:p>
                  </a:txBody>
                  <a:tcPr marL="47625" marR="47625" marT="47625" marB="47625" anchor="ctr"/>
                </a:tc>
                <a:tc>
                  <a:txBody>
                    <a:bodyPr/>
                    <a:lstStyle/>
                    <a:p>
                      <a:pPr rtl="0" fontAlgn="ctr"/>
                      <a:r>
                        <a:rPr lang="pt-BR" b="0">
                          <a:effectLst/>
                        </a:rPr>
                        <a:t>S1(config)# </a:t>
                      </a:r>
                      <a:r>
                        <a:rPr lang="pt-BR" b="1">
                          <a:effectLst/>
                        </a:rPr>
                        <a:t>interface vlan 99</a:t>
                      </a:r>
                    </a:p>
                  </a:txBody>
                  <a:tcPr marL="47625" marR="47625" marT="47625" marB="47625" anchor="ctr"/>
                </a:tc>
                <a:extLst>
                  <a:ext uri="{0D108BD9-81ED-4DB2-BD59-A6C34878D82A}">
                    <a16:rowId xmlns:a16="http://schemas.microsoft.com/office/drawing/2014/main" val="3690311916"/>
                  </a:ext>
                </a:extLst>
              </a:tr>
              <a:tr h="370840">
                <a:tc>
                  <a:txBody>
                    <a:bodyPr/>
                    <a:lstStyle/>
                    <a:p>
                      <a:pPr rtl="0" fontAlgn="ctr"/>
                      <a:r>
                        <a:rPr lang="pt-BR" b="0">
                          <a:effectLst/>
                        </a:rPr>
                        <a:t>Configure o endereço IPv4 da interface de gerenciamento.</a:t>
                      </a:r>
                    </a:p>
                  </a:txBody>
                  <a:tcPr marL="47625" marR="47625" marT="47625" marB="47625" anchor="ctr"/>
                </a:tc>
                <a:tc>
                  <a:txBody>
                    <a:bodyPr/>
                    <a:lstStyle/>
                    <a:p>
                      <a:pPr rtl="0" fontAlgn="ctr"/>
                      <a:r>
                        <a:rPr lang="pt-BR" b="0">
                          <a:effectLst/>
                        </a:rPr>
                        <a:t>S1(config-if)# </a:t>
                      </a:r>
                      <a:r>
                        <a:rPr lang="pt-BR" b="1">
                          <a:effectLst/>
                        </a:rPr>
                        <a:t>ip address 172.17.99.11 255.255.255.0</a:t>
                      </a:r>
                    </a:p>
                  </a:txBody>
                  <a:tcPr marL="47625" marR="47625" marT="47625" marB="47625" anchor="ctr"/>
                </a:tc>
                <a:extLst>
                  <a:ext uri="{0D108BD9-81ED-4DB2-BD59-A6C34878D82A}">
                    <a16:rowId xmlns:a16="http://schemas.microsoft.com/office/drawing/2014/main" val="4131391620"/>
                  </a:ext>
                </a:extLst>
              </a:tr>
              <a:tr h="370840">
                <a:tc>
                  <a:txBody>
                    <a:bodyPr/>
                    <a:lstStyle/>
                    <a:p>
                      <a:pPr rtl="0" fontAlgn="ctr"/>
                      <a:r>
                        <a:rPr lang="pt-BR" b="0">
                          <a:effectLst/>
                        </a:rPr>
                        <a:t>Configurar o endereço IPv6 da interface de gerenciamento</a:t>
                      </a:r>
                    </a:p>
                  </a:txBody>
                  <a:tcPr marL="47625" marR="47625" marT="47625" marB="47625" anchor="ctr"/>
                </a:tc>
                <a:tc>
                  <a:txBody>
                    <a:bodyPr/>
                    <a:lstStyle/>
                    <a:p>
                      <a:pPr rtl="0" fontAlgn="ctr"/>
                      <a:r>
                        <a:rPr lang="pt-BR" b="0">
                          <a:effectLst/>
                        </a:rPr>
                        <a:t>S1 (config-if) # </a:t>
                      </a:r>
                      <a:r>
                        <a:rPr lang="pt-BR" b="1">
                          <a:effectLst/>
                        </a:rPr>
                        <a:t>ipv6 endereço 2001:db8:acad:99: :1/64</a:t>
                      </a:r>
                    </a:p>
                  </a:txBody>
                  <a:tcPr marL="47625" marR="47625" marT="47625" marB="47625" anchor="ctr"/>
                </a:tc>
                <a:extLst>
                  <a:ext uri="{0D108BD9-81ED-4DB2-BD59-A6C34878D82A}">
                    <a16:rowId xmlns:a16="http://schemas.microsoft.com/office/drawing/2014/main" val="2774051159"/>
                  </a:ext>
                </a:extLst>
              </a:tr>
              <a:tr h="370840">
                <a:tc>
                  <a:txBody>
                    <a:bodyPr/>
                    <a:lstStyle/>
                    <a:p>
                      <a:pPr rtl="0" fontAlgn="ctr"/>
                      <a:r>
                        <a:rPr lang="pt-BR" b="0">
                          <a:effectLst/>
                        </a:rPr>
                        <a:t>Ative a interface de gerenciamento.</a:t>
                      </a:r>
                    </a:p>
                  </a:txBody>
                  <a:tcPr marL="47625" marR="47625" marT="47625" marB="47625" anchor="ctr"/>
                </a:tc>
                <a:tc>
                  <a:txBody>
                    <a:bodyPr/>
                    <a:lstStyle/>
                    <a:p>
                      <a:pPr rtl="0" fontAlgn="ctr"/>
                      <a:r>
                        <a:rPr lang="pt-BR" b="0">
                          <a:effectLst/>
                        </a:rPr>
                        <a:t>S1(config-if)# </a:t>
                      </a:r>
                      <a:r>
                        <a:rPr lang="pt-BR" b="1">
                          <a:effectLst/>
                        </a:rPr>
                        <a:t>no shutdown</a:t>
                      </a:r>
                    </a:p>
                  </a:txBody>
                  <a:tcPr marL="47625" marR="47625" marT="47625" marB="47625" anchor="ctr"/>
                </a:tc>
                <a:extLst>
                  <a:ext uri="{0D108BD9-81ED-4DB2-BD59-A6C34878D82A}">
                    <a16:rowId xmlns:a16="http://schemas.microsoft.com/office/drawing/2014/main" val="1193633188"/>
                  </a:ext>
                </a:extLst>
              </a:tr>
              <a:tr h="370840">
                <a:tc>
                  <a:txBody>
                    <a:bodyPr/>
                    <a:lstStyle/>
                    <a:p>
                      <a:pPr rtl="0" fontAlgn="ctr"/>
                      <a:r>
                        <a:rPr lang="pt-BR" b="0">
                          <a:effectLst/>
                        </a:rPr>
                        <a:t>Volte para o modo EXEC privilegiado.</a:t>
                      </a:r>
                    </a:p>
                  </a:txBody>
                  <a:tcPr marL="47625" marR="47625" marT="47625" marB="47625" anchor="ctr"/>
                </a:tc>
                <a:tc>
                  <a:txBody>
                    <a:bodyPr/>
                    <a:lstStyle/>
                    <a:p>
                      <a:pPr rtl="0" fontAlgn="ctr"/>
                      <a:r>
                        <a:rPr lang="pt-BR" b="0">
                          <a:effectLst/>
                        </a:rPr>
                        <a:t>S1(config-if)#</a:t>
                      </a:r>
                      <a:r>
                        <a:rPr lang="pt-BR" b="1">
                          <a:effectLst/>
                        </a:rPr>
                        <a:t>end</a:t>
                      </a:r>
                    </a:p>
                  </a:txBody>
                  <a:tcPr marL="47625" marR="47625" marT="47625" marB="47625" anchor="ctr"/>
                </a:tc>
                <a:extLst>
                  <a:ext uri="{0D108BD9-81ED-4DB2-BD59-A6C34878D82A}">
                    <a16:rowId xmlns:a16="http://schemas.microsoft.com/office/drawing/2014/main" val="1019189593"/>
                  </a:ext>
                </a:extLst>
              </a:tr>
              <a:tr h="370840">
                <a:tc>
                  <a:txBody>
                    <a:bodyPr/>
                    <a:lstStyle/>
                    <a:p>
                      <a:pPr rtl="0" fontAlgn="ctr"/>
                      <a:r>
                        <a:rPr lang="pt-BR" b="0">
                          <a:effectLst/>
                        </a:rPr>
                        <a:t>Salve a configuração atual na configuração de inicialização.</a:t>
                      </a:r>
                    </a:p>
                  </a:txBody>
                  <a:tcPr marL="47625" marR="47625" marT="47625" marB="47625" anchor="ctr"/>
                </a:tc>
                <a:tc>
                  <a:txBody>
                    <a:bodyPr/>
                    <a:lstStyle/>
                    <a:p>
                      <a:pPr rtl="0" fontAlgn="ctr"/>
                      <a:r>
                        <a:rPr lang="pt-BR" b="0">
                          <a:effectLst/>
                        </a:rPr>
                        <a:t>S1# </a:t>
                      </a:r>
                      <a:r>
                        <a:rPr lang="pt-BR" b="1">
                          <a:effectLst/>
                        </a:rPr>
                        <a:t>copy running-config startup-config</a:t>
                      </a:r>
                    </a:p>
                  </a:txBody>
                  <a:tcPr marL="47625" marR="47625" marT="47625" marB="47625" anchor="ctr"/>
                </a:tc>
                <a:extLst>
                  <a:ext uri="{0D108BD9-81ED-4DB2-BD59-A6C34878D82A}">
                    <a16:rowId xmlns:a16="http://schemas.microsoft.com/office/drawing/2014/main" val="1553730239"/>
                  </a:ext>
                </a:extLst>
              </a:tr>
            </a:tbl>
          </a:graphicData>
        </a:graphic>
      </p:graphicFrame>
    </p:spTree>
    <p:custDataLst>
      <p:tags r:id="rId1"/>
    </p:custDataLst>
    <p:extLst>
      <p:ext uri="{BB962C8B-B14F-4D97-AF65-F5344CB8AC3E}">
        <p14:creationId xmlns:p14="http://schemas.microsoft.com/office/powerpoint/2010/main" val="345117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um switch com configurações iniciais</a:t>
            </a:r>
            <a:br>
              <a:rPr lang="en-US" dirty="0"/>
            </a:br>
            <a:r>
              <a:rPr lang="pt-BR" sz="2400"/>
              <a:t>Exemplo de configuração do switch SVI (Cont.)</a:t>
            </a:r>
          </a:p>
        </p:txBody>
      </p:sp>
      <p:sp>
        <p:nvSpPr>
          <p:cNvPr id="4" name="Content Placeholder 3">
            <a:extLst>
              <a:ext uri="{FF2B5EF4-FFF2-40B4-BE49-F238E27FC236}">
                <a16:creationId xmlns:a16="http://schemas.microsoft.com/office/drawing/2014/main" id="{C0B54286-8856-D743-A5B7-6514AC13245F}"/>
              </a:ext>
            </a:extLst>
          </p:cNvPr>
          <p:cNvSpPr>
            <a:spLocks noGrp="1"/>
          </p:cNvSpPr>
          <p:nvPr>
            <p:ph idx="1"/>
          </p:nvPr>
        </p:nvSpPr>
        <p:spPr>
          <a:xfrm>
            <a:off x="474662" y="731837"/>
            <a:ext cx="8280057" cy="1477963"/>
          </a:xfrm>
        </p:spPr>
        <p:txBody>
          <a:bodyPr/>
          <a:lstStyle/>
          <a:p>
            <a:pPr marL="0" indent="0" algn="l" rtl="0"/>
            <a:r>
              <a:rPr lang="pt-BR" sz="1600" b="1">
                <a:solidFill>
                  <a:srgbClr val="000000"/>
                </a:solidFill>
              </a:rPr>
              <a:t>Step 2: Configure the Default Gateway</a:t>
            </a:r>
          </a:p>
          <a:p>
            <a:pPr marL="285750" indent="-285750" algn="l" rtl="0">
              <a:buFont typeface="Arial" panose="020B0604020202020204" pitchFamily="34" charset="0"/>
              <a:buChar char="•"/>
            </a:pPr>
            <a:r>
              <a:rPr lang="pt-BR" sz="1600">
                <a:solidFill>
                  <a:srgbClr val="000000"/>
                </a:solidFill>
              </a:rPr>
              <a:t>O switch deve ser configurado com um gateway padrão se for gerenciado remotamente a partir de redes que não estão diretamente conectadas.</a:t>
            </a:r>
          </a:p>
          <a:p>
            <a:pPr marL="358835" lvl="1" indent="-285750" rtl="0">
              <a:buFont typeface="Arial" panose="020B0604020202020204" pitchFamily="34" charset="0"/>
              <a:buChar char="•"/>
            </a:pPr>
            <a:r>
              <a:rPr lang="pt-BR" b="1">
                <a:solidFill>
                  <a:srgbClr val="000000"/>
                </a:solidFill>
              </a:rPr>
              <a:t>Observação</a:t>
            </a:r>
            <a:r>
              <a:rPr lang="pt-BR">
                <a:solidFill>
                  <a:srgbClr val="000000"/>
                </a:solidFill>
              </a:rPr>
              <a:t>: Como, ele receberá suas informações de gateway padrão de uma mensagem de anúncio de roteador (RA), o switch não requer um gateway padrão IPv6. </a:t>
            </a:r>
          </a:p>
          <a:p>
            <a:pPr marL="285750" indent="-28575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FC953A50-B6A3-8F48-A4FD-939C0133D8ED}"/>
              </a:ext>
            </a:extLst>
          </p:cNvPr>
          <p:cNvGraphicFramePr>
            <a:graphicFrameLocks noGrp="1"/>
          </p:cNvGraphicFramePr>
          <p:nvPr>
            <p:extLst>
              <p:ext uri="{D42A27DB-BD31-4B8C-83A1-F6EECF244321}">
                <p14:modId xmlns:p14="http://schemas.microsoft.com/office/powerpoint/2010/main" val="2189102894"/>
              </p:ext>
            </p:extLst>
          </p:nvPr>
        </p:nvGraphicFramePr>
        <p:xfrm>
          <a:off x="479338" y="2393264"/>
          <a:ext cx="7866150" cy="2005330"/>
        </p:xfrm>
        <a:graphic>
          <a:graphicData uri="http://schemas.openxmlformats.org/drawingml/2006/table">
            <a:tbl>
              <a:tblPr firstRow="1" bandRow="1">
                <a:tableStyleId>{5C22544A-7EE6-4342-B048-85BDC9FD1C3A}</a:tableStyleId>
              </a:tblPr>
              <a:tblGrid>
                <a:gridCol w="3664852">
                  <a:extLst>
                    <a:ext uri="{9D8B030D-6E8A-4147-A177-3AD203B41FA5}">
                      <a16:colId xmlns:a16="http://schemas.microsoft.com/office/drawing/2014/main" val="677433346"/>
                    </a:ext>
                  </a:extLst>
                </a:gridCol>
                <a:gridCol w="4201298">
                  <a:extLst>
                    <a:ext uri="{9D8B030D-6E8A-4147-A177-3AD203B41FA5}">
                      <a16:colId xmlns:a16="http://schemas.microsoft.com/office/drawing/2014/main" val="311618432"/>
                    </a:ext>
                  </a:extLst>
                </a:gridCol>
              </a:tblGrid>
              <a:tr h="370840">
                <a:tc>
                  <a:txBody>
                    <a:bodyPr/>
                    <a:lstStyle/>
                    <a:p>
                      <a:pPr algn="l" rtl="0" fontAlgn="ctr"/>
                      <a:r>
                        <a:rPr lang="pt-BR" b="1">
                          <a:effectLst/>
                        </a:rPr>
                        <a:t>Tarefa</a:t>
                      </a:r>
                    </a:p>
                  </a:txBody>
                  <a:tcPr marL="47625" marR="47625" marT="47625" marB="47625" anchor="ctr"/>
                </a:tc>
                <a:tc>
                  <a:txBody>
                    <a:bodyPr/>
                    <a:lstStyle/>
                    <a:p>
                      <a:pPr algn="l" rtl="0" fontAlgn="ctr"/>
                      <a:r>
                        <a:rPr lang="pt-BR" b="1">
                          <a:effectLst/>
                        </a:rPr>
                        <a:t>Comandos IOS</a:t>
                      </a:r>
                    </a:p>
                  </a:txBody>
                  <a:tcPr marL="47625" marR="47625" marT="47625" marB="47625" anchor="ctr"/>
                </a:tc>
                <a:extLst>
                  <a:ext uri="{0D108BD9-81ED-4DB2-BD59-A6C34878D82A}">
                    <a16:rowId xmlns:a16="http://schemas.microsoft.com/office/drawing/2014/main" val="258089149"/>
                  </a:ext>
                </a:extLst>
              </a:tr>
              <a:tr h="370840">
                <a:tc>
                  <a:txBody>
                    <a:bodyPr/>
                    <a:lstStyle/>
                    <a:p>
                      <a:pPr rtl="0" fontAlgn="ctr"/>
                      <a:r>
                        <a:rPr lang="pt-BR" b="0">
                          <a:effectLst/>
                        </a:rPr>
                        <a:t>Entre no modo de configuração global.</a:t>
                      </a:r>
                    </a:p>
                  </a:txBody>
                  <a:tcPr marL="47625" marR="47625" marT="47625" marB="47625" anchor="ctr"/>
                </a:tc>
                <a:tc>
                  <a:txBody>
                    <a:bodyPr/>
                    <a:lstStyle/>
                    <a:p>
                      <a:pPr rtl="0" fontAlgn="ctr"/>
                      <a:r>
                        <a:rPr lang="pt-BR" b="0">
                          <a:effectLst/>
                        </a:rPr>
                        <a:t>S1# </a:t>
                      </a:r>
                      <a:r>
                        <a:rPr lang="pt-BR" b="1">
                          <a:effectLst/>
                        </a:rPr>
                        <a:t>configure terminal</a:t>
                      </a:r>
                    </a:p>
                  </a:txBody>
                  <a:tcPr marL="47625" marR="47625" marT="47625" marB="47625" anchor="ctr"/>
                </a:tc>
                <a:extLst>
                  <a:ext uri="{0D108BD9-81ED-4DB2-BD59-A6C34878D82A}">
                    <a16:rowId xmlns:a16="http://schemas.microsoft.com/office/drawing/2014/main" val="579198416"/>
                  </a:ext>
                </a:extLst>
              </a:tr>
              <a:tr h="370840">
                <a:tc>
                  <a:txBody>
                    <a:bodyPr/>
                    <a:lstStyle/>
                    <a:p>
                      <a:pPr rtl="0" fontAlgn="ctr"/>
                      <a:r>
                        <a:rPr lang="pt-BR" b="0">
                          <a:effectLst/>
                        </a:rPr>
                        <a:t>Configure o gateway padrão do switch.</a:t>
                      </a:r>
                    </a:p>
                  </a:txBody>
                  <a:tcPr marL="47625" marR="47625" marT="47625" marB="47625" anchor="ctr"/>
                </a:tc>
                <a:tc>
                  <a:txBody>
                    <a:bodyPr/>
                    <a:lstStyle/>
                    <a:p>
                      <a:pPr rtl="0" fontAlgn="ctr"/>
                      <a:r>
                        <a:rPr lang="pt-BR" b="0">
                          <a:effectLst/>
                        </a:rPr>
                        <a:t>S1(config)# </a:t>
                      </a:r>
                      <a:r>
                        <a:rPr lang="pt-BR" b="1">
                          <a:effectLst/>
                        </a:rPr>
                        <a:t>ip default-gateway 172.17.99.1</a:t>
                      </a:r>
                    </a:p>
                  </a:txBody>
                  <a:tcPr marL="47625" marR="47625" marT="47625" marB="47625" anchor="ctr"/>
                </a:tc>
                <a:extLst>
                  <a:ext uri="{0D108BD9-81ED-4DB2-BD59-A6C34878D82A}">
                    <a16:rowId xmlns:a16="http://schemas.microsoft.com/office/drawing/2014/main" val="2785895484"/>
                  </a:ext>
                </a:extLst>
              </a:tr>
              <a:tr h="370840">
                <a:tc>
                  <a:txBody>
                    <a:bodyPr/>
                    <a:lstStyle/>
                    <a:p>
                      <a:pPr rtl="0" fontAlgn="ctr"/>
                      <a:r>
                        <a:rPr lang="pt-BR" b="0">
                          <a:effectLst/>
                        </a:rPr>
                        <a:t>Volte para o modo EXEC privilegiado.</a:t>
                      </a:r>
                    </a:p>
                  </a:txBody>
                  <a:tcPr marL="47625" marR="47625" marT="47625" marB="47625" anchor="ctr"/>
                </a:tc>
                <a:tc>
                  <a:txBody>
                    <a:bodyPr/>
                    <a:lstStyle/>
                    <a:p>
                      <a:pPr rtl="0" fontAlgn="ctr"/>
                      <a:r>
                        <a:rPr lang="pt-BR" b="0">
                          <a:effectLst/>
                        </a:rPr>
                        <a:t>S1(config-if)#</a:t>
                      </a:r>
                      <a:r>
                        <a:rPr lang="pt-BR" b="1">
                          <a:effectLst/>
                        </a:rPr>
                        <a:t>end</a:t>
                      </a:r>
                    </a:p>
                  </a:txBody>
                  <a:tcPr marL="47625" marR="47625" marT="47625" marB="47625" anchor="ctr"/>
                </a:tc>
                <a:extLst>
                  <a:ext uri="{0D108BD9-81ED-4DB2-BD59-A6C34878D82A}">
                    <a16:rowId xmlns:a16="http://schemas.microsoft.com/office/drawing/2014/main" val="1509114347"/>
                  </a:ext>
                </a:extLst>
              </a:tr>
              <a:tr h="370840">
                <a:tc>
                  <a:txBody>
                    <a:bodyPr/>
                    <a:lstStyle/>
                    <a:p>
                      <a:pPr rtl="0" fontAlgn="ctr"/>
                      <a:r>
                        <a:rPr lang="pt-BR" b="0">
                          <a:effectLst/>
                        </a:rPr>
                        <a:t>Salve a configuração atual na configuração de inicialização.</a:t>
                      </a:r>
                    </a:p>
                  </a:txBody>
                  <a:tcPr marL="47625" marR="47625" marT="47625" marB="47625" anchor="ctr"/>
                </a:tc>
                <a:tc>
                  <a:txBody>
                    <a:bodyPr/>
                    <a:lstStyle/>
                    <a:p>
                      <a:pPr rtl="0" fontAlgn="ctr"/>
                      <a:r>
                        <a:rPr lang="pt-BR" b="0">
                          <a:effectLst/>
                        </a:rPr>
                        <a:t>S1# </a:t>
                      </a:r>
                      <a:r>
                        <a:rPr lang="pt-BR" b="1">
                          <a:effectLst/>
                        </a:rPr>
                        <a:t>copy running-config startup-config</a:t>
                      </a:r>
                    </a:p>
                  </a:txBody>
                  <a:tcPr marL="47625" marR="47625" marT="47625" marB="47625" anchor="ctr"/>
                </a:tc>
                <a:extLst>
                  <a:ext uri="{0D108BD9-81ED-4DB2-BD59-A6C34878D82A}">
                    <a16:rowId xmlns:a16="http://schemas.microsoft.com/office/drawing/2014/main" val="1945985895"/>
                  </a:ext>
                </a:extLst>
              </a:tr>
            </a:tbl>
          </a:graphicData>
        </a:graphic>
      </p:graphicFrame>
    </p:spTree>
    <p:custDataLst>
      <p:tags r:id="rId1"/>
    </p:custDataLst>
    <p:extLst>
      <p:ext uri="{BB962C8B-B14F-4D97-AF65-F5344CB8AC3E}">
        <p14:creationId xmlns:p14="http://schemas.microsoft.com/office/powerpoint/2010/main" val="276693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um switch com configurações iniciais</a:t>
            </a:r>
            <a:br>
              <a:rPr lang="en-US" dirty="0"/>
            </a:br>
            <a:r>
              <a:rPr lang="pt-BR" sz="2400"/>
              <a:t>Exemplo de configuração do switch SVI (Cont.)</a:t>
            </a:r>
          </a:p>
        </p:txBody>
      </p:sp>
      <p:sp>
        <p:nvSpPr>
          <p:cNvPr id="4" name="Content Placeholder 3">
            <a:extLst>
              <a:ext uri="{FF2B5EF4-FFF2-40B4-BE49-F238E27FC236}">
                <a16:creationId xmlns:a16="http://schemas.microsoft.com/office/drawing/2014/main" id="{C0B54286-8856-D743-A5B7-6514AC13245F}"/>
              </a:ext>
            </a:extLst>
          </p:cNvPr>
          <p:cNvSpPr>
            <a:spLocks noGrp="1"/>
          </p:cNvSpPr>
          <p:nvPr>
            <p:ph idx="1"/>
          </p:nvPr>
        </p:nvSpPr>
        <p:spPr>
          <a:xfrm>
            <a:off x="474662" y="731838"/>
            <a:ext cx="8280057" cy="1602388"/>
          </a:xfrm>
        </p:spPr>
        <p:txBody>
          <a:bodyPr/>
          <a:lstStyle/>
          <a:p>
            <a:pPr marL="0" indent="0" algn="l" rtl="0"/>
            <a:r>
              <a:rPr lang="pt-BR" sz="1600" b="1">
                <a:solidFill>
                  <a:srgbClr val="000000"/>
                </a:solidFill>
              </a:rPr>
              <a:t>Step 3</a:t>
            </a:r>
            <a:r>
              <a:rPr lang="pt-BR" sz="1600">
                <a:solidFill>
                  <a:srgbClr val="000000"/>
                </a:solidFill>
              </a:rPr>
              <a:t>: </a:t>
            </a:r>
            <a:r>
              <a:rPr lang="pt-BR" sz="1600" b="1">
                <a:solidFill>
                  <a:srgbClr val="000000"/>
                </a:solidFill>
              </a:rPr>
              <a:t>Verify Configuration</a:t>
            </a:r>
          </a:p>
          <a:p>
            <a:pPr marL="285750" indent="-285750" algn="l" rtl="0">
              <a:buFont typeface="Arial" panose="020B0604020202020204" pitchFamily="34" charset="0"/>
              <a:buChar char="•"/>
            </a:pPr>
            <a:r>
              <a:rPr lang="pt-BR" sz="1600">
                <a:solidFill>
                  <a:srgbClr val="000000"/>
                </a:solidFill>
              </a:rPr>
              <a:t>Os comandos </a:t>
            </a:r>
            <a:r>
              <a:rPr lang="pt-BR" sz="1600" b="1">
                <a:solidFill>
                  <a:srgbClr val="000000"/>
                </a:solidFill>
              </a:rPr>
              <a:t>show ip interface brief</a:t>
            </a:r>
            <a:r>
              <a:rPr lang="pt-BR" sz="1600">
                <a:solidFill>
                  <a:srgbClr val="000000"/>
                </a:solidFill>
              </a:rPr>
              <a:t> e </a:t>
            </a:r>
            <a:r>
              <a:rPr lang="pt-BR" sz="1600" b="1">
                <a:solidFill>
                  <a:srgbClr val="000000"/>
                </a:solidFill>
              </a:rPr>
              <a:t>show ipv6 interface brief</a:t>
            </a:r>
            <a:r>
              <a:rPr lang="pt-BR" sz="1600">
                <a:solidFill>
                  <a:srgbClr val="000000"/>
                </a:solidFill>
              </a:rPr>
              <a:t> são úteis para determinar o status das interfaces físicas e virtuais. A saída mostrada confirma que a interface VLAN 99 foi configurada com um endereço IPv4 e IPv6.</a:t>
            </a:r>
          </a:p>
          <a:p>
            <a:pPr marL="73085" lvl="1" indent="0" rtl="0">
              <a:buNone/>
            </a:pPr>
            <a:r>
              <a:rPr lang="pt-BR" sz="1600" b="1">
                <a:solidFill>
                  <a:srgbClr val="000000"/>
                </a:solidFill>
              </a:rPr>
              <a:t>Observação</a:t>
            </a:r>
            <a:r>
              <a:rPr lang="pt-BR" sz="1600">
                <a:solidFill>
                  <a:srgbClr val="000000"/>
                </a:solidFill>
              </a:rPr>
              <a:t>: Um endereço IP aplicado ao SVI é apenas para acesso de gerenciamento remoto ao switch; isso não permite que o switch roteie pacotes da Camada 3. </a:t>
            </a:r>
          </a:p>
          <a:p>
            <a:pPr marL="285750" indent="-28575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4F41AAC1-AF44-8641-BE02-E10BD9E6BF90}"/>
              </a:ext>
            </a:extLst>
          </p:cNvPr>
          <p:cNvPicPr>
            <a:picLocks noChangeAspect="1"/>
          </p:cNvPicPr>
          <p:nvPr/>
        </p:nvPicPr>
        <p:blipFill>
          <a:blip r:embed="rId4"/>
          <a:stretch>
            <a:fillRect/>
          </a:stretch>
        </p:blipFill>
        <p:spPr>
          <a:xfrm>
            <a:off x="2021918" y="2461225"/>
            <a:ext cx="5100164" cy="2087509"/>
          </a:xfrm>
          <a:prstGeom prst="rect">
            <a:avLst/>
          </a:prstGeom>
        </p:spPr>
      </p:pic>
    </p:spTree>
    <p:custDataLst>
      <p:tags r:id="rId1"/>
    </p:custDataLst>
    <p:extLst>
      <p:ext uri="{BB962C8B-B14F-4D97-AF65-F5344CB8AC3E}">
        <p14:creationId xmlns:p14="http://schemas.microsoft.com/office/powerpoint/2010/main" val="38906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a Switch with Initial Settings</a:t>
            </a:r>
            <a:br>
              <a:rPr lang="en-US" dirty="0"/>
            </a:br>
            <a:r>
              <a:rPr lang="pt-BR" sz="2400"/>
              <a:t>Lab – Basic Switch Configuration</a:t>
            </a:r>
          </a:p>
        </p:txBody>
      </p:sp>
      <p:sp>
        <p:nvSpPr>
          <p:cNvPr id="5" name="Content Placeholder 4">
            <a:extLst>
              <a:ext uri="{FF2B5EF4-FFF2-40B4-BE49-F238E27FC236}">
                <a16:creationId xmlns:a16="http://schemas.microsoft.com/office/drawing/2014/main" id="{E0BBBA74-358C-AC40-81A8-9C5DAC5AC385}"/>
              </a:ext>
            </a:extLst>
          </p:cNvPr>
          <p:cNvSpPr>
            <a:spLocks noGrp="1"/>
          </p:cNvSpPr>
          <p:nvPr>
            <p:ph idx="1"/>
          </p:nvPr>
        </p:nvSpPr>
        <p:spPr>
          <a:xfrm>
            <a:off x="254528" y="731837"/>
            <a:ext cx="8280057" cy="3073946"/>
          </a:xfrm>
        </p:spPr>
        <p:txBody>
          <a:bodyPr/>
          <a:lstStyle/>
          <a:p>
            <a:pPr marL="0" indent="0" algn="l" rtl="0"/>
            <a:r>
              <a:rPr lang="pt-BR" sz="1800">
                <a:solidFill>
                  <a:srgbClr val="000000"/>
                </a:solidFill>
              </a:rPr>
              <a:t>Neste laboratório, você completará os seguintes objetivos:</a:t>
            </a:r>
          </a:p>
          <a:p>
            <a:pPr marL="342900" indent="-342900" algn="l" rtl="0">
              <a:buFont typeface="Arial" panose="020B0604020202020204" pitchFamily="34" charset="0"/>
              <a:buChar char="•"/>
            </a:pPr>
            <a:r>
              <a:rPr lang="pt-BR" sz="1800">
                <a:solidFill>
                  <a:srgbClr val="000000"/>
                </a:solidFill>
              </a:rPr>
              <a:t>Parte 1: Cabear a rede e verificar a configuração padrão do switch</a:t>
            </a:r>
          </a:p>
          <a:p>
            <a:pPr marL="342900" indent="-342900" algn="l" rtl="0">
              <a:buFont typeface="Arial" panose="020B0604020202020204" pitchFamily="34" charset="0"/>
              <a:buChar char="•"/>
            </a:pPr>
            <a:r>
              <a:rPr lang="pt-BR" sz="1800">
                <a:solidFill>
                  <a:srgbClr val="000000"/>
                </a:solidFill>
              </a:rPr>
              <a:t>Parte 2: Definir configurações básicas do dispositivo de rede</a:t>
            </a:r>
          </a:p>
          <a:p>
            <a:pPr marL="342900" indent="-342900" algn="l" rtl="0">
              <a:buFont typeface="Arial" panose="020B0604020202020204" pitchFamily="34" charset="0"/>
              <a:buChar char="•"/>
            </a:pPr>
            <a:r>
              <a:rPr lang="pt-BR" sz="1800">
                <a:solidFill>
                  <a:srgbClr val="000000"/>
                </a:solidFill>
              </a:rPr>
              <a:t>Parte 3: Verificar e Testar a Conectividade da Rede</a:t>
            </a:r>
          </a:p>
          <a:p>
            <a:pPr marL="342900" indent="-342900" algn="l" rtl="0">
              <a:buFont typeface="Arial" panose="020B0604020202020204" pitchFamily="34" charset="0"/>
              <a:buChar char="•"/>
            </a:pPr>
            <a:r>
              <a:rPr lang="pt-BR" sz="1800">
                <a:solidFill>
                  <a:srgbClr val="000000"/>
                </a:solidFill>
              </a:rPr>
              <a:t>Parte 4: Gerenciar a tabela de endereços MAC</a:t>
            </a: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167231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1.2 Configure Switch Ports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Switch Ports</a:t>
            </a:r>
            <a:br>
              <a:rPr lang="en-US" dirty="0"/>
            </a:br>
            <a:r>
              <a:rPr lang="pt-BR" sz="2400"/>
              <a:t>Duplex Communication</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pt-BR" sz="1600">
                <a:solidFill>
                  <a:srgbClr val="000000"/>
                </a:solidFill>
              </a:rPr>
              <a:t>Full-duplex communication increases bandwidth efficiency by allowing both ends of a connection to transmit and receive data simultaneously. Isso também é conhecido como comunicação bidirecional e requer microssegmentação. </a:t>
            </a:r>
          </a:p>
          <a:p>
            <a:pPr marL="342900" indent="-342900" algn="l" rtl="0">
              <a:buFont typeface="Arial" panose="020B0604020202020204" pitchFamily="34" charset="0"/>
              <a:buChar char="•"/>
            </a:pPr>
            <a:r>
              <a:rPr lang="pt-BR" sz="1600">
                <a:solidFill>
                  <a:srgbClr val="000000"/>
                </a:solidFill>
              </a:rPr>
              <a:t>Uma LAN microssegmentada é criada quando uma porta do switch tem apenas um dispositivo conectado e está operando no modo full-duplex. Não há domínio de colisão associado a uma porta de switch operando no modo full-duplex.</a:t>
            </a:r>
          </a:p>
          <a:p>
            <a:pPr marL="342900" indent="-342900" algn="l" rtl="0">
              <a:buFont typeface="Arial" panose="020B0604020202020204" pitchFamily="34" charset="0"/>
              <a:buChar char="•"/>
            </a:pPr>
            <a:r>
              <a:rPr lang="pt-BR" sz="1600">
                <a:solidFill>
                  <a:srgbClr val="000000"/>
                </a:solidFill>
              </a:rPr>
              <a:t>Ao contrário da comunicação full-duplex, a comunicação half-duplex é unidirecional. A comunicação semi-duplex cria problemas de desempenho porque os dados podem fluir em apenas uma direção por vez, geralmente resultando em colisões.</a:t>
            </a:r>
          </a:p>
          <a:p>
            <a:pPr marL="342900" indent="-342900" algn="l" rtl="0">
              <a:buFont typeface="Arial" panose="020B0604020202020204" pitchFamily="34" charset="0"/>
              <a:buChar char="•"/>
            </a:pPr>
            <a:r>
              <a:rPr lang="pt-BR" sz="1600">
                <a:solidFill>
                  <a:srgbClr val="000000"/>
                </a:solidFill>
              </a:rPr>
              <a:t>A Ethernet Gigabit e as NICs de 10 Gb requerem conexões full-duplex para operar. No modo full-duplex, o circuito de detecção de colisão na NIC está desativado. Full-duplex offers 100 percent efficiency in both directions (transmitting and receiving). Isso resulta em uma duplicação do uso potencial da largura de banda declarada.</a:t>
            </a:r>
          </a:p>
        </p:txBody>
      </p:sp>
    </p:spTree>
    <p:custDataLst>
      <p:tags r:id="rId1"/>
    </p:custDataLst>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Switch Ports</a:t>
            </a:r>
            <a:br>
              <a:rPr lang="en-US" dirty="0"/>
            </a:br>
            <a:r>
              <a:rPr lang="pt-BR" sz="2400"/>
              <a:t>Configure Switch Ports at the Physical Layer</a:t>
            </a:r>
          </a:p>
        </p:txBody>
      </p:sp>
      <p:sp>
        <p:nvSpPr>
          <p:cNvPr id="5" name="Content Placeholder 4">
            <a:extLst>
              <a:ext uri="{FF2B5EF4-FFF2-40B4-BE49-F238E27FC236}">
                <a16:creationId xmlns:a16="http://schemas.microsoft.com/office/drawing/2014/main" id="{A396B884-1D95-1541-A427-E52BD7F23F8E}"/>
              </a:ext>
            </a:extLst>
          </p:cNvPr>
          <p:cNvSpPr>
            <a:spLocks noGrp="1"/>
          </p:cNvSpPr>
          <p:nvPr>
            <p:ph idx="1"/>
          </p:nvPr>
        </p:nvSpPr>
        <p:spPr>
          <a:xfrm>
            <a:off x="135468" y="731837"/>
            <a:ext cx="8703732" cy="3689897"/>
          </a:xfrm>
        </p:spPr>
        <p:txBody>
          <a:bodyPr/>
          <a:lstStyle/>
          <a:p>
            <a:pPr marL="285750" indent="-285750" algn="l" rtl="0">
              <a:buFont typeface="Arial" panose="020B0604020202020204" pitchFamily="34" charset="0"/>
              <a:buChar char="•"/>
            </a:pPr>
            <a:r>
              <a:rPr lang="pt-BR" sz="1500">
                <a:solidFill>
                  <a:srgbClr val="000000"/>
                </a:solidFill>
              </a:rPr>
              <a:t>As portas do switch podem ser configuradas manualmente com configurações de duplex e velocidade específicas. Os respectivos comandos de configuração de interface são </a:t>
            </a:r>
            <a:r>
              <a:rPr lang="pt-BR" sz="1500" b="1">
                <a:solidFill>
                  <a:srgbClr val="000000"/>
                </a:solidFill>
              </a:rPr>
              <a:t>duplex</a:t>
            </a:r>
            <a:r>
              <a:rPr lang="pt-BR" sz="1500">
                <a:solidFill>
                  <a:srgbClr val="000000"/>
                </a:solidFill>
              </a:rPr>
              <a:t> e </a:t>
            </a:r>
            <a:r>
              <a:rPr lang="pt-BR" sz="1500" b="1">
                <a:solidFill>
                  <a:srgbClr val="000000"/>
                </a:solidFill>
              </a:rPr>
              <a:t>speed</a:t>
            </a:r>
            <a:r>
              <a:rPr lang="pt-BR" sz="1500">
                <a:solidFill>
                  <a:srgbClr val="000000"/>
                </a:solidFill>
              </a:rPr>
              <a:t> .</a:t>
            </a:r>
          </a:p>
          <a:p>
            <a:pPr marL="285750" indent="-285750" algn="l" rtl="0">
              <a:buFont typeface="Arial" panose="020B0604020202020204" pitchFamily="34" charset="0"/>
              <a:buChar char="•"/>
            </a:pPr>
            <a:r>
              <a:rPr lang="pt-BR" sz="1500">
                <a:solidFill>
                  <a:srgbClr val="000000"/>
                </a:solidFill>
              </a:rPr>
              <a:t>A configuração padrão para duplex e velocidade para portas de switch nos switches Cisco Catalyst 2960 e 3560 é automática. As portas 10/100/1000 operam no modo semi-duplex ou full-duplex quando estão definidas para 10 ou 100 Mbps e operam apenas no modo full-duplex quando está definido para 1000 Mbps (1 Gbps). </a:t>
            </a:r>
          </a:p>
          <a:p>
            <a:pPr marL="285750" indent="-285750" algn="l" rtl="0">
              <a:buFont typeface="Arial" panose="020B0604020202020204" pitchFamily="34" charset="0"/>
              <a:buChar char="•"/>
            </a:pPr>
            <a:r>
              <a:rPr lang="pt-BR" sz="1500">
                <a:solidFill>
                  <a:srgbClr val="000000"/>
                </a:solidFill>
              </a:rPr>
              <a:t>A negociação automática é útil quando as configurações de velocidade e duplex do dispositivo que se conecta à porta são desconhecidas ou podem ser alteradas. Ao conectar-se a dispositivos conhecidos, como servidores, estações de trabalho dedicadas ou dispositivos de rede, uma prática recomendada é definir manualmente as configurações de velocidade e duplex.</a:t>
            </a:r>
          </a:p>
          <a:p>
            <a:pPr marL="285750" indent="-285750" algn="l" rtl="0">
              <a:buFont typeface="Arial" panose="020B0604020202020204" pitchFamily="34" charset="0"/>
              <a:buChar char="•"/>
            </a:pPr>
            <a:r>
              <a:rPr lang="pt-BR" sz="1500">
                <a:solidFill>
                  <a:srgbClr val="000000"/>
                </a:solidFill>
              </a:rPr>
              <a:t>Ao solucionar problemas de porta do switch, é importante que as configurações duplex e de velocidade sejam verificadas.</a:t>
            </a:r>
          </a:p>
          <a:p>
            <a:pPr marL="0" indent="0" algn="l" rtl="0"/>
            <a:r>
              <a:rPr lang="pt-BR" sz="1500" b="1">
                <a:solidFill>
                  <a:srgbClr val="000000"/>
                </a:solidFill>
              </a:rPr>
              <a:t>Note</a:t>
            </a:r>
            <a:r>
              <a:rPr lang="pt-BR" sz="1500">
                <a:solidFill>
                  <a:srgbClr val="000000"/>
                </a:solidFill>
              </a:rPr>
              <a:t>: Mismatched settings for the duplex mode and speed of switch ports can cause connectivity issues. Falha de negociação automática cria configurações incompatíveis. </a:t>
            </a:r>
          </a:p>
          <a:p>
            <a:pPr marL="0" indent="0" algn="l"/>
            <a:endParaRPr lang="en-US" sz="1500" dirty="0">
              <a:solidFill>
                <a:srgbClr val="000000"/>
              </a:solidFill>
            </a:endParaRPr>
          </a:p>
          <a:p>
            <a:pPr marL="0" indent="0" algn="l" rtl="0"/>
            <a:r>
              <a:rPr lang="pt-BR" sz="1500">
                <a:solidFill>
                  <a:srgbClr val="000000"/>
                </a:solidFill>
              </a:rPr>
              <a:t>Todas as portas de fibra óptica, como as portas 1000BASE-SX, operam apenas em uma velocidade predefinida e são sempre full-duplex</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95492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Switch Ports</a:t>
            </a:r>
            <a:br>
              <a:rPr lang="en-US" dirty="0"/>
            </a:br>
            <a:r>
              <a:rPr lang="pt-BR" sz="2400"/>
              <a:t>Configure Switch Ports at the Physical Layer (Cont.)</a:t>
            </a:r>
          </a:p>
        </p:txBody>
      </p:sp>
      <p:pic>
        <p:nvPicPr>
          <p:cNvPr id="8" name="Picture 7">
            <a:extLst>
              <a:ext uri="{FF2B5EF4-FFF2-40B4-BE49-F238E27FC236}">
                <a16:creationId xmlns:a16="http://schemas.microsoft.com/office/drawing/2014/main" id="{96E0510A-4031-B944-B6F8-AB0ED12EB5A2}"/>
              </a:ext>
            </a:extLst>
          </p:cNvPr>
          <p:cNvPicPr>
            <a:picLocks noChangeAspect="1"/>
          </p:cNvPicPr>
          <p:nvPr/>
        </p:nvPicPr>
        <p:blipFill>
          <a:blip r:embed="rId4"/>
          <a:stretch>
            <a:fillRect/>
          </a:stretch>
        </p:blipFill>
        <p:spPr>
          <a:xfrm>
            <a:off x="1484281" y="731837"/>
            <a:ext cx="5376925" cy="1504736"/>
          </a:xfrm>
          <a:prstGeom prst="rect">
            <a:avLst/>
          </a:prstGeom>
        </p:spPr>
      </p:pic>
      <p:graphicFrame>
        <p:nvGraphicFramePr>
          <p:cNvPr id="6" name="Content Placeholder 5">
            <a:extLst>
              <a:ext uri="{FF2B5EF4-FFF2-40B4-BE49-F238E27FC236}">
                <a16:creationId xmlns:a16="http://schemas.microsoft.com/office/drawing/2014/main" id="{76944CB1-F5B7-1041-83DE-84A8F381E5F5}"/>
              </a:ext>
            </a:extLst>
          </p:cNvPr>
          <p:cNvGraphicFramePr>
            <a:graphicFrameLocks noGrp="1"/>
          </p:cNvGraphicFramePr>
          <p:nvPr>
            <p:ph idx="1"/>
            <p:extLst>
              <p:ext uri="{D42A27DB-BD31-4B8C-83A1-F6EECF244321}">
                <p14:modId xmlns:p14="http://schemas.microsoft.com/office/powerpoint/2010/main" val="2463514512"/>
              </p:ext>
            </p:extLst>
          </p:nvPr>
        </p:nvGraphicFramePr>
        <p:xfrm>
          <a:off x="431800" y="2446636"/>
          <a:ext cx="8280400" cy="2162881"/>
        </p:xfrm>
        <a:graphic>
          <a:graphicData uri="http://schemas.openxmlformats.org/drawingml/2006/table">
            <a:tbl>
              <a:tblPr firstRow="1" bandRow="1">
                <a:tableStyleId>{5C22544A-7EE6-4342-B048-85BDC9FD1C3A}</a:tableStyleId>
              </a:tblPr>
              <a:tblGrid>
                <a:gridCol w="4140200">
                  <a:extLst>
                    <a:ext uri="{9D8B030D-6E8A-4147-A177-3AD203B41FA5}">
                      <a16:colId xmlns:a16="http://schemas.microsoft.com/office/drawing/2014/main" val="2304275337"/>
                    </a:ext>
                  </a:extLst>
                </a:gridCol>
                <a:gridCol w="4140200">
                  <a:extLst>
                    <a:ext uri="{9D8B030D-6E8A-4147-A177-3AD203B41FA5}">
                      <a16:colId xmlns:a16="http://schemas.microsoft.com/office/drawing/2014/main" val="2016920756"/>
                    </a:ext>
                  </a:extLst>
                </a:gridCol>
              </a:tblGrid>
              <a:tr h="308983">
                <a:tc>
                  <a:txBody>
                    <a:bodyPr/>
                    <a:lstStyle/>
                    <a:p>
                      <a:pPr algn="l" rtl="0" fontAlgn="ctr"/>
                      <a:r>
                        <a:rPr lang="pt-BR" sz="1200" b="1">
                          <a:effectLst/>
                        </a:rPr>
                        <a:t>Tarefa</a:t>
                      </a:r>
                    </a:p>
                  </a:txBody>
                  <a:tcPr marL="47625" marR="47625" marT="47625" marB="47625" anchor="ctr"/>
                </a:tc>
                <a:tc>
                  <a:txBody>
                    <a:bodyPr/>
                    <a:lstStyle/>
                    <a:p>
                      <a:pPr algn="l" rtl="0" fontAlgn="ctr"/>
                      <a:r>
                        <a:rPr lang="pt-BR" sz="1200" b="1">
                          <a:effectLst/>
                        </a:rPr>
                        <a:t>Comandos IOS</a:t>
                      </a:r>
                    </a:p>
                  </a:txBody>
                  <a:tcPr marL="47625" marR="47625" marT="47625" marB="47625" anchor="ctr"/>
                </a:tc>
                <a:extLst>
                  <a:ext uri="{0D108BD9-81ED-4DB2-BD59-A6C34878D82A}">
                    <a16:rowId xmlns:a16="http://schemas.microsoft.com/office/drawing/2014/main" val="2734843926"/>
                  </a:ext>
                </a:extLst>
              </a:tr>
              <a:tr h="308983">
                <a:tc>
                  <a:txBody>
                    <a:bodyPr/>
                    <a:lstStyle/>
                    <a:p>
                      <a:pPr rtl="0" fontAlgn="ctr"/>
                      <a:r>
                        <a:rPr lang="pt-BR" sz="1200" b="0">
                          <a:effectLst/>
                        </a:rPr>
                        <a:t>Entre no modo de configuração global.</a:t>
                      </a:r>
                    </a:p>
                  </a:txBody>
                  <a:tcPr marL="47625" marR="47625" marT="47625" marB="47625" anchor="ctr"/>
                </a:tc>
                <a:tc>
                  <a:txBody>
                    <a:bodyPr/>
                    <a:lstStyle/>
                    <a:p>
                      <a:pPr rtl="0" fontAlgn="ctr"/>
                      <a:r>
                        <a:rPr lang="pt-BR" sz="1200" b="0">
                          <a:effectLst/>
                        </a:rPr>
                        <a:t>S1# </a:t>
                      </a:r>
                      <a:r>
                        <a:rPr lang="pt-BR" sz="1200" b="1">
                          <a:effectLst/>
                        </a:rPr>
                        <a:t>configure terminal</a:t>
                      </a:r>
                    </a:p>
                  </a:txBody>
                  <a:tcPr marL="47625" marR="47625" marT="47625" marB="47625" anchor="ctr"/>
                </a:tc>
                <a:extLst>
                  <a:ext uri="{0D108BD9-81ED-4DB2-BD59-A6C34878D82A}">
                    <a16:rowId xmlns:a16="http://schemas.microsoft.com/office/drawing/2014/main" val="3513415513"/>
                  </a:ext>
                </a:extLst>
              </a:tr>
              <a:tr h="308983">
                <a:tc>
                  <a:txBody>
                    <a:bodyPr/>
                    <a:lstStyle/>
                    <a:p>
                      <a:pPr rtl="0" fontAlgn="ctr"/>
                      <a:r>
                        <a:rPr lang="pt-BR" sz="1200" b="0">
                          <a:effectLst/>
                        </a:rPr>
                        <a:t>Entre no modo de configuração da interface.</a:t>
                      </a:r>
                    </a:p>
                  </a:txBody>
                  <a:tcPr marL="47625" marR="47625" marT="47625" marB="47625" anchor="ctr"/>
                </a:tc>
                <a:tc>
                  <a:txBody>
                    <a:bodyPr/>
                    <a:lstStyle/>
                    <a:p>
                      <a:pPr rtl="0" fontAlgn="ctr"/>
                      <a:r>
                        <a:rPr lang="pt-BR" sz="1200" b="0">
                          <a:effectLst/>
                        </a:rPr>
                        <a:t>S1(config)# </a:t>
                      </a:r>
                      <a:r>
                        <a:rPr lang="pt-BR" sz="1200" b="1">
                          <a:effectLst/>
                        </a:rPr>
                        <a:t>interface FastEthernet 0/1</a:t>
                      </a:r>
                    </a:p>
                  </a:txBody>
                  <a:tcPr marL="47625" marR="47625" marT="47625" marB="47625" anchor="ctr"/>
                </a:tc>
                <a:extLst>
                  <a:ext uri="{0D108BD9-81ED-4DB2-BD59-A6C34878D82A}">
                    <a16:rowId xmlns:a16="http://schemas.microsoft.com/office/drawing/2014/main" val="89222106"/>
                  </a:ext>
                </a:extLst>
              </a:tr>
              <a:tr h="308983">
                <a:tc>
                  <a:txBody>
                    <a:bodyPr/>
                    <a:lstStyle/>
                    <a:p>
                      <a:pPr rtl="0" fontAlgn="ctr"/>
                      <a:r>
                        <a:rPr lang="pt-BR" sz="1200" b="0">
                          <a:effectLst/>
                        </a:rPr>
                        <a:t>Configure o duplex da interface.</a:t>
                      </a:r>
                    </a:p>
                  </a:txBody>
                  <a:tcPr marL="47625" marR="47625" marT="47625" marB="47625" anchor="ctr"/>
                </a:tc>
                <a:tc>
                  <a:txBody>
                    <a:bodyPr/>
                    <a:lstStyle/>
                    <a:p>
                      <a:pPr rtl="0" fontAlgn="ctr"/>
                      <a:r>
                        <a:rPr lang="pt-BR" sz="1200" b="0">
                          <a:effectLst/>
                        </a:rPr>
                        <a:t>S1(config-if)# </a:t>
                      </a:r>
                      <a:r>
                        <a:rPr lang="pt-BR" sz="1200" b="1">
                          <a:effectLst/>
                        </a:rPr>
                        <a:t>duplex full</a:t>
                      </a:r>
                    </a:p>
                  </a:txBody>
                  <a:tcPr marL="47625" marR="47625" marT="47625" marB="47625" anchor="ctr"/>
                </a:tc>
                <a:extLst>
                  <a:ext uri="{0D108BD9-81ED-4DB2-BD59-A6C34878D82A}">
                    <a16:rowId xmlns:a16="http://schemas.microsoft.com/office/drawing/2014/main" val="3638095095"/>
                  </a:ext>
                </a:extLst>
              </a:tr>
              <a:tr h="308983">
                <a:tc>
                  <a:txBody>
                    <a:bodyPr/>
                    <a:lstStyle/>
                    <a:p>
                      <a:pPr rtl="0" fontAlgn="ctr"/>
                      <a:r>
                        <a:rPr lang="pt-BR" sz="1200" b="0">
                          <a:effectLst/>
                        </a:rPr>
                        <a:t>Configure a velocidade da interface.</a:t>
                      </a:r>
                    </a:p>
                  </a:txBody>
                  <a:tcPr marL="47625" marR="47625" marT="47625" marB="47625" anchor="ctr"/>
                </a:tc>
                <a:tc>
                  <a:txBody>
                    <a:bodyPr/>
                    <a:lstStyle/>
                    <a:p>
                      <a:pPr rtl="0" fontAlgn="ctr"/>
                      <a:r>
                        <a:rPr lang="pt-BR" sz="1200" b="0">
                          <a:effectLst/>
                        </a:rPr>
                        <a:t>S1(config-if)# </a:t>
                      </a:r>
                      <a:r>
                        <a:rPr lang="pt-BR" sz="1200" b="1">
                          <a:effectLst/>
                        </a:rPr>
                        <a:t>speed 100</a:t>
                      </a:r>
                    </a:p>
                  </a:txBody>
                  <a:tcPr marL="47625" marR="47625" marT="47625" marB="47625" anchor="ctr"/>
                </a:tc>
                <a:extLst>
                  <a:ext uri="{0D108BD9-81ED-4DB2-BD59-A6C34878D82A}">
                    <a16:rowId xmlns:a16="http://schemas.microsoft.com/office/drawing/2014/main" val="861447071"/>
                  </a:ext>
                </a:extLst>
              </a:tr>
              <a:tr h="308983">
                <a:tc>
                  <a:txBody>
                    <a:bodyPr/>
                    <a:lstStyle/>
                    <a:p>
                      <a:pPr rtl="0" fontAlgn="ctr"/>
                      <a:r>
                        <a:rPr lang="pt-BR" sz="1200" b="0">
                          <a:effectLst/>
                        </a:rPr>
                        <a:t>Volte para o modo EXEC privilegiado.</a:t>
                      </a:r>
                    </a:p>
                  </a:txBody>
                  <a:tcPr marL="47625" marR="47625" marT="47625" marB="47625" anchor="ctr"/>
                </a:tc>
                <a:tc>
                  <a:txBody>
                    <a:bodyPr/>
                    <a:lstStyle/>
                    <a:p>
                      <a:pPr rtl="0" fontAlgn="ctr"/>
                      <a:r>
                        <a:rPr lang="pt-BR" sz="1200" b="0">
                          <a:effectLst/>
                        </a:rPr>
                        <a:t>S1(config-if)#</a:t>
                      </a:r>
                      <a:r>
                        <a:rPr lang="pt-BR" sz="1200" b="1">
                          <a:effectLst/>
                        </a:rPr>
                        <a:t>end</a:t>
                      </a:r>
                    </a:p>
                  </a:txBody>
                  <a:tcPr marL="47625" marR="47625" marT="47625" marB="47625" anchor="ctr"/>
                </a:tc>
                <a:extLst>
                  <a:ext uri="{0D108BD9-81ED-4DB2-BD59-A6C34878D82A}">
                    <a16:rowId xmlns:a16="http://schemas.microsoft.com/office/drawing/2014/main" val="2434775672"/>
                  </a:ext>
                </a:extLst>
              </a:tr>
              <a:tr h="308983">
                <a:tc>
                  <a:txBody>
                    <a:bodyPr/>
                    <a:lstStyle/>
                    <a:p>
                      <a:pPr rtl="0" fontAlgn="ctr"/>
                      <a:r>
                        <a:rPr lang="pt-BR" sz="1200" b="0">
                          <a:effectLst/>
                        </a:rPr>
                        <a:t>Salve a configuração atual na configuração de inicialização.</a:t>
                      </a:r>
                    </a:p>
                  </a:txBody>
                  <a:tcPr marL="47625" marR="47625" marT="47625" marB="47625" anchor="ctr"/>
                </a:tc>
                <a:tc>
                  <a:txBody>
                    <a:bodyPr/>
                    <a:lstStyle/>
                    <a:p>
                      <a:pPr rtl="0" fontAlgn="ctr"/>
                      <a:r>
                        <a:rPr lang="pt-BR" sz="1200" b="0">
                          <a:effectLst/>
                        </a:rPr>
                        <a:t>S1# </a:t>
                      </a:r>
                      <a:r>
                        <a:rPr lang="pt-BR" sz="1200" b="1">
                          <a:effectLst/>
                        </a:rPr>
                        <a:t>copy running-config startup-config</a:t>
                      </a:r>
                    </a:p>
                  </a:txBody>
                  <a:tcPr marL="47625" marR="47625" marT="47625" marB="47625" anchor="ctr"/>
                </a:tc>
                <a:extLst>
                  <a:ext uri="{0D108BD9-81ED-4DB2-BD59-A6C34878D82A}">
                    <a16:rowId xmlns:a16="http://schemas.microsoft.com/office/drawing/2014/main" val="3062735568"/>
                  </a:ext>
                </a:extLst>
              </a:tr>
            </a:tbl>
          </a:graphicData>
        </a:graphic>
      </p:graphicFrame>
    </p:spTree>
    <p:custDataLst>
      <p:tags r:id="rId1"/>
    </p:custDataLst>
    <p:extLst>
      <p:ext uri="{BB962C8B-B14F-4D97-AF65-F5344CB8AC3E}">
        <p14:creationId xmlns:p14="http://schemas.microsoft.com/office/powerpoint/2010/main" val="26681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Switch Ports</a:t>
            </a:r>
            <a:br>
              <a:rPr lang="en-US" dirty="0"/>
            </a:br>
            <a:r>
              <a:rPr lang="pt-BR" sz="2400"/>
              <a:t>Auto-MDIX</a:t>
            </a:r>
          </a:p>
        </p:txBody>
      </p:sp>
      <p:sp>
        <p:nvSpPr>
          <p:cNvPr id="4" name="Content Placeholder 3">
            <a:extLst>
              <a:ext uri="{FF2B5EF4-FFF2-40B4-BE49-F238E27FC236}">
                <a16:creationId xmlns:a16="http://schemas.microsoft.com/office/drawing/2014/main" id="{779CC4AE-33F5-C341-B1B8-F70EA421908D}"/>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pt-BR" sz="1500">
                <a:solidFill>
                  <a:srgbClr val="000000"/>
                </a:solidFill>
              </a:rPr>
              <a:t>When automatic medium-dependent interface crossover (auto-MDIX) is enabled, the switch interface automatically detects the required cable connection type (straight-through or crossover) and configures the connection appropriately. </a:t>
            </a:r>
          </a:p>
          <a:p>
            <a:pPr marL="285750" indent="-285750" algn="l" rtl="0">
              <a:buFont typeface="Arial" panose="020B0604020202020204" pitchFamily="34" charset="0"/>
              <a:buChar char="•"/>
            </a:pPr>
            <a:r>
              <a:rPr lang="pt-BR" sz="1500">
                <a:solidFill>
                  <a:srgbClr val="000000"/>
                </a:solidFill>
              </a:rPr>
              <a:t>Ao se conectar a switches sem o recurso MDIX automático, os cabos straight-through devem ser usados para conectar a dispositivos como servidores, estações de trabalho ou roteadores. Os cabos do tipo Phillips devem ser usados para conectar a outros switches ou repetidores.</a:t>
            </a:r>
          </a:p>
          <a:p>
            <a:pPr marL="285750" indent="-285750" algn="l" rtl="0">
              <a:buFont typeface="Arial" panose="020B0604020202020204" pitchFamily="34" charset="0"/>
              <a:buChar char="•"/>
            </a:pPr>
            <a:r>
              <a:rPr lang="pt-BR" sz="1500">
                <a:solidFill>
                  <a:srgbClr val="000000"/>
                </a:solidFill>
              </a:rPr>
              <a:t>Com o MDIX automático ativado, qualquer tipo de cabo pode ser usado para conectar a outros dispositivos e a interface se ajusta automaticamente para uma comunicação bem-sucedida. </a:t>
            </a:r>
          </a:p>
          <a:p>
            <a:pPr marL="285750" indent="-285750" algn="l" rtl="0">
              <a:buFont typeface="Arial" panose="020B0604020202020204" pitchFamily="34" charset="0"/>
              <a:buChar char="•"/>
            </a:pPr>
            <a:r>
              <a:rPr lang="pt-BR" sz="1500">
                <a:solidFill>
                  <a:srgbClr val="000000"/>
                </a:solidFill>
              </a:rPr>
              <a:t>On newer Cisco switches, the </a:t>
            </a:r>
            <a:r>
              <a:rPr lang="pt-BR" sz="1500" b="1">
                <a:solidFill>
                  <a:srgbClr val="000000"/>
                </a:solidFill>
              </a:rPr>
              <a:t>mdix auto</a:t>
            </a:r>
            <a:r>
              <a:rPr lang="pt-BR" sz="1500">
                <a:solidFill>
                  <a:srgbClr val="000000"/>
                </a:solidFill>
              </a:rPr>
              <a:t> interface configuration mode command enables the feature. When using auto-MDIX on an interface, the interface speed and duplex must be set to </a:t>
            </a:r>
            <a:r>
              <a:rPr lang="pt-BR" sz="1500" b="1">
                <a:solidFill>
                  <a:srgbClr val="000000"/>
                </a:solidFill>
              </a:rPr>
              <a:t>auto</a:t>
            </a:r>
            <a:r>
              <a:rPr lang="pt-BR" sz="1500">
                <a:solidFill>
                  <a:srgbClr val="000000"/>
                </a:solidFill>
              </a:rPr>
              <a:t> so that the feature operates correctly.</a:t>
            </a:r>
          </a:p>
          <a:p>
            <a:pPr marL="0" indent="0" algn="l" rtl="0"/>
            <a:r>
              <a:rPr lang="pt-BR" sz="1500" b="1">
                <a:solidFill>
                  <a:srgbClr val="000000"/>
                </a:solidFill>
              </a:rPr>
              <a:t>Observação</a:t>
            </a:r>
            <a:r>
              <a:rPr lang="pt-BR" sz="1500">
                <a:solidFill>
                  <a:srgbClr val="000000"/>
                </a:solidFill>
              </a:rPr>
              <a:t>: O recurso Auto-MDIX é ativado por padrão nos switches Catalyst 2960 e Catalyst 3560, mas não está disponível nos switches Catalyst 2950 e Catalyst 3550 mais antigos. </a:t>
            </a:r>
          </a:p>
          <a:p>
            <a:pPr marL="0" indent="0" algn="l" rtl="0"/>
            <a:r>
              <a:rPr lang="pt-BR" sz="1500">
                <a:solidFill>
                  <a:srgbClr val="000000"/>
                </a:solidFill>
              </a:rPr>
              <a:t>Para examinar a configuração Auto-MDIX para uma interface específica, use o comando </a:t>
            </a:r>
            <a:r>
              <a:rPr lang="pt-BR" sz="1500" b="1">
                <a:solidFill>
                  <a:srgbClr val="000000"/>
                </a:solidFill>
              </a:rPr>
              <a:t>show controllers ethernet-controller</a:t>
            </a:r>
            <a:r>
              <a:rPr lang="pt-BR" sz="1500">
                <a:solidFill>
                  <a:srgbClr val="000000"/>
                </a:solidFill>
              </a:rPr>
              <a:t> com a palavra-chave </a:t>
            </a:r>
            <a:r>
              <a:rPr lang="pt-BR" sz="1500" b="1">
                <a:solidFill>
                  <a:srgbClr val="000000"/>
                </a:solidFill>
              </a:rPr>
              <a:t>phy</a:t>
            </a:r>
            <a:r>
              <a:rPr lang="pt-BR" sz="1500">
                <a:solidFill>
                  <a:srgbClr val="000000"/>
                </a:solidFill>
              </a:rPr>
              <a:t> . Para limitar a saída às linhas que fazem referência ao Auto-MDIX, use o filtro </a:t>
            </a:r>
            <a:r>
              <a:rPr lang="pt-BR" sz="1500" b="1">
                <a:solidFill>
                  <a:srgbClr val="000000"/>
                </a:solidFill>
              </a:rPr>
              <a:t>include Auto-MDIX</a:t>
            </a:r>
            <a:r>
              <a:rPr lang="pt-BR" sz="1500">
                <a:solidFill>
                  <a:srgbClr val="000000"/>
                </a:solidFill>
              </a:rPr>
              <a:t> .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34884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Comandos de Verificação do Comutador Configurar Portas doSwitch</a:t>
            </a:r>
          </a:p>
        </p:txBody>
      </p:sp>
      <p:graphicFrame>
        <p:nvGraphicFramePr>
          <p:cNvPr id="6" name="Content Placeholder 5">
            <a:extLst>
              <a:ext uri="{FF2B5EF4-FFF2-40B4-BE49-F238E27FC236}">
                <a16:creationId xmlns:a16="http://schemas.microsoft.com/office/drawing/2014/main" id="{707882DF-3AA5-E54C-A883-54D64549879E}"/>
              </a:ext>
            </a:extLst>
          </p:cNvPr>
          <p:cNvGraphicFramePr>
            <a:graphicFrameLocks noGrp="1"/>
          </p:cNvGraphicFramePr>
          <p:nvPr>
            <p:ph idx="1"/>
            <p:extLst>
              <p:ext uri="{D42A27DB-BD31-4B8C-83A1-F6EECF244321}">
                <p14:modId xmlns:p14="http://schemas.microsoft.com/office/powerpoint/2010/main" val="1449704897"/>
              </p:ext>
            </p:extLst>
          </p:nvPr>
        </p:nvGraphicFramePr>
        <p:xfrm>
          <a:off x="431800" y="731837"/>
          <a:ext cx="8280400" cy="4000435"/>
        </p:xfrm>
        <a:graphic>
          <a:graphicData uri="http://schemas.openxmlformats.org/drawingml/2006/table">
            <a:tbl>
              <a:tblPr firstRow="1" bandRow="1">
                <a:tableStyleId>{5C22544A-7EE6-4342-B048-85BDC9FD1C3A}</a:tableStyleId>
              </a:tblPr>
              <a:tblGrid>
                <a:gridCol w="3398795">
                  <a:extLst>
                    <a:ext uri="{9D8B030D-6E8A-4147-A177-3AD203B41FA5}">
                      <a16:colId xmlns:a16="http://schemas.microsoft.com/office/drawing/2014/main" val="982421254"/>
                    </a:ext>
                  </a:extLst>
                </a:gridCol>
                <a:gridCol w="4881605">
                  <a:extLst>
                    <a:ext uri="{9D8B030D-6E8A-4147-A177-3AD203B41FA5}">
                      <a16:colId xmlns:a16="http://schemas.microsoft.com/office/drawing/2014/main" val="1082908154"/>
                    </a:ext>
                  </a:extLst>
                </a:gridCol>
              </a:tblGrid>
              <a:tr h="358127">
                <a:tc>
                  <a:txBody>
                    <a:bodyPr/>
                    <a:lstStyle/>
                    <a:p>
                      <a:pPr algn="l" rtl="0" fontAlgn="ctr"/>
                      <a:r>
                        <a:rPr lang="pt-BR" sz="1200" b="1">
                          <a:effectLst/>
                        </a:rPr>
                        <a:t>Tarefa</a:t>
                      </a:r>
                    </a:p>
                  </a:txBody>
                  <a:tcPr marL="47625" marR="47625" marT="47625" marB="47625" anchor="ctr"/>
                </a:tc>
                <a:tc>
                  <a:txBody>
                    <a:bodyPr/>
                    <a:lstStyle/>
                    <a:p>
                      <a:pPr algn="l" rtl="0" fontAlgn="ctr"/>
                      <a:r>
                        <a:rPr lang="pt-BR" sz="1200" b="1">
                          <a:effectLst/>
                        </a:rPr>
                        <a:t>Comandos IOS</a:t>
                      </a:r>
                    </a:p>
                  </a:txBody>
                  <a:tcPr marL="47625" marR="47625" marT="47625" marB="47625" anchor="ctr"/>
                </a:tc>
                <a:extLst>
                  <a:ext uri="{0D108BD9-81ED-4DB2-BD59-A6C34878D82A}">
                    <a16:rowId xmlns:a16="http://schemas.microsoft.com/office/drawing/2014/main" val="1091767981"/>
                  </a:ext>
                </a:extLst>
              </a:tr>
              <a:tr h="358127">
                <a:tc>
                  <a:txBody>
                    <a:bodyPr/>
                    <a:lstStyle/>
                    <a:p>
                      <a:pPr rtl="0" fontAlgn="ctr"/>
                      <a:r>
                        <a:rPr lang="pt-BR" sz="1200" b="0">
                          <a:effectLst/>
                        </a:rPr>
                        <a:t>Exibir o status e a configuração da interface.</a:t>
                      </a:r>
                    </a:p>
                  </a:txBody>
                  <a:tcPr marL="47625" marR="47625" marT="47625" marB="47625" anchor="ctr"/>
                </a:tc>
                <a:tc>
                  <a:txBody>
                    <a:bodyPr/>
                    <a:lstStyle/>
                    <a:p>
                      <a:pPr rtl="0" fontAlgn="ctr"/>
                      <a:r>
                        <a:rPr lang="pt-BR" sz="1200" b="0">
                          <a:effectLst/>
                        </a:rPr>
                        <a:t>S1# </a:t>
                      </a:r>
                      <a:r>
                        <a:rPr lang="pt-BR" sz="1200" b="1">
                          <a:effectLst/>
                        </a:rPr>
                        <a:t>show interfaces</a:t>
                      </a:r>
                      <a:r>
                        <a:rPr lang="pt-BR" sz="1200" b="0">
                          <a:effectLst/>
                        </a:rPr>
                        <a:t> [</a:t>
                      </a:r>
                      <a:r>
                        <a:rPr lang="pt-BR" sz="1200" b="0" i="1">
                          <a:effectLst/>
                        </a:rPr>
                        <a:t>interface-id</a:t>
                      </a:r>
                      <a:r>
                        <a:rPr lang="pt-BR" sz="1200" b="0">
                          <a:effectLst/>
                        </a:rPr>
                        <a:t>]</a:t>
                      </a:r>
                    </a:p>
                  </a:txBody>
                  <a:tcPr marL="47625" marR="47625" marT="47625" marB="47625" anchor="ctr"/>
                </a:tc>
                <a:extLst>
                  <a:ext uri="{0D108BD9-81ED-4DB2-BD59-A6C34878D82A}">
                    <a16:rowId xmlns:a16="http://schemas.microsoft.com/office/drawing/2014/main" val="4166051557"/>
                  </a:ext>
                </a:extLst>
              </a:tr>
              <a:tr h="358127">
                <a:tc>
                  <a:txBody>
                    <a:bodyPr/>
                    <a:lstStyle/>
                    <a:p>
                      <a:pPr rtl="0" fontAlgn="ctr"/>
                      <a:r>
                        <a:rPr lang="pt-BR" sz="1200" b="0">
                          <a:effectLst/>
                        </a:rPr>
                        <a:t>Exibir a configuração atual de inicialização.</a:t>
                      </a:r>
                    </a:p>
                  </a:txBody>
                  <a:tcPr marL="47625" marR="47625" marT="47625" marB="47625" anchor="ctr"/>
                </a:tc>
                <a:tc>
                  <a:txBody>
                    <a:bodyPr/>
                    <a:lstStyle/>
                    <a:p>
                      <a:pPr rtl="0" fontAlgn="ctr"/>
                      <a:r>
                        <a:rPr lang="pt-BR" sz="1200" b="0">
                          <a:effectLst/>
                        </a:rPr>
                        <a:t>S1# </a:t>
                      </a:r>
                      <a:r>
                        <a:rPr lang="pt-BR" sz="1200" b="1">
                          <a:effectLst/>
                        </a:rPr>
                        <a:t>show startup-config</a:t>
                      </a:r>
                    </a:p>
                  </a:txBody>
                  <a:tcPr marL="47625" marR="47625" marT="47625" marB="47625" anchor="ctr"/>
                </a:tc>
                <a:extLst>
                  <a:ext uri="{0D108BD9-81ED-4DB2-BD59-A6C34878D82A}">
                    <a16:rowId xmlns:a16="http://schemas.microsoft.com/office/drawing/2014/main" val="2677281619"/>
                  </a:ext>
                </a:extLst>
              </a:tr>
              <a:tr h="358127">
                <a:tc>
                  <a:txBody>
                    <a:bodyPr/>
                    <a:lstStyle/>
                    <a:p>
                      <a:pPr rtl="0" fontAlgn="ctr"/>
                      <a:r>
                        <a:rPr lang="pt-BR" sz="1200" b="0">
                          <a:effectLst/>
                        </a:rPr>
                        <a:t>Exibir a configuração atual em execução.</a:t>
                      </a:r>
                    </a:p>
                  </a:txBody>
                  <a:tcPr marL="47625" marR="47625" marT="47625" marB="47625" anchor="ctr"/>
                </a:tc>
                <a:tc>
                  <a:txBody>
                    <a:bodyPr/>
                    <a:lstStyle/>
                    <a:p>
                      <a:pPr rtl="0" fontAlgn="ctr"/>
                      <a:r>
                        <a:rPr lang="pt-BR" sz="1200" b="0">
                          <a:effectLst/>
                        </a:rPr>
                        <a:t>S1# </a:t>
                      </a:r>
                      <a:r>
                        <a:rPr lang="pt-BR" sz="1200" b="1">
                          <a:effectLst/>
                        </a:rPr>
                        <a:t>show running-config</a:t>
                      </a:r>
                    </a:p>
                  </a:txBody>
                  <a:tcPr marL="47625" marR="47625" marT="47625" marB="47625" anchor="ctr"/>
                </a:tc>
                <a:extLst>
                  <a:ext uri="{0D108BD9-81ED-4DB2-BD59-A6C34878D82A}">
                    <a16:rowId xmlns:a16="http://schemas.microsoft.com/office/drawing/2014/main" val="3596536187"/>
                  </a:ext>
                </a:extLst>
              </a:tr>
              <a:tr h="358127">
                <a:tc>
                  <a:txBody>
                    <a:bodyPr/>
                    <a:lstStyle/>
                    <a:p>
                      <a:pPr rtl="0" fontAlgn="ctr"/>
                      <a:r>
                        <a:rPr lang="pt-BR" sz="1200" b="0">
                          <a:effectLst/>
                        </a:rPr>
                        <a:t>Exibir informações sobre o sistema de arquivos da memória flash.</a:t>
                      </a:r>
                    </a:p>
                  </a:txBody>
                  <a:tcPr marL="47625" marR="47625" marT="47625" marB="47625" anchor="ctr"/>
                </a:tc>
                <a:tc>
                  <a:txBody>
                    <a:bodyPr/>
                    <a:lstStyle/>
                    <a:p>
                      <a:pPr rtl="0" fontAlgn="ctr"/>
                      <a:r>
                        <a:rPr lang="pt-BR" sz="1200" b="0">
                          <a:effectLst/>
                        </a:rPr>
                        <a:t>S1# </a:t>
                      </a:r>
                      <a:r>
                        <a:rPr lang="pt-BR" sz="1200" b="1">
                          <a:effectLst/>
                        </a:rPr>
                        <a:t>show flash</a:t>
                      </a:r>
                    </a:p>
                  </a:txBody>
                  <a:tcPr marL="47625" marR="47625" marT="47625" marB="47625" anchor="ctr"/>
                </a:tc>
                <a:extLst>
                  <a:ext uri="{0D108BD9-81ED-4DB2-BD59-A6C34878D82A}">
                    <a16:rowId xmlns:a16="http://schemas.microsoft.com/office/drawing/2014/main" val="1524930239"/>
                  </a:ext>
                </a:extLst>
              </a:tr>
              <a:tr h="358127">
                <a:tc>
                  <a:txBody>
                    <a:bodyPr/>
                    <a:lstStyle/>
                    <a:p>
                      <a:pPr rtl="0" fontAlgn="ctr"/>
                      <a:r>
                        <a:rPr lang="pt-BR" sz="1200" b="0">
                          <a:effectLst/>
                        </a:rPr>
                        <a:t>Exibir o status de hardware e software do sistema.</a:t>
                      </a:r>
                    </a:p>
                  </a:txBody>
                  <a:tcPr marL="47625" marR="47625" marT="47625" marB="47625" anchor="ctr"/>
                </a:tc>
                <a:tc>
                  <a:txBody>
                    <a:bodyPr/>
                    <a:lstStyle/>
                    <a:p>
                      <a:pPr rtl="0" fontAlgn="ctr"/>
                      <a:r>
                        <a:rPr lang="pt-BR" sz="1200" b="0">
                          <a:effectLst/>
                        </a:rPr>
                        <a:t>S1# </a:t>
                      </a:r>
                      <a:r>
                        <a:rPr lang="pt-BR" sz="1200" b="1">
                          <a:effectLst/>
                        </a:rPr>
                        <a:t>show version</a:t>
                      </a:r>
                    </a:p>
                  </a:txBody>
                  <a:tcPr marL="47625" marR="47625" marT="47625" marB="47625" anchor="ctr"/>
                </a:tc>
                <a:extLst>
                  <a:ext uri="{0D108BD9-81ED-4DB2-BD59-A6C34878D82A}">
                    <a16:rowId xmlns:a16="http://schemas.microsoft.com/office/drawing/2014/main" val="99060951"/>
                  </a:ext>
                </a:extLst>
              </a:tr>
              <a:tr h="358127">
                <a:tc>
                  <a:txBody>
                    <a:bodyPr/>
                    <a:lstStyle/>
                    <a:p>
                      <a:pPr rtl="0" fontAlgn="ctr"/>
                      <a:r>
                        <a:rPr lang="pt-BR" sz="1200" b="0">
                          <a:effectLst/>
                        </a:rPr>
                        <a:t>Exibe o histórico do comando digitado.</a:t>
                      </a:r>
                    </a:p>
                  </a:txBody>
                  <a:tcPr marL="47625" marR="47625" marT="47625" marB="47625" anchor="ctr"/>
                </a:tc>
                <a:tc>
                  <a:txBody>
                    <a:bodyPr/>
                    <a:lstStyle/>
                    <a:p>
                      <a:pPr rtl="0" fontAlgn="ctr"/>
                      <a:r>
                        <a:rPr lang="pt-BR" sz="1200" b="0">
                          <a:effectLst/>
                        </a:rPr>
                        <a:t>S1# </a:t>
                      </a:r>
                      <a:r>
                        <a:rPr lang="pt-BR" sz="1200" b="1">
                          <a:effectLst/>
                        </a:rPr>
                        <a:t>show history</a:t>
                      </a:r>
                    </a:p>
                  </a:txBody>
                  <a:tcPr marL="47625" marR="47625" marT="47625" marB="47625" anchor="ctr"/>
                </a:tc>
                <a:extLst>
                  <a:ext uri="{0D108BD9-81ED-4DB2-BD59-A6C34878D82A}">
                    <a16:rowId xmlns:a16="http://schemas.microsoft.com/office/drawing/2014/main" val="3568878491"/>
                  </a:ext>
                </a:extLst>
              </a:tr>
              <a:tr h="621817">
                <a:tc>
                  <a:txBody>
                    <a:bodyPr/>
                    <a:lstStyle/>
                    <a:p>
                      <a:pPr rtl="0" fontAlgn="ctr"/>
                      <a:r>
                        <a:rPr lang="pt-BR" sz="1200" b="0">
                          <a:effectLst/>
                        </a:rPr>
                        <a:t>Exibir informações de IP sobre uma interface.</a:t>
                      </a:r>
                    </a:p>
                  </a:txBody>
                  <a:tcPr marL="47625" marR="47625" marT="47625" marB="47625" anchor="ctr"/>
                </a:tc>
                <a:tc>
                  <a:txBody>
                    <a:bodyPr/>
                    <a:lstStyle/>
                    <a:p>
                      <a:pPr rtl="0" fontAlgn="ctr"/>
                      <a:r>
                        <a:rPr lang="pt-BR" sz="1200" b="0">
                          <a:effectLst/>
                        </a:rPr>
                        <a:t>S1# </a:t>
                      </a:r>
                      <a:r>
                        <a:rPr lang="pt-BR" sz="1200" b="1">
                          <a:effectLst/>
                        </a:rPr>
                        <a:t>show ip interface</a:t>
                      </a:r>
                      <a:r>
                        <a:rPr lang="pt-BR" sz="1200" b="0">
                          <a:effectLst/>
                        </a:rPr>
                        <a:t> [</a:t>
                      </a:r>
                      <a:r>
                        <a:rPr lang="pt-BR" sz="1200" b="0" i="1">
                          <a:effectLst/>
                        </a:rPr>
                        <a:t>interface-id</a:t>
                      </a:r>
                      <a:r>
                        <a:rPr lang="pt-BR" sz="1200" b="0">
                          <a:effectLst/>
                        </a:rPr>
                        <a:t>]</a:t>
                      </a:r>
                    </a:p>
                    <a:p>
                      <a:pPr rtl="0" fontAlgn="ctr"/>
                      <a:r>
                        <a:rPr lang="pt-BR" sz="1200" b="0">
                          <a:effectLst/>
                        </a:rPr>
                        <a:t>OU</a:t>
                      </a:r>
                    </a:p>
                    <a:p>
                      <a:pPr rtl="0" fontAlgn="ctr"/>
                      <a:r>
                        <a:rPr lang="pt-BR" sz="1200" b="0">
                          <a:effectLst/>
                        </a:rPr>
                        <a:t>S1# </a:t>
                      </a:r>
                      <a:r>
                        <a:rPr lang="pt-BR" sz="1200" b="1">
                          <a:effectLst/>
                        </a:rPr>
                        <a:t>show ipv6 interface</a:t>
                      </a:r>
                      <a:r>
                        <a:rPr lang="pt-BR" sz="1200" b="0">
                          <a:effectLst/>
                        </a:rPr>
                        <a:t> [</a:t>
                      </a:r>
                      <a:r>
                        <a:rPr lang="pt-BR" sz="1200" b="0" i="1">
                          <a:effectLst/>
                        </a:rPr>
                        <a:t>interface-id</a:t>
                      </a:r>
                      <a:r>
                        <a:rPr lang="pt-BR" sz="1200" b="0">
                          <a:effectLst/>
                        </a:rPr>
                        <a:t>]</a:t>
                      </a:r>
                    </a:p>
                  </a:txBody>
                  <a:tcPr marL="47625" marR="47625" marT="47625" marB="47625" anchor="ctr"/>
                </a:tc>
                <a:extLst>
                  <a:ext uri="{0D108BD9-81ED-4DB2-BD59-A6C34878D82A}">
                    <a16:rowId xmlns:a16="http://schemas.microsoft.com/office/drawing/2014/main" val="2749917639"/>
                  </a:ext>
                </a:extLst>
              </a:tr>
              <a:tr h="621817">
                <a:tc>
                  <a:txBody>
                    <a:bodyPr/>
                    <a:lstStyle/>
                    <a:p>
                      <a:pPr rtl="0" fontAlgn="ctr"/>
                      <a:r>
                        <a:rPr lang="pt-BR" sz="1200" b="0">
                          <a:effectLst/>
                        </a:rPr>
                        <a:t>Exibir a tabela de endereços MAC.</a:t>
                      </a:r>
                    </a:p>
                  </a:txBody>
                  <a:tcPr marL="47625" marR="47625" marT="47625" marB="47625" anchor="ctr"/>
                </a:tc>
                <a:tc>
                  <a:txBody>
                    <a:bodyPr/>
                    <a:lstStyle/>
                    <a:p>
                      <a:pPr rtl="0" fontAlgn="ctr"/>
                      <a:r>
                        <a:rPr lang="pt-BR" sz="1200" b="0">
                          <a:effectLst/>
                        </a:rPr>
                        <a:t>S1# </a:t>
                      </a:r>
                      <a:r>
                        <a:rPr lang="pt-BR" sz="1200" b="1">
                          <a:effectLst/>
                        </a:rPr>
                        <a:t>show mac-address-table</a:t>
                      </a:r>
                    </a:p>
                    <a:p>
                      <a:pPr rtl="0" fontAlgn="ctr"/>
                      <a:r>
                        <a:rPr lang="pt-BR" sz="1200" b="0">
                          <a:effectLst/>
                        </a:rPr>
                        <a:t>OU</a:t>
                      </a:r>
                    </a:p>
                    <a:p>
                      <a:pPr rtl="0" fontAlgn="ctr"/>
                      <a:r>
                        <a:rPr lang="pt-BR" sz="1200" b="0">
                          <a:effectLst/>
                        </a:rPr>
                        <a:t>S1# </a:t>
                      </a:r>
                      <a:r>
                        <a:rPr lang="pt-BR" sz="1200" b="1">
                          <a:effectLst/>
                        </a:rPr>
                        <a:t>show mac address-table</a:t>
                      </a:r>
                    </a:p>
                  </a:txBody>
                  <a:tcPr marL="47625" marR="47625" marT="47625" marB="47625" anchor="ctr"/>
                </a:tc>
                <a:extLst>
                  <a:ext uri="{0D108BD9-81ED-4DB2-BD59-A6C34878D82A}">
                    <a16:rowId xmlns:a16="http://schemas.microsoft.com/office/drawing/2014/main" val="727926606"/>
                  </a:ext>
                </a:extLst>
              </a:tr>
            </a:tbl>
          </a:graphicData>
        </a:graphic>
      </p:graphicFrame>
    </p:spTree>
    <p:custDataLst>
      <p:tags r:id="rId1"/>
    </p:custDataLst>
    <p:extLst>
      <p:ext uri="{BB962C8B-B14F-4D97-AF65-F5344CB8AC3E}">
        <p14:creationId xmlns:p14="http://schemas.microsoft.com/office/powerpoint/2010/main" val="1456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pt-BR"/>
              <a:t>Para facilitar a aprendizagem, os seguintes recursos dentro da GUI podem ser incluídos neste módulo:</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pt-BR"/>
              <a:t>O que esperar neste módulo</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2847678494"/>
              </p:ext>
            </p:extLst>
          </p:nvPr>
        </p:nvGraphicFramePr>
        <p:xfrm>
          <a:off x="301658" y="1450632"/>
          <a:ext cx="8557528" cy="321985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pt-BR"/>
                        <a:t>Recurso</a:t>
                      </a:r>
                    </a:p>
                  </a:txBody>
                  <a:tcPr/>
                </a:tc>
                <a:tc>
                  <a:txBody>
                    <a:bodyPr/>
                    <a:lstStyle/>
                    <a:p>
                      <a:pPr rtl="0"/>
                      <a:r>
                        <a:rPr lang="pt-BR"/>
                        <a:t>Descrição</a:t>
                      </a:r>
                    </a:p>
                  </a:txBody>
                  <a:tcPr/>
                </a:tc>
                <a:extLst>
                  <a:ext uri="{0D108BD9-81ED-4DB2-BD59-A6C34878D82A}">
                    <a16:rowId xmlns:a16="http://schemas.microsoft.com/office/drawing/2014/main" val="367710602"/>
                  </a:ext>
                </a:extLst>
              </a:tr>
              <a:tr h="331556">
                <a:tc>
                  <a:txBody>
                    <a:bodyPr/>
                    <a:lstStyle/>
                    <a:p>
                      <a:pPr algn="l" rtl="0" fontAlgn="b"/>
                      <a:r>
                        <a:rPr lang="pt-B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Expor os alunos a novas competências e conceitos.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Vídeos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Expor os alunos a novas competências e conceitos.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Verifique seu entendimento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Atividades Interativas</a:t>
                      </a:r>
                    </a:p>
                  </a:txBody>
                  <a:tcPr marL="9525" marR="9525" marT="9525" marB="0" anchor="b"/>
                </a:tc>
                <a:tc>
                  <a:txBody>
                    <a:bodyPr/>
                    <a:lstStyle/>
                    <a:p>
                      <a:pPr rtl="0"/>
                      <a:r>
                        <a:rPr lang="pt-BR"/>
                        <a:t>Uma variedade de formatos para ajudar os alunos a avaliar a compreensão do conteúdo.</a:t>
                      </a:r>
                    </a:p>
                  </a:txBody>
                  <a:tcPr/>
                </a:tc>
                <a:extLst>
                  <a:ext uri="{0D108BD9-81ED-4DB2-BD59-A6C34878D82A}">
                    <a16:rowId xmlns:a16="http://schemas.microsoft.com/office/drawing/2014/main" val="3454703549"/>
                  </a:ext>
                </a:extLst>
              </a:tr>
              <a:tr h="215293">
                <a:tc>
                  <a:txBody>
                    <a:bodyPr/>
                    <a:lstStyle/>
                    <a:p>
                      <a:pPr algn="l" rtl="0" fontAlgn="b"/>
                      <a:r>
                        <a:rPr lang="pt-BR" sz="1400" b="0" i="0" u="none" strike="noStrike">
                          <a:solidFill>
                            <a:srgbClr val="000000"/>
                          </a:solidFill>
                          <a:effectLst/>
                          <a:latin typeface="+mn-lt"/>
                        </a:rPr>
                        <a:t>Verificador de sintaxe</a:t>
                      </a:r>
                    </a:p>
                  </a:txBody>
                  <a:tcPr marL="9525" marR="9525" marT="9525" marB="0" anchor="b"/>
                </a:tc>
                <a:tc>
                  <a:txBody>
                    <a:bodyPr/>
                    <a:lstStyle/>
                    <a:p>
                      <a:pPr rtl="0"/>
                      <a:r>
                        <a:rPr lang="pt-BR"/>
                        <a:t>Pequenas simulações que expõem os alunos à linha de comando da Cisco para praticar habilidades de configuração.</a:t>
                      </a:r>
                    </a:p>
                  </a:txBody>
                  <a:tcPr/>
                </a:tc>
                <a:extLst>
                  <a:ext uri="{0D108BD9-81ED-4DB2-BD59-A6C34878D82A}">
                    <a16:rowId xmlns:a16="http://schemas.microsoft.com/office/drawing/2014/main" val="2195331658"/>
                  </a:ext>
                </a:extLst>
              </a:tr>
              <a:tr h="265091">
                <a:tc>
                  <a:txBody>
                    <a:bodyPr/>
                    <a:lstStyle/>
                    <a:p>
                      <a:pPr algn="l" rtl="0" fontAlgn="b"/>
                      <a:r>
                        <a:rPr lang="pt-BR" sz="1400" b="0" i="0" u="none" strike="noStrike">
                          <a:solidFill>
                            <a:srgbClr val="000000"/>
                          </a:solidFill>
                          <a:effectLst/>
                          <a:latin typeface="+mn-lt"/>
                        </a:rPr>
                        <a:t>Atividade do PT</a:t>
                      </a:r>
                    </a:p>
                  </a:txBody>
                  <a:tcPr marL="9525" marR="9525" marT="9525" marB="0" anchor="b"/>
                </a:tc>
                <a:tc>
                  <a:txBody>
                    <a:bodyPr/>
                    <a:lstStyle/>
                    <a:p>
                      <a:pPr rtl="0"/>
                      <a:r>
                        <a:rPr lang="pt-BR"/>
                        <a:t>Atividades de simulação e modelagem projetadas para explorar, adquirir, reforçar e expandir habilidades.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Switch Ports</a:t>
            </a:r>
            <a:br>
              <a:rPr lang="en-US" dirty="0"/>
            </a:br>
            <a:r>
              <a:rPr lang="pt-BR" sz="2400"/>
              <a:t>Verify Switch Port Configuration</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110068" y="731837"/>
            <a:ext cx="8644652" cy="1704331"/>
          </a:xfrm>
        </p:spPr>
        <p:txBody>
          <a:bodyPr/>
          <a:lstStyle/>
          <a:p>
            <a:pPr marL="0" indent="0" algn="l" rtl="0"/>
            <a:r>
              <a:rPr lang="pt-BR" sz="1600">
                <a:solidFill>
                  <a:srgbClr val="000000"/>
                </a:solidFill>
              </a:rPr>
              <a:t>O comando </a:t>
            </a:r>
            <a:r>
              <a:rPr lang="pt-BR" sz="1600" b="1">
                <a:solidFill>
                  <a:srgbClr val="000000"/>
                </a:solidFill>
              </a:rPr>
              <a:t>show running-config</a:t>
            </a:r>
            <a:r>
              <a:rPr lang="pt-BR" sz="1600">
                <a:solidFill>
                  <a:srgbClr val="000000"/>
                </a:solidFill>
              </a:rPr>
              <a:t> pode ser usado para verificar se o switch foi configurado corretamente. A partir da saída abreviada da amostra em S1, algumas informações importantes são mostradas na figura:</a:t>
            </a:r>
          </a:p>
          <a:p>
            <a:pPr marL="342900" indent="-342900" algn="l" rtl="0">
              <a:buFont typeface="Arial" panose="020B0604020202020204" pitchFamily="34" charset="0"/>
              <a:buChar char="•"/>
            </a:pPr>
            <a:r>
              <a:rPr lang="pt-BR" sz="1600">
                <a:solidFill>
                  <a:srgbClr val="000000"/>
                </a:solidFill>
              </a:rPr>
              <a:t>A interface Fast Ethernet 0/18 configurada com a VLAN de gerenciamento 99</a:t>
            </a:r>
          </a:p>
          <a:p>
            <a:pPr marL="342900" indent="-342900" algn="l" rtl="0">
              <a:buFont typeface="Arial" panose="020B0604020202020204" pitchFamily="34" charset="0"/>
              <a:buChar char="•"/>
            </a:pPr>
            <a:r>
              <a:rPr lang="pt-BR" sz="1600">
                <a:solidFill>
                  <a:srgbClr val="000000"/>
                </a:solidFill>
              </a:rPr>
              <a:t>A VLAN 99 configurada com um endereço IPv4 172.17.99.11 255.255.255.0</a:t>
            </a:r>
          </a:p>
          <a:p>
            <a:pPr marL="342900" indent="-342900" algn="l" rtl="0">
              <a:buFont typeface="Arial" panose="020B0604020202020204" pitchFamily="34" charset="0"/>
              <a:buChar char="•"/>
            </a:pPr>
            <a:r>
              <a:rPr lang="pt-BR" sz="1600">
                <a:solidFill>
                  <a:srgbClr val="000000"/>
                </a:solidFill>
              </a:rPr>
              <a:t>Default gateway set to 172.17.99.1</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811BEC55-FCFE-814A-BA98-0D633E82F4CE}"/>
              </a:ext>
            </a:extLst>
          </p:cNvPr>
          <p:cNvPicPr>
            <a:picLocks noChangeAspect="1"/>
          </p:cNvPicPr>
          <p:nvPr/>
        </p:nvPicPr>
        <p:blipFill>
          <a:blip r:embed="rId4"/>
          <a:stretch>
            <a:fillRect/>
          </a:stretch>
        </p:blipFill>
        <p:spPr>
          <a:xfrm>
            <a:off x="2146642" y="2436168"/>
            <a:ext cx="3781168" cy="2573295"/>
          </a:xfrm>
          <a:prstGeom prst="rect">
            <a:avLst/>
          </a:prstGeom>
        </p:spPr>
      </p:pic>
    </p:spTree>
    <p:custDataLst>
      <p:tags r:id="rId1"/>
    </p:custDataLst>
    <p:extLst>
      <p:ext uri="{BB962C8B-B14F-4D97-AF65-F5344CB8AC3E}">
        <p14:creationId xmlns:p14="http://schemas.microsoft.com/office/powerpoint/2010/main" val="293386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Switch Ports</a:t>
            </a:r>
            <a:br>
              <a:rPr lang="en-US" dirty="0"/>
            </a:br>
            <a:r>
              <a:rPr lang="pt-BR" sz="2400"/>
              <a:t>Verify Switch Port Configuration (Cont.)</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42333" y="668868"/>
            <a:ext cx="8670052" cy="1778000"/>
          </a:xfrm>
        </p:spPr>
        <p:txBody>
          <a:bodyPr/>
          <a:lstStyle/>
          <a:p>
            <a:pPr marL="0" indent="0" algn="l" rtl="0"/>
            <a:r>
              <a:rPr lang="pt-BR" sz="1500">
                <a:solidFill>
                  <a:srgbClr val="000000"/>
                </a:solidFill>
              </a:rPr>
              <a:t>O comando </a:t>
            </a:r>
            <a:r>
              <a:rPr lang="pt-BR" sz="1500" b="1">
                <a:solidFill>
                  <a:srgbClr val="000000"/>
                </a:solidFill>
              </a:rPr>
              <a:t>show interfaces</a:t>
            </a:r>
            <a:r>
              <a:rPr lang="pt-BR" sz="1500">
                <a:solidFill>
                  <a:srgbClr val="000000"/>
                </a:solidFill>
              </a:rPr>
              <a:t> é outro comando comumente usado, que exibe informações de status e estatísticas nas interfaces de rede do switch. O comando </a:t>
            </a:r>
            <a:r>
              <a:rPr lang="pt-BR" sz="1500" b="1">
                <a:solidFill>
                  <a:srgbClr val="000000"/>
                </a:solidFill>
              </a:rPr>
              <a:t>show interfaces</a:t>
            </a:r>
            <a:r>
              <a:rPr lang="pt-BR" sz="1500">
                <a:solidFill>
                  <a:srgbClr val="000000"/>
                </a:solidFill>
              </a:rPr>
              <a:t> é freqüentemente usado ao configurar e monitorar dispositivos de rede.</a:t>
            </a:r>
          </a:p>
          <a:p>
            <a:pPr marL="0" indent="0" algn="l"/>
            <a:endParaRPr lang="en-US" sz="1500" dirty="0">
              <a:solidFill>
                <a:srgbClr val="000000"/>
              </a:solidFill>
            </a:endParaRPr>
          </a:p>
          <a:p>
            <a:pPr marL="0" indent="0" algn="l" rtl="0"/>
            <a:r>
              <a:rPr lang="pt-BR" sz="1500">
                <a:solidFill>
                  <a:srgbClr val="000000"/>
                </a:solidFill>
              </a:rPr>
              <a:t>A primeira linha da saída para o comando </a:t>
            </a:r>
            <a:r>
              <a:rPr lang="pt-BR" sz="1500" b="1">
                <a:solidFill>
                  <a:srgbClr val="000000"/>
                </a:solidFill>
              </a:rPr>
              <a:t>show interfaces FastEthernet 0/18</a:t>
            </a:r>
            <a:r>
              <a:rPr lang="pt-BR" sz="1500">
                <a:solidFill>
                  <a:srgbClr val="000000"/>
                </a:solidFill>
              </a:rPr>
              <a:t> indica que a interface FastEthernet 0/18 está up/up, o que significa que está operacional. Mais abaixo, a saída mostra que o duplex está cheio e a velocidade é de 100 Mbps.</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5C41CD4C-F177-ED40-B901-ACB685FBDA70}"/>
              </a:ext>
            </a:extLst>
          </p:cNvPr>
          <p:cNvPicPr>
            <a:picLocks noChangeAspect="1"/>
          </p:cNvPicPr>
          <p:nvPr/>
        </p:nvPicPr>
        <p:blipFill>
          <a:blip r:embed="rId4"/>
          <a:stretch>
            <a:fillRect/>
          </a:stretch>
        </p:blipFill>
        <p:spPr>
          <a:xfrm>
            <a:off x="1074089" y="2570549"/>
            <a:ext cx="6995821" cy="2174731"/>
          </a:xfrm>
          <a:prstGeom prst="rect">
            <a:avLst/>
          </a:prstGeom>
        </p:spPr>
      </p:pic>
    </p:spTree>
    <p:custDataLst>
      <p:tags r:id="rId1"/>
    </p:custDataLst>
    <p:extLst>
      <p:ext uri="{BB962C8B-B14F-4D97-AF65-F5344CB8AC3E}">
        <p14:creationId xmlns:p14="http://schemas.microsoft.com/office/powerpoint/2010/main" val="150244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Switch Ports</a:t>
            </a:r>
            <a:br>
              <a:rPr lang="en-US" dirty="0"/>
            </a:br>
            <a:r>
              <a:rPr lang="pt-BR" sz="2400"/>
              <a:t>Network Access Layer Issues</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0" y="731837"/>
            <a:ext cx="8754719" cy="3010499"/>
          </a:xfrm>
        </p:spPr>
        <p:txBody>
          <a:bodyPr/>
          <a:lstStyle/>
          <a:p>
            <a:pPr marL="0" indent="0" algn="l" rtl="0"/>
            <a:r>
              <a:rPr lang="pt-BR" sz="1500">
                <a:solidFill>
                  <a:srgbClr val="000000"/>
                </a:solidFill>
              </a:rPr>
              <a:t>A saída do comando </a:t>
            </a:r>
            <a:r>
              <a:rPr lang="pt-BR" sz="1500" b="1">
                <a:solidFill>
                  <a:srgbClr val="000000"/>
                </a:solidFill>
              </a:rPr>
              <a:t>show interfaces</a:t>
            </a:r>
            <a:r>
              <a:rPr lang="pt-BR" sz="1500">
                <a:solidFill>
                  <a:srgbClr val="000000"/>
                </a:solidFill>
              </a:rPr>
              <a:t> é útil para detectar problemas comuns de mídia. Uma das partes mais importantes dessa saída é a exibição do status do protocolo de link de linha e dados, conforme mostrado no exemplo.</a:t>
            </a:r>
          </a:p>
          <a:p>
            <a:pPr marL="0" indent="0" algn="l" rtl="0"/>
            <a:r>
              <a:rPr lang="pt-BR" sz="1500">
                <a:solidFill>
                  <a:srgbClr val="000000"/>
                </a:solidFill>
              </a:rPr>
              <a:t>O primeiro parâmetro (FastEthernet0/18 está ativo) refere-se à camada de hardware e indica se a interface está recebendo um sinal de detecção de portadora. O segundo parâmetro (line protocol is up) se refere à camada de link de dados e indica se os protocolos keepalive da camada de link de dados estão sendo recebidos. Com base na saída do comando </a:t>
            </a:r>
            <a:r>
              <a:rPr lang="pt-BR" sz="1500" b="1">
                <a:solidFill>
                  <a:srgbClr val="000000"/>
                </a:solidFill>
              </a:rPr>
              <a:t>show interfaces</a:t>
            </a:r>
            <a:r>
              <a:rPr lang="pt-BR" sz="1500">
                <a:solidFill>
                  <a:srgbClr val="000000"/>
                </a:solidFill>
              </a:rPr>
              <a:t> , possíveis problemas podem ser corrigidos da seguinte forma:</a:t>
            </a:r>
          </a:p>
          <a:p>
            <a:pPr marL="358835" lvl="1" indent="-285750" rtl="0">
              <a:buFont typeface="Arial" panose="020B0604020202020204" pitchFamily="34" charset="0"/>
              <a:buChar char="•"/>
            </a:pPr>
            <a:r>
              <a:rPr lang="pt-BR" sz="1200">
                <a:solidFill>
                  <a:srgbClr val="000000"/>
                </a:solidFill>
              </a:rPr>
              <a:t>Se a interface estiver ativa e o protocolo de linha estiver inativo, existe um problema. Pode haver uma incompatibilidade de tipo de encapsulamento, a interface na outra extremidade pode estar desativada por erro ou pode haver um problema de hardware.</a:t>
            </a:r>
          </a:p>
          <a:p>
            <a:pPr marL="358835" lvl="1" indent="-285750" rtl="0">
              <a:buFont typeface="Arial" panose="020B0604020202020204" pitchFamily="34" charset="0"/>
              <a:buChar char="•"/>
            </a:pPr>
            <a:r>
              <a:rPr lang="pt-BR" sz="1200">
                <a:solidFill>
                  <a:srgbClr val="000000"/>
                </a:solidFill>
              </a:rPr>
              <a:t>Se o protocolo de linha e a interface estiverem ambos desligados, um cabo não está ligado ou existe algum outro problema de interface. Por exemplo, em uma conexão back-to-back, a outra extremidade da conexão pode estar administrativamente inativa.</a:t>
            </a:r>
          </a:p>
          <a:p>
            <a:pPr marL="358835" lvl="1" indent="-285750" rtl="0">
              <a:buFont typeface="Arial" panose="020B0604020202020204" pitchFamily="34" charset="0"/>
              <a:buChar char="•"/>
            </a:pPr>
            <a:r>
              <a:rPr lang="pt-BR" sz="1200">
                <a:solidFill>
                  <a:srgbClr val="000000"/>
                </a:solidFill>
              </a:rPr>
              <a:t>Se a interface estiver administrativamente desativada, ela foi desativada manualmente (o comando </a:t>
            </a:r>
            <a:r>
              <a:rPr lang="pt-BR" sz="1200" b="1">
                <a:solidFill>
                  <a:srgbClr val="000000"/>
                </a:solidFill>
              </a:rPr>
              <a:t>shutdown</a:t>
            </a:r>
            <a:r>
              <a:rPr lang="pt-BR" sz="1200">
                <a:solidFill>
                  <a:srgbClr val="000000"/>
                </a:solidFill>
              </a:rPr>
              <a:t> foi emitido) na configuração ativa.</a:t>
            </a:r>
          </a:p>
          <a:p>
            <a:pPr marL="285750" indent="-28575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277E86D8-D909-2045-A1B3-C364C324C50C}"/>
              </a:ext>
            </a:extLst>
          </p:cNvPr>
          <p:cNvPicPr>
            <a:picLocks noChangeAspect="1"/>
          </p:cNvPicPr>
          <p:nvPr/>
        </p:nvPicPr>
        <p:blipFill>
          <a:blip r:embed="rId4"/>
          <a:stretch>
            <a:fillRect/>
          </a:stretch>
        </p:blipFill>
        <p:spPr>
          <a:xfrm>
            <a:off x="1430572" y="4204233"/>
            <a:ext cx="6285011" cy="897053"/>
          </a:xfrm>
          <a:prstGeom prst="rect">
            <a:avLst/>
          </a:prstGeom>
        </p:spPr>
      </p:pic>
    </p:spTree>
    <p:custDataLst>
      <p:tags r:id="rId1"/>
    </p:custDataLst>
    <p:extLst>
      <p:ext uri="{BB962C8B-B14F-4D97-AF65-F5344CB8AC3E}">
        <p14:creationId xmlns:p14="http://schemas.microsoft.com/office/powerpoint/2010/main" val="165921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portas de switch</a:t>
            </a:r>
            <a:br>
              <a:rPr lang="en-US" dirty="0"/>
            </a:br>
            <a:r>
              <a:rPr lang="pt-BR" sz="2400"/>
              <a:t>Problemas da camada de acesso à rede (Cont.)</a:t>
            </a:r>
          </a:p>
        </p:txBody>
      </p:sp>
      <p:sp>
        <p:nvSpPr>
          <p:cNvPr id="5" name="Content Placeholder 4">
            <a:extLst>
              <a:ext uri="{FF2B5EF4-FFF2-40B4-BE49-F238E27FC236}">
                <a16:creationId xmlns:a16="http://schemas.microsoft.com/office/drawing/2014/main" id="{58FBD30F-EEA2-2F45-B377-C980142A14DE}"/>
              </a:ext>
            </a:extLst>
          </p:cNvPr>
          <p:cNvSpPr>
            <a:spLocks noGrp="1"/>
          </p:cNvSpPr>
          <p:nvPr>
            <p:ph idx="1"/>
          </p:nvPr>
        </p:nvSpPr>
        <p:spPr>
          <a:xfrm>
            <a:off x="474663" y="731837"/>
            <a:ext cx="3121154" cy="3689897"/>
          </a:xfrm>
        </p:spPr>
        <p:txBody>
          <a:bodyPr/>
          <a:lstStyle/>
          <a:p>
            <a:pPr marL="0" indent="0" algn="l" rtl="0"/>
            <a:r>
              <a:rPr lang="pt-BR" sz="1800">
                <a:solidFill>
                  <a:srgbClr val="000000"/>
                </a:solidFill>
              </a:rPr>
              <a:t>A saída do comando </a:t>
            </a:r>
            <a:r>
              <a:rPr lang="pt-BR" sz="1800" b="1">
                <a:solidFill>
                  <a:srgbClr val="000000"/>
                </a:solidFill>
              </a:rPr>
              <a:t>show interfaces</a:t>
            </a:r>
            <a:r>
              <a:rPr lang="pt-BR" sz="1800">
                <a:solidFill>
                  <a:srgbClr val="000000"/>
                </a:solidFill>
              </a:rPr>
              <a:t> exibe contadores e estatísticas para a interface FasteTherNet0/18, conforme mostrado aqui:</a:t>
            </a:r>
          </a:p>
        </p:txBody>
      </p:sp>
      <p:pic>
        <p:nvPicPr>
          <p:cNvPr id="8" name="Picture 7">
            <a:extLst>
              <a:ext uri="{FF2B5EF4-FFF2-40B4-BE49-F238E27FC236}">
                <a16:creationId xmlns:a16="http://schemas.microsoft.com/office/drawing/2014/main" id="{3C4C018D-E65A-F94B-B232-B28FF0EB48F2}"/>
              </a:ext>
            </a:extLst>
          </p:cNvPr>
          <p:cNvPicPr>
            <a:picLocks noChangeAspect="1"/>
          </p:cNvPicPr>
          <p:nvPr/>
        </p:nvPicPr>
        <p:blipFill>
          <a:blip r:embed="rId4"/>
          <a:stretch>
            <a:fillRect/>
          </a:stretch>
        </p:blipFill>
        <p:spPr>
          <a:xfrm>
            <a:off x="3880022" y="726436"/>
            <a:ext cx="4667421" cy="4092700"/>
          </a:xfrm>
          <a:prstGeom prst="rect">
            <a:avLst/>
          </a:prstGeom>
        </p:spPr>
      </p:pic>
    </p:spTree>
    <p:custDataLst>
      <p:tags r:id="rId1"/>
    </p:custDataLst>
    <p:extLst>
      <p:ext uri="{BB962C8B-B14F-4D97-AF65-F5344CB8AC3E}">
        <p14:creationId xmlns:p14="http://schemas.microsoft.com/office/powerpoint/2010/main" val="296954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portas de switch</a:t>
            </a:r>
            <a:br>
              <a:rPr lang="en-US" dirty="0"/>
            </a:br>
            <a:r>
              <a:rPr lang="pt-BR" sz="2400"/>
              <a:t>Problemas da camada de acesso à rede (Cont.)</a:t>
            </a:r>
          </a:p>
        </p:txBody>
      </p:sp>
      <p:sp>
        <p:nvSpPr>
          <p:cNvPr id="7" name="Rectangle 6">
            <a:extLst>
              <a:ext uri="{FF2B5EF4-FFF2-40B4-BE49-F238E27FC236}">
                <a16:creationId xmlns:a16="http://schemas.microsoft.com/office/drawing/2014/main" id="{3E6937AF-613C-9A48-B435-501EDFB7AEC4}"/>
              </a:ext>
            </a:extLst>
          </p:cNvPr>
          <p:cNvSpPr/>
          <p:nvPr/>
        </p:nvSpPr>
        <p:spPr>
          <a:xfrm>
            <a:off x="431800" y="660934"/>
            <a:ext cx="8539205" cy="830997"/>
          </a:xfrm>
          <a:prstGeom prst="rect">
            <a:avLst/>
          </a:prstGeom>
        </p:spPr>
        <p:txBody>
          <a:bodyPr wrap="square">
            <a:spAutoFit/>
          </a:bodyPr>
          <a:lstStyle/>
          <a:p>
            <a:pPr rtl="0"/>
            <a:r>
              <a:rPr lang="pt-BR" sz="1600">
                <a:solidFill>
                  <a:srgbClr val="000000"/>
                </a:solidFill>
                <a:latin typeface="CiscoSans"/>
              </a:rPr>
              <a:t>Alguns erros de mídia não são graves o suficiente para fazer com que o circuito falhe, mas causam problemas de desempenho da rede. The table explains some of these common errors which can be detected using the </a:t>
            </a:r>
            <a:r>
              <a:rPr lang="pt-BR" sz="1600" b="1">
                <a:solidFill>
                  <a:srgbClr val="000000"/>
                </a:solidFill>
                <a:latin typeface="CiscoSans"/>
              </a:rPr>
              <a:t>show interfaces</a:t>
            </a:r>
            <a:r>
              <a:rPr lang="pt-BR" sz="1600">
                <a:solidFill>
                  <a:srgbClr val="000000"/>
                </a:solidFill>
                <a:latin typeface="CiscoSans"/>
              </a:rPr>
              <a:t> command.</a:t>
            </a:r>
          </a:p>
        </p:txBody>
      </p:sp>
      <p:graphicFrame>
        <p:nvGraphicFramePr>
          <p:cNvPr id="6" name="Content Placeholder 5">
            <a:extLst>
              <a:ext uri="{FF2B5EF4-FFF2-40B4-BE49-F238E27FC236}">
                <a16:creationId xmlns:a16="http://schemas.microsoft.com/office/drawing/2014/main" id="{C8A96400-C167-8F43-81D2-EC06BCDACF46}"/>
              </a:ext>
            </a:extLst>
          </p:cNvPr>
          <p:cNvGraphicFramePr>
            <a:graphicFrameLocks noGrp="1"/>
          </p:cNvGraphicFramePr>
          <p:nvPr>
            <p:ph idx="1"/>
            <p:extLst>
              <p:ext uri="{D42A27DB-BD31-4B8C-83A1-F6EECF244321}">
                <p14:modId xmlns:p14="http://schemas.microsoft.com/office/powerpoint/2010/main" val="535606401"/>
              </p:ext>
            </p:extLst>
          </p:nvPr>
        </p:nvGraphicFramePr>
        <p:xfrm>
          <a:off x="431800" y="1712122"/>
          <a:ext cx="8280400" cy="3166970"/>
        </p:xfrm>
        <a:graphic>
          <a:graphicData uri="http://schemas.openxmlformats.org/drawingml/2006/table">
            <a:tbl>
              <a:tblPr firstRow="1" bandRow="1">
                <a:tableStyleId>{5C22544A-7EE6-4342-B048-85BDC9FD1C3A}</a:tableStyleId>
              </a:tblPr>
              <a:tblGrid>
                <a:gridCol w="1378851">
                  <a:extLst>
                    <a:ext uri="{9D8B030D-6E8A-4147-A177-3AD203B41FA5}">
                      <a16:colId xmlns:a16="http://schemas.microsoft.com/office/drawing/2014/main" val="2178908898"/>
                    </a:ext>
                  </a:extLst>
                </a:gridCol>
                <a:gridCol w="6901549">
                  <a:extLst>
                    <a:ext uri="{9D8B030D-6E8A-4147-A177-3AD203B41FA5}">
                      <a16:colId xmlns:a16="http://schemas.microsoft.com/office/drawing/2014/main" val="3755687166"/>
                    </a:ext>
                  </a:extLst>
                </a:gridCol>
              </a:tblGrid>
              <a:tr h="356788">
                <a:tc>
                  <a:txBody>
                    <a:bodyPr/>
                    <a:lstStyle/>
                    <a:p>
                      <a:pPr algn="l" rtl="0" fontAlgn="ctr"/>
                      <a:r>
                        <a:rPr lang="pt-BR" sz="1200" b="1">
                          <a:effectLst/>
                        </a:rPr>
                        <a:t>Tipo de erro</a:t>
                      </a:r>
                    </a:p>
                  </a:txBody>
                  <a:tcPr marL="47625" marR="47625" marT="47625" marB="47625" anchor="ctr"/>
                </a:tc>
                <a:tc>
                  <a:txBody>
                    <a:bodyPr/>
                    <a:lstStyle/>
                    <a:p>
                      <a:pPr algn="l" rtl="0" fontAlgn="ctr"/>
                      <a:r>
                        <a:rPr lang="pt-BR" sz="1200" b="1">
                          <a:effectLst/>
                        </a:rPr>
                        <a:t>Descrição</a:t>
                      </a:r>
                    </a:p>
                  </a:txBody>
                  <a:tcPr marL="47625" marR="47625" marT="47625" marB="47625" anchor="ctr"/>
                </a:tc>
                <a:extLst>
                  <a:ext uri="{0D108BD9-81ED-4DB2-BD59-A6C34878D82A}">
                    <a16:rowId xmlns:a16="http://schemas.microsoft.com/office/drawing/2014/main" val="621051334"/>
                  </a:ext>
                </a:extLst>
              </a:tr>
              <a:tr h="356788">
                <a:tc>
                  <a:txBody>
                    <a:bodyPr/>
                    <a:lstStyle/>
                    <a:p>
                      <a:pPr rtl="0" fontAlgn="ctr"/>
                      <a:r>
                        <a:rPr lang="pt-BR" sz="1200" b="1">
                          <a:effectLst/>
                        </a:rPr>
                        <a:t>Erros de input</a:t>
                      </a:r>
                    </a:p>
                  </a:txBody>
                  <a:tcPr marL="47625" marR="47625" marT="47625" marB="47625" anchor="ctr"/>
                </a:tc>
                <a:tc>
                  <a:txBody>
                    <a:bodyPr/>
                    <a:lstStyle/>
                    <a:p>
                      <a:pPr rtl="0" fontAlgn="ctr"/>
                      <a:r>
                        <a:rPr lang="pt-BR" sz="1200" b="0">
                          <a:effectLst/>
                        </a:rPr>
                        <a:t>Número total de erros. Inclui contagem de runts, giants, CRC, no buffer, frame, overrun e ignored.</a:t>
                      </a:r>
                    </a:p>
                  </a:txBody>
                  <a:tcPr marL="47625" marR="47625" marT="47625" marB="47625" anchor="ctr"/>
                </a:tc>
                <a:extLst>
                  <a:ext uri="{0D108BD9-81ED-4DB2-BD59-A6C34878D82A}">
                    <a16:rowId xmlns:a16="http://schemas.microsoft.com/office/drawing/2014/main" val="670375258"/>
                  </a:ext>
                </a:extLst>
              </a:tr>
              <a:tr h="443541">
                <a:tc>
                  <a:txBody>
                    <a:bodyPr/>
                    <a:lstStyle/>
                    <a:p>
                      <a:pPr rtl="0" fontAlgn="ctr"/>
                      <a:r>
                        <a:rPr lang="pt-BR" sz="1200" b="1">
                          <a:effectLst/>
                        </a:rPr>
                        <a:t>Runts</a:t>
                      </a:r>
                    </a:p>
                  </a:txBody>
                  <a:tcPr marL="47625" marR="47625" marT="47625" marB="47625" anchor="ctr"/>
                </a:tc>
                <a:tc>
                  <a:txBody>
                    <a:bodyPr/>
                    <a:lstStyle/>
                    <a:p>
                      <a:pPr rtl="0" fontAlgn="ctr"/>
                      <a:r>
                        <a:rPr lang="pt-BR" sz="1200" b="0">
                          <a:effectLst/>
                        </a:rPr>
                        <a:t>Pacotes que são descartados porque são menores que o tamanho mínimo de pacote para o meio físico. Por exemplo, qualquer pacote Ethernet com menos de 64 bytes é considerado um runt.</a:t>
                      </a:r>
                    </a:p>
                  </a:txBody>
                  <a:tcPr marL="47625" marR="47625" marT="47625" marB="47625" anchor="ctr"/>
                </a:tc>
                <a:extLst>
                  <a:ext uri="{0D108BD9-81ED-4DB2-BD59-A6C34878D82A}">
                    <a16:rowId xmlns:a16="http://schemas.microsoft.com/office/drawing/2014/main" val="1960010664"/>
                  </a:ext>
                </a:extLst>
              </a:tr>
              <a:tr h="443541">
                <a:tc>
                  <a:txBody>
                    <a:bodyPr/>
                    <a:lstStyle/>
                    <a:p>
                      <a:pPr rtl="0" fontAlgn="ctr"/>
                      <a:r>
                        <a:rPr lang="pt-BR" sz="1200" b="1">
                          <a:effectLst/>
                        </a:rPr>
                        <a:t>Giants</a:t>
                      </a:r>
                    </a:p>
                  </a:txBody>
                  <a:tcPr marL="47625" marR="47625" marT="47625" marB="47625" anchor="ctr"/>
                </a:tc>
                <a:tc>
                  <a:txBody>
                    <a:bodyPr/>
                    <a:lstStyle/>
                    <a:p>
                      <a:pPr rtl="0" fontAlgn="ctr"/>
                      <a:r>
                        <a:rPr lang="pt-BR" sz="1200" b="0">
                          <a:effectLst/>
                        </a:rPr>
                        <a:t>Pacotes que são descartados porque excedem o tamanho máximo do pacote para a mídia. Por exemplo, qualquer pacote Ethernet maior que 1.518 bytes é considerado um giant.</a:t>
                      </a:r>
                    </a:p>
                  </a:txBody>
                  <a:tcPr marL="47625" marR="47625" marT="47625" marB="47625" anchor="ctr"/>
                </a:tc>
                <a:extLst>
                  <a:ext uri="{0D108BD9-81ED-4DB2-BD59-A6C34878D82A}">
                    <a16:rowId xmlns:a16="http://schemas.microsoft.com/office/drawing/2014/main" val="1312255973"/>
                  </a:ext>
                </a:extLst>
              </a:tr>
              <a:tr h="356788">
                <a:tc>
                  <a:txBody>
                    <a:bodyPr/>
                    <a:lstStyle/>
                    <a:p>
                      <a:pPr rtl="0" fontAlgn="ctr"/>
                      <a:r>
                        <a:rPr lang="pt-BR" sz="1200" b="1">
                          <a:effectLst/>
                        </a:rPr>
                        <a:t>CRC</a:t>
                      </a:r>
                    </a:p>
                  </a:txBody>
                  <a:tcPr marL="47625" marR="47625" marT="47625" marB="47625" anchor="ctr"/>
                </a:tc>
                <a:tc>
                  <a:txBody>
                    <a:bodyPr/>
                    <a:lstStyle/>
                    <a:p>
                      <a:pPr rtl="0" fontAlgn="ctr"/>
                      <a:r>
                        <a:rPr lang="pt-BR" sz="1200" b="0">
                          <a:effectLst/>
                        </a:rPr>
                        <a:t>Os erros de CRC são gerados quando o checksum calculado não é igual ao checksum recebido.</a:t>
                      </a:r>
                    </a:p>
                  </a:txBody>
                  <a:tcPr marL="47625" marR="47625" marT="47625" marB="47625" anchor="ctr"/>
                </a:tc>
                <a:extLst>
                  <a:ext uri="{0D108BD9-81ED-4DB2-BD59-A6C34878D82A}">
                    <a16:rowId xmlns:a16="http://schemas.microsoft.com/office/drawing/2014/main" val="3670836750"/>
                  </a:ext>
                </a:extLst>
              </a:tr>
              <a:tr h="443541">
                <a:tc>
                  <a:txBody>
                    <a:bodyPr/>
                    <a:lstStyle/>
                    <a:p>
                      <a:pPr rtl="0" fontAlgn="ctr"/>
                      <a:r>
                        <a:rPr lang="pt-BR" sz="1200" b="1">
                          <a:effectLst/>
                        </a:rPr>
                        <a:t>Erros de output</a:t>
                      </a:r>
                    </a:p>
                  </a:txBody>
                  <a:tcPr marL="47625" marR="47625" marT="47625" marB="47625" anchor="ctr"/>
                </a:tc>
                <a:tc>
                  <a:txBody>
                    <a:bodyPr/>
                    <a:lstStyle/>
                    <a:p>
                      <a:pPr rtl="0" fontAlgn="ctr"/>
                      <a:r>
                        <a:rPr lang="pt-BR" sz="1200" b="0">
                          <a:effectLst/>
                        </a:rPr>
                        <a:t>Soma de todos os erros que impediram a transmissão final dos datagramas a partir da interface que está sendo examinada.</a:t>
                      </a:r>
                    </a:p>
                  </a:txBody>
                  <a:tcPr marL="47625" marR="47625" marT="47625" marB="47625" anchor="ctr"/>
                </a:tc>
                <a:extLst>
                  <a:ext uri="{0D108BD9-81ED-4DB2-BD59-A6C34878D82A}">
                    <a16:rowId xmlns:a16="http://schemas.microsoft.com/office/drawing/2014/main" val="50707273"/>
                  </a:ext>
                </a:extLst>
              </a:tr>
              <a:tr h="356788">
                <a:tc>
                  <a:txBody>
                    <a:bodyPr/>
                    <a:lstStyle/>
                    <a:p>
                      <a:pPr rtl="0" fontAlgn="ctr"/>
                      <a:r>
                        <a:rPr lang="pt-BR" sz="1200" b="1">
                          <a:effectLst/>
                        </a:rPr>
                        <a:t>Colisões</a:t>
                      </a:r>
                    </a:p>
                  </a:txBody>
                  <a:tcPr marL="47625" marR="47625" marT="47625" marB="47625" anchor="ctr"/>
                </a:tc>
                <a:tc>
                  <a:txBody>
                    <a:bodyPr/>
                    <a:lstStyle/>
                    <a:p>
                      <a:pPr rtl="0" fontAlgn="ctr"/>
                      <a:r>
                        <a:rPr lang="pt-BR" sz="1200" b="0">
                          <a:effectLst/>
                        </a:rPr>
                        <a:t>Número de mensagens retransmitidas devido a uma colisão Ethernet.</a:t>
                      </a:r>
                    </a:p>
                  </a:txBody>
                  <a:tcPr marL="47625" marR="47625" marT="47625" marB="47625" anchor="ctr"/>
                </a:tc>
                <a:extLst>
                  <a:ext uri="{0D108BD9-81ED-4DB2-BD59-A6C34878D82A}">
                    <a16:rowId xmlns:a16="http://schemas.microsoft.com/office/drawing/2014/main" val="950087606"/>
                  </a:ext>
                </a:extLst>
              </a:tr>
              <a:tr h="356788">
                <a:tc>
                  <a:txBody>
                    <a:bodyPr/>
                    <a:lstStyle/>
                    <a:p>
                      <a:pPr rtl="0" fontAlgn="ctr"/>
                      <a:r>
                        <a:rPr lang="pt-BR" sz="1200" b="1">
                          <a:effectLst/>
                        </a:rPr>
                        <a:t>Late Collisions</a:t>
                      </a:r>
                    </a:p>
                  </a:txBody>
                  <a:tcPr marL="47625" marR="47625" marT="47625" marB="47625" anchor="ctr"/>
                </a:tc>
                <a:tc>
                  <a:txBody>
                    <a:bodyPr/>
                    <a:lstStyle/>
                    <a:p>
                      <a:pPr rtl="0" fontAlgn="ctr"/>
                      <a:r>
                        <a:rPr lang="pt-BR" sz="1200" b="0">
                          <a:effectLst/>
                        </a:rPr>
                        <a:t>A collision that occurs after 512 bits of the frame have been transmitted</a:t>
                      </a:r>
                    </a:p>
                  </a:txBody>
                  <a:tcPr marL="47625" marR="47625" marT="47625" marB="47625" anchor="ctr"/>
                </a:tc>
                <a:extLst>
                  <a:ext uri="{0D108BD9-81ED-4DB2-BD59-A6C34878D82A}">
                    <a16:rowId xmlns:a16="http://schemas.microsoft.com/office/drawing/2014/main" val="2783781213"/>
                  </a:ext>
                </a:extLst>
              </a:tr>
            </a:tbl>
          </a:graphicData>
        </a:graphic>
      </p:graphicFrame>
    </p:spTree>
    <p:custDataLst>
      <p:tags r:id="rId1"/>
    </p:custDataLst>
    <p:extLst>
      <p:ext uri="{BB962C8B-B14F-4D97-AF65-F5344CB8AC3E}">
        <p14:creationId xmlns:p14="http://schemas.microsoft.com/office/powerpoint/2010/main" val="71701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Portas</a:t>
            </a:r>
            <a:br>
              <a:rPr lang="en-US" dirty="0"/>
            </a:br>
            <a:r>
              <a:rPr lang="pt-BR" sz="2400"/>
              <a:t>do Switch Interface Erros de Entrada e Saída</a:t>
            </a:r>
          </a:p>
        </p:txBody>
      </p:sp>
      <p:sp>
        <p:nvSpPr>
          <p:cNvPr id="4" name="Content Placeholder 3">
            <a:extLst>
              <a:ext uri="{FF2B5EF4-FFF2-40B4-BE49-F238E27FC236}">
                <a16:creationId xmlns:a16="http://schemas.microsoft.com/office/drawing/2014/main" id="{D53BD7F0-384A-E94A-848B-78739CA0C6C8}"/>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“Erros de entrada” é a soma de todos os erros em datagramas recebidos na interface que está sendo examinada.  Isso inclui contagem de runts, giants, CRC, no buffer, frame, overrun e ignored. The reported input errors from the </a:t>
            </a:r>
            <a:r>
              <a:rPr lang="pt-BR" sz="1600" b="1">
                <a:solidFill>
                  <a:srgbClr val="000000"/>
                </a:solidFill>
              </a:rPr>
              <a:t>show interfaces</a:t>
            </a:r>
            <a:r>
              <a:rPr lang="pt-BR" sz="1600">
                <a:solidFill>
                  <a:srgbClr val="000000"/>
                </a:solidFill>
              </a:rPr>
              <a:t> command include the following:</a:t>
            </a:r>
          </a:p>
          <a:p>
            <a:pPr marL="358835" lvl="1" indent="-285750" rtl="0">
              <a:buFont typeface="Arial" panose="020B0604020202020204" pitchFamily="34" charset="0"/>
              <a:buChar char="•"/>
            </a:pPr>
            <a:r>
              <a:rPr lang="pt-BR" sz="1600" b="1">
                <a:solidFill>
                  <a:srgbClr val="000000"/>
                </a:solidFill>
              </a:rPr>
              <a:t>Frames Runt</a:t>
            </a:r>
            <a:r>
              <a:rPr lang="pt-BR" sz="1600">
                <a:solidFill>
                  <a:srgbClr val="000000"/>
                </a:solidFill>
              </a:rPr>
              <a:t> - quadros Ethernet que são mais curtos do que o comprimento mínimo permitido de 64 bytes são chamados de runts. NICs com funcionamento inadequado normalmente são a causa de quadros runt em excesso, mas sua causa também se dá por colisões.</a:t>
            </a:r>
          </a:p>
          <a:p>
            <a:pPr marL="358835" lvl="1" indent="-285750" rtl="0">
              <a:buFont typeface="Arial" panose="020B0604020202020204" pitchFamily="34" charset="0"/>
              <a:buChar char="•"/>
            </a:pPr>
            <a:r>
              <a:rPr lang="pt-BR" sz="1600" b="1">
                <a:solidFill>
                  <a:srgbClr val="000000"/>
                </a:solidFill>
              </a:rPr>
              <a:t>Giants</a:t>
            </a:r>
            <a:r>
              <a:rPr lang="pt-BR" sz="1600">
                <a:solidFill>
                  <a:srgbClr val="000000"/>
                </a:solidFill>
              </a:rPr>
              <a:t> - Ethernet frames that are larger than the maximum allowed size are called giants.</a:t>
            </a:r>
          </a:p>
          <a:p>
            <a:pPr marL="358835" lvl="1" indent="-285750" rtl="0">
              <a:buFont typeface="Arial" panose="020B0604020202020204" pitchFamily="34" charset="0"/>
              <a:buChar char="•"/>
            </a:pPr>
            <a:r>
              <a:rPr lang="pt-BR" sz="1600" b="1">
                <a:solidFill>
                  <a:srgbClr val="000000"/>
                </a:solidFill>
              </a:rPr>
              <a:t>CRC errors</a:t>
            </a:r>
            <a:r>
              <a:rPr lang="pt-BR" sz="1600">
                <a:solidFill>
                  <a:srgbClr val="000000"/>
                </a:solidFill>
              </a:rPr>
              <a:t> - On Ethernet and serial interfaces, CRC errors usually indicate a media or cable error. As causas mais comuns incluem interferência elétrica, conexões soltas ou danificadas ou cabeamento incorreto. Se houver muitos erros de CRC, há muito ruído no link, e você deve verificar o cabo. Você também deve procurar as causas do ruído e eliminá-las.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62705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Portas</a:t>
            </a:r>
            <a:br>
              <a:rPr lang="en-US" dirty="0"/>
            </a:br>
            <a:r>
              <a:rPr lang="pt-BR" sz="2400"/>
              <a:t>do Switch Interface Erros de Entrada e Saída (Cont.) </a:t>
            </a:r>
          </a:p>
        </p:txBody>
      </p:sp>
      <p:sp>
        <p:nvSpPr>
          <p:cNvPr id="4" name="Content Placeholder 3">
            <a:extLst>
              <a:ext uri="{FF2B5EF4-FFF2-40B4-BE49-F238E27FC236}">
                <a16:creationId xmlns:a16="http://schemas.microsoft.com/office/drawing/2014/main" id="{D53BD7F0-384A-E94A-848B-78739CA0C6C8}"/>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“Output errors” refere-se à soma de todos os erros que impediram a transmissão final de datagramas para fora da interface que está sendo examinada. The reported output errors from the </a:t>
            </a:r>
            <a:r>
              <a:rPr lang="pt-BR" sz="1600" b="1">
                <a:solidFill>
                  <a:srgbClr val="000000"/>
                </a:solidFill>
              </a:rPr>
              <a:t>show interfaces</a:t>
            </a:r>
            <a:r>
              <a:rPr lang="pt-BR" sz="1600">
                <a:solidFill>
                  <a:srgbClr val="000000"/>
                </a:solidFill>
              </a:rPr>
              <a:t> command include the following:</a:t>
            </a:r>
          </a:p>
          <a:p>
            <a:pPr marL="358835" lvl="1" indent="-285750" rtl="0">
              <a:buFont typeface="Arial" panose="020B0604020202020204" pitchFamily="34" charset="0"/>
              <a:buChar char="•"/>
            </a:pPr>
            <a:r>
              <a:rPr lang="pt-BR" sz="1600" b="1">
                <a:solidFill>
                  <a:srgbClr val="000000"/>
                </a:solidFill>
              </a:rPr>
              <a:t>Collisions</a:t>
            </a:r>
            <a:r>
              <a:rPr lang="pt-BR" sz="1600">
                <a:solidFill>
                  <a:srgbClr val="000000"/>
                </a:solidFill>
              </a:rPr>
              <a:t> - Collisions in half-duplex operations are normal. No entanto, você jamais verá colisões em uma interface configurada para a comunicação de duplex completo.</a:t>
            </a:r>
          </a:p>
          <a:p>
            <a:pPr marL="358835" lvl="1" indent="-285750" rtl="0">
              <a:buFont typeface="Arial" panose="020B0604020202020204" pitchFamily="34" charset="0"/>
              <a:buChar char="•"/>
            </a:pPr>
            <a:r>
              <a:rPr lang="pt-BR" sz="1600" b="1">
                <a:solidFill>
                  <a:srgbClr val="000000"/>
                </a:solidFill>
              </a:rPr>
              <a:t>Late collisions</a:t>
            </a:r>
            <a:r>
              <a:rPr lang="pt-BR" sz="1600">
                <a:solidFill>
                  <a:srgbClr val="000000"/>
                </a:solidFill>
              </a:rPr>
              <a:t> - A late collision refers to a collision that occurs after 512 bits of the frame have been transmitted. Comprimentos excessivos de cabos são a causa mais comum de colisões tardias. Outra causa comum é a configuração incorreta de duplex. </a:t>
            </a:r>
            <a:r>
              <a:rPr lang="pt-BR" sz="1600" b="1">
                <a:solidFill>
                  <a:srgbClr val="000000"/>
                </a:solidFill>
              </a:rPr>
              <a:t> </a:t>
            </a:r>
          </a:p>
        </p:txBody>
      </p:sp>
    </p:spTree>
    <p:custDataLst>
      <p:tags r:id="rId1"/>
    </p:custDataLst>
    <p:extLst>
      <p:ext uri="{BB962C8B-B14F-4D97-AF65-F5344CB8AC3E}">
        <p14:creationId xmlns:p14="http://schemas.microsoft.com/office/powerpoint/2010/main" val="68439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Switch Ports</a:t>
            </a:r>
            <a:br>
              <a:rPr lang="en-US" dirty="0"/>
            </a:br>
            <a:r>
              <a:rPr lang="pt-BR" sz="2400"/>
              <a:t>Troubleshooting Network Access Layer Issues</a:t>
            </a:r>
          </a:p>
        </p:txBody>
      </p:sp>
      <p:sp>
        <p:nvSpPr>
          <p:cNvPr id="8" name="Rectangle 7">
            <a:extLst>
              <a:ext uri="{FF2B5EF4-FFF2-40B4-BE49-F238E27FC236}">
                <a16:creationId xmlns:a16="http://schemas.microsoft.com/office/drawing/2014/main" id="{9F4C6625-058A-DE49-BA4D-D901104DE397}"/>
              </a:ext>
            </a:extLst>
          </p:cNvPr>
          <p:cNvSpPr/>
          <p:nvPr/>
        </p:nvSpPr>
        <p:spPr>
          <a:xfrm>
            <a:off x="185352" y="1415533"/>
            <a:ext cx="2236573" cy="2062103"/>
          </a:xfrm>
          <a:prstGeom prst="rect">
            <a:avLst/>
          </a:prstGeom>
        </p:spPr>
        <p:txBody>
          <a:bodyPr wrap="square">
            <a:spAutoFit/>
          </a:bodyPr>
          <a:lstStyle/>
          <a:p>
            <a:pPr rtl="0"/>
            <a:r>
              <a:rPr lang="pt-BR" sz="1600">
                <a:solidFill>
                  <a:srgbClr val="000000"/>
                </a:solidFill>
                <a:latin typeface="+mj-lt"/>
              </a:rPr>
              <a:t>Para solucionar problemas de cenários que não envolvem conexão ou conexão ruim entre um comutador e outro dispositivo, siga o processo geral mostrado na figura.</a:t>
            </a:r>
          </a:p>
        </p:txBody>
      </p:sp>
      <p:pic>
        <p:nvPicPr>
          <p:cNvPr id="7" name="Content Placeholder 6">
            <a:extLst>
              <a:ext uri="{FF2B5EF4-FFF2-40B4-BE49-F238E27FC236}">
                <a16:creationId xmlns:a16="http://schemas.microsoft.com/office/drawing/2014/main" id="{B4C2431C-C289-B041-8C95-E6739624FA3B}"/>
              </a:ext>
            </a:extLst>
          </p:cNvPr>
          <p:cNvPicPr>
            <a:picLocks noGrp="1" noChangeAspect="1"/>
          </p:cNvPicPr>
          <p:nvPr>
            <p:ph idx="1"/>
          </p:nvPr>
        </p:nvPicPr>
        <p:blipFill>
          <a:blip r:embed="rId4"/>
          <a:stretch>
            <a:fillRect/>
          </a:stretch>
        </p:blipFill>
        <p:spPr>
          <a:xfrm>
            <a:off x="2607276" y="731837"/>
            <a:ext cx="6005384" cy="3972505"/>
          </a:xfrm>
        </p:spPr>
      </p:pic>
    </p:spTree>
    <p:custDataLst>
      <p:tags r:id="rId1"/>
    </p:custDataLst>
    <p:extLst>
      <p:ext uri="{BB962C8B-B14F-4D97-AF65-F5344CB8AC3E}">
        <p14:creationId xmlns:p14="http://schemas.microsoft.com/office/powerpoint/2010/main" val="313661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1.3 Secure Remote Access</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Secure Remote Access</a:t>
            </a:r>
            <a:br>
              <a:rPr lang="en-US" dirty="0"/>
            </a:br>
            <a:r>
              <a:rPr lang="pt-BR" sz="2400"/>
              <a:t>Telnet Operation</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3850203" cy="3689897"/>
          </a:xfrm>
        </p:spPr>
        <p:txBody>
          <a:bodyPr/>
          <a:lstStyle/>
          <a:p>
            <a:pPr marL="0" indent="0" algn="l" rtl="0"/>
            <a:r>
              <a:rPr lang="pt-BR" sz="1600">
                <a:solidFill>
                  <a:srgbClr val="000000"/>
                </a:solidFill>
              </a:rPr>
              <a:t>Já o Telnet usa a porta 23. It is an older protocol that uses unsecure plaintext transmission of both the login authentication (username and password) and the data transmitted between the communicating devices.</a:t>
            </a:r>
          </a:p>
          <a:p>
            <a:pPr marL="0" indent="0" algn="l" rtl="0"/>
            <a:r>
              <a:rPr lang="pt-BR" sz="1600">
                <a:solidFill>
                  <a:srgbClr val="000000"/>
                </a:solidFill>
              </a:rPr>
              <a:t>Um ator ameaçador pode monitorar pacotes usando o Wireshark. Por exemplo, na figura, o ator de ameaça capturou o nome de usuário </a:t>
            </a:r>
            <a:r>
              <a:rPr lang="pt-BR" sz="1600" b="1">
                <a:solidFill>
                  <a:srgbClr val="000000"/>
                </a:solidFill>
              </a:rPr>
              <a:t>admin</a:t>
            </a:r>
            <a:r>
              <a:rPr lang="pt-BR" sz="1600">
                <a:solidFill>
                  <a:srgbClr val="000000"/>
                </a:solidFill>
              </a:rPr>
              <a:t> e senha </a:t>
            </a:r>
            <a:r>
              <a:rPr lang="pt-BR" sz="1600" b="1">
                <a:solidFill>
                  <a:srgbClr val="000000"/>
                </a:solidFill>
              </a:rPr>
              <a:t>ccna</a:t>
            </a:r>
            <a:r>
              <a:rPr lang="pt-BR" sz="1600">
                <a:solidFill>
                  <a:srgbClr val="000000"/>
                </a:solidFill>
              </a:rPr>
              <a:t> de uma sessão Telnet. </a:t>
            </a:r>
          </a:p>
        </p:txBody>
      </p:sp>
      <p:pic>
        <p:nvPicPr>
          <p:cNvPr id="5" name="Picture 4">
            <a:extLst>
              <a:ext uri="{FF2B5EF4-FFF2-40B4-BE49-F238E27FC236}">
                <a16:creationId xmlns:a16="http://schemas.microsoft.com/office/drawing/2014/main" id="{72259ABA-57F0-BC41-8D9C-FEABAB610248}"/>
              </a:ext>
            </a:extLst>
          </p:cNvPr>
          <p:cNvPicPr>
            <a:picLocks noChangeAspect="1"/>
          </p:cNvPicPr>
          <p:nvPr/>
        </p:nvPicPr>
        <p:blipFill>
          <a:blip r:embed="rId4"/>
          <a:stretch>
            <a:fillRect/>
          </a:stretch>
        </p:blipFill>
        <p:spPr>
          <a:xfrm>
            <a:off x="4706830" y="849870"/>
            <a:ext cx="4038235" cy="2918941"/>
          </a:xfrm>
          <a:prstGeom prst="rect">
            <a:avLst/>
          </a:prstGeom>
        </p:spPr>
      </p:pic>
    </p:spTree>
    <p:custDataLst>
      <p:tags r:id="rId1"/>
    </p:custDataLst>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216408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pt-BR" sz="1400" b="1" i="0" u="none" strike="noStrike">
                          <a:solidFill>
                            <a:schemeClr val="bg1"/>
                          </a:solidFill>
                          <a:effectLst/>
                          <a:latin typeface="+mn-lt"/>
                        </a:rPr>
                        <a:t>Recurso</a:t>
                      </a:r>
                    </a:p>
                  </a:txBody>
                  <a:tcPr marL="9525" marR="9525" marT="9525" marB="0" anchor="b"/>
                </a:tc>
                <a:tc>
                  <a:txBody>
                    <a:bodyPr/>
                    <a:lstStyle/>
                    <a:p>
                      <a:pPr rtl="0"/>
                      <a:r>
                        <a:rPr lang="pt-BR"/>
                        <a:t>Descrição</a:t>
                      </a:r>
                    </a:p>
                  </a:txBody>
                  <a:tcPr/>
                </a:tc>
                <a:extLst>
                  <a:ext uri="{0D108BD9-81ED-4DB2-BD59-A6C34878D82A}">
                    <a16:rowId xmlns:a16="http://schemas.microsoft.com/office/drawing/2014/main" val="3768427975"/>
                  </a:ext>
                </a:extLst>
              </a:tr>
              <a:tr h="265091">
                <a:tc>
                  <a:txBody>
                    <a:bodyPr/>
                    <a:lstStyle/>
                    <a:p>
                      <a:pPr algn="l" rtl="0" fontAlgn="b"/>
                      <a:r>
                        <a:rPr lang="pt-BR" sz="1400" b="0" i="0" u="none" strike="noStrike">
                          <a:solidFill>
                            <a:srgbClr val="000000"/>
                          </a:solidFill>
                          <a:effectLst/>
                          <a:latin typeface="+mn-lt"/>
                        </a:rPr>
                        <a:t>Laboratórios práticos</a:t>
                      </a:r>
                    </a:p>
                  </a:txBody>
                  <a:tcPr marL="9525" marR="9525" marT="9525" marB="0" anchor="b"/>
                </a:tc>
                <a:tc>
                  <a:txBody>
                    <a:bodyPr/>
                    <a:lstStyle/>
                    <a:p>
                      <a:pPr rtl="0"/>
                      <a:r>
                        <a:rPr lang="pt-BR"/>
                        <a:t>Laboratórios projetados para trabalhar com equipamentos físicos.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Atividades em sala de aula</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Estes são encontrados na página Recursos do instrutor. As atividades de aula são projetadas para facilitar o aprendizado, a discussão em aula e a colaboração.</a:t>
                      </a:r>
                    </a:p>
                  </a:txBody>
                  <a:tcPr/>
                </a:tc>
                <a:extLst>
                  <a:ext uri="{0D108BD9-81ED-4DB2-BD59-A6C34878D82A}">
                    <a16:rowId xmlns:a16="http://schemas.microsoft.com/office/drawing/2014/main" val="1125566603"/>
                  </a:ext>
                </a:extLst>
              </a:tr>
              <a:tr h="265091">
                <a:tc>
                  <a:txBody>
                    <a:bodyPr/>
                    <a:lstStyle/>
                    <a:p>
                      <a:pPr algn="l" rtl="0" fontAlgn="b"/>
                      <a:r>
                        <a:rPr lang="pt-BR" sz="1400" b="0" i="0" u="none" strike="noStrike">
                          <a:solidFill>
                            <a:srgbClr val="000000"/>
                          </a:solidFill>
                          <a:effectLst/>
                          <a:latin typeface="+mn-lt"/>
                        </a:rPr>
                        <a:t>Testes de módulo</a:t>
                      </a:r>
                    </a:p>
                  </a:txBody>
                  <a:tcPr marL="9525" marR="9525" marT="9525" marB="0" anchor="b"/>
                </a:tc>
                <a:tc>
                  <a:txBody>
                    <a:bodyPr/>
                    <a:lstStyle/>
                    <a:p>
                      <a:pPr rtl="0"/>
                      <a:r>
                        <a:rPr lang="pt-BR"/>
                        <a:t>Autoavaliações que integram conceitos e habilidades aprendidas ao longo da série de tópicos apresentados no módulo.</a:t>
                      </a:r>
                    </a:p>
                  </a:txBody>
                  <a:tcPr/>
                </a:tc>
                <a:extLst>
                  <a:ext uri="{0D108BD9-81ED-4DB2-BD59-A6C34878D82A}">
                    <a16:rowId xmlns:a16="http://schemas.microsoft.com/office/drawing/2014/main" val="831502776"/>
                  </a:ext>
                </a:extLst>
              </a:tr>
              <a:tr h="265091">
                <a:tc>
                  <a:txBody>
                    <a:bodyPr/>
                    <a:lstStyle/>
                    <a:p>
                      <a:pPr algn="l" rtl="0" fontAlgn="b"/>
                      <a:r>
                        <a:rPr lang="pt-BR" sz="1400" b="0" i="0" u="none" strike="noStrike">
                          <a:solidFill>
                            <a:srgbClr val="000000"/>
                          </a:solidFill>
                          <a:effectLst/>
                          <a:latin typeface="+mn-lt"/>
                        </a:rPr>
                        <a:t>Resumo do módulo</a:t>
                      </a:r>
                    </a:p>
                  </a:txBody>
                  <a:tcPr marL="9525" marR="9525" marT="9525" marB="0" anchor="b"/>
                </a:tc>
                <a:tc>
                  <a:txBody>
                    <a:bodyPr/>
                    <a:lstStyle/>
                    <a:p>
                      <a:pPr rtl="0"/>
                      <a:r>
                        <a:rPr lang="pt-BR"/>
                        <a:t>Recapita brevemente o conteúdo do módulo.</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pt-BR"/>
              <a:t>O que esperar neste módulo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pt-BR"/>
              <a:t>Para facilitar a aprendizagem, os seguintes recursos podem ser incluídos neste módulo:</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Secure Remote Access</a:t>
            </a:r>
            <a:br>
              <a:rPr lang="en-US" dirty="0"/>
            </a:br>
            <a:r>
              <a:rPr lang="pt-BR" sz="2400"/>
              <a:t>SSH Operation</a:t>
            </a:r>
          </a:p>
        </p:txBody>
      </p:sp>
      <p:sp>
        <p:nvSpPr>
          <p:cNvPr id="6" name="Content Placeholder 5">
            <a:extLst>
              <a:ext uri="{FF2B5EF4-FFF2-40B4-BE49-F238E27FC236}">
                <a16:creationId xmlns:a16="http://schemas.microsoft.com/office/drawing/2014/main" id="{4CA36867-065C-EE45-933F-3628A4798040}"/>
              </a:ext>
            </a:extLst>
          </p:cNvPr>
          <p:cNvSpPr>
            <a:spLocks noGrp="1"/>
          </p:cNvSpPr>
          <p:nvPr>
            <p:ph idx="1"/>
          </p:nvPr>
        </p:nvSpPr>
        <p:spPr>
          <a:xfrm>
            <a:off x="110068" y="731837"/>
            <a:ext cx="4375436" cy="3689897"/>
          </a:xfrm>
        </p:spPr>
        <p:txBody>
          <a:bodyPr/>
          <a:lstStyle/>
          <a:p>
            <a:pPr marL="0" indent="0" algn="l" rtl="0"/>
            <a:r>
              <a:rPr lang="pt-BR" sz="1500">
                <a:solidFill>
                  <a:srgbClr val="000000"/>
                </a:solidFill>
              </a:rPr>
              <a:t>Secure Shell (SSH) é um protocolo seguro que usa a porta TCP 22. Ele fornece uma conexão de gerenciamento segura (criptografada) a um dispositivo remoto. O SSH deve substituir o Telnet nas conexões de gerenciamento. O SSH fornece segurança para conexões remotas, fornecendo criptografia forte quando um dispositivo é autenticado (nome de usuário e senha) e também para os dados transmitidos entre os dispositivos que se comunicam.</a:t>
            </a:r>
          </a:p>
          <a:p>
            <a:pPr marL="0" indent="0" algn="l"/>
            <a:endParaRPr lang="en-US" sz="1500" dirty="0">
              <a:solidFill>
                <a:srgbClr val="000000"/>
              </a:solidFill>
            </a:endParaRPr>
          </a:p>
          <a:p>
            <a:pPr marL="0" indent="0" algn="l" rtl="0"/>
            <a:r>
              <a:rPr lang="pt-BR" sz="1500">
                <a:solidFill>
                  <a:srgbClr val="000000"/>
                </a:solidFill>
              </a:rPr>
              <a:t>The figure shows a Wireshark capture of an SSH session. O ator de ameaça pode rastrear a sessão usando o endereço IP do dispositivo administrador. No entanto, ao contrário do Telnet, com SSH o nome de usuário e senha são criptografados.</a:t>
            </a:r>
          </a:p>
          <a:p>
            <a:pPr marL="285750" indent="-28575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5D8FC6F7-6AB1-9640-AFF4-87BF29BBF4BB}"/>
              </a:ext>
            </a:extLst>
          </p:cNvPr>
          <p:cNvPicPr>
            <a:picLocks noChangeAspect="1"/>
          </p:cNvPicPr>
          <p:nvPr/>
        </p:nvPicPr>
        <p:blipFill>
          <a:blip r:embed="rId4"/>
          <a:stretch>
            <a:fillRect/>
          </a:stretch>
        </p:blipFill>
        <p:spPr>
          <a:xfrm>
            <a:off x="4823382" y="965371"/>
            <a:ext cx="3963580" cy="2902293"/>
          </a:xfrm>
          <a:prstGeom prst="rect">
            <a:avLst/>
          </a:prstGeom>
        </p:spPr>
      </p:pic>
    </p:spTree>
    <p:custDataLst>
      <p:tags r:id="rId1"/>
    </p:custDataLst>
    <p:extLst>
      <p:ext uri="{BB962C8B-B14F-4D97-AF65-F5344CB8AC3E}">
        <p14:creationId xmlns:p14="http://schemas.microsoft.com/office/powerpoint/2010/main" val="423331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Acesso remoto seguro</a:t>
            </a:r>
            <a:br>
              <a:rPr lang="en-US" dirty="0"/>
            </a:br>
            <a:r>
              <a:rPr lang="pt-BR" sz="2400"/>
              <a:t>Verifique se o switch suporta SSH</a:t>
            </a:r>
          </a:p>
        </p:txBody>
      </p:sp>
      <p:sp>
        <p:nvSpPr>
          <p:cNvPr id="4" name="Content Placeholder 3">
            <a:extLst>
              <a:ext uri="{FF2B5EF4-FFF2-40B4-BE49-F238E27FC236}">
                <a16:creationId xmlns:a16="http://schemas.microsoft.com/office/drawing/2014/main" id="{A0711190-744C-884C-A304-1DAF2D9FE229}"/>
              </a:ext>
            </a:extLst>
          </p:cNvPr>
          <p:cNvSpPr>
            <a:spLocks noGrp="1"/>
          </p:cNvSpPr>
          <p:nvPr>
            <p:ph idx="1"/>
          </p:nvPr>
        </p:nvSpPr>
        <p:spPr>
          <a:xfrm>
            <a:off x="474662" y="731838"/>
            <a:ext cx="8280057" cy="1926696"/>
          </a:xfrm>
        </p:spPr>
        <p:txBody>
          <a:bodyPr/>
          <a:lstStyle/>
          <a:p>
            <a:pPr marL="0" indent="0" algn="l" rtl="0"/>
            <a:r>
              <a:rPr lang="pt-BR" sz="1600">
                <a:solidFill>
                  <a:srgbClr val="000000"/>
                </a:solidFill>
              </a:rPr>
              <a:t>Para habilitar o SSH em um switch Catalyst 2960, o switch deve estar usando uma versão do software IOS, incluindo recursos e recursos criptográficos (criptografados). Use o comando </a:t>
            </a:r>
            <a:r>
              <a:rPr lang="pt-BR" sz="1600" b="1">
                <a:solidFill>
                  <a:srgbClr val="000000"/>
                </a:solidFill>
              </a:rPr>
              <a:t>show version</a:t>
            </a:r>
            <a:r>
              <a:rPr lang="pt-BR" sz="1600">
                <a:solidFill>
                  <a:srgbClr val="000000"/>
                </a:solidFill>
              </a:rPr>
              <a:t> no switch para ver qual IOS o switch está executando no momento. Um nome de arquivo IOS que inclui a combinação “k9” suporta recursos e recursos criptográficos (criptografados). </a:t>
            </a:r>
          </a:p>
          <a:p>
            <a:pPr marL="0" indent="0" algn="l"/>
            <a:endParaRPr lang="en-US" sz="1600" dirty="0">
              <a:solidFill>
                <a:srgbClr val="000000"/>
              </a:solidFill>
            </a:endParaRPr>
          </a:p>
          <a:p>
            <a:pPr marL="0" indent="0" algn="l" rtl="0"/>
            <a:r>
              <a:rPr lang="pt-BR" sz="1600">
                <a:solidFill>
                  <a:srgbClr val="000000"/>
                </a:solidFill>
              </a:rPr>
              <a:t>O exemplo mostra a saída do comando </a:t>
            </a:r>
            <a:r>
              <a:rPr lang="pt-BR" sz="1600" b="1">
                <a:solidFill>
                  <a:srgbClr val="000000"/>
                </a:solidFill>
              </a:rPr>
              <a:t>show version</a:t>
            </a:r>
            <a:r>
              <a:rPr lang="pt-BR" sz="1600">
                <a:solidFill>
                  <a:srgbClr val="000000"/>
                </a:solidFill>
              </a:rPr>
              <a:t> .</a:t>
            </a:r>
          </a:p>
        </p:txBody>
      </p:sp>
      <p:pic>
        <p:nvPicPr>
          <p:cNvPr id="7" name="Picture 6">
            <a:extLst>
              <a:ext uri="{FF2B5EF4-FFF2-40B4-BE49-F238E27FC236}">
                <a16:creationId xmlns:a16="http://schemas.microsoft.com/office/drawing/2014/main" id="{0750D2FB-D57E-064F-B311-FC85F3B6C604}"/>
              </a:ext>
            </a:extLst>
          </p:cNvPr>
          <p:cNvPicPr>
            <a:picLocks noChangeAspect="1"/>
          </p:cNvPicPr>
          <p:nvPr/>
        </p:nvPicPr>
        <p:blipFill>
          <a:blip r:embed="rId4"/>
          <a:stretch>
            <a:fillRect/>
          </a:stretch>
        </p:blipFill>
        <p:spPr>
          <a:xfrm>
            <a:off x="517352" y="2798520"/>
            <a:ext cx="8194676" cy="972662"/>
          </a:xfrm>
          <a:prstGeom prst="rect">
            <a:avLst/>
          </a:prstGeom>
        </p:spPr>
      </p:pic>
    </p:spTree>
    <p:custDataLst>
      <p:tags r:id="rId1"/>
    </p:custDataLst>
    <p:extLst>
      <p:ext uri="{BB962C8B-B14F-4D97-AF65-F5344CB8AC3E}">
        <p14:creationId xmlns:p14="http://schemas.microsoft.com/office/powerpoint/2010/main" val="418582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Secure Remote Access</a:t>
            </a:r>
            <a:br>
              <a:rPr lang="en-US" dirty="0"/>
            </a:br>
            <a:r>
              <a:rPr lang="pt-BR" sz="2400"/>
              <a:t>Configure SSH</a:t>
            </a:r>
          </a:p>
        </p:txBody>
      </p:sp>
      <p:sp>
        <p:nvSpPr>
          <p:cNvPr id="5" name="Content Placeholder 4">
            <a:extLst>
              <a:ext uri="{FF2B5EF4-FFF2-40B4-BE49-F238E27FC236}">
                <a16:creationId xmlns:a16="http://schemas.microsoft.com/office/drawing/2014/main" id="{24BFA605-496F-6E4F-A16A-988749C788D0}"/>
              </a:ext>
            </a:extLst>
          </p:cNvPr>
          <p:cNvSpPr>
            <a:spLocks noGrp="1"/>
          </p:cNvSpPr>
          <p:nvPr>
            <p:ph idx="1"/>
          </p:nvPr>
        </p:nvSpPr>
        <p:spPr>
          <a:xfrm>
            <a:off x="160867" y="608270"/>
            <a:ext cx="8551161" cy="3689897"/>
          </a:xfrm>
        </p:spPr>
        <p:txBody>
          <a:bodyPr/>
          <a:lstStyle/>
          <a:p>
            <a:pPr marL="0" indent="0" algn="l" rtl="0"/>
            <a:r>
              <a:rPr lang="pt-BR" sz="1400">
                <a:solidFill>
                  <a:srgbClr val="000000"/>
                </a:solidFill>
              </a:rPr>
              <a:t>Antes de configurar o SSH, o switch deve ser minimamente configurado com as definições corretas de um nome de host exclusivo e de conectividade de rede.</a:t>
            </a:r>
          </a:p>
          <a:p>
            <a:pPr marL="73085" lvl="1" indent="0" rtl="0">
              <a:buNone/>
            </a:pPr>
            <a:r>
              <a:rPr lang="pt-BR" sz="1200" b="1">
                <a:solidFill>
                  <a:srgbClr val="000000"/>
                </a:solidFill>
              </a:rPr>
              <a:t>Etapa 1</a:t>
            </a:r>
            <a:r>
              <a:rPr lang="pt-BR" sz="1200">
                <a:solidFill>
                  <a:srgbClr val="000000"/>
                </a:solidFill>
              </a:rPr>
              <a:t>: Verificar o suporte SSH - Use o comando show ip ssh para verificar se o switch suporta SSH. Se o switch não estiver executando um IOS que ofereça suporte a recursos criptográficos, esse comando não será reconhecido. </a:t>
            </a:r>
          </a:p>
          <a:p>
            <a:pPr marL="73085" lvl="1" indent="0" rtl="0">
              <a:buNone/>
            </a:pPr>
            <a:r>
              <a:rPr lang="pt-BR" sz="1200" b="1">
                <a:solidFill>
                  <a:srgbClr val="000000"/>
                </a:solidFill>
              </a:rPr>
              <a:t>Etapa 2</a:t>
            </a:r>
            <a:r>
              <a:rPr lang="pt-BR" sz="1200">
                <a:solidFill>
                  <a:srgbClr val="000000"/>
                </a:solidFill>
              </a:rPr>
              <a:t>: Configurar o domínio IP - Configure o nome de domínio IP da rede usando o comando ip domain-name domain-name global configuration mode. </a:t>
            </a:r>
            <a:r>
              <a:rPr lang="pt-BR" sz="1200" b="1">
                <a:solidFill>
                  <a:srgbClr val="000000"/>
                </a:solidFill>
              </a:rPr>
              <a:t> </a:t>
            </a:r>
          </a:p>
          <a:p>
            <a:pPr marL="73085" lvl="1" indent="0" rtl="0">
              <a:buNone/>
            </a:pPr>
            <a:r>
              <a:rPr lang="pt-BR" sz="1200" b="1">
                <a:solidFill>
                  <a:srgbClr val="000000"/>
                </a:solidFill>
              </a:rPr>
              <a:t>Etapa 3</a:t>
            </a:r>
            <a:r>
              <a:rPr lang="pt-BR" sz="1200">
                <a:solidFill>
                  <a:srgbClr val="000000"/>
                </a:solidFill>
              </a:rPr>
              <a:t>: Gerar pares de chaves RSA - Gerar um par de chaves RSA habilita automaticamente o SSH. Use o comando crypto key generate rsa global configuration mode para ativar o servidor SSH no switch e gerar um par de chaves RSA. </a:t>
            </a:r>
            <a:r>
              <a:rPr lang="pt-BR" sz="1200" b="1">
                <a:solidFill>
                  <a:srgbClr val="000000"/>
                </a:solidFill>
              </a:rPr>
              <a:t> </a:t>
            </a:r>
          </a:p>
          <a:p>
            <a:pPr marL="146110" lvl="2" indent="0" rtl="0">
              <a:buNone/>
            </a:pPr>
            <a:r>
              <a:rPr lang="pt-BR" b="1">
                <a:solidFill>
                  <a:srgbClr val="000000"/>
                </a:solidFill>
              </a:rPr>
              <a:t>Observação:</a:t>
            </a:r>
            <a:r>
              <a:rPr lang="pt-BR">
                <a:solidFill>
                  <a:srgbClr val="000000"/>
                </a:solidFill>
              </a:rPr>
              <a:t> Para excluir o par de chaves RSA, use o comando crypto key zeroize rsa global configuration mode. Depois que o par de chaves RSA é excluído, o servidor SSH é desabilitado automaticamente. </a:t>
            </a:r>
          </a:p>
          <a:p>
            <a:pPr marL="73085" lvl="1" indent="0" rtl="0">
              <a:buNone/>
            </a:pPr>
            <a:r>
              <a:rPr lang="pt-BR" sz="1200" b="1">
                <a:solidFill>
                  <a:srgbClr val="000000"/>
                </a:solidFill>
              </a:rPr>
              <a:t>Etapa 4</a:t>
            </a:r>
            <a:r>
              <a:rPr lang="pt-BR" sz="1200">
                <a:solidFill>
                  <a:srgbClr val="000000"/>
                </a:solidFill>
              </a:rPr>
              <a:t>: Configurar autenticação de usuário - O servidor SSH pode autenticar usuários localmente ou usando um servidor de autenticação. To use the local authentication method, create a username and password pair using the username username secret password global configuration mode command.</a:t>
            </a:r>
            <a:r>
              <a:rPr lang="pt-BR" sz="1200" b="1">
                <a:solidFill>
                  <a:srgbClr val="000000"/>
                </a:solidFill>
              </a:rPr>
              <a:t> </a:t>
            </a:r>
          </a:p>
          <a:p>
            <a:pPr marL="73085" lvl="1" indent="0" rtl="0">
              <a:buNone/>
            </a:pPr>
            <a:r>
              <a:rPr lang="pt-BR" sz="1200" b="1">
                <a:solidFill>
                  <a:srgbClr val="000000"/>
                </a:solidFill>
              </a:rPr>
              <a:t>Passo 5</a:t>
            </a:r>
            <a:r>
              <a:rPr lang="pt-BR" sz="1200">
                <a:solidFill>
                  <a:srgbClr val="000000"/>
                </a:solidFill>
              </a:rPr>
              <a:t>: Configurar as linhas vty - Habilite o protocolo SSH nas linhas vty usando o comando transport input ssh line configuration mode. Use o comando line vty global configuration mode e, em seguida, o comando login local line configuration mode para exigir autenticação local para conexões SSH do banco de dados de nome de usuário local. </a:t>
            </a:r>
          </a:p>
          <a:p>
            <a:pPr marL="73085" lvl="1" indent="0" rtl="0">
              <a:buNone/>
            </a:pPr>
            <a:r>
              <a:rPr lang="pt-BR" sz="1200" b="1">
                <a:solidFill>
                  <a:srgbClr val="000000"/>
                </a:solidFill>
              </a:rPr>
              <a:t>Etapa 6:</a:t>
            </a:r>
            <a:r>
              <a:rPr lang="pt-BR" sz="1200">
                <a:solidFill>
                  <a:srgbClr val="000000"/>
                </a:solidFill>
              </a:rPr>
              <a:t> Ativar SSH versão 2 - Por padrão, SSH suporta ambas as versões 1 e 2. Ao suportar ambas as versões, isso é mostrado na saída show ip ssh como suportando a versão 2. Ative a versão SSH usando o comando de configuração global ip ssh versão 2. </a:t>
            </a:r>
          </a:p>
          <a:p>
            <a:pPr marL="73085" lvl="1" indent="0"/>
            <a:endParaRPr lang="en-US" sz="1200" dirty="0">
              <a:solidFill>
                <a:srgbClr val="000000"/>
              </a:solidFill>
            </a:endParaRP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380843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Secure Remote Access</a:t>
            </a:r>
            <a:br>
              <a:rPr lang="en-US" dirty="0"/>
            </a:br>
            <a:r>
              <a:rPr lang="pt-BR" sz="2400"/>
              <a:t>Verify SSH is Operational</a:t>
            </a:r>
          </a:p>
        </p:txBody>
      </p:sp>
      <p:sp>
        <p:nvSpPr>
          <p:cNvPr id="4" name="Content Placeholder 3">
            <a:extLst>
              <a:ext uri="{FF2B5EF4-FFF2-40B4-BE49-F238E27FC236}">
                <a16:creationId xmlns:a16="http://schemas.microsoft.com/office/drawing/2014/main" id="{FE9CE0BD-471E-4F4F-963E-BD5A76CA9053}"/>
              </a:ext>
            </a:extLst>
          </p:cNvPr>
          <p:cNvSpPr>
            <a:spLocks noGrp="1"/>
          </p:cNvSpPr>
          <p:nvPr>
            <p:ph idx="1"/>
          </p:nvPr>
        </p:nvSpPr>
        <p:spPr>
          <a:xfrm>
            <a:off x="143934" y="731838"/>
            <a:ext cx="8610786" cy="2434696"/>
          </a:xfrm>
        </p:spPr>
        <p:txBody>
          <a:bodyPr/>
          <a:lstStyle/>
          <a:p>
            <a:pPr marL="0" indent="0" algn="l" rtl="0"/>
            <a:r>
              <a:rPr lang="pt-BR" sz="1400">
                <a:solidFill>
                  <a:srgbClr val="000000"/>
                </a:solidFill>
              </a:rPr>
              <a:t>Em um PC, um cliente SSH, como PuTTY, é usado para se conectar a um servidor SSH. Por exemplo, suponha que o seguinte esteja configurado:</a:t>
            </a:r>
          </a:p>
          <a:p>
            <a:pPr marL="342900" indent="-342900" algn="l" rtl="0">
              <a:buFont typeface="Arial" panose="020B0604020202020204" pitchFamily="34" charset="0"/>
              <a:buChar char="•"/>
            </a:pPr>
            <a:r>
              <a:rPr lang="pt-BR" sz="1400">
                <a:solidFill>
                  <a:srgbClr val="000000"/>
                </a:solidFill>
              </a:rPr>
              <a:t>SSH está habilitado no switch S1</a:t>
            </a:r>
          </a:p>
          <a:p>
            <a:pPr marL="342900" indent="-342900" algn="l" rtl="0">
              <a:buFont typeface="Arial" panose="020B0604020202020204" pitchFamily="34" charset="0"/>
              <a:buChar char="•"/>
            </a:pPr>
            <a:r>
              <a:rPr lang="pt-BR" sz="1400">
                <a:solidFill>
                  <a:srgbClr val="000000"/>
                </a:solidFill>
              </a:rPr>
              <a:t>Interface VLAN 99 (SVI) com endereço IPv4 172.17.99.11 no switch S1</a:t>
            </a:r>
          </a:p>
          <a:p>
            <a:pPr marL="342900" indent="-342900" algn="l" rtl="0">
              <a:buFont typeface="Arial" panose="020B0604020202020204" pitchFamily="34" charset="0"/>
              <a:buChar char="•"/>
            </a:pPr>
            <a:r>
              <a:rPr lang="pt-BR" sz="1400">
                <a:solidFill>
                  <a:srgbClr val="000000"/>
                </a:solidFill>
              </a:rPr>
              <a:t>PC1 com endereço IPv4 172.17.99.21</a:t>
            </a:r>
          </a:p>
          <a:p>
            <a:pPr marL="0" indent="0" algn="l" rtl="0"/>
            <a:r>
              <a:rPr lang="pt-BR" sz="1400">
                <a:solidFill>
                  <a:srgbClr val="000000"/>
                </a:solidFill>
              </a:rPr>
              <a:t>Usando um emulador de terminal, inicie uma conexão SSH com o endereço IPv4 SVI VLAN de S1 a partir de PC1.</a:t>
            </a:r>
          </a:p>
          <a:p>
            <a:pPr marL="0" indent="0" algn="l" rtl="0"/>
            <a:r>
              <a:rPr lang="pt-BR" sz="1400">
                <a:solidFill>
                  <a:srgbClr val="000000"/>
                </a:solidFill>
              </a:rPr>
              <a:t>Quando conectado, o usuário é solicitado a fornecer um nome de usuário e senha, conforme mostrado no exemplo. Usando a configuração do exemplo anterior, o nome de usuário </a:t>
            </a:r>
            <a:r>
              <a:rPr lang="pt-BR" sz="1400" b="1">
                <a:solidFill>
                  <a:srgbClr val="000000"/>
                </a:solidFill>
              </a:rPr>
              <a:t>admin</a:t>
            </a:r>
            <a:r>
              <a:rPr lang="pt-BR" sz="1400">
                <a:solidFill>
                  <a:srgbClr val="000000"/>
                </a:solidFill>
              </a:rPr>
              <a:t> e senha </a:t>
            </a:r>
            <a:r>
              <a:rPr lang="pt-BR" sz="1400" b="1">
                <a:solidFill>
                  <a:srgbClr val="000000"/>
                </a:solidFill>
              </a:rPr>
              <a:t>ccna</a:t>
            </a:r>
            <a:r>
              <a:rPr lang="pt-BR" sz="1400">
                <a:solidFill>
                  <a:srgbClr val="000000"/>
                </a:solidFill>
              </a:rPr>
              <a:t> são inseridos. Depois de inserir a combinação correta, o usuário é conectado via SSH à interface de linha de comando (CLI) no switch Catalyst 2960.</a:t>
            </a:r>
          </a:p>
          <a:p>
            <a:pPr marL="0" indent="0" algn="l"/>
            <a:endParaRPr lang="en-US" sz="1400" dirty="0">
              <a:solidFill>
                <a:srgbClr val="000000"/>
              </a:solidFill>
            </a:endParaRPr>
          </a:p>
        </p:txBody>
      </p:sp>
      <p:pic>
        <p:nvPicPr>
          <p:cNvPr id="7" name="Picture 6">
            <a:extLst>
              <a:ext uri="{FF2B5EF4-FFF2-40B4-BE49-F238E27FC236}">
                <a16:creationId xmlns:a16="http://schemas.microsoft.com/office/drawing/2014/main" id="{E97E09B7-8247-B842-BF0D-862B97A9F7E9}"/>
              </a:ext>
            </a:extLst>
          </p:cNvPr>
          <p:cNvPicPr>
            <a:picLocks noChangeAspect="1"/>
          </p:cNvPicPr>
          <p:nvPr/>
        </p:nvPicPr>
        <p:blipFill>
          <a:blip r:embed="rId4"/>
          <a:stretch>
            <a:fillRect/>
          </a:stretch>
        </p:blipFill>
        <p:spPr>
          <a:xfrm>
            <a:off x="4451133" y="3315281"/>
            <a:ext cx="2559050" cy="1646693"/>
          </a:xfrm>
          <a:prstGeom prst="rect">
            <a:avLst/>
          </a:prstGeom>
        </p:spPr>
      </p:pic>
    </p:spTree>
    <p:custDataLst>
      <p:tags r:id="rId1"/>
    </p:custDataLst>
    <p:extLst>
      <p:ext uri="{BB962C8B-B14F-4D97-AF65-F5344CB8AC3E}">
        <p14:creationId xmlns:p14="http://schemas.microsoft.com/office/powerpoint/2010/main" val="327583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Secure Remote Access</a:t>
            </a:r>
            <a:br>
              <a:rPr lang="en-US" dirty="0"/>
            </a:br>
            <a:r>
              <a:rPr lang="pt-BR" sz="2400"/>
              <a:t>Verify SSH is Operational (Cont.)</a:t>
            </a:r>
          </a:p>
        </p:txBody>
      </p:sp>
      <p:sp>
        <p:nvSpPr>
          <p:cNvPr id="5" name="Content Placeholder 4">
            <a:extLst>
              <a:ext uri="{FF2B5EF4-FFF2-40B4-BE49-F238E27FC236}">
                <a16:creationId xmlns:a16="http://schemas.microsoft.com/office/drawing/2014/main" id="{80A9B073-924A-0242-8F99-63230CBC4CFB}"/>
              </a:ext>
            </a:extLst>
          </p:cNvPr>
          <p:cNvSpPr>
            <a:spLocks noGrp="1"/>
          </p:cNvSpPr>
          <p:nvPr>
            <p:ph idx="1"/>
          </p:nvPr>
        </p:nvSpPr>
        <p:spPr>
          <a:xfrm>
            <a:off x="474662" y="731838"/>
            <a:ext cx="8280057" cy="572030"/>
          </a:xfrm>
        </p:spPr>
        <p:txBody>
          <a:bodyPr/>
          <a:lstStyle/>
          <a:p>
            <a:pPr marL="0" indent="0" algn="l" rtl="0"/>
            <a:r>
              <a:rPr lang="pt-BR" sz="1400">
                <a:solidFill>
                  <a:srgbClr val="000000"/>
                </a:solidFill>
              </a:rPr>
              <a:t>To display the version and configuration data for SSH on the device that you configured as an SSH server, use the </a:t>
            </a:r>
            <a:r>
              <a:rPr lang="pt-BR" sz="1400" b="1">
                <a:solidFill>
                  <a:srgbClr val="000000"/>
                </a:solidFill>
              </a:rPr>
              <a:t>show ip ssh</a:t>
            </a:r>
            <a:r>
              <a:rPr lang="pt-BR" sz="1400">
                <a:solidFill>
                  <a:srgbClr val="000000"/>
                </a:solidFill>
              </a:rPr>
              <a:t> command. No exemplo, SSH versão 2 está habilitado.</a:t>
            </a:r>
          </a:p>
        </p:txBody>
      </p:sp>
      <p:pic>
        <p:nvPicPr>
          <p:cNvPr id="8" name="Picture 7">
            <a:extLst>
              <a:ext uri="{FF2B5EF4-FFF2-40B4-BE49-F238E27FC236}">
                <a16:creationId xmlns:a16="http://schemas.microsoft.com/office/drawing/2014/main" id="{39175239-44C0-E24B-8A1B-A714DFD5139F}"/>
              </a:ext>
            </a:extLst>
          </p:cNvPr>
          <p:cNvPicPr>
            <a:picLocks noChangeAspect="1"/>
          </p:cNvPicPr>
          <p:nvPr/>
        </p:nvPicPr>
        <p:blipFill>
          <a:blip r:embed="rId4"/>
          <a:stretch>
            <a:fillRect/>
          </a:stretch>
        </p:blipFill>
        <p:spPr>
          <a:xfrm>
            <a:off x="567234" y="1463674"/>
            <a:ext cx="8009531" cy="2180109"/>
          </a:xfrm>
          <a:prstGeom prst="rect">
            <a:avLst/>
          </a:prstGeom>
        </p:spPr>
      </p:pic>
    </p:spTree>
    <p:custDataLst>
      <p:tags r:id="rId1"/>
    </p:custDataLst>
    <p:extLst>
      <p:ext uri="{BB962C8B-B14F-4D97-AF65-F5344CB8AC3E}">
        <p14:creationId xmlns:p14="http://schemas.microsoft.com/office/powerpoint/2010/main" val="97998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Secure Remote Access</a:t>
            </a:r>
            <a:br>
              <a:rPr lang="en-US" dirty="0"/>
            </a:br>
            <a:r>
              <a:rPr lang="pt-BR" sz="2400"/>
              <a:t>Packet Tracer – Configure SSH</a:t>
            </a:r>
          </a:p>
        </p:txBody>
      </p:sp>
      <p:sp>
        <p:nvSpPr>
          <p:cNvPr id="5" name="Content Placeholder 4">
            <a:extLst>
              <a:ext uri="{FF2B5EF4-FFF2-40B4-BE49-F238E27FC236}">
                <a16:creationId xmlns:a16="http://schemas.microsoft.com/office/drawing/2014/main" id="{80A9B073-924A-0242-8F99-63230CBC4CFB}"/>
              </a:ext>
            </a:extLst>
          </p:cNvPr>
          <p:cNvSpPr>
            <a:spLocks noGrp="1"/>
          </p:cNvSpPr>
          <p:nvPr>
            <p:ph idx="1"/>
          </p:nvPr>
        </p:nvSpPr>
        <p:spPr>
          <a:xfrm>
            <a:off x="474662" y="731837"/>
            <a:ext cx="8280057" cy="3689897"/>
          </a:xfrm>
        </p:spPr>
        <p:txBody>
          <a:bodyPr/>
          <a:lstStyle/>
          <a:p>
            <a:pPr marL="0" indent="0" algn="l" rtl="0"/>
            <a:r>
              <a:rPr lang="pt-BR" sz="1800">
                <a:solidFill>
                  <a:srgbClr val="000000"/>
                </a:solidFill>
              </a:rPr>
              <a:t>Neste Packet Tracer, você fará o seguinte:</a:t>
            </a:r>
          </a:p>
          <a:p>
            <a:pPr marL="285750" indent="-285750" algn="l" rtl="0">
              <a:buFont typeface="Arial" panose="020B0604020202020204" pitchFamily="34" charset="0"/>
              <a:buChar char="•"/>
            </a:pPr>
            <a:r>
              <a:rPr lang="pt-BR" sz="1800">
                <a:solidFill>
                  <a:srgbClr val="000000"/>
                </a:solidFill>
              </a:rPr>
              <a:t>Secure passwords</a:t>
            </a:r>
          </a:p>
          <a:p>
            <a:pPr marL="285750" indent="-285750" algn="l" rtl="0">
              <a:buFont typeface="Arial" panose="020B0604020202020204" pitchFamily="34" charset="0"/>
              <a:buChar char="•"/>
            </a:pPr>
            <a:r>
              <a:rPr lang="pt-BR" sz="1800">
                <a:solidFill>
                  <a:srgbClr val="000000"/>
                </a:solidFill>
              </a:rPr>
              <a:t>Encrypt communications</a:t>
            </a:r>
          </a:p>
          <a:p>
            <a:pPr marL="285750" indent="-285750" algn="l" rtl="0">
              <a:buFont typeface="Arial" panose="020B0604020202020204" pitchFamily="34" charset="0"/>
              <a:buChar char="•"/>
            </a:pPr>
            <a:r>
              <a:rPr lang="pt-BR" sz="1800">
                <a:solidFill>
                  <a:srgbClr val="000000"/>
                </a:solidFill>
              </a:rPr>
              <a:t>Verify SSH implementation</a:t>
            </a:r>
          </a:p>
        </p:txBody>
      </p:sp>
    </p:spTree>
    <p:custDataLst>
      <p:tags r:id="rId1"/>
    </p:custDataLst>
    <p:extLst>
      <p:ext uri="{BB962C8B-B14F-4D97-AF65-F5344CB8AC3E}">
        <p14:creationId xmlns:p14="http://schemas.microsoft.com/office/powerpoint/2010/main" val="126372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1.4 Basic Router Configuration</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Basic Router Configuration</a:t>
            </a:r>
            <a:br>
              <a:rPr lang="en-US" dirty="0"/>
            </a:br>
            <a:r>
              <a:rPr lang="pt-BR" sz="2400"/>
              <a:t>Configure Basic Router Settings</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8"/>
            <a:ext cx="8280057" cy="1130830"/>
          </a:xfrm>
        </p:spPr>
        <p:txBody>
          <a:bodyPr/>
          <a:lstStyle/>
          <a:p>
            <a:pPr marL="0" indent="0" algn="l" rtl="0"/>
            <a:r>
              <a:rPr lang="pt-BR" sz="1400">
                <a:solidFill>
                  <a:srgbClr val="000000"/>
                </a:solidFill>
              </a:rPr>
              <a:t>Roteadores e switches Cisco têm muito em comum. Eles suportam um sistema operacional modal semelhante, estruturas de comando semelhantes e muitos dos mesmos comandos. Além disso, os dois dispositivos têm etapas semelhantes de configuração inicial. For example, the following configuration tasks should always be performed. Nomeie o dispositivo para distingui-lo de outros roteadores e configure senhas, conforme mostrado no exemplo.</a:t>
            </a:r>
          </a:p>
        </p:txBody>
      </p:sp>
      <p:pic>
        <p:nvPicPr>
          <p:cNvPr id="5" name="Picture 4">
            <a:extLst>
              <a:ext uri="{FF2B5EF4-FFF2-40B4-BE49-F238E27FC236}">
                <a16:creationId xmlns:a16="http://schemas.microsoft.com/office/drawing/2014/main" id="{32E85DE4-7311-2846-9E2E-5F8A9349265C}"/>
              </a:ext>
            </a:extLst>
          </p:cNvPr>
          <p:cNvPicPr>
            <a:picLocks noChangeAspect="1"/>
          </p:cNvPicPr>
          <p:nvPr/>
        </p:nvPicPr>
        <p:blipFill>
          <a:blip r:embed="rId4"/>
          <a:stretch>
            <a:fillRect/>
          </a:stretch>
        </p:blipFill>
        <p:spPr>
          <a:xfrm>
            <a:off x="2113982" y="2139511"/>
            <a:ext cx="4994324" cy="2924604"/>
          </a:xfrm>
          <a:prstGeom prst="rect">
            <a:avLst/>
          </a:prstGeom>
        </p:spPr>
      </p:pic>
    </p:spTree>
    <p:custDataLst>
      <p:tags r:id="rId1"/>
    </p:custDataLst>
    <p:extLst>
      <p:ext uri="{BB962C8B-B14F-4D97-AF65-F5344CB8AC3E}">
        <p14:creationId xmlns:p14="http://schemas.microsoft.com/office/powerpoint/2010/main" val="162156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Configuração Básica do Roteador</a:t>
            </a:r>
            <a:br>
              <a:rPr lang="en-US" dirty="0"/>
            </a:br>
            <a:r>
              <a:rPr lang="pt-BR" sz="2400"/>
              <a:t>Configurar Definições Básicas do Roteador (Cont.) </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80271"/>
          </a:xfrm>
        </p:spPr>
        <p:txBody>
          <a:bodyPr/>
          <a:lstStyle/>
          <a:p>
            <a:pPr marL="0" indent="0" algn="l" rtl="0"/>
            <a:r>
              <a:rPr lang="pt-BR" sz="1600">
                <a:solidFill>
                  <a:srgbClr val="000000"/>
                </a:solidFill>
              </a:rPr>
              <a:t>Configure um banner para fornecer uma notificação legal de acesso não autorizado, conforme mostrado no exemplo.</a:t>
            </a:r>
          </a:p>
        </p:txBody>
      </p:sp>
      <p:pic>
        <p:nvPicPr>
          <p:cNvPr id="7" name="Picture 6">
            <a:extLst>
              <a:ext uri="{FF2B5EF4-FFF2-40B4-BE49-F238E27FC236}">
                <a16:creationId xmlns:a16="http://schemas.microsoft.com/office/drawing/2014/main" id="{2B9C4215-DE29-6848-AA47-ED671F60F7B9}"/>
              </a:ext>
            </a:extLst>
          </p:cNvPr>
          <p:cNvPicPr>
            <a:picLocks noChangeAspect="1"/>
          </p:cNvPicPr>
          <p:nvPr/>
        </p:nvPicPr>
        <p:blipFill>
          <a:blip r:embed="rId4"/>
          <a:stretch>
            <a:fillRect/>
          </a:stretch>
        </p:blipFill>
        <p:spPr>
          <a:xfrm>
            <a:off x="474662" y="1463674"/>
            <a:ext cx="7706610" cy="750201"/>
          </a:xfrm>
          <a:prstGeom prst="rect">
            <a:avLst/>
          </a:prstGeom>
        </p:spPr>
      </p:pic>
      <p:sp>
        <p:nvSpPr>
          <p:cNvPr id="6" name="Content Placeholder 3">
            <a:extLst>
              <a:ext uri="{FF2B5EF4-FFF2-40B4-BE49-F238E27FC236}">
                <a16:creationId xmlns:a16="http://schemas.microsoft.com/office/drawing/2014/main" id="{18E0BADC-0760-8B49-B3BA-D78B059D3C28}"/>
              </a:ext>
            </a:extLst>
          </p:cNvPr>
          <p:cNvSpPr txBox="1">
            <a:spLocks/>
          </p:cNvSpPr>
          <p:nvPr/>
        </p:nvSpPr>
        <p:spPr>
          <a:xfrm>
            <a:off x="474662" y="2600582"/>
            <a:ext cx="8280057" cy="38027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pt-BR" sz="1600">
                <a:solidFill>
                  <a:srgbClr val="000000"/>
                </a:solidFill>
              </a:rPr>
              <a:t>Salve as alterações em um roteador, conforme mostrado no exemplo.</a:t>
            </a:r>
          </a:p>
        </p:txBody>
      </p:sp>
      <p:pic>
        <p:nvPicPr>
          <p:cNvPr id="9" name="Picture 8">
            <a:extLst>
              <a:ext uri="{FF2B5EF4-FFF2-40B4-BE49-F238E27FC236}">
                <a16:creationId xmlns:a16="http://schemas.microsoft.com/office/drawing/2014/main" id="{60C8BC85-C55B-9C46-A198-51C98036076C}"/>
              </a:ext>
            </a:extLst>
          </p:cNvPr>
          <p:cNvPicPr>
            <a:picLocks noChangeAspect="1"/>
          </p:cNvPicPr>
          <p:nvPr/>
        </p:nvPicPr>
        <p:blipFill>
          <a:blip r:embed="rId5"/>
          <a:stretch>
            <a:fillRect/>
          </a:stretch>
        </p:blipFill>
        <p:spPr>
          <a:xfrm>
            <a:off x="474662" y="3055113"/>
            <a:ext cx="7706610" cy="1123881"/>
          </a:xfrm>
          <a:prstGeom prst="rect">
            <a:avLst/>
          </a:prstGeom>
        </p:spPr>
      </p:pic>
    </p:spTree>
    <p:custDataLst>
      <p:tags r:id="rId1"/>
    </p:custDataLst>
    <p:extLst>
      <p:ext uri="{BB962C8B-B14F-4D97-AF65-F5344CB8AC3E}">
        <p14:creationId xmlns:p14="http://schemas.microsoft.com/office/powerpoint/2010/main" val="287850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Topologia de pilhadupla da</a:t>
            </a:r>
            <a:r>
              <a:rPr lang="pt-BR" sz="1600"/>
              <a:t>configuração do roteador básica</a:t>
            </a:r>
          </a:p>
        </p:txBody>
      </p:sp>
      <p:sp>
        <p:nvSpPr>
          <p:cNvPr id="5" name="Content Placeholder 4">
            <a:extLst>
              <a:ext uri="{FF2B5EF4-FFF2-40B4-BE49-F238E27FC236}">
                <a16:creationId xmlns:a16="http://schemas.microsoft.com/office/drawing/2014/main" id="{B78B242A-1FA9-0446-AB55-FDEF4EF9A3D7}"/>
              </a:ext>
            </a:extLst>
          </p:cNvPr>
          <p:cNvSpPr>
            <a:spLocks noGrp="1"/>
          </p:cNvSpPr>
          <p:nvPr>
            <p:ph idx="1"/>
          </p:nvPr>
        </p:nvSpPr>
        <p:spPr>
          <a:xfrm>
            <a:off x="474662" y="731837"/>
            <a:ext cx="8280057" cy="1065041"/>
          </a:xfrm>
        </p:spPr>
        <p:txBody>
          <a:bodyPr/>
          <a:lstStyle/>
          <a:p>
            <a:pPr marL="0" indent="0" algn="l" rtl="0"/>
            <a:r>
              <a:rPr lang="pt-BR" sz="1600">
                <a:solidFill>
                  <a:srgbClr val="000000"/>
                </a:solidFill>
              </a:rPr>
              <a:t>Um recurso diferenciador entre switches e roteadores é o tipo de interfaces suportadas por cada um. Por exemplo, os switches da camada 2 suportam LANs; portanto, eles têm várias portas FastEthernet ou Gigabit Ethernet. A topologia de pilha dupla na figura é usada para demonstrar a configuração das interfaces IPv4 e IPv6 do roteador.</a:t>
            </a:r>
          </a:p>
        </p:txBody>
      </p:sp>
      <p:pic>
        <p:nvPicPr>
          <p:cNvPr id="10" name="Picture 9">
            <a:extLst>
              <a:ext uri="{FF2B5EF4-FFF2-40B4-BE49-F238E27FC236}">
                <a16:creationId xmlns:a16="http://schemas.microsoft.com/office/drawing/2014/main" id="{ED87934E-855C-8F4B-814B-6B39354E73E3}"/>
              </a:ext>
            </a:extLst>
          </p:cNvPr>
          <p:cNvPicPr>
            <a:picLocks noChangeAspect="1"/>
          </p:cNvPicPr>
          <p:nvPr/>
        </p:nvPicPr>
        <p:blipFill>
          <a:blip r:embed="rId4"/>
          <a:stretch>
            <a:fillRect/>
          </a:stretch>
        </p:blipFill>
        <p:spPr>
          <a:xfrm>
            <a:off x="1453807" y="1953453"/>
            <a:ext cx="6236386" cy="2933685"/>
          </a:xfrm>
          <a:prstGeom prst="rect">
            <a:avLst/>
          </a:prstGeom>
        </p:spPr>
      </p:pic>
    </p:spTree>
    <p:custDataLst>
      <p:tags r:id="rId1"/>
    </p:custDataLst>
    <p:extLst>
      <p:ext uri="{BB962C8B-B14F-4D97-AF65-F5344CB8AC3E}">
        <p14:creationId xmlns:p14="http://schemas.microsoft.com/office/powerpoint/2010/main" val="268144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pt-B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pt-BR" sz="1600"/>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pt-BR" sz="1600"/>
              <a:t>Check Your Understanding activities </a:t>
            </a:r>
            <a:r>
              <a:rPr lang="pt-BR" sz="1600" b="1" i="1"/>
              <a:t>do not </a:t>
            </a:r>
            <a:r>
              <a:rPr lang="pt-BR" sz="1600"/>
              <a:t>affect student grades.</a:t>
            </a:r>
          </a:p>
          <a:p>
            <a:pPr rtl="0">
              <a:spcBef>
                <a:spcPct val="30000"/>
              </a:spcBef>
              <a:buFont typeface="Arial" panose="020B0604020202020204" pitchFamily="34" charset="0"/>
              <a:buChar char="•"/>
            </a:pPr>
            <a:r>
              <a:rPr lang="pt-BR" sz="160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Configuração básica do roteador</a:t>
            </a:r>
            <a:br>
              <a:rPr lang="en-US" dirty="0"/>
            </a:br>
            <a:r>
              <a:rPr lang="pt-BR" sz="2400"/>
              <a:t>Configurar interfaces do roteador</a:t>
            </a:r>
          </a:p>
        </p:txBody>
      </p:sp>
      <p:sp>
        <p:nvSpPr>
          <p:cNvPr id="4" name="Content Placeholder 3">
            <a:extLst>
              <a:ext uri="{FF2B5EF4-FFF2-40B4-BE49-F238E27FC236}">
                <a16:creationId xmlns:a16="http://schemas.microsoft.com/office/drawing/2014/main" id="{E8E2AB07-4AA0-0F40-B5CD-44A0A1474EE4}"/>
              </a:ext>
            </a:extLst>
          </p:cNvPr>
          <p:cNvSpPr>
            <a:spLocks noGrp="1"/>
          </p:cNvSpPr>
          <p:nvPr>
            <p:ph idx="1"/>
          </p:nvPr>
        </p:nvSpPr>
        <p:spPr>
          <a:xfrm>
            <a:off x="177800" y="731837"/>
            <a:ext cx="8576919" cy="3689897"/>
          </a:xfrm>
        </p:spPr>
        <p:txBody>
          <a:bodyPr/>
          <a:lstStyle/>
          <a:p>
            <a:pPr marL="0" indent="0" algn="l" rtl="0"/>
            <a:r>
              <a:rPr lang="pt-BR" sz="1500">
                <a:solidFill>
                  <a:srgbClr val="000000"/>
                </a:solidFill>
              </a:rPr>
              <a:t>Os roteadores suportam LANs e WANs e podem interconectar diferentes tipos de redes; portanto, suportam muitos tipos de interfaces. Por exemplo, ISRs G2 têm uma ou duas interfaces Gigabit Ethernet integradas e slots High-Speed WAN Interface Card (HWIC) para acomodar outros tipos de interfaces de rede, incluindo serial, DSL e as interfaces do cabo.</a:t>
            </a:r>
          </a:p>
          <a:p>
            <a:pPr marL="0" indent="0" algn="l"/>
            <a:endParaRPr lang="en-US" sz="1500" dirty="0">
              <a:solidFill>
                <a:srgbClr val="000000"/>
              </a:solidFill>
            </a:endParaRPr>
          </a:p>
          <a:p>
            <a:pPr marL="0" indent="0" algn="l" rtl="0"/>
            <a:r>
              <a:rPr lang="pt-BR" sz="1500">
                <a:solidFill>
                  <a:srgbClr val="000000"/>
                </a:solidFill>
              </a:rPr>
              <a:t>Para estar disponível, uma interface deve estar:</a:t>
            </a:r>
          </a:p>
          <a:p>
            <a:pPr marL="358835" lvl="1" indent="-285750" rtl="0">
              <a:buFont typeface="Arial" panose="020B0604020202020204" pitchFamily="34" charset="0"/>
              <a:buChar char="•"/>
            </a:pPr>
            <a:r>
              <a:rPr lang="pt-BR" sz="1500" b="1">
                <a:solidFill>
                  <a:srgbClr val="000000"/>
                </a:solidFill>
              </a:rPr>
              <a:t>Configurado com pelo menos um endereço IP</a:t>
            </a:r>
            <a:r>
              <a:rPr lang="pt-BR" sz="1500">
                <a:solidFill>
                  <a:srgbClr val="000000"/>
                </a:solidFill>
              </a:rPr>
              <a:t> - Use os comandos </a:t>
            </a:r>
            <a:r>
              <a:rPr lang="pt-BR" sz="1500" b="1">
                <a:solidFill>
                  <a:srgbClr val="000000"/>
                </a:solidFill>
              </a:rPr>
              <a:t>ip address</a:t>
            </a:r>
            <a:r>
              <a:rPr lang="pt-BR" sz="1500" i="1">
                <a:solidFill>
                  <a:srgbClr val="000000"/>
                </a:solidFill>
              </a:rPr>
              <a:t>ip-address sub-net-mask</a:t>
            </a:r>
            <a:r>
              <a:rPr lang="pt-BR" sz="1500">
                <a:solidFill>
                  <a:srgbClr val="000000"/>
                </a:solidFill>
              </a:rPr>
              <a:t> e </a:t>
            </a:r>
            <a:r>
              <a:rPr lang="pt-BR" sz="1500" b="1">
                <a:solidFill>
                  <a:srgbClr val="000000"/>
                </a:solidFill>
              </a:rPr>
              <a:t>ipv6 address</a:t>
            </a:r>
            <a:r>
              <a:rPr lang="pt-BR" sz="1500" i="1">
                <a:solidFill>
                  <a:srgbClr val="000000"/>
                </a:solidFill>
              </a:rPr>
              <a:t>ipv6-address/prefix</a:t>
            </a:r>
            <a:r>
              <a:rPr lang="pt-BR" sz="1500">
                <a:solidFill>
                  <a:srgbClr val="000000"/>
                </a:solidFill>
              </a:rPr>
              <a:t> interface configuration.</a:t>
            </a:r>
          </a:p>
          <a:p>
            <a:pPr marL="358835" lvl="1" indent="-285750" rtl="0">
              <a:buFont typeface="Arial" panose="020B0604020202020204" pitchFamily="34" charset="0"/>
              <a:buChar char="•"/>
            </a:pPr>
            <a:r>
              <a:rPr lang="pt-BR" sz="1500" b="1">
                <a:solidFill>
                  <a:srgbClr val="000000"/>
                </a:solidFill>
              </a:rPr>
              <a:t>Activated</a:t>
            </a:r>
            <a:r>
              <a:rPr lang="pt-BR" sz="1500">
                <a:solidFill>
                  <a:srgbClr val="000000"/>
                </a:solidFill>
              </a:rPr>
              <a:t> - By default, LAN and WAN interfaces are not activated (</a:t>
            </a:r>
            <a:r>
              <a:rPr lang="pt-BR" sz="1500" b="1">
                <a:solidFill>
                  <a:srgbClr val="000000"/>
                </a:solidFill>
              </a:rPr>
              <a:t>shutdown</a:t>
            </a:r>
            <a:r>
              <a:rPr lang="pt-BR" sz="1500">
                <a:solidFill>
                  <a:srgbClr val="000000"/>
                </a:solidFill>
              </a:rPr>
              <a:t>). To enable an interface, it must be activated using the </a:t>
            </a:r>
            <a:r>
              <a:rPr lang="pt-BR" sz="1500" b="1">
                <a:solidFill>
                  <a:srgbClr val="000000"/>
                </a:solidFill>
              </a:rPr>
              <a:t>no shutdown</a:t>
            </a:r>
            <a:r>
              <a:rPr lang="pt-BR" sz="1500">
                <a:solidFill>
                  <a:srgbClr val="000000"/>
                </a:solidFill>
              </a:rPr>
              <a:t> command. (Isso é similar à energização na interface.) A interface também deve ser conectada a outro dispositivo (hub, switch ou outro roteador) para que a camada física esteja ativa.</a:t>
            </a:r>
          </a:p>
          <a:p>
            <a:pPr marL="358835" lvl="1" indent="-285750" rtl="0">
              <a:buFont typeface="Arial" panose="020B0604020202020204" pitchFamily="34" charset="0"/>
              <a:buChar char="•"/>
            </a:pPr>
            <a:r>
              <a:rPr lang="pt-BR" sz="1500" b="1">
                <a:solidFill>
                  <a:srgbClr val="000000"/>
                </a:solidFill>
              </a:rPr>
              <a:t>Description</a:t>
            </a:r>
            <a:r>
              <a:rPr lang="pt-BR" sz="1500">
                <a:solidFill>
                  <a:srgbClr val="000000"/>
                </a:solidFill>
              </a:rPr>
              <a:t> - Optionally, the interface could also be configured with a short description of up to 240 characters. É uma boa prática configurar uma descrição em cada interface. Nas redes de produção, os benefícios das descrições de interface são percebidos rapidamente, pois são úteis na solução de problemas e na identificação de uma conexão e informações de contato de terceiros.</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61029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Configuração Básica do</a:t>
            </a:r>
            <a:r>
              <a:rPr lang="pt-BR" sz="2400"/>
              <a:t>RoteadorConfigurar Interfaces do Roteador (Cont.) </a:t>
            </a:r>
          </a:p>
        </p:txBody>
      </p:sp>
      <p:sp>
        <p:nvSpPr>
          <p:cNvPr id="5" name="Content Placeholder 4">
            <a:extLst>
              <a:ext uri="{FF2B5EF4-FFF2-40B4-BE49-F238E27FC236}">
                <a16:creationId xmlns:a16="http://schemas.microsoft.com/office/drawing/2014/main" id="{6E7B9D23-E8FA-324A-AF01-6B69D222DC2A}"/>
              </a:ext>
            </a:extLst>
          </p:cNvPr>
          <p:cNvSpPr>
            <a:spLocks noGrp="1"/>
          </p:cNvSpPr>
          <p:nvPr>
            <p:ph idx="1"/>
          </p:nvPr>
        </p:nvSpPr>
        <p:spPr>
          <a:xfrm>
            <a:off x="474662" y="731838"/>
            <a:ext cx="8280057" cy="346632"/>
          </a:xfrm>
        </p:spPr>
        <p:txBody>
          <a:bodyPr/>
          <a:lstStyle/>
          <a:p>
            <a:pPr algn="l" rtl="0"/>
            <a:r>
              <a:rPr lang="pt-BR" sz="1600">
                <a:solidFill>
                  <a:srgbClr val="000000"/>
                </a:solidFill>
              </a:rPr>
              <a:t>O exemplo mostra a configuração para as interfaces em R1:</a:t>
            </a:r>
          </a:p>
        </p:txBody>
      </p:sp>
      <p:pic>
        <p:nvPicPr>
          <p:cNvPr id="7" name="Picture 6">
            <a:extLst>
              <a:ext uri="{FF2B5EF4-FFF2-40B4-BE49-F238E27FC236}">
                <a16:creationId xmlns:a16="http://schemas.microsoft.com/office/drawing/2014/main" id="{E57BC4C1-1CAB-7946-9EAA-E14ED0A0675C}"/>
              </a:ext>
            </a:extLst>
          </p:cNvPr>
          <p:cNvPicPr>
            <a:picLocks noChangeAspect="1"/>
          </p:cNvPicPr>
          <p:nvPr/>
        </p:nvPicPr>
        <p:blipFill>
          <a:blip r:embed="rId4"/>
          <a:stretch>
            <a:fillRect/>
          </a:stretch>
        </p:blipFill>
        <p:spPr>
          <a:xfrm>
            <a:off x="2213576" y="1078469"/>
            <a:ext cx="4508500" cy="3698721"/>
          </a:xfrm>
          <a:prstGeom prst="rect">
            <a:avLst/>
          </a:prstGeom>
        </p:spPr>
      </p:pic>
    </p:spTree>
    <p:custDataLst>
      <p:tags r:id="rId1"/>
    </p:custDataLst>
    <p:extLst>
      <p:ext uri="{BB962C8B-B14F-4D97-AF65-F5344CB8AC3E}">
        <p14:creationId xmlns:p14="http://schemas.microsoft.com/office/powerpoint/2010/main" val="212551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788"/>
            <a:ext cx="8345488" cy="731837"/>
          </a:xfrm>
        </p:spPr>
        <p:txBody>
          <a:bodyPr/>
          <a:lstStyle/>
          <a:p>
            <a:pPr rtl="0"/>
            <a:r>
              <a:rPr lang="pt-BR" sz="2400"/>
              <a:t>Interfaces de loopbackIPv4</a:t>
            </a:r>
            <a:r>
              <a:rPr lang="pt-BR" sz="1600"/>
              <a:t>de configuração básica do roteador</a:t>
            </a:r>
          </a:p>
        </p:txBody>
      </p:sp>
      <p:sp>
        <p:nvSpPr>
          <p:cNvPr id="4" name="Content Placeholder 3">
            <a:extLst>
              <a:ext uri="{FF2B5EF4-FFF2-40B4-BE49-F238E27FC236}">
                <a16:creationId xmlns:a16="http://schemas.microsoft.com/office/drawing/2014/main" id="{46CB5C5D-EF93-0D45-9B86-2DBE246889A9}"/>
              </a:ext>
            </a:extLst>
          </p:cNvPr>
          <p:cNvSpPr>
            <a:spLocks noGrp="1"/>
          </p:cNvSpPr>
          <p:nvPr>
            <p:ph idx="1"/>
          </p:nvPr>
        </p:nvSpPr>
        <p:spPr>
          <a:xfrm>
            <a:off x="474662" y="731837"/>
            <a:ext cx="8280057" cy="3689897"/>
          </a:xfrm>
        </p:spPr>
        <p:txBody>
          <a:bodyPr/>
          <a:lstStyle/>
          <a:p>
            <a:pPr marL="0" indent="0" algn="l" rtl="0"/>
            <a:r>
              <a:rPr lang="pt-BR" sz="1400">
                <a:solidFill>
                  <a:srgbClr val="000000"/>
                </a:solidFill>
              </a:rPr>
              <a:t>Outra configuração comum de roteadores Cisco IOS é a ativação de uma interface de loopback.</a:t>
            </a:r>
          </a:p>
          <a:p>
            <a:pPr marL="285750" indent="-285750" algn="l" rtl="0">
              <a:buFont typeface="Arial" panose="020B0604020202020204" pitchFamily="34" charset="0"/>
              <a:buChar char="•"/>
            </a:pPr>
            <a:r>
              <a:rPr lang="pt-BR" sz="1400">
                <a:solidFill>
                  <a:srgbClr val="000000"/>
                </a:solidFill>
              </a:rPr>
              <a:t>A interface de loopback é uma interface lógica interna ao roteador. Não está atribuído a uma porta física e nunca pode ser conectado a nenhum outro dispositivo. Ela é considerada uma interface de software que é colocada automaticamente em um estado “up”, desde que o roteador esteja funcionando.</a:t>
            </a:r>
          </a:p>
          <a:p>
            <a:pPr marL="285750" indent="-285750" algn="l" rtl="0">
              <a:buFont typeface="Arial" panose="020B0604020202020204" pitchFamily="34" charset="0"/>
              <a:buChar char="•"/>
            </a:pPr>
            <a:r>
              <a:rPr lang="pt-BR" sz="1400">
                <a:solidFill>
                  <a:srgbClr val="000000"/>
                </a:solidFill>
              </a:rPr>
              <a:t>A interface de loopback é útil para testar e gerenciar um dispositivo Cisco IOS, pois assegura que pelo menos uma interface esteja sempre disponível. Por exemplo, ela pode ser usada para fins de teste, como o teste de processos de roteamento internos, com a emulação de redes atrás do roteador.</a:t>
            </a:r>
          </a:p>
          <a:p>
            <a:pPr marL="285750" indent="-285750" algn="l" rtl="0">
              <a:buFont typeface="Arial" panose="020B0604020202020204" pitchFamily="34" charset="0"/>
              <a:buChar char="•"/>
            </a:pPr>
            <a:r>
              <a:rPr lang="pt-BR" sz="1400">
                <a:solidFill>
                  <a:srgbClr val="000000"/>
                </a:solidFill>
              </a:rPr>
              <a:t>As interfaces de loopback também são comumente usadas em ambientes de laboratório para criar interfaces adicionais. Por exemplo, você pode criar várias interfaces de loopback em um roteador para simular mais redes para fins de prática de configuração e teste. O endereço IPv4 de cada interface de loopback deve ser exclusivo e não utilizado por nenhuma outra interface. Neste currículo, muitas vezes usamos uma interface de loopback para simular um link para a internet.</a:t>
            </a:r>
          </a:p>
          <a:p>
            <a:pPr marL="285750" indent="-285750" algn="l" rtl="0">
              <a:buFont typeface="Arial" panose="020B0604020202020204" pitchFamily="34" charset="0"/>
              <a:buChar char="•"/>
            </a:pPr>
            <a:r>
              <a:rPr lang="pt-BR" sz="1400">
                <a:solidFill>
                  <a:srgbClr val="000000"/>
                </a:solidFill>
              </a:rPr>
              <a:t>Permitir e atribuir um endereço de loopback é simples:</a:t>
            </a:r>
          </a:p>
          <a:p>
            <a:pPr marL="285750" indent="-285750" algn="l">
              <a:buFont typeface="Arial" panose="020B0604020202020204" pitchFamily="34" charset="0"/>
              <a:buChar char="•"/>
            </a:pPr>
            <a:endParaRPr lang="en-US" sz="1400" dirty="0">
              <a:solidFill>
                <a:srgbClr val="000000"/>
              </a:solidFill>
            </a:endParaRPr>
          </a:p>
        </p:txBody>
      </p:sp>
      <p:sp>
        <p:nvSpPr>
          <p:cNvPr id="6" name="Rectangle 5">
            <a:extLst>
              <a:ext uri="{FF2B5EF4-FFF2-40B4-BE49-F238E27FC236}">
                <a16:creationId xmlns:a16="http://schemas.microsoft.com/office/drawing/2014/main" id="{3A8F9620-2518-614C-8A4C-908B41892180}"/>
              </a:ext>
            </a:extLst>
          </p:cNvPr>
          <p:cNvSpPr/>
          <p:nvPr/>
        </p:nvSpPr>
        <p:spPr>
          <a:xfrm>
            <a:off x="945249" y="4296614"/>
            <a:ext cx="7809470" cy="584775"/>
          </a:xfrm>
          <a:prstGeom prst="rect">
            <a:avLst/>
          </a:prstGeom>
        </p:spPr>
        <p:txBody>
          <a:bodyPr wrap="square">
            <a:spAutoFit/>
          </a:bodyPr>
          <a:lstStyle/>
          <a:p>
            <a:pPr rtl="0"/>
            <a:r>
              <a:rPr lang="pt-BR" sz="1600">
                <a:solidFill>
                  <a:srgbClr val="58585B"/>
                </a:solidFill>
                <a:latin typeface="Courier New" panose="02070309020205020404" pitchFamily="49" charset="0"/>
                <a:cs typeface="Courier New" panose="02070309020205020404" pitchFamily="49" charset="0"/>
              </a:rPr>
              <a:t>Router(config)# </a:t>
            </a:r>
            <a:r>
              <a:rPr lang="pt-BR" sz="1600" b="1">
                <a:solidFill>
                  <a:srgbClr val="58585B"/>
                </a:solidFill>
                <a:latin typeface="Courier New" panose="02070309020205020404" pitchFamily="49" charset="0"/>
                <a:cs typeface="Courier New" panose="02070309020205020404" pitchFamily="49" charset="0"/>
              </a:rPr>
              <a:t>interface loopback</a:t>
            </a:r>
            <a:r>
              <a:rPr lang="pt-BR" sz="1600">
                <a:solidFill>
                  <a:srgbClr val="58585B"/>
                </a:solidFill>
                <a:latin typeface="Courier New" panose="02070309020205020404" pitchFamily="49" charset="0"/>
                <a:cs typeface="Courier New" panose="02070309020205020404" pitchFamily="49" charset="0"/>
              </a:rPr>
              <a:t> </a:t>
            </a:r>
            <a:r>
              <a:rPr lang="pt-BR" sz="1600" i="1">
                <a:solidFill>
                  <a:srgbClr val="58585B"/>
                </a:solidFill>
                <a:latin typeface="Courier New" panose="02070309020205020404" pitchFamily="49" charset="0"/>
                <a:cs typeface="Courier New" panose="02070309020205020404" pitchFamily="49" charset="0"/>
              </a:rPr>
              <a:t>number</a:t>
            </a:r>
            <a:r>
              <a:rPr lang="pt-BR" sz="1600">
                <a:solidFill>
                  <a:srgbClr val="58585B"/>
                </a:solidFill>
                <a:latin typeface="Courier New" panose="02070309020205020404" pitchFamily="49" charset="0"/>
                <a:cs typeface="Courier New" panose="02070309020205020404" pitchFamily="49" charset="0"/>
              </a:rPr>
              <a:t> </a:t>
            </a:r>
          </a:p>
          <a:p>
            <a:pPr rtl="0"/>
            <a:r>
              <a:rPr lang="pt-BR" sz="1600">
                <a:solidFill>
                  <a:srgbClr val="58585B"/>
                </a:solidFill>
                <a:latin typeface="Courier New" panose="02070309020205020404" pitchFamily="49" charset="0"/>
                <a:cs typeface="Courier New" panose="02070309020205020404" pitchFamily="49" charset="0"/>
              </a:rPr>
              <a:t>Router(config-if)# </a:t>
            </a:r>
            <a:r>
              <a:rPr lang="pt-BR" sz="1600" b="1">
                <a:solidFill>
                  <a:srgbClr val="58585B"/>
                </a:solidFill>
                <a:latin typeface="Courier New" panose="02070309020205020404" pitchFamily="49" charset="0"/>
                <a:cs typeface="Courier New" panose="02070309020205020404" pitchFamily="49" charset="0"/>
              </a:rPr>
              <a:t>ip address</a:t>
            </a:r>
            <a:r>
              <a:rPr lang="pt-BR" sz="1600">
                <a:solidFill>
                  <a:srgbClr val="58585B"/>
                </a:solidFill>
                <a:latin typeface="Courier New" panose="02070309020205020404" pitchFamily="49" charset="0"/>
                <a:cs typeface="Courier New" panose="02070309020205020404" pitchFamily="49" charset="0"/>
              </a:rPr>
              <a:t> </a:t>
            </a:r>
            <a:r>
              <a:rPr lang="pt-BR" sz="1600" i="1">
                <a:solidFill>
                  <a:srgbClr val="58585B"/>
                </a:solidFill>
                <a:latin typeface="Courier New" panose="02070309020205020404" pitchFamily="49" charset="0"/>
                <a:cs typeface="Courier New" panose="02070309020205020404" pitchFamily="49" charset="0"/>
              </a:rPr>
              <a:t>ip-address subnet-mask</a:t>
            </a:r>
            <a:r>
              <a:rPr lang="pt-BR" sz="1600">
                <a:solidFill>
                  <a:srgbClr val="58585B"/>
                </a:solidFill>
                <a:latin typeface="Courier New" panose="02070309020205020404" pitchFamily="49" charset="0"/>
                <a:cs typeface="Courier New" panose="02070309020205020404" pitchFamily="49" charset="0"/>
              </a:rPr>
              <a:t> </a:t>
            </a:r>
          </a:p>
        </p:txBody>
      </p:sp>
    </p:spTree>
    <p:custDataLst>
      <p:tags r:id="rId1"/>
    </p:custDataLst>
    <p:extLst>
      <p:ext uri="{BB962C8B-B14F-4D97-AF65-F5344CB8AC3E}">
        <p14:creationId xmlns:p14="http://schemas.microsoft.com/office/powerpoint/2010/main" val="422578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788"/>
            <a:ext cx="8345488" cy="731837"/>
          </a:xfrm>
        </p:spPr>
        <p:txBody>
          <a:bodyPr/>
          <a:lstStyle/>
          <a:p>
            <a:pPr rtl="0"/>
            <a:r>
              <a:rPr lang="pt-BR" sz="2400"/>
              <a:t>Rastreador depacotes de configuração básica do roteador — configurar interfaces de roteador</a:t>
            </a:r>
          </a:p>
        </p:txBody>
      </p:sp>
      <p:sp>
        <p:nvSpPr>
          <p:cNvPr id="5" name="Content Placeholder 4">
            <a:extLst>
              <a:ext uri="{FF2B5EF4-FFF2-40B4-BE49-F238E27FC236}">
                <a16:creationId xmlns:a16="http://schemas.microsoft.com/office/drawing/2014/main" id="{0B543044-20F2-334A-A87E-29C5013E6820}"/>
              </a:ext>
            </a:extLst>
          </p:cNvPr>
          <p:cNvSpPr>
            <a:spLocks noGrp="1"/>
          </p:cNvSpPr>
          <p:nvPr>
            <p:ph idx="1"/>
          </p:nvPr>
        </p:nvSpPr>
        <p:spPr>
          <a:xfrm>
            <a:off x="474662" y="734625"/>
            <a:ext cx="8280057" cy="3687109"/>
          </a:xfrm>
        </p:spPr>
        <p:txBody>
          <a:bodyPr/>
          <a:lstStyle/>
          <a:p>
            <a:pPr marL="0" indent="0" algn="l" rtl="0"/>
            <a:r>
              <a:rPr lang="pt-BR" sz="1800">
                <a:solidFill>
                  <a:srgbClr val="000000"/>
                </a:solidFill>
              </a:rPr>
              <a:t>Nesta atividade do Packet Tracer, você fará o seguinte:</a:t>
            </a:r>
          </a:p>
          <a:p>
            <a:pPr marL="285750" indent="-285750" algn="l" rtl="0">
              <a:buFont typeface="Arial" panose="020B0604020202020204" pitchFamily="34" charset="0"/>
              <a:buChar char="•"/>
            </a:pPr>
            <a:r>
              <a:rPr lang="pt-BR" sz="1800">
                <a:solidFill>
                  <a:srgbClr val="000000"/>
                </a:solidFill>
              </a:rPr>
              <a:t>Configurar o endereçamento IPv4 e verificar a conectividade</a:t>
            </a:r>
          </a:p>
          <a:p>
            <a:pPr marL="285750" indent="-285750" algn="l" rtl="0">
              <a:buFont typeface="Arial" panose="020B0604020202020204" pitchFamily="34" charset="0"/>
              <a:buChar char="•"/>
            </a:pPr>
            <a:r>
              <a:rPr lang="pt-BR" sz="1800">
                <a:solidFill>
                  <a:srgbClr val="000000"/>
                </a:solidFill>
              </a:rPr>
              <a:t>Configure IPv6 addressing and verify connectivity</a:t>
            </a:r>
          </a:p>
        </p:txBody>
      </p:sp>
    </p:spTree>
    <p:custDataLst>
      <p:tags r:id="rId1"/>
    </p:custDataLst>
    <p:extLst>
      <p:ext uri="{BB962C8B-B14F-4D97-AF65-F5344CB8AC3E}">
        <p14:creationId xmlns:p14="http://schemas.microsoft.com/office/powerpoint/2010/main" val="209231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1.5 Verify Directly Connected Networks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pt-BR" sz="2400">
                <a:ea typeface="ＭＳ Ｐゴシック"/>
              </a:rPr>
              <a:t>Verificar comandos de verificação da interface de redes conectadas diretamente</a:t>
            </a:r>
            <a:endParaRPr lang="en-US" sz="2400"/>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There are several </a:t>
            </a:r>
            <a:r>
              <a:rPr lang="pt-BR" sz="1600" b="1">
                <a:solidFill>
                  <a:srgbClr val="000000"/>
                </a:solidFill>
              </a:rPr>
              <a:t>show</a:t>
            </a:r>
            <a:r>
              <a:rPr lang="pt-BR" sz="1600">
                <a:solidFill>
                  <a:srgbClr val="000000"/>
                </a:solidFill>
              </a:rPr>
              <a:t> commands that can be used to verify the operation and configuration of an interface. </a:t>
            </a:r>
          </a:p>
          <a:p>
            <a:pPr marL="285750" indent="-285750" algn="l">
              <a:buFont typeface="Arial" panose="020B0604020202020204" pitchFamily="34" charset="0"/>
              <a:buChar char="•"/>
            </a:pPr>
            <a:endParaRPr lang="en-US" sz="1600" dirty="0">
              <a:solidFill>
                <a:srgbClr val="000000"/>
              </a:solidFill>
            </a:endParaRPr>
          </a:p>
          <a:p>
            <a:pPr marL="0" indent="0" algn="l" rtl="0"/>
            <a:r>
              <a:rPr lang="pt-BR" sz="1600">
                <a:solidFill>
                  <a:srgbClr val="000000"/>
                </a:solidFill>
              </a:rPr>
              <a:t>Os seguintes comandos são especialmente úteis para identificar rapidamente o status de uma interface:</a:t>
            </a:r>
          </a:p>
          <a:p>
            <a:pPr marL="358835" lvl="1" indent="-285750" rtl="0">
              <a:buFont typeface="Arial" panose="020B0604020202020204" pitchFamily="34" charset="0"/>
              <a:buChar char="•"/>
            </a:pPr>
            <a:r>
              <a:rPr lang="pt-BR" sz="1600" b="1">
                <a:solidFill>
                  <a:srgbClr val="000000"/>
                </a:solidFill>
              </a:rPr>
              <a:t>show ip interface brief</a:t>
            </a:r>
            <a:r>
              <a:rPr lang="pt-BR" sz="1600">
                <a:solidFill>
                  <a:srgbClr val="000000"/>
                </a:solidFill>
              </a:rPr>
              <a:t> and </a:t>
            </a:r>
            <a:r>
              <a:rPr lang="pt-BR" sz="1600" b="1">
                <a:solidFill>
                  <a:srgbClr val="000000"/>
                </a:solidFill>
              </a:rPr>
              <a:t>show ipv6 interface brief</a:t>
            </a:r>
            <a:r>
              <a:rPr lang="pt-BR" sz="1600">
                <a:solidFill>
                  <a:srgbClr val="000000"/>
                </a:solidFill>
              </a:rPr>
              <a:t> - These display a summary for all interfaces including the IPv4 or IPv6 address of the interface and current operational status.</a:t>
            </a:r>
          </a:p>
          <a:p>
            <a:pPr marL="358835" lvl="1" indent="-285750" rtl="0">
              <a:buFont typeface="Arial" panose="020B0604020202020204" pitchFamily="34" charset="0"/>
              <a:buChar char="•"/>
            </a:pPr>
            <a:r>
              <a:rPr lang="pt-BR" sz="1600" b="1">
                <a:solidFill>
                  <a:srgbClr val="000000"/>
                </a:solidFill>
              </a:rPr>
              <a:t>show running-config interface</a:t>
            </a:r>
            <a:r>
              <a:rPr lang="pt-BR" sz="1600">
                <a:solidFill>
                  <a:srgbClr val="000000"/>
                </a:solidFill>
              </a:rPr>
              <a:t> </a:t>
            </a:r>
            <a:r>
              <a:rPr lang="pt-BR" sz="1600" i="1">
                <a:solidFill>
                  <a:srgbClr val="000000"/>
                </a:solidFill>
              </a:rPr>
              <a:t>interface-id</a:t>
            </a:r>
            <a:r>
              <a:rPr lang="pt-BR" sz="1600">
                <a:solidFill>
                  <a:srgbClr val="000000"/>
                </a:solidFill>
              </a:rPr>
              <a:t> - This displays the commands applied to the specified interface.</a:t>
            </a:r>
          </a:p>
          <a:p>
            <a:pPr marL="358835" lvl="1" indent="-285750" rtl="0">
              <a:buFont typeface="Arial" panose="020B0604020202020204" pitchFamily="34" charset="0"/>
              <a:buChar char="•"/>
            </a:pPr>
            <a:r>
              <a:rPr lang="pt-BR" sz="1600" b="1">
                <a:solidFill>
                  <a:srgbClr val="000000"/>
                </a:solidFill>
              </a:rPr>
              <a:t>show ip route</a:t>
            </a:r>
            <a:r>
              <a:rPr lang="pt-BR" sz="1600">
                <a:solidFill>
                  <a:srgbClr val="000000"/>
                </a:solidFill>
              </a:rPr>
              <a:t> and </a:t>
            </a:r>
            <a:r>
              <a:rPr lang="pt-BR" sz="1600" b="1">
                <a:solidFill>
                  <a:srgbClr val="000000"/>
                </a:solidFill>
              </a:rPr>
              <a:t>show ipv6 route</a:t>
            </a:r>
            <a:r>
              <a:rPr lang="pt-BR" sz="1600">
                <a:solidFill>
                  <a:srgbClr val="000000"/>
                </a:solidFill>
              </a:rPr>
              <a:t> - These display the contents of the IPv4 or IPv6 routing table stored in RAM. In Cisco IOS 15, active interfaces should appear in the routing table with two related entries identified by the code ‘</a:t>
            </a:r>
            <a:r>
              <a:rPr lang="pt-BR" sz="1600" b="1">
                <a:solidFill>
                  <a:srgbClr val="000000"/>
                </a:solidFill>
              </a:rPr>
              <a:t>C</a:t>
            </a:r>
            <a:r>
              <a:rPr lang="pt-BR" sz="1600">
                <a:solidFill>
                  <a:srgbClr val="000000"/>
                </a:solidFill>
              </a:rPr>
              <a:t>’ (Connected) or ‘</a:t>
            </a:r>
            <a:r>
              <a:rPr lang="pt-BR" sz="1600" b="1">
                <a:solidFill>
                  <a:srgbClr val="000000"/>
                </a:solidFill>
              </a:rPr>
              <a:t>L</a:t>
            </a:r>
            <a:r>
              <a:rPr lang="pt-BR" sz="1600">
                <a:solidFill>
                  <a:srgbClr val="000000"/>
                </a:solidFill>
              </a:rPr>
              <a:t>’ (Local). In previous IOS versions, only a single entry with the code ‘</a:t>
            </a:r>
            <a:r>
              <a:rPr lang="pt-BR" sz="1600" b="1">
                <a:solidFill>
                  <a:srgbClr val="000000"/>
                </a:solidFill>
              </a:rPr>
              <a:t>C</a:t>
            </a:r>
            <a:r>
              <a:rPr lang="pt-BR" sz="1600">
                <a:solidFill>
                  <a:srgbClr val="000000"/>
                </a:solidFill>
              </a:rPr>
              <a:t>’ will appear.</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01492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Verificar redes diretamente conectadas</a:t>
            </a:r>
            <a:br>
              <a:rPr lang="en-US" dirty="0"/>
            </a:br>
            <a:r>
              <a:rPr lang="pt-BR" sz="2400"/>
              <a:t>Verificar status da interface</a:t>
            </a:r>
          </a:p>
        </p:txBody>
      </p:sp>
      <p:sp>
        <p:nvSpPr>
          <p:cNvPr id="7" name="Content Placeholder 6">
            <a:extLst>
              <a:ext uri="{FF2B5EF4-FFF2-40B4-BE49-F238E27FC236}">
                <a16:creationId xmlns:a16="http://schemas.microsoft.com/office/drawing/2014/main" id="{80BEA8E9-06EB-7842-A1CB-50BB5F01EC1B}"/>
              </a:ext>
            </a:extLst>
          </p:cNvPr>
          <p:cNvSpPr>
            <a:spLocks noGrp="1"/>
          </p:cNvSpPr>
          <p:nvPr>
            <p:ph idx="1"/>
          </p:nvPr>
        </p:nvSpPr>
        <p:spPr>
          <a:xfrm>
            <a:off x="0" y="731838"/>
            <a:ext cx="8754719" cy="997308"/>
          </a:xfrm>
        </p:spPr>
        <p:txBody>
          <a:bodyPr/>
          <a:lstStyle/>
          <a:p>
            <a:pPr marL="0" indent="0" algn="l" rtl="0"/>
            <a:r>
              <a:rPr lang="pt-BR" sz="1400">
                <a:solidFill>
                  <a:srgbClr val="000000"/>
                </a:solidFill>
              </a:rPr>
              <a:t>A saída dos comandos </a:t>
            </a:r>
            <a:r>
              <a:rPr lang="pt-BR" sz="1400" b="1">
                <a:solidFill>
                  <a:srgbClr val="000000"/>
                </a:solidFill>
              </a:rPr>
              <a:t>show ip interface brief</a:t>
            </a:r>
            <a:r>
              <a:rPr lang="pt-BR" sz="1400">
                <a:solidFill>
                  <a:srgbClr val="000000"/>
                </a:solidFill>
              </a:rPr>
              <a:t> e </a:t>
            </a:r>
            <a:r>
              <a:rPr lang="pt-BR" sz="1400" b="1">
                <a:solidFill>
                  <a:srgbClr val="000000"/>
                </a:solidFill>
              </a:rPr>
              <a:t>show ipv6 interface brief</a:t>
            </a:r>
            <a:r>
              <a:rPr lang="pt-BR" sz="1400">
                <a:solidFill>
                  <a:srgbClr val="000000"/>
                </a:solidFill>
              </a:rPr>
              <a:t> podem ser usados para revelar rapidamente o status de todas as interfaces no roteador. Você pode verificar se as interfaces estão ativas e operacionais conforme indicado pelo Status de “up” e Protocolo de “up”, conforme mostrado no exemplo. A different output would indicate a problem with either the configuration </a:t>
            </a:r>
            <a:r>
              <a:rPr lang="pt-BR" sz="1400"/>
              <a:t>or the cabling.</a:t>
            </a:r>
          </a:p>
        </p:txBody>
      </p:sp>
      <p:pic>
        <p:nvPicPr>
          <p:cNvPr id="9" name="Picture 8">
            <a:extLst>
              <a:ext uri="{FF2B5EF4-FFF2-40B4-BE49-F238E27FC236}">
                <a16:creationId xmlns:a16="http://schemas.microsoft.com/office/drawing/2014/main" id="{E5A03B9B-614C-8749-96BD-18A5DC3CF3C4}"/>
              </a:ext>
            </a:extLst>
          </p:cNvPr>
          <p:cNvPicPr>
            <a:picLocks noChangeAspect="1"/>
          </p:cNvPicPr>
          <p:nvPr/>
        </p:nvPicPr>
        <p:blipFill>
          <a:blip r:embed="rId4"/>
          <a:stretch>
            <a:fillRect/>
          </a:stretch>
        </p:blipFill>
        <p:spPr>
          <a:xfrm>
            <a:off x="1215080" y="1729145"/>
            <a:ext cx="6238917" cy="2803799"/>
          </a:xfrm>
          <a:prstGeom prst="rect">
            <a:avLst/>
          </a:prstGeom>
        </p:spPr>
      </p:pic>
    </p:spTree>
    <p:custDataLst>
      <p:tags r:id="rId1"/>
    </p:custDataLst>
    <p:extLst>
      <p:ext uri="{BB962C8B-B14F-4D97-AF65-F5344CB8AC3E}">
        <p14:creationId xmlns:p14="http://schemas.microsoft.com/office/powerpoint/2010/main" val="308603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Verificar Redes Conectadas Diretamente</a:t>
            </a:r>
            <a:br>
              <a:rPr lang="en-US" dirty="0"/>
            </a:br>
            <a:r>
              <a:rPr lang="pt-BR" sz="2400"/>
              <a:t>Verificar Endereços Local e Multicast de Link IPv6</a:t>
            </a:r>
          </a:p>
        </p:txBody>
      </p:sp>
      <p:sp>
        <p:nvSpPr>
          <p:cNvPr id="7" name="Content Placeholder 6">
            <a:extLst>
              <a:ext uri="{FF2B5EF4-FFF2-40B4-BE49-F238E27FC236}">
                <a16:creationId xmlns:a16="http://schemas.microsoft.com/office/drawing/2014/main" id="{80BEA8E9-06EB-7842-A1CB-50BB5F01EC1B}"/>
              </a:ext>
            </a:extLst>
          </p:cNvPr>
          <p:cNvSpPr>
            <a:spLocks noGrp="1"/>
          </p:cNvSpPr>
          <p:nvPr>
            <p:ph idx="1"/>
          </p:nvPr>
        </p:nvSpPr>
        <p:spPr>
          <a:xfrm>
            <a:off x="143934" y="731837"/>
            <a:ext cx="8610786" cy="2316163"/>
          </a:xfrm>
        </p:spPr>
        <p:txBody>
          <a:bodyPr/>
          <a:lstStyle/>
          <a:p>
            <a:pPr marL="0" indent="0" algn="l" rtl="0"/>
            <a:r>
              <a:rPr lang="pt-BR" sz="1500">
                <a:solidFill>
                  <a:srgbClr val="000000"/>
                </a:solidFill>
              </a:rPr>
              <a:t>The output of the </a:t>
            </a:r>
            <a:r>
              <a:rPr lang="pt-BR" sz="1500" b="1">
                <a:solidFill>
                  <a:srgbClr val="000000"/>
                </a:solidFill>
              </a:rPr>
              <a:t>show ipv6 interface brief</a:t>
            </a:r>
            <a:r>
              <a:rPr lang="pt-BR" sz="1500">
                <a:solidFill>
                  <a:srgbClr val="000000"/>
                </a:solidFill>
              </a:rPr>
              <a:t> command displays two configured IPv6 addresses per interface. Um endereço é o endereço IPv6 unicast global que foi inserido manualmente. O outro endereço, que começa com FE80, é o endereço unicast link local para a interface. Um endereço link local será automaticamente adicionado a uma interface sempre que um endereço unicast global for atribuído. Uma interface de rede IPv6 é necessária para ter um endereço link local, mas não necessariamente um endereço unicast global.</a:t>
            </a:r>
          </a:p>
          <a:p>
            <a:pPr marL="0" indent="0" algn="l"/>
            <a:endParaRPr lang="en-US" sz="1500" dirty="0">
              <a:solidFill>
                <a:srgbClr val="000000"/>
              </a:solidFill>
            </a:endParaRPr>
          </a:p>
          <a:p>
            <a:pPr marL="0" indent="0" algn="l" rtl="0"/>
            <a:r>
              <a:rPr lang="pt-BR" sz="1500">
                <a:solidFill>
                  <a:srgbClr val="000000"/>
                </a:solidFill>
              </a:rPr>
              <a:t>The </a:t>
            </a:r>
            <a:r>
              <a:rPr lang="pt-BR" sz="1500" b="1">
                <a:solidFill>
                  <a:srgbClr val="000000"/>
                </a:solidFill>
              </a:rPr>
              <a:t>show ipv6 interface gigabitethernet 0/0/0 c</a:t>
            </a:r>
            <a:r>
              <a:rPr lang="pt-BR" sz="1500">
                <a:solidFill>
                  <a:srgbClr val="000000"/>
                </a:solidFill>
              </a:rPr>
              <a:t>ommand displays the interface status and all of the IPv6 addresses belonging to the interface. Juntamente com o endereço local do link e o endereço unicast global, a saída inclui os endereços multicast atribuídos à interface, começando com o prefixo FF02, conforme mostrado no exemplo.</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75F228F-096C-C543-AB35-79065289D0A9}"/>
              </a:ext>
            </a:extLst>
          </p:cNvPr>
          <p:cNvPicPr>
            <a:picLocks noChangeAspect="1"/>
          </p:cNvPicPr>
          <p:nvPr/>
        </p:nvPicPr>
        <p:blipFill>
          <a:blip r:embed="rId4"/>
          <a:stretch>
            <a:fillRect/>
          </a:stretch>
        </p:blipFill>
        <p:spPr>
          <a:xfrm>
            <a:off x="1473201" y="3389034"/>
            <a:ext cx="3860800" cy="1635932"/>
          </a:xfrm>
          <a:prstGeom prst="rect">
            <a:avLst/>
          </a:prstGeom>
        </p:spPr>
      </p:pic>
    </p:spTree>
    <p:custDataLst>
      <p:tags r:id="rId1"/>
    </p:custDataLst>
    <p:extLst>
      <p:ext uri="{BB962C8B-B14F-4D97-AF65-F5344CB8AC3E}">
        <p14:creationId xmlns:p14="http://schemas.microsoft.com/office/powerpoint/2010/main" val="333382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Verificar as redes conectadas diretamente</a:t>
            </a:r>
            <a:br>
              <a:rPr lang="en-US" dirty="0"/>
            </a:br>
            <a:r>
              <a:rPr lang="pt-BR" sz="2400"/>
              <a:t>verificar a configuração da interface</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160868" y="731836"/>
            <a:ext cx="8593852" cy="1664231"/>
          </a:xfrm>
        </p:spPr>
        <p:txBody>
          <a:bodyPr/>
          <a:lstStyle/>
          <a:p>
            <a:pPr marL="0" indent="0" algn="l" rtl="0"/>
            <a:r>
              <a:rPr lang="pt-BR" sz="1400">
                <a:solidFill>
                  <a:srgbClr val="000000"/>
                </a:solidFill>
              </a:rPr>
              <a:t>A saída do comando </a:t>
            </a:r>
            <a:r>
              <a:rPr lang="pt-BR" sz="1400" b="1">
                <a:solidFill>
                  <a:srgbClr val="000000"/>
                </a:solidFill>
              </a:rPr>
              <a:t>show running-config interface</a:t>
            </a:r>
            <a:r>
              <a:rPr lang="pt-BR" sz="1400">
                <a:solidFill>
                  <a:srgbClr val="000000"/>
                </a:solidFill>
              </a:rPr>
              <a:t> exibe os comandos atuais aplicados à interface especificada, conforme mostrado.</a:t>
            </a:r>
          </a:p>
          <a:p>
            <a:pPr marL="285750" indent="-285750" algn="l">
              <a:buFont typeface="Arial" panose="020B0604020202020204" pitchFamily="34" charset="0"/>
              <a:buChar char="•"/>
            </a:pPr>
            <a:endParaRPr lang="en-US" sz="1400" dirty="0">
              <a:solidFill>
                <a:srgbClr val="000000"/>
              </a:solidFill>
            </a:endParaRPr>
          </a:p>
          <a:p>
            <a:pPr marL="0" indent="0" algn="l" rtl="0"/>
            <a:r>
              <a:rPr lang="pt-BR" sz="1400">
                <a:solidFill>
                  <a:srgbClr val="000000"/>
                </a:solidFill>
              </a:rPr>
              <a:t>Os dois seguintes comandos são utilizados para coletar informações mais detalhadas de interface:</a:t>
            </a:r>
          </a:p>
          <a:p>
            <a:pPr marL="358835" lvl="1" indent="-285750" rtl="0">
              <a:buFont typeface="Arial" panose="020B0604020202020204" pitchFamily="34" charset="0"/>
              <a:buChar char="•"/>
            </a:pPr>
            <a:r>
              <a:rPr lang="pt-BR" b="1">
                <a:solidFill>
                  <a:srgbClr val="000000"/>
                </a:solidFill>
              </a:rPr>
              <a:t>show interfaces</a:t>
            </a:r>
            <a:r>
              <a:rPr lang="pt-BR">
                <a:solidFill>
                  <a:srgbClr val="000000"/>
                </a:solidFill>
              </a:rPr>
              <a:t>- Displays interface information and packet flow count for all interfaces on the device.</a:t>
            </a:r>
          </a:p>
          <a:p>
            <a:pPr marL="358835" lvl="1" indent="-285750" rtl="0">
              <a:buFont typeface="Arial" panose="020B0604020202020204" pitchFamily="34" charset="0"/>
              <a:buChar char="•"/>
            </a:pPr>
            <a:r>
              <a:rPr lang="pt-BR" b="1">
                <a:solidFill>
                  <a:srgbClr val="000000"/>
                </a:solidFill>
              </a:rPr>
              <a:t>show ip interface</a:t>
            </a:r>
            <a:r>
              <a:rPr lang="pt-BR">
                <a:solidFill>
                  <a:srgbClr val="000000"/>
                </a:solidFill>
              </a:rPr>
              <a:t> and </a:t>
            </a:r>
            <a:r>
              <a:rPr lang="pt-BR" b="1">
                <a:solidFill>
                  <a:srgbClr val="000000"/>
                </a:solidFill>
              </a:rPr>
              <a:t>show ipv6 interface</a:t>
            </a:r>
            <a:r>
              <a:rPr lang="pt-BR">
                <a:solidFill>
                  <a:srgbClr val="000000"/>
                </a:solidFill>
              </a:rPr>
              <a:t> - Displays the IPv4 and IPv6 related information for all interfaces on a router..</a:t>
            </a:r>
          </a:p>
          <a:p>
            <a:pPr marL="285750" indent="-28575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2C424113-0656-7744-B208-D4831A36D640}"/>
              </a:ext>
            </a:extLst>
          </p:cNvPr>
          <p:cNvPicPr>
            <a:picLocks noChangeAspect="1"/>
          </p:cNvPicPr>
          <p:nvPr/>
        </p:nvPicPr>
        <p:blipFill>
          <a:blip r:embed="rId4"/>
          <a:stretch>
            <a:fillRect/>
          </a:stretch>
        </p:blipFill>
        <p:spPr>
          <a:xfrm>
            <a:off x="2091196" y="2615273"/>
            <a:ext cx="4617143" cy="2353398"/>
          </a:xfrm>
          <a:prstGeom prst="rect">
            <a:avLst/>
          </a:prstGeom>
        </p:spPr>
      </p:pic>
    </p:spTree>
    <p:custDataLst>
      <p:tags r:id="rId1"/>
    </p:custDataLst>
    <p:extLst>
      <p:ext uri="{BB962C8B-B14F-4D97-AF65-F5344CB8AC3E}">
        <p14:creationId xmlns:p14="http://schemas.microsoft.com/office/powerpoint/2010/main" val="357221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Verify Directly Connected Networks</a:t>
            </a:r>
            <a:br>
              <a:rPr lang="en-US" dirty="0"/>
            </a:br>
            <a:r>
              <a:rPr lang="pt-BR" sz="2400"/>
              <a:t>Verify Routes</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118533" y="731836"/>
            <a:ext cx="3761489" cy="3689897"/>
          </a:xfrm>
        </p:spPr>
        <p:txBody>
          <a:bodyPr/>
          <a:lstStyle/>
          <a:p>
            <a:pPr marL="0" indent="0" algn="l" rtl="0"/>
            <a:r>
              <a:rPr lang="pt-BR" sz="1600">
                <a:solidFill>
                  <a:srgbClr val="000000"/>
                </a:solidFill>
              </a:rPr>
              <a:t>A saída dos comandos </a:t>
            </a:r>
            <a:r>
              <a:rPr lang="pt-BR" sz="1600" b="1">
                <a:solidFill>
                  <a:srgbClr val="000000"/>
                </a:solidFill>
              </a:rPr>
              <a:t>show ip route</a:t>
            </a:r>
            <a:r>
              <a:rPr lang="pt-BR" sz="1600">
                <a:solidFill>
                  <a:srgbClr val="000000"/>
                </a:solidFill>
              </a:rPr>
              <a:t> e </a:t>
            </a:r>
            <a:r>
              <a:rPr lang="pt-BR" sz="1600" b="1">
                <a:solidFill>
                  <a:srgbClr val="000000"/>
                </a:solidFill>
              </a:rPr>
              <a:t>show ipv6 route</a:t>
            </a:r>
            <a:r>
              <a:rPr lang="pt-BR" sz="1600">
                <a:solidFill>
                  <a:srgbClr val="000000"/>
                </a:solidFill>
              </a:rPr>
              <a:t> revelam as três entradas de rede diretamente conectadas e as três entradas de interface de rota de host local, conforme mostrado no exemplo. </a:t>
            </a:r>
          </a:p>
          <a:p>
            <a:pPr marL="0" indent="0" algn="l"/>
            <a:endParaRPr lang="en-US" sz="1600" dirty="0">
              <a:solidFill>
                <a:srgbClr val="000000"/>
              </a:solidFill>
            </a:endParaRPr>
          </a:p>
          <a:p>
            <a:pPr marL="0" indent="0" algn="l" rtl="0"/>
            <a:r>
              <a:rPr lang="pt-BR" sz="1600">
                <a:solidFill>
                  <a:srgbClr val="000000"/>
                </a:solidFill>
              </a:rPr>
              <a:t>A rota do host local tem uma distância administrativa de 0. Também tem uma máscara de /32 para IPv4 e uma máscara de /128 para IPv6. A rota do host local é para rotas no roteador que possui o endereço IP. É usada para permitir que o roteador processe os pacotes destinados a esse IP.</a:t>
            </a:r>
          </a:p>
          <a:p>
            <a:pPr marL="0" indent="0" algn="l"/>
            <a:endParaRPr lang="en-US" sz="1400" dirty="0">
              <a:solidFill>
                <a:srgbClr val="000000"/>
              </a:solidFill>
            </a:endParaRPr>
          </a:p>
        </p:txBody>
      </p:sp>
      <p:pic>
        <p:nvPicPr>
          <p:cNvPr id="4" name="Picture 3">
            <a:extLst>
              <a:ext uri="{FF2B5EF4-FFF2-40B4-BE49-F238E27FC236}">
                <a16:creationId xmlns:a16="http://schemas.microsoft.com/office/drawing/2014/main" id="{CD916253-8877-4842-989E-0DB15FEB2087}"/>
              </a:ext>
            </a:extLst>
          </p:cNvPr>
          <p:cNvPicPr>
            <a:picLocks noChangeAspect="1"/>
          </p:cNvPicPr>
          <p:nvPr/>
        </p:nvPicPr>
        <p:blipFill>
          <a:blip r:embed="rId4"/>
          <a:stretch>
            <a:fillRect/>
          </a:stretch>
        </p:blipFill>
        <p:spPr>
          <a:xfrm>
            <a:off x="4389439" y="510994"/>
            <a:ext cx="3956049" cy="4121511"/>
          </a:xfrm>
          <a:prstGeom prst="rect">
            <a:avLst/>
          </a:prstGeom>
        </p:spPr>
      </p:pic>
    </p:spTree>
    <p:custDataLst>
      <p:tags r:id="rId1"/>
    </p:custDataLst>
    <p:extLst>
      <p:ext uri="{BB962C8B-B14F-4D97-AF65-F5344CB8AC3E}">
        <p14:creationId xmlns:p14="http://schemas.microsoft.com/office/powerpoint/2010/main" val="153680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pt-BR"/>
              <a:t>Module 1: Activities</a:t>
            </a:r>
          </a:p>
        </p:txBody>
      </p:sp>
      <p:sp>
        <p:nvSpPr>
          <p:cNvPr id="6147" name="Rectangle 34"/>
          <p:cNvSpPr>
            <a:spLocks noGrp="1" noChangeArrowheads="1"/>
          </p:cNvSpPr>
          <p:nvPr>
            <p:ph idx="1"/>
          </p:nvPr>
        </p:nvSpPr>
        <p:spPr>
          <a:xfrm>
            <a:off x="144065" y="733629"/>
            <a:ext cx="8695135" cy="348414"/>
          </a:xfrm>
        </p:spPr>
        <p:txBody>
          <a:bodyPr/>
          <a:lstStyle/>
          <a:p>
            <a:pPr marL="0" indent="0" rtl="0">
              <a:spcBef>
                <a:spcPct val="30000"/>
              </a:spcBef>
              <a:buNone/>
            </a:pPr>
            <a:r>
              <a:rPr lang="pt-B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406247047"/>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pt-BR" sz="1100">
                          <a:solidFill>
                            <a:srgbClr val="000000"/>
                          </a:solidFill>
                        </a:rPr>
                        <a:t>1.1.7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Lab</a:t>
                      </a:r>
                    </a:p>
                  </a:txBody>
                  <a:tcPr marL="68580" marR="68580" marT="34290" marB="34290" anchor="ctr"/>
                </a:tc>
                <a:tc>
                  <a:txBody>
                    <a:bodyPr/>
                    <a:lstStyle/>
                    <a:p>
                      <a:pPr rtl="0"/>
                      <a:r>
                        <a:rPr lang="pt-BR" sz="1100">
                          <a:solidFill>
                            <a:srgbClr val="000000"/>
                          </a:solidFill>
                        </a:rPr>
                        <a:t>Basic Switch Configuration</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pt-BR" sz="1100">
                          <a:solidFill>
                            <a:srgbClr val="000000"/>
                          </a:solidFill>
                        </a:rPr>
                        <a:t>1.2.9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Syntax Checker</a:t>
                      </a:r>
                    </a:p>
                  </a:txBody>
                  <a:tcPr marL="68580" marR="68580" marT="34290" marB="34290" anchor="ctr"/>
                </a:tc>
                <a:tc>
                  <a:txBody>
                    <a:bodyPr/>
                    <a:lstStyle/>
                    <a:p>
                      <a:pPr rtl="0"/>
                      <a:r>
                        <a:rPr lang="pt-BR" sz="1100">
                          <a:solidFill>
                            <a:srgbClr val="000000"/>
                          </a:solidFill>
                        </a:rPr>
                        <a:t>Configure Switch Ports</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pt-BR" sz="1100">
                          <a:solidFill>
                            <a:srgbClr val="000000"/>
                          </a:solidFill>
                        </a:rPr>
                        <a:t>1.3.6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Configure SSH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pt-BR" sz="1100">
                          <a:solidFill>
                            <a:srgbClr val="000000"/>
                          </a:solidFill>
                        </a:rPr>
                        <a:t>1.4.2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Configure Basic Router Settings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pt-BR" sz="1100">
                          <a:solidFill>
                            <a:srgbClr val="000000"/>
                          </a:solidFill>
                        </a:rPr>
                        <a:t>1.4.5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Configure Router Interfaces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pt-BR" sz="1100">
                          <a:solidFill>
                            <a:srgbClr val="000000"/>
                          </a:solidFill>
                        </a:rPr>
                        <a:t>1.4.7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Configure Router Interfaces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pt-BR" sz="1100">
                          <a:solidFill>
                            <a:srgbClr val="000000"/>
                          </a:solidFill>
                        </a:rPr>
                        <a:t>1.5.7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Filter Show Command Output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22206681"/>
                  </a:ext>
                </a:extLst>
              </a:tr>
              <a:tr h="350784">
                <a:tc>
                  <a:txBody>
                    <a:bodyPr/>
                    <a:lstStyle/>
                    <a:p>
                      <a:pPr algn="ctr" rtl="0"/>
                      <a:r>
                        <a:rPr lang="pt-BR" sz="1100">
                          <a:solidFill>
                            <a:srgbClr val="000000"/>
                          </a:solidFill>
                        </a:rPr>
                        <a:t>1.5.9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Command History Features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Verify Directly Connected Networks</a:t>
            </a:r>
            <a:br>
              <a:rPr lang="en-US" dirty="0"/>
            </a:br>
            <a:r>
              <a:rPr lang="pt-BR" sz="2400"/>
              <a:t>Verify Routes (Cont.)</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474661" y="731836"/>
            <a:ext cx="3726635" cy="3689897"/>
          </a:xfrm>
        </p:spPr>
        <p:txBody>
          <a:bodyPr/>
          <a:lstStyle/>
          <a:p>
            <a:pPr marL="0" indent="0" algn="l" rtl="0"/>
            <a:r>
              <a:rPr lang="pt-BR" sz="1400">
                <a:solidFill>
                  <a:srgbClr val="000000"/>
                </a:solidFill>
              </a:rPr>
              <a:t>A ‘</a:t>
            </a:r>
            <a:r>
              <a:rPr lang="pt-BR" sz="1400" b="1">
                <a:solidFill>
                  <a:srgbClr val="000000"/>
                </a:solidFill>
              </a:rPr>
              <a:t>C</a:t>
            </a:r>
            <a:r>
              <a:rPr lang="pt-BR" sz="1400">
                <a:solidFill>
                  <a:srgbClr val="000000"/>
                </a:solidFill>
              </a:rPr>
              <a:t>’ next to a route within the routing table indicates that this is a directly connected network. Quando a interface do roteador é configurada com um endereço unicast global e está no estado "up / up", o prefixo IPv6 e o comprimento do prefixo são adicionados à tabela de roteamento IPv6 como uma rota conectada.</a:t>
            </a:r>
          </a:p>
          <a:p>
            <a:pPr marL="0" indent="0" algn="l"/>
            <a:endParaRPr lang="en-US" sz="1400" dirty="0">
              <a:solidFill>
                <a:srgbClr val="000000"/>
              </a:solidFill>
            </a:endParaRPr>
          </a:p>
          <a:p>
            <a:pPr marL="0" indent="0" algn="l" rtl="0"/>
            <a:r>
              <a:rPr lang="pt-BR" sz="1400">
                <a:solidFill>
                  <a:srgbClr val="000000"/>
                </a:solidFill>
              </a:rPr>
              <a:t>O endereço unicast global do IPv6 aplicado à interface também é instalado na tabela de roteamento como uma rota local. A rota local tem um prefixo /128. As rotas locais são usadas pela tabela de roteamento para processar, de modo eficiente, pacotes com o endereço da interface do roteador como destino.</a:t>
            </a:r>
          </a:p>
          <a:p>
            <a:pPr marL="0" indent="0" algn="l"/>
            <a:endParaRPr lang="en-US" sz="1400" dirty="0">
              <a:solidFill>
                <a:srgbClr val="000000"/>
              </a:solidFill>
            </a:endParaRPr>
          </a:p>
        </p:txBody>
      </p:sp>
      <p:pic>
        <p:nvPicPr>
          <p:cNvPr id="4" name="Picture 3">
            <a:extLst>
              <a:ext uri="{FF2B5EF4-FFF2-40B4-BE49-F238E27FC236}">
                <a16:creationId xmlns:a16="http://schemas.microsoft.com/office/drawing/2014/main" id="{CD916253-8877-4842-989E-0DB15FEB2087}"/>
              </a:ext>
            </a:extLst>
          </p:cNvPr>
          <p:cNvPicPr>
            <a:picLocks noChangeAspect="1"/>
          </p:cNvPicPr>
          <p:nvPr/>
        </p:nvPicPr>
        <p:blipFill>
          <a:blip r:embed="rId4"/>
          <a:stretch>
            <a:fillRect/>
          </a:stretch>
        </p:blipFill>
        <p:spPr>
          <a:xfrm>
            <a:off x="4389439" y="510994"/>
            <a:ext cx="3956049" cy="4121511"/>
          </a:xfrm>
          <a:prstGeom prst="rect">
            <a:avLst/>
          </a:prstGeom>
        </p:spPr>
      </p:pic>
    </p:spTree>
    <p:custDataLst>
      <p:tags r:id="rId1"/>
    </p:custDataLst>
    <p:extLst>
      <p:ext uri="{BB962C8B-B14F-4D97-AF65-F5344CB8AC3E}">
        <p14:creationId xmlns:p14="http://schemas.microsoft.com/office/powerpoint/2010/main" val="116303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Verify Directly Connected Networks</a:t>
            </a:r>
            <a:br>
              <a:rPr lang="en-US" dirty="0"/>
            </a:br>
            <a:r>
              <a:rPr lang="pt-BR" sz="2400"/>
              <a:t>Filter Show Command Output</a:t>
            </a:r>
          </a:p>
        </p:txBody>
      </p:sp>
      <p:sp>
        <p:nvSpPr>
          <p:cNvPr id="6" name="Content Placeholder 5">
            <a:extLst>
              <a:ext uri="{FF2B5EF4-FFF2-40B4-BE49-F238E27FC236}">
                <a16:creationId xmlns:a16="http://schemas.microsoft.com/office/drawing/2014/main" id="{7F5D3F63-F59E-6547-9CBE-FF62F52F931D}"/>
              </a:ext>
            </a:extLst>
          </p:cNvPr>
          <p:cNvSpPr>
            <a:spLocks noGrp="1"/>
          </p:cNvSpPr>
          <p:nvPr>
            <p:ph idx="1"/>
          </p:nvPr>
        </p:nvSpPr>
        <p:spPr>
          <a:xfrm>
            <a:off x="160868" y="731837"/>
            <a:ext cx="8881532" cy="3831696"/>
          </a:xfrm>
        </p:spPr>
        <p:txBody>
          <a:bodyPr/>
          <a:lstStyle/>
          <a:p>
            <a:pPr marL="0" indent="0" algn="l" rtl="0"/>
            <a:r>
              <a:rPr lang="pt-BR" sz="1500">
                <a:solidFill>
                  <a:srgbClr val="000000"/>
                </a:solidFill>
              </a:rPr>
              <a:t>Por padrão, os comandos que geram várias telas de saída são pausados após 24 linhas. No final da saída pausada, o texto --More-- é exibido. Pressione </a:t>
            </a:r>
            <a:r>
              <a:rPr lang="pt-BR" sz="1500" b="1">
                <a:solidFill>
                  <a:srgbClr val="000000"/>
                </a:solidFill>
              </a:rPr>
              <a:t>Enter</a:t>
            </a:r>
            <a:r>
              <a:rPr lang="pt-BR" sz="1500">
                <a:solidFill>
                  <a:srgbClr val="000000"/>
                </a:solidFill>
              </a:rPr>
              <a:t> para exibir a próxima linha e pressionar a barra de espaço exibe o próximo conjunto de linhas. Use o comando </a:t>
            </a:r>
            <a:r>
              <a:rPr lang="pt-BR" sz="1500" b="1">
                <a:solidFill>
                  <a:srgbClr val="000000"/>
                </a:solidFill>
              </a:rPr>
              <a:t>terminal length</a:t>
            </a:r>
            <a:r>
              <a:rPr lang="pt-BR" sz="1500">
                <a:solidFill>
                  <a:srgbClr val="000000"/>
                </a:solidFill>
              </a:rPr>
              <a:t>  para especificar o número de linhas a serem exibidas. Um valor de 0 (zero) impede o roteador de pausar entre as telas de saída.</a:t>
            </a:r>
          </a:p>
          <a:p>
            <a:pPr marL="0" indent="0" algn="l"/>
            <a:endParaRPr lang="en-US" sz="1500" dirty="0">
              <a:solidFill>
                <a:srgbClr val="000000"/>
              </a:solidFill>
            </a:endParaRPr>
          </a:p>
          <a:p>
            <a:pPr marL="0" indent="0" algn="l" rtl="0"/>
            <a:r>
              <a:rPr lang="pt-BR" sz="1500">
                <a:solidFill>
                  <a:srgbClr val="000000"/>
                </a:solidFill>
              </a:rPr>
              <a:t>Outro recurso muito útil que melhora a experiência do usuário na CLI é a filtragem da  </a:t>
            </a:r>
            <a:r>
              <a:rPr lang="pt-BR" sz="1500" b="1">
                <a:solidFill>
                  <a:srgbClr val="000000"/>
                </a:solidFill>
              </a:rPr>
              <a:t>exibição da</a:t>
            </a:r>
            <a:r>
              <a:rPr lang="pt-BR" sz="1500">
                <a:solidFill>
                  <a:srgbClr val="000000"/>
                </a:solidFill>
              </a:rPr>
              <a:t> saída. Os comandos de filtragem podem ser usados para exibir seções específicas de saída. Para ativar o comando de filtragem, insira o caracter(</a:t>
            </a:r>
            <a:r>
              <a:rPr lang="pt-BR" sz="1500" b="1">
                <a:solidFill>
                  <a:srgbClr val="000000"/>
                </a:solidFill>
              </a:rPr>
              <a:t>|</a:t>
            </a:r>
            <a:r>
              <a:rPr lang="pt-BR" sz="1500">
                <a:solidFill>
                  <a:srgbClr val="000000"/>
                </a:solidFill>
              </a:rPr>
              <a:t>)  depois do comando </a:t>
            </a:r>
            <a:r>
              <a:rPr lang="pt-BR" sz="1500" b="1">
                <a:solidFill>
                  <a:srgbClr val="000000"/>
                </a:solidFill>
              </a:rPr>
              <a:t>show</a:t>
            </a:r>
            <a:r>
              <a:rPr lang="pt-BR" sz="1500">
                <a:solidFill>
                  <a:srgbClr val="000000"/>
                </a:solidFill>
              </a:rPr>
              <a:t>  e, em seguida, insira um parâmetro de filtragem e uma expressão de filtragem.</a:t>
            </a:r>
          </a:p>
          <a:p>
            <a:pPr marL="0" indent="0" algn="l"/>
            <a:endParaRPr lang="en-US" sz="1500" dirty="0">
              <a:solidFill>
                <a:srgbClr val="000000"/>
              </a:solidFill>
            </a:endParaRPr>
          </a:p>
          <a:p>
            <a:pPr marL="0" indent="0" algn="l" rtl="0"/>
            <a:r>
              <a:rPr lang="pt-BR" sz="1500">
                <a:solidFill>
                  <a:srgbClr val="000000"/>
                </a:solidFill>
              </a:rPr>
              <a:t>Existem quatro parâmetros de filtragem que podem ser configurados após o pipe:</a:t>
            </a:r>
          </a:p>
          <a:p>
            <a:pPr marL="358835" lvl="1" indent="-285750" rtl="0">
              <a:buFont typeface="Arial" panose="020B0604020202020204" pitchFamily="34" charset="0"/>
              <a:buChar char="•"/>
            </a:pPr>
            <a:r>
              <a:rPr lang="pt-BR" sz="1300">
                <a:solidFill>
                  <a:srgbClr val="000000"/>
                </a:solidFill>
              </a:rPr>
              <a:t>section - Mostra a seção inteira que começa com a expressão de filtragem.</a:t>
            </a:r>
          </a:p>
          <a:p>
            <a:pPr marL="358835" lvl="1" indent="-285750" rtl="0">
              <a:buFont typeface="Arial" panose="020B0604020202020204" pitchFamily="34" charset="0"/>
              <a:buChar char="•"/>
            </a:pPr>
            <a:r>
              <a:rPr lang="pt-BR" sz="1300">
                <a:solidFill>
                  <a:srgbClr val="000000"/>
                </a:solidFill>
              </a:rPr>
              <a:t>include - Inclui todas as linhas de saída que correspondem à expressão de filtragem.</a:t>
            </a:r>
          </a:p>
          <a:p>
            <a:pPr marL="358835" lvl="1" indent="-285750" rtl="0">
              <a:buFont typeface="Arial" panose="020B0604020202020204" pitchFamily="34" charset="0"/>
              <a:buChar char="•"/>
            </a:pPr>
            <a:r>
              <a:rPr lang="pt-BR" sz="1300">
                <a:solidFill>
                  <a:srgbClr val="000000"/>
                </a:solidFill>
              </a:rPr>
              <a:t>exclude - Exclui todas as linhas de saída que correspondem à expressão de filtragem.</a:t>
            </a:r>
          </a:p>
          <a:p>
            <a:pPr marL="358835" lvl="1" indent="-285750" rtl="0">
              <a:buFont typeface="Arial" panose="020B0604020202020204" pitchFamily="34" charset="0"/>
              <a:buChar char="•"/>
            </a:pPr>
            <a:r>
              <a:rPr lang="pt-BR" sz="1300">
                <a:solidFill>
                  <a:srgbClr val="000000"/>
                </a:solidFill>
              </a:rPr>
              <a:t>begin - Mostra todas as linhas de saída de um certo ponto, começando com a linha que corresponde à expressão de filtragem</a:t>
            </a:r>
          </a:p>
        </p:txBody>
      </p:sp>
    </p:spTree>
    <p:custDataLst>
      <p:tags r:id="rId1"/>
    </p:custDataLst>
    <p:extLst>
      <p:ext uri="{BB962C8B-B14F-4D97-AF65-F5344CB8AC3E}">
        <p14:creationId xmlns:p14="http://schemas.microsoft.com/office/powerpoint/2010/main" val="16055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Verificar redes diretamente conectadas</a:t>
            </a:r>
            <a:br>
              <a:rPr lang="en-US" dirty="0"/>
            </a:br>
            <a:r>
              <a:rPr lang="pt-BR" sz="2400"/>
              <a:t>Recurso Histórico de Comandos</a:t>
            </a:r>
          </a:p>
        </p:txBody>
      </p:sp>
      <p:sp>
        <p:nvSpPr>
          <p:cNvPr id="4" name="Content Placeholder 3">
            <a:extLst>
              <a:ext uri="{FF2B5EF4-FFF2-40B4-BE49-F238E27FC236}">
                <a16:creationId xmlns:a16="http://schemas.microsoft.com/office/drawing/2014/main" id="{6914E7A0-3B39-A44F-B05D-D02FD6A061A6}"/>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O recurso de histórico de comandos é útil porque armazena temporariamente a lista de comandos executados a serem recuperados.</a:t>
            </a:r>
          </a:p>
          <a:p>
            <a:pPr marL="285750" indent="-285750" algn="l" rtl="0">
              <a:buFont typeface="Arial" panose="020B0604020202020204" pitchFamily="34" charset="0"/>
              <a:buChar char="•"/>
            </a:pPr>
            <a:r>
              <a:rPr lang="pt-BR" sz="1600">
                <a:solidFill>
                  <a:srgbClr val="000000"/>
                </a:solidFill>
              </a:rPr>
              <a:t>Para recuperar comandos no buffer do histórico, pressione </a:t>
            </a:r>
            <a:r>
              <a:rPr lang="pt-BR" sz="1600" b="1">
                <a:solidFill>
                  <a:srgbClr val="000000"/>
                </a:solidFill>
              </a:rPr>
              <a:t>Ctrl</a:t>
            </a:r>
            <a:r>
              <a:rPr lang="pt-BR" sz="1600">
                <a:solidFill>
                  <a:srgbClr val="000000"/>
                </a:solidFill>
              </a:rPr>
              <a:t>+</a:t>
            </a:r>
            <a:r>
              <a:rPr lang="pt-BR" sz="1600" b="1">
                <a:solidFill>
                  <a:srgbClr val="000000"/>
                </a:solidFill>
              </a:rPr>
              <a:t>P</a:t>
            </a:r>
            <a:r>
              <a:rPr lang="pt-BR" sz="1600">
                <a:solidFill>
                  <a:srgbClr val="000000"/>
                </a:solidFill>
              </a:rPr>
              <a:t> ou a tecla </a:t>
            </a:r>
            <a:r>
              <a:rPr lang="pt-BR" sz="1600" b="1">
                <a:solidFill>
                  <a:srgbClr val="000000"/>
                </a:solidFill>
              </a:rPr>
              <a:t>Seta para Cima</a:t>
            </a:r>
            <a:r>
              <a:rPr lang="pt-BR" sz="1600">
                <a:solidFill>
                  <a:srgbClr val="000000"/>
                </a:solidFill>
              </a:rPr>
              <a:t> . A saída do comando começa com o comando mais recente. Repita a sequência de teclas para lembrar dos comandos mais antigos sucessivamente. Para retornar aos comandos mais recentes no buffer do histórico, pressione </a:t>
            </a:r>
            <a:r>
              <a:rPr lang="pt-BR" sz="1600" b="1">
                <a:solidFill>
                  <a:srgbClr val="000000"/>
                </a:solidFill>
              </a:rPr>
              <a:t>Ctrl</a:t>
            </a:r>
            <a:r>
              <a:rPr lang="pt-BR" sz="1600">
                <a:solidFill>
                  <a:srgbClr val="000000"/>
                </a:solidFill>
              </a:rPr>
              <a:t>+</a:t>
            </a:r>
            <a:r>
              <a:rPr lang="pt-BR" sz="1600" b="1">
                <a:solidFill>
                  <a:srgbClr val="000000"/>
                </a:solidFill>
              </a:rPr>
              <a:t>N</a:t>
            </a:r>
            <a:r>
              <a:rPr lang="pt-BR" sz="1600">
                <a:solidFill>
                  <a:srgbClr val="000000"/>
                </a:solidFill>
              </a:rPr>
              <a:t> ou a tecla </a:t>
            </a:r>
            <a:r>
              <a:rPr lang="pt-BR" sz="1600" b="1">
                <a:solidFill>
                  <a:srgbClr val="000000"/>
                </a:solidFill>
              </a:rPr>
              <a:t>Seta para Baixo</a:t>
            </a:r>
            <a:r>
              <a:rPr lang="pt-BR" sz="1600">
                <a:solidFill>
                  <a:srgbClr val="000000"/>
                </a:solidFill>
              </a:rPr>
              <a:t> . Repita a sequência de teclas para lembrar dos comandos mais recentes sucessivamente.</a:t>
            </a:r>
          </a:p>
          <a:p>
            <a:pPr marL="285750" indent="-285750" algn="l" rtl="0">
              <a:buFont typeface="Arial" panose="020B0604020202020204" pitchFamily="34" charset="0"/>
              <a:buChar char="•"/>
            </a:pPr>
            <a:r>
              <a:rPr lang="pt-BR" sz="1600">
                <a:solidFill>
                  <a:srgbClr val="000000"/>
                </a:solidFill>
              </a:rPr>
              <a:t>Por padrão, o histórico de comandos está ativo e o sistema registra as últimas 10 linhas de comando no seu buffer de histórico. Use o comando EXEC privilegiado </a:t>
            </a:r>
            <a:r>
              <a:rPr lang="pt-BR" sz="1600" b="1">
                <a:solidFill>
                  <a:srgbClr val="000000"/>
                </a:solidFill>
              </a:rPr>
              <a:t>show history</a:t>
            </a:r>
            <a:r>
              <a:rPr lang="pt-BR" sz="1600">
                <a:solidFill>
                  <a:srgbClr val="000000"/>
                </a:solidFill>
              </a:rPr>
              <a:t> para exibir o conteúdo do buffer.</a:t>
            </a:r>
          </a:p>
          <a:p>
            <a:pPr marL="285750" indent="-285750" algn="l" rtl="0">
              <a:buFont typeface="Arial" panose="020B0604020202020204" pitchFamily="34" charset="0"/>
              <a:buChar char="•"/>
            </a:pPr>
            <a:r>
              <a:rPr lang="pt-BR" sz="1600">
                <a:solidFill>
                  <a:srgbClr val="000000"/>
                </a:solidFill>
              </a:rPr>
              <a:t>Também é prático aumentar o número de linhas de comando que o buffer de histórico registra durante a sessão do terminal atual apenas. Use o comando do usuário EXEC </a:t>
            </a:r>
            <a:r>
              <a:rPr lang="pt-BR" sz="1600" b="1">
                <a:solidFill>
                  <a:srgbClr val="000000"/>
                </a:solidFill>
              </a:rPr>
              <a:t>terminal history size</a:t>
            </a:r>
            <a:r>
              <a:rPr lang="pt-BR" sz="1600">
                <a:solidFill>
                  <a:srgbClr val="000000"/>
                </a:solidFill>
              </a:rPr>
              <a:t>  para aumentar ou diminuir o tamanho do buffer.</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84913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Verificar o</a:t>
            </a:r>
            <a:r>
              <a:rPr lang="pt-BR" sz="2400"/>
              <a:t>rastreador depacotes de redes conectadas diretamente — verificar redes conectadas diretamente</a:t>
            </a:r>
          </a:p>
        </p:txBody>
      </p:sp>
      <p:sp>
        <p:nvSpPr>
          <p:cNvPr id="5" name="Content Placeholder 4">
            <a:extLst>
              <a:ext uri="{FF2B5EF4-FFF2-40B4-BE49-F238E27FC236}">
                <a16:creationId xmlns:a16="http://schemas.microsoft.com/office/drawing/2014/main" id="{4305E49C-5B1C-4841-A94E-FFC2D9938AD4}"/>
              </a:ext>
            </a:extLst>
          </p:cNvPr>
          <p:cNvSpPr>
            <a:spLocks noGrp="1"/>
          </p:cNvSpPr>
          <p:nvPr>
            <p:ph idx="1"/>
          </p:nvPr>
        </p:nvSpPr>
        <p:spPr>
          <a:xfrm>
            <a:off x="474662" y="731837"/>
            <a:ext cx="8280057" cy="3689897"/>
          </a:xfrm>
        </p:spPr>
        <p:txBody>
          <a:bodyPr/>
          <a:lstStyle/>
          <a:p>
            <a:pPr marL="0" indent="0" algn="l" rtl="0"/>
            <a:r>
              <a:rPr lang="pt-BR" sz="1800">
                <a:solidFill>
                  <a:srgbClr val="000000"/>
                </a:solidFill>
              </a:rPr>
              <a:t>Nesta atividade do Packet Tracer, você atingirá os seguintes objetivos:</a:t>
            </a:r>
          </a:p>
          <a:p>
            <a:pPr marL="285750" indent="-285750" algn="l" rtl="0">
              <a:buFont typeface="Arial" panose="020B0604020202020204" pitchFamily="34" charset="0"/>
              <a:buChar char="•"/>
            </a:pPr>
            <a:r>
              <a:rPr lang="pt-BR" sz="1800">
                <a:solidFill>
                  <a:srgbClr val="000000"/>
                </a:solidFill>
              </a:rPr>
              <a:t>Verifique redes IPv4 conectadas diretamente</a:t>
            </a:r>
          </a:p>
          <a:p>
            <a:pPr marL="285750" indent="-285750" algn="l" rtl="0">
              <a:buFont typeface="Arial" panose="020B0604020202020204" pitchFamily="34" charset="0"/>
              <a:buChar char="•"/>
            </a:pPr>
            <a:r>
              <a:rPr lang="pt-BR" sz="1800">
                <a:solidFill>
                  <a:srgbClr val="000000"/>
                </a:solidFill>
              </a:rPr>
              <a:t>Verifique redes IPv6 conectadas diretamente</a:t>
            </a:r>
          </a:p>
          <a:p>
            <a:pPr marL="285750" indent="-285750" algn="l" rtl="0">
              <a:buFont typeface="Arial" panose="020B0604020202020204" pitchFamily="34" charset="0"/>
              <a:buChar char="•"/>
            </a:pPr>
            <a:r>
              <a:rPr lang="pt-BR" sz="1800">
                <a:solidFill>
                  <a:srgbClr val="000000"/>
                </a:solidFill>
              </a:rPr>
              <a:t>Solucionar problemas de conectividade</a:t>
            </a:r>
          </a:p>
        </p:txBody>
      </p:sp>
    </p:spTree>
    <p:custDataLst>
      <p:tags r:id="rId1"/>
    </p:custDataLst>
    <p:extLst>
      <p:ext uri="{BB962C8B-B14F-4D97-AF65-F5344CB8AC3E}">
        <p14:creationId xmlns:p14="http://schemas.microsoft.com/office/powerpoint/2010/main" val="388947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pt-BR">
                <a:solidFill>
                  <a:schemeClr val="accent5">
                    <a:lumMod val="40000"/>
                    <a:lumOff val="60000"/>
                  </a:schemeClr>
                </a:solidFill>
              </a:rPr>
              <a:t>1.6 - Módulo Prática e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Prática de Módulo e</a:t>
            </a:r>
            <a:r>
              <a:rPr lang="pt-BR">
                <a:latin typeface="Arial" charset="0"/>
              </a:rPr>
              <a:t>Tracer dePacotes de Quiz — Implementar uma Rede Pequena</a:t>
            </a:r>
          </a:p>
        </p:txBody>
      </p:sp>
      <p:sp>
        <p:nvSpPr>
          <p:cNvPr id="2" name="Content Placeholder 1">
            <a:extLst>
              <a:ext uri="{FF2B5EF4-FFF2-40B4-BE49-F238E27FC236}">
                <a16:creationId xmlns:a16="http://schemas.microsoft.com/office/drawing/2014/main" id="{0C71723D-3AA1-B042-A6C4-D6E89CEFCBA4}"/>
              </a:ext>
            </a:extLst>
          </p:cNvPr>
          <p:cNvSpPr>
            <a:spLocks noGrp="1"/>
          </p:cNvSpPr>
          <p:nvPr>
            <p:ph idx="1"/>
          </p:nvPr>
        </p:nvSpPr>
        <p:spPr/>
        <p:txBody>
          <a:bodyPr/>
          <a:lstStyle/>
          <a:p>
            <a:pPr marL="0" indent="0" rtl="0">
              <a:buNone/>
            </a:pPr>
            <a:r>
              <a:rPr lang="pt-BR" sz="1800"/>
              <a:t>Nesta atividade do Packet Tracer, você fará o seguinte:</a:t>
            </a:r>
          </a:p>
          <a:p>
            <a:pPr rtl="0">
              <a:buFont typeface="Arial" panose="020B0604020202020204" pitchFamily="34" charset="0"/>
              <a:buChar char="•"/>
            </a:pPr>
            <a:r>
              <a:rPr lang="pt-BR" sz="1800"/>
              <a:t>Crie uma topologia de rede</a:t>
            </a:r>
          </a:p>
          <a:p>
            <a:pPr rtl="0">
              <a:buFont typeface="Arial" panose="020B0604020202020204" pitchFamily="34" charset="0"/>
              <a:buChar char="•"/>
            </a:pPr>
            <a:r>
              <a:rPr lang="pt-BR" sz="1800"/>
              <a:t>Configurar dispositivos e verificar conectividade</a:t>
            </a:r>
          </a:p>
        </p:txBody>
      </p:sp>
    </p:spTree>
    <p:custDataLst>
      <p:tags r:id="rId1"/>
    </p:custDataLst>
    <p:extLst>
      <p:ext uri="{BB962C8B-B14F-4D97-AF65-F5344CB8AC3E}">
        <p14:creationId xmlns:p14="http://schemas.microsoft.com/office/powerpoint/2010/main" val="3489016705"/>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Prática de Módulo e</a:t>
            </a:r>
            <a:br>
              <a:rPr lang="en-US" dirty="0">
                <a:latin typeface="Arial" charset="0"/>
              </a:rPr>
            </a:br>
            <a:r>
              <a:rPr lang="pt-BR">
                <a:latin typeface="Arial" charset="0"/>
              </a:rPr>
              <a:t>Laboratório de Questionários — Configurar Definições Básicas do Roteador</a:t>
            </a:r>
          </a:p>
        </p:txBody>
      </p:sp>
      <p:sp>
        <p:nvSpPr>
          <p:cNvPr id="2" name="Content Placeholder 1">
            <a:extLst>
              <a:ext uri="{FF2B5EF4-FFF2-40B4-BE49-F238E27FC236}">
                <a16:creationId xmlns:a16="http://schemas.microsoft.com/office/drawing/2014/main" id="{0C71723D-3AA1-B042-A6C4-D6E89CEFCBA4}"/>
              </a:ext>
            </a:extLst>
          </p:cNvPr>
          <p:cNvSpPr>
            <a:spLocks noGrp="1"/>
          </p:cNvSpPr>
          <p:nvPr>
            <p:ph idx="1"/>
          </p:nvPr>
        </p:nvSpPr>
        <p:spPr/>
        <p:txBody>
          <a:bodyPr/>
          <a:lstStyle/>
          <a:p>
            <a:pPr marL="0" indent="0" rtl="0">
              <a:buNone/>
            </a:pPr>
            <a:r>
              <a:rPr lang="pt-BR" sz="1600"/>
              <a:t>Neste laboratório, você completará os seguintes objetivos:</a:t>
            </a:r>
          </a:p>
          <a:p>
            <a:pPr rtl="0">
              <a:buFont typeface="Arial" panose="020B0604020202020204" pitchFamily="34" charset="0"/>
              <a:buChar char="•"/>
            </a:pPr>
            <a:r>
              <a:rPr lang="pt-BR" sz="1600"/>
              <a:t>Configurar a topologia e inicializar dispositivos</a:t>
            </a:r>
          </a:p>
          <a:p>
            <a:pPr lvl="1" rtl="0">
              <a:buFont typeface="Arial" panose="020B0604020202020204" pitchFamily="34" charset="0"/>
              <a:buChar char="•"/>
            </a:pPr>
            <a:r>
              <a:rPr lang="pt-BR" sz="1600"/>
              <a:t>Equipamento de cabo para corresponder à topologia de rede</a:t>
            </a:r>
          </a:p>
          <a:p>
            <a:pPr lvl="1" rtl="0">
              <a:buFont typeface="Arial" panose="020B0604020202020204" pitchFamily="34" charset="0"/>
              <a:buChar char="•"/>
            </a:pPr>
            <a:r>
              <a:rPr lang="pt-BR" sz="1600"/>
              <a:t>Inicialize e reinicie o roteador e o switch</a:t>
            </a:r>
          </a:p>
          <a:p>
            <a:pPr rtl="0">
              <a:buFont typeface="Arial" panose="020B0604020202020204" pitchFamily="34" charset="0"/>
              <a:buChar char="•"/>
            </a:pPr>
            <a:r>
              <a:rPr lang="pt-BR" sz="1600"/>
              <a:t>Configurar dispositivos e verificar conectividade</a:t>
            </a:r>
          </a:p>
          <a:p>
            <a:pPr lvl="1" rtl="0">
              <a:buFont typeface="Arial" panose="020B0604020202020204" pitchFamily="34" charset="0"/>
              <a:buChar char="•"/>
            </a:pPr>
            <a:r>
              <a:rPr lang="pt-BR" sz="1600"/>
              <a:t>Atribua informações estáticas de IPv4 e IPv6 à interface do PC</a:t>
            </a:r>
          </a:p>
          <a:p>
            <a:pPr lvl="1" rtl="0">
              <a:buFont typeface="Arial" panose="020B0604020202020204" pitchFamily="34" charset="0"/>
              <a:buChar char="•"/>
            </a:pPr>
            <a:r>
              <a:rPr lang="pt-BR" sz="1600"/>
              <a:t>Definir configurações básicas do roteador</a:t>
            </a:r>
          </a:p>
          <a:p>
            <a:pPr lvl="1" rtl="0">
              <a:buFont typeface="Arial" panose="020B0604020202020204" pitchFamily="34" charset="0"/>
              <a:buChar char="•"/>
            </a:pPr>
            <a:r>
              <a:rPr lang="pt-BR" sz="1600"/>
              <a:t>Configure o roteador para SSH</a:t>
            </a:r>
          </a:p>
          <a:p>
            <a:pPr lvl="1" rtl="0">
              <a:buFont typeface="Arial" panose="020B0604020202020204" pitchFamily="34" charset="0"/>
              <a:buChar char="•"/>
            </a:pPr>
            <a:r>
              <a:rPr lang="pt-BR" sz="1600"/>
              <a:t>Verifique a conectividade de rede</a:t>
            </a:r>
          </a:p>
          <a:p>
            <a:pPr marL="0" indent="0">
              <a:buNone/>
            </a:pPr>
            <a:endParaRPr lang="en-US" dirty="0"/>
          </a:p>
        </p:txBody>
      </p:sp>
    </p:spTree>
    <p:custDataLst>
      <p:tags r:id="rId1"/>
    </p:custDataLst>
    <p:extLst>
      <p:ext uri="{BB962C8B-B14F-4D97-AF65-F5344CB8AC3E}">
        <p14:creationId xmlns:p14="http://schemas.microsoft.com/office/powerpoint/2010/main" val="2633635768"/>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Module Practice and Quiz</a:t>
            </a:r>
            <a:br>
              <a:rPr lang="en-US" dirty="0">
                <a:latin typeface="Arial" charset="0"/>
              </a:rPr>
            </a:br>
            <a:r>
              <a:rPr lang="pt-BR">
                <a:latin typeface="Arial" charset="0"/>
              </a:rPr>
              <a:t>What Did I Learn In This Module?</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pt-BR"/>
              <a:t>Depois que um switch Cisco é ligado, ele passa por uma sequência de inicialização em cinco etapas. </a:t>
            </a:r>
          </a:p>
          <a:p>
            <a:pPr rtl="0">
              <a:spcBef>
                <a:spcPts val="0"/>
              </a:spcBef>
              <a:spcAft>
                <a:spcPts val="0"/>
              </a:spcAft>
              <a:buFont typeface="Arial" panose="020B0604020202020204" pitchFamily="34" charset="0"/>
              <a:buChar char="•"/>
            </a:pPr>
            <a:r>
              <a:rPr lang="pt-BR"/>
              <a:t>A variável de ambiente BOOT é definida usando o comando de modo de configuração global do sistema de inicialização. </a:t>
            </a:r>
          </a:p>
          <a:p>
            <a:pPr rtl="0">
              <a:spcBef>
                <a:spcPts val="0"/>
              </a:spcBef>
              <a:spcAft>
                <a:spcPts val="0"/>
              </a:spcAft>
              <a:buFont typeface="Arial" panose="020B0604020202020204" pitchFamily="34" charset="0"/>
              <a:buChar char="•"/>
            </a:pPr>
            <a:r>
              <a:rPr lang="pt-BR"/>
              <a:t>Use os LEDs do switch para monitorar a atividade e o desempenho do switch: SYST, RPS, STAT, DUPX, SPEED e PoE. </a:t>
            </a:r>
          </a:p>
          <a:p>
            <a:pPr rtl="0">
              <a:spcBef>
                <a:spcPts val="0"/>
              </a:spcBef>
              <a:spcAft>
                <a:spcPts val="0"/>
              </a:spcAft>
              <a:buFont typeface="Arial" panose="020B0604020202020204" pitchFamily="34" charset="0"/>
              <a:buChar char="•"/>
            </a:pPr>
            <a:r>
              <a:rPr lang="pt-BR"/>
              <a:t>O carregador de inicialização fornece acesso ao switch se o sistema operacional não puder ser usado devido a arquivos de sistema ausentes ou danificados. </a:t>
            </a:r>
          </a:p>
          <a:p>
            <a:pPr rtl="0">
              <a:spcBef>
                <a:spcPts val="0"/>
              </a:spcBef>
              <a:spcAft>
                <a:spcPts val="0"/>
              </a:spcAft>
              <a:buFont typeface="Arial" panose="020B0604020202020204" pitchFamily="34" charset="0"/>
              <a:buChar char="•"/>
            </a:pPr>
            <a:r>
              <a:rPr lang="pt-BR"/>
              <a:t>Para preparar um switch para acesso de gerenciamento remoto, o switch deve ser configurado com um endereço IP e uma máscara de sub-rede. </a:t>
            </a:r>
          </a:p>
          <a:p>
            <a:pPr rtl="0">
              <a:spcBef>
                <a:spcPts val="0"/>
              </a:spcBef>
              <a:spcAft>
                <a:spcPts val="0"/>
              </a:spcAft>
              <a:buFont typeface="Arial" panose="020B0604020202020204" pitchFamily="34" charset="0"/>
              <a:buChar char="•"/>
            </a:pPr>
            <a:r>
              <a:rPr lang="pt-BR"/>
              <a:t>Para gerenciar o switch a partir de uma rede remota, o switch deve ser configurado com um gateway padrão. </a:t>
            </a:r>
          </a:p>
          <a:p>
            <a:pPr rtl="0">
              <a:spcBef>
                <a:spcPts val="0"/>
              </a:spcBef>
              <a:spcAft>
                <a:spcPts val="0"/>
              </a:spcAft>
              <a:buFont typeface="Arial" panose="020B0604020202020204" pitchFamily="34" charset="0"/>
              <a:buChar char="•"/>
            </a:pPr>
            <a:r>
              <a:rPr lang="pt-BR"/>
              <a:t>A comunicação full-duplex aumenta a largura de banda efetiva, permitindo que ambas as extremidades de uma conexão transmitam e recebam dados simultaneamente. </a:t>
            </a:r>
          </a:p>
          <a:p>
            <a:pPr rtl="0">
              <a:spcBef>
                <a:spcPts val="0"/>
              </a:spcBef>
              <a:spcAft>
                <a:spcPts val="0"/>
              </a:spcAft>
              <a:buFont typeface="Arial" panose="020B0604020202020204" pitchFamily="34" charset="0"/>
              <a:buChar char="•"/>
            </a:pPr>
            <a:r>
              <a:rPr lang="pt-BR"/>
              <a:t>As portas do switch podem ser configuradas manualmente com configurações de duplex e velocidade específicas. </a:t>
            </a:r>
          </a:p>
          <a:p>
            <a:pPr rtl="0">
              <a:spcBef>
                <a:spcPts val="0"/>
              </a:spcBef>
              <a:spcAft>
                <a:spcPts val="0"/>
              </a:spcAft>
              <a:buFont typeface="Arial" panose="020B0604020202020204" pitchFamily="34" charset="0"/>
              <a:buChar char="•"/>
            </a:pPr>
            <a:r>
              <a:rPr lang="pt-BR"/>
              <a:t>Use a negociação automática quando as configurações de velocidade e duplex do dispositivo que se conecta à porta forem desconhecidas ou podem ser alteradas. </a:t>
            </a:r>
          </a:p>
          <a:p>
            <a:pPr rtl="0">
              <a:spcBef>
                <a:spcPts val="0"/>
              </a:spcBef>
              <a:spcAft>
                <a:spcPts val="0"/>
              </a:spcAft>
              <a:buFont typeface="Arial" panose="020B0604020202020204" pitchFamily="34" charset="0"/>
              <a:buChar char="•"/>
            </a:pPr>
            <a:r>
              <a:rPr lang="pt-BR"/>
              <a:t>Quando o auto-MDIX está ativado, a interface detecta automaticamente o tipo de conexão de cabo necessário (direto ou cruzado) e configura a conexão adequadamente. </a:t>
            </a:r>
          </a:p>
          <a:p>
            <a:pPr marL="0" indent="0">
              <a:spcBef>
                <a:spcPts val="0"/>
              </a:spcBef>
              <a:spcAft>
                <a:spcPts val="0"/>
              </a:spcAft>
              <a:buNone/>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1"/>
          </p:nvPr>
        </p:nvSpPr>
        <p:spPr>
          <a:xfrm>
            <a:off x="0" y="798944"/>
            <a:ext cx="9143999" cy="4155319"/>
          </a:xfrm>
        </p:spPr>
        <p:txBody>
          <a:bodyPr/>
          <a:lstStyle/>
          <a:p>
            <a:pPr rtl="0">
              <a:spcBef>
                <a:spcPts val="0"/>
              </a:spcBef>
              <a:spcAft>
                <a:spcPts val="0"/>
              </a:spcAft>
              <a:buFont typeface="Arial" panose="020B0604020202020204" pitchFamily="34" charset="0"/>
              <a:buChar char="•"/>
            </a:pPr>
            <a:r>
              <a:rPr lang="pt-BR" sz="1600"/>
              <a:t>Existem vários comandos show a serem usados ao verificar as configurações do switch. </a:t>
            </a:r>
          </a:p>
          <a:p>
            <a:pPr rtl="0">
              <a:spcBef>
                <a:spcPts val="0"/>
              </a:spcBef>
              <a:spcAft>
                <a:spcPts val="0"/>
              </a:spcAft>
              <a:buFont typeface="Arial" panose="020B0604020202020204" pitchFamily="34" charset="0"/>
              <a:buChar char="•"/>
            </a:pPr>
            <a:r>
              <a:rPr lang="pt-BR" sz="1600"/>
              <a:t>O Telnet (usando a porta TCP 23) é um protocolo mais antigo que utiliza transmissão de texto sem segurança da autenticação de login (nome de usuário e senha) e dos dados transmitidos entre os dispositivos de comunicação. </a:t>
            </a:r>
          </a:p>
          <a:p>
            <a:pPr rtl="0">
              <a:spcBef>
                <a:spcPts val="0"/>
              </a:spcBef>
              <a:spcAft>
                <a:spcPts val="0"/>
              </a:spcAft>
              <a:buFont typeface="Arial" panose="020B0604020202020204" pitchFamily="34" charset="0"/>
              <a:buChar char="•"/>
            </a:pPr>
            <a:r>
              <a:rPr lang="pt-BR" sz="1600"/>
              <a:t>SSH (using TCP port 22) provides security for remote connections by providing strong encryption when a device is authenticated (username and password) and also for the transmitted data between the communicating devices. </a:t>
            </a:r>
          </a:p>
          <a:p>
            <a:pPr rtl="0">
              <a:spcBef>
                <a:spcPts val="0"/>
              </a:spcBef>
              <a:spcAft>
                <a:spcPts val="0"/>
              </a:spcAft>
              <a:buFont typeface="Arial" panose="020B0604020202020204" pitchFamily="34" charset="0"/>
              <a:buChar char="•"/>
            </a:pPr>
            <a:r>
              <a:rPr lang="pt-BR" sz="1600"/>
              <a:t>Um nome de arquivo IOS que inclui a combinação “k9” suporta recursos e recursos criptográficos. </a:t>
            </a:r>
          </a:p>
          <a:p>
            <a:pPr rtl="0">
              <a:spcBef>
                <a:spcPts val="0"/>
              </a:spcBef>
              <a:spcAft>
                <a:spcPts val="0"/>
              </a:spcAft>
              <a:buFont typeface="Arial" panose="020B0604020202020204" pitchFamily="34" charset="0"/>
              <a:buChar char="•"/>
            </a:pPr>
            <a:r>
              <a:rPr lang="pt-BR" sz="1600"/>
              <a:t>Para configurar o SSH, você deve verificar se o switch o suporta, configurar o domínio IP, gerar pares de chaves RSA, configurar a autenticação de uso, configurar as linhas VTY e habilitar o SSH versão 2. </a:t>
            </a:r>
          </a:p>
          <a:p>
            <a:pPr rtl="0">
              <a:spcBef>
                <a:spcPts val="0"/>
              </a:spcBef>
              <a:spcAft>
                <a:spcPts val="0"/>
              </a:spcAft>
              <a:buFont typeface="Arial" panose="020B0604020202020204" pitchFamily="34" charset="0"/>
              <a:buChar char="•"/>
            </a:pPr>
            <a:r>
              <a:rPr lang="pt-BR" sz="1600"/>
              <a:t>Para verificar se o SSH está operacional, use o comando show ip ssh  para exibir os dados de versão e configuração do SSH no dispositivo.</a:t>
            </a:r>
          </a:p>
          <a:p>
            <a:pPr rtl="0">
              <a:spcBef>
                <a:spcPts val="0"/>
              </a:spcBef>
              <a:spcAft>
                <a:spcPts val="0"/>
              </a:spcAft>
              <a:buFont typeface="Arial" panose="020B0604020202020204" pitchFamily="34" charset="0"/>
              <a:buChar char="•"/>
            </a:pPr>
            <a:r>
              <a:rPr lang="pt-BR" sz="1600"/>
              <a:t>As seguintes tarefas de configuração inicial devem sempre ser executadas: nomeie o dispositivo para distingui-lo de outros roteadores e configure senhas, configure um banner para fornecer notificação legal de acesso não autorizado e salve as alterações em um roteador.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4280007140"/>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1"/>
          </p:nvPr>
        </p:nvSpPr>
        <p:spPr>
          <a:xfrm>
            <a:off x="144065" y="668868"/>
            <a:ext cx="8853286" cy="4285396"/>
          </a:xfrm>
        </p:spPr>
        <p:txBody>
          <a:bodyPr/>
          <a:lstStyle/>
          <a:p>
            <a:pPr rtl="0">
              <a:spcBef>
                <a:spcPts val="0"/>
              </a:spcBef>
              <a:spcAft>
                <a:spcPts val="0"/>
              </a:spcAft>
              <a:buFont typeface="Arial" panose="020B0604020202020204" pitchFamily="34" charset="0"/>
              <a:buChar char="•"/>
            </a:pPr>
            <a:r>
              <a:rPr lang="pt-BR"/>
              <a:t>Um recurso diferenciador entre switches e roteadores é o tipo de interfaces suportadas por cada um. </a:t>
            </a:r>
          </a:p>
          <a:p>
            <a:pPr rtl="0">
              <a:spcBef>
                <a:spcPts val="0"/>
              </a:spcBef>
              <a:spcAft>
                <a:spcPts val="0"/>
              </a:spcAft>
              <a:buFont typeface="Arial" panose="020B0604020202020204" pitchFamily="34" charset="0"/>
              <a:buChar char="•"/>
            </a:pPr>
            <a:r>
              <a:rPr lang="pt-BR"/>
              <a:t>Os roteadores suportam LANs e WANs e podem interconectar diferentes tipos de redes; portanto, suportam muitos tipos de interfaces. </a:t>
            </a:r>
          </a:p>
          <a:p>
            <a:pPr rtl="0">
              <a:spcBef>
                <a:spcPts val="0"/>
              </a:spcBef>
              <a:spcAft>
                <a:spcPts val="0"/>
              </a:spcAft>
              <a:buFont typeface="Arial" panose="020B0604020202020204" pitchFamily="34" charset="0"/>
              <a:buChar char="•"/>
            </a:pPr>
            <a:r>
              <a:rPr lang="pt-BR"/>
              <a:t>A interface de loopback IPv4 é uma interface lógica interna ao roteador. Não está atribuído a uma porta física e nunca pode ser conectado a nenhum outro dispositivo.</a:t>
            </a:r>
          </a:p>
          <a:p>
            <a:pPr rtl="0">
              <a:spcBef>
                <a:spcPts val="0"/>
              </a:spcBef>
              <a:spcAft>
                <a:spcPts val="0"/>
              </a:spcAft>
              <a:buFont typeface="Arial" panose="020B0604020202020204" pitchFamily="34" charset="0"/>
              <a:buChar char="•"/>
            </a:pPr>
            <a:r>
              <a:rPr lang="pt-BR"/>
              <a:t>Use os seguintes comandos para identificar rapidamente o status de uma interface:</a:t>
            </a:r>
          </a:p>
          <a:p>
            <a:pPr lvl="1" rtl="0">
              <a:spcBef>
                <a:spcPts val="0"/>
              </a:spcBef>
              <a:spcAft>
                <a:spcPts val="0"/>
              </a:spcAft>
              <a:buFont typeface="Arial" panose="020B0604020202020204" pitchFamily="34" charset="0"/>
              <a:buChar char="•"/>
            </a:pPr>
            <a:r>
              <a:rPr lang="pt-BR" b="1"/>
              <a:t>show ip interface brief </a:t>
            </a:r>
            <a:r>
              <a:rPr lang="pt-BR"/>
              <a:t>e </a:t>
            </a:r>
            <a:r>
              <a:rPr lang="pt-BR" b="1"/>
              <a:t>show ipv6 interface brief </a:t>
            </a:r>
            <a:r>
              <a:rPr lang="pt-BR"/>
              <a:t>para ver o resumo de todas as interfaces (endereços IPv4 e IPv6 e status operacional), </a:t>
            </a:r>
          </a:p>
          <a:p>
            <a:pPr lvl="1" rtl="0">
              <a:spcBef>
                <a:spcPts val="0"/>
              </a:spcBef>
              <a:spcAft>
                <a:spcPts val="0"/>
              </a:spcAft>
              <a:buFont typeface="Arial" panose="020B0604020202020204" pitchFamily="34" charset="0"/>
              <a:buChar char="•"/>
            </a:pPr>
            <a:r>
              <a:rPr lang="pt-BR" b="1"/>
              <a:t>show running-config interface </a:t>
            </a:r>
            <a:r>
              <a:rPr lang="pt-BR" b="1" i="1"/>
              <a:t>interface-id</a:t>
            </a:r>
            <a:r>
              <a:rPr lang="pt-BR"/>
              <a:t>para ver os comandos aplicados a uma interface especificada, e</a:t>
            </a:r>
          </a:p>
          <a:p>
            <a:pPr lvl="1" rtl="0">
              <a:spcBef>
                <a:spcPts val="0"/>
              </a:spcBef>
              <a:spcAft>
                <a:spcPts val="0"/>
              </a:spcAft>
              <a:buFont typeface="Arial" panose="020B0604020202020204" pitchFamily="34" charset="0"/>
              <a:buChar char="•"/>
            </a:pPr>
            <a:r>
              <a:rPr lang="pt-BR" b="1"/>
              <a:t>show ip route </a:t>
            </a:r>
            <a:r>
              <a:rPr lang="pt-BR"/>
              <a:t>e </a:t>
            </a:r>
            <a:r>
              <a:rPr lang="pt-BR" b="1"/>
              <a:t>show ipv6 route </a:t>
            </a:r>
            <a:r>
              <a:rPr lang="pt-BR"/>
              <a:t>para ver o conteúdo da tabela de roteamento IPv4 ou IPv6 armazenada na RAM.</a:t>
            </a:r>
            <a:r>
              <a:rPr lang="pt-BR" b="1"/>
              <a:t> </a:t>
            </a:r>
          </a:p>
          <a:p>
            <a:pPr rtl="0">
              <a:spcBef>
                <a:spcPts val="0"/>
              </a:spcBef>
              <a:spcAft>
                <a:spcPts val="0"/>
              </a:spcAft>
              <a:buFont typeface="Arial" panose="020B0604020202020204" pitchFamily="34" charset="0"/>
              <a:buChar char="•"/>
            </a:pPr>
            <a:r>
              <a:rPr lang="pt-BR"/>
              <a:t>Filtrar a saída do comando show usando o caractere pipe (|). Use expressões de filtro: seção, include, exclude e begin. </a:t>
            </a:r>
          </a:p>
          <a:p>
            <a:pPr rtl="0">
              <a:spcBef>
                <a:spcPts val="0"/>
              </a:spcBef>
              <a:spcAft>
                <a:spcPts val="0"/>
              </a:spcAft>
              <a:buFont typeface="Arial" panose="020B0604020202020204" pitchFamily="34" charset="0"/>
              <a:buChar char="•"/>
            </a:pPr>
            <a:r>
              <a:rPr lang="pt-BR"/>
              <a:t>Por padrão, o histórico de comandos está ativado e o sistema captura as últimas 10 linhas de comando em seu buffer de histórico. </a:t>
            </a:r>
          </a:p>
          <a:p>
            <a:pPr rtl="0">
              <a:spcBef>
                <a:spcPts val="0"/>
              </a:spcBef>
              <a:spcAft>
                <a:spcPts val="0"/>
              </a:spcAft>
              <a:buFont typeface="Arial" panose="020B0604020202020204" pitchFamily="34" charset="0"/>
              <a:buChar char="•"/>
            </a:pPr>
            <a:r>
              <a:rPr lang="pt-BR"/>
              <a:t>Use o comando EXEC privilegiado </a:t>
            </a:r>
            <a:r>
              <a:rPr lang="pt-BR" b="1"/>
              <a:t>show history</a:t>
            </a:r>
            <a:r>
              <a:rPr lang="pt-BR"/>
              <a:t> para exibir o conteúdo do buffer.</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01957026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pt-BR"/>
              <a:t>Module 1: Activities (Cont.)</a:t>
            </a:r>
          </a:p>
        </p:txBody>
      </p:sp>
      <p:sp>
        <p:nvSpPr>
          <p:cNvPr id="6147" name="Rectangle 34"/>
          <p:cNvSpPr>
            <a:spLocks noGrp="1" noChangeArrowheads="1"/>
          </p:cNvSpPr>
          <p:nvPr>
            <p:ph idx="1"/>
          </p:nvPr>
        </p:nvSpPr>
        <p:spPr>
          <a:xfrm>
            <a:off x="144065" y="733629"/>
            <a:ext cx="8695135" cy="348414"/>
          </a:xfrm>
        </p:spPr>
        <p:txBody>
          <a:bodyPr/>
          <a:lstStyle/>
          <a:p>
            <a:pPr marL="0" indent="0" rtl="0">
              <a:spcBef>
                <a:spcPct val="30000"/>
              </a:spcBef>
              <a:buNone/>
            </a:pPr>
            <a:r>
              <a:rPr lang="pt-B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287030354"/>
              </p:ext>
            </p:extLst>
          </p:nvPr>
        </p:nvGraphicFramePr>
        <p:xfrm>
          <a:off x="455999" y="1082042"/>
          <a:ext cx="8229418" cy="170457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pt-BR" sz="1100">
                          <a:solidFill>
                            <a:srgbClr val="000000"/>
                          </a:solidFill>
                        </a:rPr>
                        <a:t>1.5.10</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Packet Tracer</a:t>
                      </a:r>
                    </a:p>
                  </a:txBody>
                  <a:tcPr marL="68580" marR="68580" marT="34290" marB="34290" anchor="ctr"/>
                </a:tc>
                <a:tc>
                  <a:txBody>
                    <a:bodyPr/>
                    <a:lstStyle/>
                    <a:p>
                      <a:pPr rtl="0"/>
                      <a:r>
                        <a:rPr lang="pt-BR" sz="1100">
                          <a:solidFill>
                            <a:srgbClr val="000000"/>
                          </a:solidFill>
                        </a:rPr>
                        <a:t>Verify Directly Connected Networks</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pt-BR" sz="1100">
                          <a:solidFill>
                            <a:srgbClr val="000000"/>
                          </a:solidFill>
                        </a:rPr>
                        <a:t>1.5.11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rtl="0"/>
                      <a:r>
                        <a:rPr lang="pt-BR" sz="1100">
                          <a:solidFill>
                            <a:srgbClr val="000000"/>
                          </a:solidFill>
                        </a:rPr>
                        <a:t>Verify Directly Connected Networks</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pt-BR" sz="1100">
                          <a:solidFill>
                            <a:srgbClr val="000000"/>
                          </a:solidFill>
                        </a:rPr>
                        <a:t>1.6.1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Implement a Small Network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pt-BR" sz="1100">
                          <a:solidFill>
                            <a:srgbClr val="000000"/>
                          </a:solidFill>
                        </a:rPr>
                        <a:t>1.6.2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Configure Basic Router Settings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2582900979"/>
                  </a:ext>
                </a:extLst>
              </a:tr>
            </a:tbl>
          </a:graphicData>
        </a:graphic>
      </p:graphicFrame>
    </p:spTree>
    <p:custDataLst>
      <p:tags r:id="rId1"/>
    </p:custDataLst>
    <p:extLst>
      <p:ext uri="{BB962C8B-B14F-4D97-AF65-F5344CB8AC3E}">
        <p14:creationId xmlns:p14="http://schemas.microsoft.com/office/powerpoint/2010/main" val="1373416983"/>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pt-BR" sz="1400">
                <a:latin typeface="Arial" charset="0"/>
              </a:rPr>
              <a:t>Module 1: Basic Device Configuration</a:t>
            </a:r>
            <a:br>
              <a:rPr lang="en-US" dirty="0">
                <a:latin typeface="Arial" charset="0"/>
              </a:rPr>
            </a:br>
            <a:r>
              <a:rPr lang="pt-BR">
                <a:latin typeface="Arial" charset="0"/>
              </a:rPr>
              <a:t>New Terms and Commands</a:t>
            </a:r>
          </a:p>
        </p:txBody>
      </p:sp>
      <p:sp>
        <p:nvSpPr>
          <p:cNvPr id="2" name="TextBox 1">
            <a:extLst>
              <a:ext uri="{FF2B5EF4-FFF2-40B4-BE49-F238E27FC236}">
                <a16:creationId xmlns:a16="http://schemas.microsoft.com/office/drawing/2014/main" id="{4C8F8F9F-C518-4AF0-B706-8775060114E7}"/>
              </a:ext>
            </a:extLst>
          </p:cNvPr>
          <p:cNvSpPr txBox="1"/>
          <p:nvPr/>
        </p:nvSpPr>
        <p:spPr>
          <a:xfrm>
            <a:off x="169334" y="731210"/>
            <a:ext cx="3852202" cy="4216539"/>
          </a:xfrm>
          <a:prstGeom prst="rect">
            <a:avLst/>
          </a:prstGeom>
          <a:noFill/>
        </p:spPr>
        <p:txBody>
          <a:bodyPr wrap="square" rtlCol="0">
            <a:spAutoFit/>
          </a:bodyPr>
          <a:lstStyle/>
          <a:p>
            <a:pPr marL="285750" indent="-285750" rtl="0">
              <a:buFont typeface="Arial" panose="020B0604020202020204" pitchFamily="34" charset="0"/>
              <a:buChar char="•"/>
            </a:pPr>
            <a:r>
              <a:rPr lang="pt-BR" sz="1400" b="1"/>
              <a:t>boot system flash</a:t>
            </a:r>
          </a:p>
          <a:p>
            <a:pPr marL="285750" indent="-285750" rtl="0">
              <a:buFont typeface="Arial" panose="020B0604020202020204" pitchFamily="34" charset="0"/>
              <a:buChar char="•"/>
            </a:pPr>
            <a:r>
              <a:rPr lang="pt-BR" sz="1400"/>
              <a:t>Power over Ethernet (PoE)</a:t>
            </a:r>
          </a:p>
          <a:p>
            <a:pPr marL="285750" indent="-285750" rtl="0">
              <a:buFont typeface="Arial" panose="020B0604020202020204" pitchFamily="34" charset="0"/>
              <a:buChar char="•"/>
            </a:pPr>
            <a:r>
              <a:rPr lang="pt-BR" sz="1400" b="1"/>
              <a:t>duplex</a:t>
            </a:r>
          </a:p>
          <a:p>
            <a:pPr marL="285750" indent="-285750" rtl="0">
              <a:buFont typeface="Arial" panose="020B0604020202020204" pitchFamily="34" charset="0"/>
              <a:buChar char="•"/>
            </a:pPr>
            <a:r>
              <a:rPr lang="pt-BR" sz="1400" b="1"/>
              <a:t>speed</a:t>
            </a:r>
          </a:p>
          <a:p>
            <a:pPr marL="285750" indent="-285750" rtl="0">
              <a:buFont typeface="Arial" panose="020B0604020202020204" pitchFamily="34" charset="0"/>
              <a:buChar char="•"/>
            </a:pPr>
            <a:r>
              <a:rPr lang="pt-BR" sz="1400"/>
              <a:t>auto-mdix</a:t>
            </a:r>
          </a:p>
          <a:p>
            <a:pPr marL="285750" indent="-285750" rtl="0">
              <a:buFont typeface="Arial" panose="020B0604020202020204" pitchFamily="34" charset="0"/>
              <a:buChar char="•"/>
            </a:pPr>
            <a:r>
              <a:rPr lang="pt-BR" sz="1400" b="1"/>
              <a:t>show controllers ethernet controller X</a:t>
            </a:r>
          </a:p>
          <a:p>
            <a:pPr marL="285750" indent="-285750" rtl="0">
              <a:buFont typeface="Arial" panose="020B0604020202020204" pitchFamily="34" charset="0"/>
              <a:buChar char="•"/>
            </a:pPr>
            <a:r>
              <a:rPr lang="pt-BR" sz="1400" b="1"/>
              <a:t>phy</a:t>
            </a:r>
          </a:p>
          <a:p>
            <a:pPr marL="285750" indent="-285750" rtl="0">
              <a:buFont typeface="Arial" panose="020B0604020202020204" pitchFamily="34" charset="0"/>
              <a:buChar char="•"/>
            </a:pPr>
            <a:r>
              <a:rPr lang="pt-BR" sz="1400" b="1"/>
              <a:t>show flash</a:t>
            </a:r>
          </a:p>
          <a:p>
            <a:pPr marL="285750" indent="-285750" rtl="0">
              <a:buFont typeface="Arial" panose="020B0604020202020204" pitchFamily="34" charset="0"/>
              <a:buChar char="•"/>
            </a:pPr>
            <a:r>
              <a:rPr lang="pt-BR" sz="1400" b="1"/>
              <a:t>show history</a:t>
            </a:r>
          </a:p>
          <a:p>
            <a:pPr marL="285750" indent="-285750" rtl="0">
              <a:buFont typeface="Arial" panose="020B0604020202020204" pitchFamily="34" charset="0"/>
              <a:buChar char="•"/>
            </a:pPr>
            <a:r>
              <a:rPr lang="pt-BR" sz="1400" b="1"/>
              <a:t>show ip ssh</a:t>
            </a:r>
          </a:p>
          <a:p>
            <a:pPr marL="285750" indent="-285750" rtl="0">
              <a:buFont typeface="Arial" panose="020B0604020202020204" pitchFamily="34" charset="0"/>
              <a:buChar char="•"/>
            </a:pPr>
            <a:r>
              <a:rPr lang="pt-BR" sz="1400" b="1"/>
              <a:t>ip ssh version 2</a:t>
            </a:r>
          </a:p>
          <a:p>
            <a:pPr marL="285750" indent="-285750" rtl="0">
              <a:buFont typeface="Arial" panose="020B0604020202020204" pitchFamily="34" charset="0"/>
              <a:buChar char="•"/>
            </a:pPr>
            <a:r>
              <a:rPr lang="pt-BR" sz="1400"/>
              <a:t>Loopback Interface</a:t>
            </a:r>
          </a:p>
          <a:p>
            <a:pPr marL="285750" indent="-285750" rtl="0">
              <a:buFont typeface="Arial" panose="020B0604020202020204" pitchFamily="34" charset="0"/>
              <a:buChar char="•"/>
            </a:pPr>
            <a:r>
              <a:rPr lang="pt-BR" sz="1400" b="1"/>
              <a:t>interface loopback x</a:t>
            </a:r>
          </a:p>
          <a:p>
            <a:pPr marL="285750" indent="-285750" rtl="0">
              <a:buFont typeface="Arial" panose="020B0604020202020204" pitchFamily="34" charset="0"/>
              <a:buChar char="•"/>
            </a:pPr>
            <a:r>
              <a:rPr lang="pt-BR" sz="1400" b="1"/>
              <a:t>include</a:t>
            </a:r>
          </a:p>
          <a:p>
            <a:pPr marL="285750" indent="-285750" rtl="0">
              <a:buFont typeface="Arial" panose="020B0604020202020204" pitchFamily="34" charset="0"/>
              <a:buChar char="•"/>
            </a:pPr>
            <a:r>
              <a:rPr lang="pt-BR" sz="1400" b="1"/>
              <a:t>exclude</a:t>
            </a:r>
          </a:p>
          <a:p>
            <a:pPr marL="285750" indent="-285750" rtl="0">
              <a:buFont typeface="Arial" panose="020B0604020202020204" pitchFamily="34" charset="0"/>
              <a:buChar char="•"/>
            </a:pPr>
            <a:r>
              <a:rPr lang="pt-BR" sz="1400" b="1"/>
              <a:t>section</a:t>
            </a:r>
          </a:p>
          <a:p>
            <a:pPr marL="285750" indent="-285750" rtl="0">
              <a:buFont typeface="Arial" panose="020B0604020202020204" pitchFamily="34" charset="0"/>
              <a:buChar char="•"/>
            </a:pPr>
            <a:r>
              <a:rPr lang="pt-BR" sz="1400" b="1"/>
              <a:t>show history</a:t>
            </a:r>
          </a:p>
          <a:p>
            <a:pPr marL="285750" indent="-285750" rtl="0">
              <a:buFont typeface="Arial" panose="020B0604020202020204" pitchFamily="34" charset="0"/>
              <a:buChar char="•"/>
            </a:pPr>
            <a:r>
              <a:rPr lang="pt-BR" sz="1400" b="1"/>
              <a:t>terminal history size</a:t>
            </a:r>
          </a:p>
          <a:p>
            <a:pPr marL="285750" indent="-285750">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1: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pt-BR" sz="1600"/>
              <a:t>Prior to teaching Module 1, the instructor should:</a:t>
            </a:r>
          </a:p>
          <a:p>
            <a:pPr rtl="0">
              <a:lnSpc>
                <a:spcPct val="85000"/>
              </a:lnSpc>
              <a:spcBef>
                <a:spcPct val="30000"/>
              </a:spcBef>
              <a:buFont typeface="Arial" panose="020B0604020202020204" pitchFamily="34" charset="0"/>
              <a:buChar char="•"/>
            </a:pPr>
            <a:r>
              <a:rPr lang="pt-BR" sz="1600"/>
              <a:t>Review the activities and assessments for this module.</a:t>
            </a:r>
          </a:p>
          <a:p>
            <a:pPr rtl="0">
              <a:lnSpc>
                <a:spcPct val="85000"/>
              </a:lnSpc>
              <a:spcBef>
                <a:spcPct val="30000"/>
              </a:spcBef>
              <a:buFont typeface="Arial" panose="020B0604020202020204" pitchFamily="34" charset="0"/>
              <a:buChar char="•"/>
            </a:pPr>
            <a:r>
              <a:rPr lang="pt-BR" sz="1600"/>
              <a:t>Try to include as many questions as possible to keep students engaged during classroom presentation.</a:t>
            </a:r>
          </a:p>
          <a:p>
            <a:pPr marL="0" indent="0" rtl="0">
              <a:lnSpc>
                <a:spcPct val="85000"/>
              </a:lnSpc>
              <a:spcBef>
                <a:spcPct val="30000"/>
              </a:spcBef>
              <a:buNone/>
            </a:pPr>
            <a:r>
              <a:rPr lang="pt-BR" sz="1400"/>
              <a:t>Topic 1.1</a:t>
            </a:r>
          </a:p>
          <a:p>
            <a:pPr lvl="1" rtl="0">
              <a:lnSpc>
                <a:spcPct val="85000"/>
              </a:lnSpc>
              <a:spcBef>
                <a:spcPct val="30000"/>
              </a:spcBef>
            </a:pPr>
            <a:r>
              <a:rPr lang="pt-BR" sz="1200"/>
              <a:t>Ask the students or have a class discussion</a:t>
            </a:r>
          </a:p>
          <a:p>
            <a:pPr lvl="2" rtl="0">
              <a:lnSpc>
                <a:spcPct val="85000"/>
              </a:lnSpc>
              <a:spcBef>
                <a:spcPct val="30000"/>
              </a:spcBef>
            </a:pPr>
            <a:r>
              <a:rPr lang="pt-BR" sz="1100"/>
              <a:t>Why do you think it is important to have the ability to designate a different IOS to boot from?</a:t>
            </a:r>
          </a:p>
          <a:p>
            <a:pPr lvl="2" rtl="0">
              <a:lnSpc>
                <a:spcPct val="85000"/>
              </a:lnSpc>
              <a:spcBef>
                <a:spcPct val="30000"/>
              </a:spcBef>
            </a:pPr>
            <a:r>
              <a:rPr lang="pt-BR" sz="1100"/>
              <a:t>Why is having the ability to remotely manage a switch so critical?</a:t>
            </a:r>
          </a:p>
          <a:p>
            <a:pPr marL="0" indent="0" rtl="0">
              <a:lnSpc>
                <a:spcPct val="85000"/>
              </a:lnSpc>
              <a:spcBef>
                <a:spcPct val="30000"/>
              </a:spcBef>
              <a:buNone/>
            </a:pPr>
            <a:r>
              <a:rPr lang="pt-BR" sz="1400"/>
              <a:t>Topic 1.2</a:t>
            </a:r>
          </a:p>
          <a:p>
            <a:pPr lvl="1" rtl="0">
              <a:lnSpc>
                <a:spcPct val="85000"/>
              </a:lnSpc>
              <a:spcBef>
                <a:spcPct val="30000"/>
              </a:spcBef>
            </a:pPr>
            <a:r>
              <a:rPr lang="pt-BR" sz="1200"/>
              <a:t>Ask the students or have a class discussion</a:t>
            </a:r>
          </a:p>
          <a:p>
            <a:pPr lvl="2" rtl="0">
              <a:lnSpc>
                <a:spcPct val="85000"/>
              </a:lnSpc>
              <a:spcBef>
                <a:spcPct val="30000"/>
              </a:spcBef>
            </a:pPr>
            <a:r>
              <a:rPr lang="pt-BR" sz="1100"/>
              <a:t>When do you think you might see a half-duplex connection in modern networks?</a:t>
            </a:r>
          </a:p>
          <a:p>
            <a:pPr lvl="2" rtl="0">
              <a:lnSpc>
                <a:spcPct val="85000"/>
              </a:lnSpc>
              <a:spcBef>
                <a:spcPct val="30000"/>
              </a:spcBef>
            </a:pPr>
            <a:r>
              <a:rPr lang="pt-BR" sz="1100"/>
              <a:t>Why do you think half-duplex connections are supported by modern devices and operating systems?</a:t>
            </a:r>
          </a:p>
          <a:p>
            <a:pPr>
              <a:lnSpc>
                <a:spcPct val="85000"/>
              </a:lnSpc>
              <a:spcBef>
                <a:spcPct val="30000"/>
              </a:spcBef>
              <a:buFont typeface="Arial" panose="020B0604020202020204" pitchFamily="34" charset="0"/>
              <a:buChar char="•"/>
            </a:pPr>
            <a:endParaRPr lang="en-US" sz="16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1: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pt-BR" sz="1400"/>
              <a:t>Topic 1.3</a:t>
            </a:r>
          </a:p>
          <a:p>
            <a:pPr lvl="1" rtl="0">
              <a:lnSpc>
                <a:spcPct val="85000"/>
              </a:lnSpc>
              <a:spcBef>
                <a:spcPct val="30000"/>
              </a:spcBef>
            </a:pPr>
            <a:r>
              <a:rPr lang="pt-BR" sz="1200"/>
              <a:t>Ask the students or have a class discussion</a:t>
            </a:r>
          </a:p>
          <a:p>
            <a:pPr lvl="2" rtl="0">
              <a:lnSpc>
                <a:spcPct val="85000"/>
              </a:lnSpc>
              <a:spcBef>
                <a:spcPct val="30000"/>
              </a:spcBef>
            </a:pPr>
            <a:r>
              <a:rPr lang="pt-BR" sz="1100"/>
              <a:t>Telnet is not secure. Why do you think it is still supported and used?</a:t>
            </a:r>
          </a:p>
          <a:p>
            <a:pPr lvl="2" rtl="0">
              <a:lnSpc>
                <a:spcPct val="85000"/>
              </a:lnSpc>
              <a:spcBef>
                <a:spcPct val="30000"/>
              </a:spcBef>
            </a:pPr>
            <a:r>
              <a:rPr lang="pt-BR" sz="1100"/>
              <a:t>Why do you think SSH version 2 is preferred over SSH version 1?</a:t>
            </a:r>
          </a:p>
          <a:p>
            <a:pPr marL="0" indent="0" rtl="0">
              <a:lnSpc>
                <a:spcPct val="85000"/>
              </a:lnSpc>
              <a:spcBef>
                <a:spcPct val="30000"/>
              </a:spcBef>
              <a:buNone/>
            </a:pPr>
            <a:r>
              <a:rPr lang="pt-BR" sz="1400"/>
              <a:t>Topic 1.4</a:t>
            </a:r>
          </a:p>
          <a:p>
            <a:pPr lvl="1" rtl="0">
              <a:lnSpc>
                <a:spcPct val="85000"/>
              </a:lnSpc>
              <a:spcBef>
                <a:spcPct val="30000"/>
              </a:spcBef>
            </a:pPr>
            <a:r>
              <a:rPr lang="pt-BR" sz="1200"/>
              <a:t>Ask the students or have a class discussion</a:t>
            </a:r>
          </a:p>
          <a:p>
            <a:pPr lvl="2" rtl="0">
              <a:lnSpc>
                <a:spcPct val="85000"/>
              </a:lnSpc>
              <a:spcBef>
                <a:spcPct val="30000"/>
              </a:spcBef>
            </a:pPr>
            <a:r>
              <a:rPr lang="pt-BR" sz="1100"/>
              <a:t>What is the purpose of the Message-Of-The-Day banner?</a:t>
            </a:r>
          </a:p>
          <a:p>
            <a:pPr lvl="2" rtl="0">
              <a:lnSpc>
                <a:spcPct val="85000"/>
              </a:lnSpc>
              <a:spcBef>
                <a:spcPct val="30000"/>
              </a:spcBef>
            </a:pPr>
            <a:r>
              <a:rPr lang="pt-BR" sz="1100"/>
              <a:t>What makes a loopback interface so versatile and useful?</a:t>
            </a:r>
          </a:p>
          <a:p>
            <a:pPr marL="0" indent="0" rtl="0">
              <a:lnSpc>
                <a:spcPct val="85000"/>
              </a:lnSpc>
              <a:spcBef>
                <a:spcPct val="30000"/>
              </a:spcBef>
              <a:buNone/>
            </a:pPr>
            <a:r>
              <a:rPr lang="pt-BR" sz="1400"/>
              <a:t>Topic 1.5</a:t>
            </a:r>
          </a:p>
          <a:p>
            <a:pPr lvl="1" rtl="0">
              <a:lnSpc>
                <a:spcPct val="85000"/>
              </a:lnSpc>
              <a:spcBef>
                <a:spcPct val="30000"/>
              </a:spcBef>
            </a:pPr>
            <a:r>
              <a:rPr lang="pt-BR" sz="1200"/>
              <a:t>Ask the students or have a class discussion</a:t>
            </a:r>
          </a:p>
          <a:p>
            <a:pPr lvl="2" rtl="0">
              <a:lnSpc>
                <a:spcPct val="85000"/>
              </a:lnSpc>
              <a:spcBef>
                <a:spcPct val="30000"/>
              </a:spcBef>
            </a:pPr>
            <a:r>
              <a:rPr lang="pt-BR" sz="1100"/>
              <a:t>What indicator do you have that an interface with an IPv6 address assigned is operational?</a:t>
            </a:r>
          </a:p>
          <a:p>
            <a:pPr lvl="2" rtl="0">
              <a:lnSpc>
                <a:spcPct val="85000"/>
              </a:lnSpc>
              <a:spcBef>
                <a:spcPct val="30000"/>
              </a:spcBef>
            </a:pPr>
            <a:r>
              <a:rPr lang="pt-BR" sz="1100"/>
              <a:t>In what scenario might you find yourself using the history buffer?</a:t>
            </a:r>
          </a:p>
          <a:p>
            <a:pPr lvl="2">
              <a:lnSpc>
                <a:spcPct val="85000"/>
              </a:lnSpc>
              <a:spcBef>
                <a:spcPct val="30000"/>
              </a:spcBef>
            </a:pPr>
            <a:endParaRPr lang="en-US" sz="1100" dirty="0"/>
          </a:p>
          <a:p>
            <a:pPr lvl="2">
              <a:lnSpc>
                <a:spcPct val="85000"/>
              </a:lnSpc>
              <a:spcBef>
                <a:spcPct val="30000"/>
              </a:spcBef>
            </a:pPr>
            <a:endParaRPr lang="en-US" sz="1100" dirty="0"/>
          </a:p>
          <a:p>
            <a:pPr marL="261937" lvl="2" indent="0">
              <a:lnSpc>
                <a:spcPct val="85000"/>
              </a:lnSpc>
              <a:spcBef>
                <a:spcPct val="30000"/>
              </a:spcBef>
              <a:buNone/>
            </a:pPr>
            <a:endParaRPr lang="en-US" sz="1100" dirty="0"/>
          </a:p>
          <a:p>
            <a:pPr>
              <a:lnSpc>
                <a:spcPct val="85000"/>
              </a:lnSpc>
              <a:spcBef>
                <a:spcPct val="30000"/>
              </a:spcBef>
            </a:pPr>
            <a:endParaRPr lang="en-US" sz="1400" dirty="0"/>
          </a:p>
          <a:p>
            <a:pPr marL="261937" lvl="2" indent="0">
              <a:lnSpc>
                <a:spcPct val="85000"/>
              </a:lnSpc>
              <a:spcBef>
                <a:spcPct val="30000"/>
              </a:spcBef>
              <a:buNone/>
            </a:pPr>
            <a:endParaRPr lang="en-US" sz="1100" dirty="0"/>
          </a:p>
          <a:p>
            <a:pPr>
              <a:lnSpc>
                <a:spcPct val="85000"/>
              </a:lnSpc>
              <a:spcBef>
                <a:spcPct val="30000"/>
              </a:spcBef>
            </a:pPr>
            <a:endParaRPr lang="en-US" sz="14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12060</TotalTime>
  <Words>5725</Words>
  <Application>Microsoft Office PowerPoint</Application>
  <PresentationFormat>On-screen Show (16:9)</PresentationFormat>
  <Paragraphs>840</Paragraphs>
  <Slides>71</Slides>
  <Notes>69</Notes>
  <HiddenSlides>7</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Default Theme</vt:lpstr>
      <vt:lpstr>Módulo 1: Configuração básica do dispositivo</vt:lpstr>
      <vt:lpstr>Instructor Materials – Module 1 Planning Guide</vt:lpstr>
      <vt:lpstr>O que esperar neste módulo</vt:lpstr>
      <vt:lpstr>O que esperar neste módulo (Cont.)</vt:lpstr>
      <vt:lpstr>Check Your Understanding</vt:lpstr>
      <vt:lpstr>Module 1: Activities</vt:lpstr>
      <vt:lpstr>Module 1: Activities (Cont.)</vt:lpstr>
      <vt:lpstr>Module 1: Best Practices</vt:lpstr>
      <vt:lpstr>Module 1: Best Practices (Cont.)</vt:lpstr>
      <vt:lpstr>Módulo 1: Configuração básica do dispositivo</vt:lpstr>
      <vt:lpstr>Objetivos do módulo</vt:lpstr>
      <vt:lpstr>1.1 Configure um Switch usando as Configurações Iniciais</vt:lpstr>
      <vt:lpstr>Configure a Switch with Initial Settings Switch Boot Sequence</vt:lpstr>
      <vt:lpstr>Configure a Switch with Initial Settings The boot system Command</vt:lpstr>
      <vt:lpstr>Configure a Switch with Initial Settings Switch LED Indicators</vt:lpstr>
      <vt:lpstr>Configure a Switch with Initial Settings Switch LED Indicators (Cont.)</vt:lpstr>
      <vt:lpstr>Configure a Switch with Initial Settings Recovering from a System Crash</vt:lpstr>
      <vt:lpstr>Configure a Switch with Initial Settings Switch Management Access</vt:lpstr>
      <vt:lpstr>Configure a Switch with Initial Settings Switch SVI Configuration Example</vt:lpstr>
      <vt:lpstr>Configurar um switch com configurações iniciais Exemplo de configuração do switch SVI (Cont.)</vt:lpstr>
      <vt:lpstr>Configurar um switch com configurações iniciais Exemplo de configuração do switch SVI (Cont.)</vt:lpstr>
      <vt:lpstr>Configurar um switch com configurações iniciais Exemplo de configuração do switch SVI (Cont.)</vt:lpstr>
      <vt:lpstr>Configure a Switch with Initial Settings Lab – Basic Switch Configuration</vt:lpstr>
      <vt:lpstr>1.2 Configure Switch Ports</vt:lpstr>
      <vt:lpstr>Configure Switch Ports Duplex Communication</vt:lpstr>
      <vt:lpstr>Configure Switch Ports Configure Switch Ports at the Physical Layer</vt:lpstr>
      <vt:lpstr>Configure Switch Ports Configure Switch Ports at the Physical Layer (Cont.)</vt:lpstr>
      <vt:lpstr>Configure Switch Ports Auto-MDIX</vt:lpstr>
      <vt:lpstr>Comandos de Verificação do Comutador Configurar Portas doSwitch</vt:lpstr>
      <vt:lpstr>Configure Switch Ports Verify Switch Port Configuration</vt:lpstr>
      <vt:lpstr>Configure Switch Ports Verify Switch Port Configuration (Cont.)</vt:lpstr>
      <vt:lpstr>Configure Switch Ports Network Access Layer Issues</vt:lpstr>
      <vt:lpstr>Configurar portas de switch Problemas da camada de acesso à rede (Cont.)</vt:lpstr>
      <vt:lpstr>Configurar portas de switch Problemas da camada de acesso à rede (Cont.)</vt:lpstr>
      <vt:lpstr>Configurar Portas do Switch Interface Erros de Entrada e Saída</vt:lpstr>
      <vt:lpstr>Configurar Portas do Switch Interface Erros de Entrada e Saída (Cont.) </vt:lpstr>
      <vt:lpstr>Configure Switch Ports Troubleshooting Network Access Layer Issues</vt:lpstr>
      <vt:lpstr>1.3 Secure Remote Access</vt:lpstr>
      <vt:lpstr>Secure Remote Access Telnet Operation</vt:lpstr>
      <vt:lpstr>Secure Remote Access SSH Operation</vt:lpstr>
      <vt:lpstr>Acesso remoto seguro Verifique se o switch suporta SSH</vt:lpstr>
      <vt:lpstr>Secure Remote Access Configure SSH</vt:lpstr>
      <vt:lpstr>Secure Remote Access Verify SSH is Operational</vt:lpstr>
      <vt:lpstr>Secure Remote Access Verify SSH is Operational (Cont.)</vt:lpstr>
      <vt:lpstr>Secure Remote Access Packet Tracer – Configure SSH</vt:lpstr>
      <vt:lpstr>1.4 Basic Router Configuration</vt:lpstr>
      <vt:lpstr>Basic Router Configuration Configure Basic Router Settings</vt:lpstr>
      <vt:lpstr>Configuração Básica do Roteador Configurar Definições Básicas do Roteador (Cont.) </vt:lpstr>
      <vt:lpstr>Topologia de pilhadupla daconfiguração do roteador básica</vt:lpstr>
      <vt:lpstr>Configuração básica do roteador Configurar interfaces do roteador</vt:lpstr>
      <vt:lpstr>Configuração Básica doRoteadorConfigurar Interfaces do Roteador (Cont.) </vt:lpstr>
      <vt:lpstr>Interfaces de loopbackIPv4de configuração básica do roteador</vt:lpstr>
      <vt:lpstr>Rastreador depacotes de configuração básica do roteador — configurar interfaces de roteador</vt:lpstr>
      <vt:lpstr>1.5 Verify Directly Connected Networks</vt:lpstr>
      <vt:lpstr>Verificar comandos de verificação da interface de redes conectadas diretamente</vt:lpstr>
      <vt:lpstr>Verificar redes diretamente conectadas Verificar status da interface</vt:lpstr>
      <vt:lpstr>Verificar Redes Conectadas Diretamente Verificar Endereços Local e Multicast de Link IPv6</vt:lpstr>
      <vt:lpstr>Verificar as redes conectadas diretamente verificar a configuração da interface</vt:lpstr>
      <vt:lpstr>Verify Directly Connected Networks Verify Routes</vt:lpstr>
      <vt:lpstr>Verify Directly Connected Networks Verify Routes (Cont.)</vt:lpstr>
      <vt:lpstr>Verify Directly Connected Networks Filter Show Command Output</vt:lpstr>
      <vt:lpstr>Verificar redes diretamente conectadas Recurso Histórico de Comandos</vt:lpstr>
      <vt:lpstr>Verificar orastreador depacotes de redes conectadas diretamente — verificar redes conectadas diretamente</vt:lpstr>
      <vt:lpstr>1.6 - Módulo Prática e Quiz</vt:lpstr>
      <vt:lpstr>Prática de Módulo eTracer dePacotes de Quiz — Implementar uma Rede Pequena</vt:lpstr>
      <vt:lpstr>Prática de Módulo e Laboratório de Questionários — Configurar Definições Básicas do Roteador</vt:lpstr>
      <vt:lpstr>Module Practice and Quiz What Did I Learn In This Module?</vt:lpstr>
      <vt:lpstr>Módulo Prática e Quiz O que aprendi neste módulo? (continuação)</vt:lpstr>
      <vt:lpstr>Módulo Prática e Quiz O que aprendi neste módulo? (continuação)</vt:lpstr>
      <vt:lpstr>Module 1: Basic Device Configuration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356</cp:revision>
  <dcterms:created xsi:type="dcterms:W3CDTF">2019-10-18T06:21:22Z</dcterms:created>
  <dcterms:modified xsi:type="dcterms:W3CDTF">2020-05-21T05:26:10Z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