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tags/tag21.xml" ContentType="application/vnd.openxmlformats-officedocument.presentationml.tags+xml"/>
  <Override PartName="/ppt/notesSlides/notesSlide46.xml" ContentType="application/vnd.openxmlformats-officedocument.presentationml.notesSlide+xml"/>
  <Override PartName="/ppt/tags/tag22.xml" ContentType="application/vnd.openxmlformats-officedocument.presentationml.tags+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513" r:id="rId2"/>
    <p:sldId id="730" r:id="rId3"/>
    <p:sldId id="1184" r:id="rId4"/>
    <p:sldId id="1071" r:id="rId5"/>
    <p:sldId id="1185" r:id="rId6"/>
    <p:sldId id="763" r:id="rId7"/>
    <p:sldId id="1052" r:id="rId8"/>
    <p:sldId id="1069" r:id="rId9"/>
    <p:sldId id="876" r:id="rId10"/>
    <p:sldId id="860" r:id="rId11"/>
    <p:sldId id="759" r:id="rId12"/>
    <p:sldId id="1108" r:id="rId13"/>
    <p:sldId id="1143" r:id="rId14"/>
    <p:sldId id="1141" r:id="rId15"/>
    <p:sldId id="1142" r:id="rId16"/>
    <p:sldId id="1144" r:id="rId17"/>
    <p:sldId id="1056" r:id="rId18"/>
    <p:sldId id="1145" r:id="rId19"/>
    <p:sldId id="1146" r:id="rId20"/>
    <p:sldId id="1147" r:id="rId21"/>
    <p:sldId id="1148" r:id="rId22"/>
    <p:sldId id="1149" r:id="rId23"/>
    <p:sldId id="1150" r:id="rId24"/>
    <p:sldId id="1103" r:id="rId25"/>
    <p:sldId id="1151" r:id="rId26"/>
    <p:sldId id="1152" r:id="rId27"/>
    <p:sldId id="1153" r:id="rId28"/>
    <p:sldId id="1104" r:id="rId29"/>
    <p:sldId id="1118" r:id="rId30"/>
    <p:sldId id="1154" r:id="rId31"/>
    <p:sldId id="1155" r:id="rId32"/>
    <p:sldId id="1139" r:id="rId33"/>
    <p:sldId id="1156" r:id="rId34"/>
    <p:sldId id="1157" r:id="rId35"/>
    <p:sldId id="1158" r:id="rId36"/>
    <p:sldId id="1159" r:id="rId37"/>
    <p:sldId id="1160" r:id="rId38"/>
    <p:sldId id="1161" r:id="rId39"/>
    <p:sldId id="1162" r:id="rId40"/>
    <p:sldId id="1163" r:id="rId41"/>
    <p:sldId id="1164" r:id="rId42"/>
    <p:sldId id="1165" r:id="rId43"/>
    <p:sldId id="1166" r:id="rId44"/>
    <p:sldId id="957" r:id="rId45"/>
    <p:sldId id="1138" r:id="rId46"/>
    <p:sldId id="1167" r:id="rId47"/>
    <p:sldId id="1168" r:id="rId48"/>
    <p:sldId id="874"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26537E-BCA1-A31E-C07D-6F7E943DB8AD}" v="22" dt="2020-05-14T02:43:45.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75082" autoAdjust="0"/>
  </p:normalViewPr>
  <p:slideViewPr>
    <p:cSldViewPr snapToGrid="0" showGuides="1">
      <p:cViewPr varScale="1">
        <p:scale>
          <a:sx n="67" d="100"/>
          <a:sy n="67" d="100"/>
        </p:scale>
        <p:origin x="1004"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r>
              <a:rPr lang="pt-BR">
                <a:solidFill>
                  <a:schemeClr val="accent5">
                    <a:lumMod val="40000"/>
                    <a:lumOff val="60000"/>
                  </a:schemeClr>
                </a:solidFill>
              </a:rPr>
              <a:t>Switching, Routing, and Wireless Essentials v7.0 (SRWE)</a:t>
            </a:r>
          </a:p>
          <a:p>
            <a:pPr rtl="0">
              <a:buFontTx/>
              <a:buNone/>
            </a:pPr>
            <a:r>
              <a:rPr lang="pt-BR">
                <a:solidFill>
                  <a:schemeClr val="accent5">
                    <a:lumMod val="40000"/>
                    <a:lumOff val="60000"/>
                  </a:schemeClr>
                </a:solidFill>
              </a:rPr>
              <a:t>Módulo 10: Conceitos de segurança da 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10.1 - Segurança de endpoints</a:t>
            </a:r>
          </a:p>
          <a:p>
            <a:pPr rtl="0"/>
            <a:r>
              <a:rPr lang="pt-BR"/>
              <a:t>10.1.1 - Ataques de Rede hoje</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10.1 - Segurança de endpoints</a:t>
            </a:r>
          </a:p>
          <a:p>
            <a:pPr rtl="0"/>
            <a:r>
              <a:rPr lang="pt-BR"/>
              <a:t>10.1.2 - Dispositivos para Segurança de Redes</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184636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10.1 - Segurança de endpoints</a:t>
            </a:r>
          </a:p>
          <a:p>
            <a:pPr rtl="0"/>
            <a:r>
              <a:rPr lang="pt-BR"/>
              <a:t>10.1.3 - Proteção do endpoint</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474161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10.1 - Segurança de endpoints</a:t>
            </a:r>
          </a:p>
          <a:p>
            <a:pPr rtl="0"/>
            <a:r>
              <a:rPr lang="pt-BR"/>
              <a:t>10.1.4 - Cisco® Email Security appliance</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1890582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10.1 - Segurança de endpoints</a:t>
            </a:r>
          </a:p>
          <a:p>
            <a:pPr rtl="0"/>
            <a:r>
              <a:rPr lang="pt-BR"/>
              <a:t>10.1.5 - Cisco Web Security Appliance</a:t>
            </a:r>
          </a:p>
          <a:p>
            <a:pPr rtl="0"/>
            <a:r>
              <a:rPr lang="pt-BR"/>
              <a:t>10.1.6 - Verifique sua compreensão - Segurança de Endpoint</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4003401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10.2 Controle de acesso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10.2 - Controle de acesso</a:t>
            </a:r>
          </a:p>
          <a:p>
            <a:pPr rtl="0"/>
            <a:r>
              <a:rPr lang="pt-BR"/>
              <a:t>10.2.1 - Autenticação com uma senha local</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2691726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10.2 - Controle de acesso</a:t>
            </a:r>
          </a:p>
          <a:p>
            <a:pPr rtl="0"/>
            <a:r>
              <a:rPr lang="pt-BR"/>
              <a:t>10.2.2 - Componentes AAA</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315394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10.2 - Controle de acesso</a:t>
            </a:r>
          </a:p>
          <a:p>
            <a:pPr rtl="0"/>
            <a:r>
              <a:rPr lang="pt-BR"/>
              <a:t>10.2.3 - Autenticação</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682175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10.2 - Controle de acesso</a:t>
            </a:r>
          </a:p>
          <a:p>
            <a:pPr rtl="0"/>
            <a:r>
              <a:rPr lang="pt-BR"/>
              <a:t>10.2.4 - Autorização</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51956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10.2 - Controle de acesso</a:t>
            </a:r>
          </a:p>
          <a:p>
            <a:pPr rtl="0"/>
            <a:r>
              <a:rPr lang="pt-BR"/>
              <a:t>10.2.5 - Contabilidade</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031285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10.2 - Controle de acesso</a:t>
            </a:r>
          </a:p>
          <a:p>
            <a:pPr rtl="0"/>
            <a:r>
              <a:rPr lang="pt-BR"/>
              <a:t>10.2.6 – 802.1X</a:t>
            </a:r>
          </a:p>
          <a:p>
            <a:pPr rtl="0"/>
            <a:r>
              <a:rPr lang="pt-BR"/>
              <a:t>10.2.7 - Verifique sua compreensão - Controle de acesso</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4287480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10.3 - Ameaças à segurança de camada 2</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10.3 - Ameaças à segurança de camada 2</a:t>
            </a:r>
          </a:p>
          <a:p>
            <a:pPr rtl="0"/>
            <a:r>
              <a:rPr lang="pt-BR"/>
              <a:t>10.3.1 - Vulnerabilidades da camada 2</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252495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10.3 - Ameaças à segurança de camada 2</a:t>
            </a:r>
          </a:p>
          <a:p>
            <a:pPr rtl="0"/>
            <a:r>
              <a:rPr lang="pt-BR"/>
              <a:t>10.3.2 - Categorias de ataque a switch</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661455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10.3 - Ameaças à segurança de camada 2</a:t>
            </a:r>
          </a:p>
          <a:p>
            <a:pPr rtl="0"/>
            <a:r>
              <a:rPr lang="pt-BR"/>
              <a:t>10.3.3 - Técnicas de mitigação de ataque a switch</a:t>
            </a:r>
          </a:p>
          <a:p>
            <a:pPr rtl="0"/>
            <a:r>
              <a:rPr lang="pt-BR"/>
              <a:t>10.3.4 - Verifique sua compreensão - ameaças à segurança da camada 2</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843226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10.4 - Ataque na tabela de endereços MAC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10.4 - Ataque na tabela de endereços MAC</a:t>
            </a:r>
          </a:p>
          <a:p>
            <a:pPr rtl="0"/>
            <a:r>
              <a:rPr lang="pt-BR"/>
              <a:t>10.4.1 – Revisão da operação de switch</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101571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10.4 - Ataque na tabela de endereços MAC</a:t>
            </a:r>
          </a:p>
          <a:p>
            <a:pPr rtl="0"/>
            <a:r>
              <a:rPr lang="pt-BR"/>
              <a:t>10.4. 2 - I⁪nundação da tabela de endereços MAC</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3168899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10.4 - Ataque na tabela de endereços MAC</a:t>
            </a:r>
          </a:p>
          <a:p>
            <a:pPr rtl="0"/>
            <a:r>
              <a:rPr lang="pt-BR"/>
              <a:t>10.4.3 - Mitigação ao ataque na tabela de endereços MAC</a:t>
            </a:r>
          </a:p>
          <a:p>
            <a:pPr rtl="0"/>
            <a:r>
              <a:rPr lang="pt-BR"/>
              <a:t>10.4.4 - Verifique sua compreensão - Ataques da tabela de endereços MAC</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357891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962230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pPr rtl="0"/>
            <a:r>
              <a:rPr lang="pt-BR"/>
              <a:t>10.5.1 - Vídeo - Ataques de VLAN e DHCP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462423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pPr rtl="0"/>
            <a:r>
              <a:rPr lang="pt-BR"/>
              <a:t>10.5.2 –Ataques de salto de VLAN</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877408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pPr rtl="0"/>
            <a:r>
              <a:rPr lang="pt-BR"/>
              <a:t>10.5.3 - Ataque de marcação dupla de VLAN</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474460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pPr rtl="0"/>
            <a:r>
              <a:rPr lang="pt-BR"/>
              <a:t>10.5.3 - Ataque de marcação dupla de VLAN (Cont.)</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1634378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pPr rtl="0"/>
            <a:r>
              <a:rPr lang="pt-BR"/>
              <a:t>10.5.4 - Mensagens DHCP</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1782175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pPr rtl="0"/>
            <a:r>
              <a:rPr lang="pt-BR"/>
              <a:t>10.5.5 - Ataques à DHCP</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814701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pPr rtl="0"/>
            <a:r>
              <a:rPr lang="pt-BR"/>
              <a:t>10.5.6 - </a:t>
            </a:r>
            <a:r>
              <a:rPr lang="pt-BR" sz="1200"/>
              <a:t>Vídeo - Ataques ARP, Ataques STP e Reconhecimento CDP</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3654168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pPr rtl="0"/>
            <a:r>
              <a:rPr lang="pt-BR"/>
              <a:t>10.5.7- </a:t>
            </a:r>
            <a:r>
              <a:rPr lang="pt-BR" sz="1200"/>
              <a:t>Ataques ARP</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790860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pPr rtl="0"/>
            <a:r>
              <a:rPr lang="pt-BR"/>
              <a:t>10.5.8 - Ataque de Falsificação de Endereços</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1947476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pPr rtl="0"/>
            <a:r>
              <a:rPr lang="pt-BR"/>
              <a:t>10.5.9 – Ataques de STP</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2258778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10.5 - Ataques de LAN</a:t>
            </a:r>
          </a:p>
          <a:p>
            <a:pPr rtl="0"/>
            <a:r>
              <a:rPr lang="pt-BR"/>
              <a:t>10.5.10 - Reconhecimento CDP</a:t>
            </a:r>
          </a:p>
          <a:p>
            <a:pPr rtl="0"/>
            <a:r>
              <a:rPr lang="pt-BR"/>
              <a:t>10.5.11 - Verifique sua compreensão - ataques de LAN</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1737238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10 - Conceitos de segurança de LAN</a:t>
            </a:r>
          </a:p>
          <a:p>
            <a:pPr rtl="0"/>
            <a:r>
              <a:rPr lang="pt-BR" sz="1200"/>
              <a:t>10.6 - Módulo Prática e Quiz</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45</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10 - Conceitos de segurança de LAN</a:t>
            </a:r>
          </a:p>
          <a:p>
            <a:pPr rtl="0"/>
            <a:r>
              <a:rPr lang="pt-BR" sz="1200"/>
              <a:t>10.6 - Módulo Prática e Quiz</a:t>
            </a:r>
          </a:p>
          <a:p>
            <a:pPr rtl="0"/>
            <a:r>
              <a:rPr lang="pt-BR" sz="1200"/>
              <a:t>10.6.1 - O que eu aprendi neste módulo?</a:t>
            </a:r>
          </a:p>
        </p:txBody>
      </p:sp>
    </p:spTree>
    <p:extLst>
      <p:ext uri="{BB962C8B-B14F-4D97-AF65-F5344CB8AC3E}">
        <p14:creationId xmlns:p14="http://schemas.microsoft.com/office/powerpoint/2010/main" val="25279157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10 - Conceitos de segurança de LAN</a:t>
            </a:r>
          </a:p>
          <a:p>
            <a:pPr rtl="0"/>
            <a:r>
              <a:rPr lang="pt-BR" sz="1200"/>
              <a:t>10.6 - Módulo Prática e Quiz</a:t>
            </a:r>
          </a:p>
          <a:p>
            <a:pPr rtl="0"/>
            <a:r>
              <a:rPr lang="pt-BR" sz="1200"/>
              <a:t>10.6.1 - O que eu aprendi neste módulo? (continuação)</a:t>
            </a:r>
          </a:p>
        </p:txBody>
      </p:sp>
    </p:spTree>
    <p:extLst>
      <p:ext uri="{BB962C8B-B14F-4D97-AF65-F5344CB8AC3E}">
        <p14:creationId xmlns:p14="http://schemas.microsoft.com/office/powerpoint/2010/main" val="64125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10 - Conceitos de segurança de LAN</a:t>
            </a:r>
          </a:p>
          <a:p>
            <a:pPr rtl="0"/>
            <a:r>
              <a:rPr lang="pt-BR" sz="1200"/>
              <a:t>10.6 - Módulo Prática e Quiz</a:t>
            </a:r>
          </a:p>
          <a:p>
            <a:pPr rtl="0"/>
            <a:r>
              <a:rPr lang="pt-BR" sz="1200"/>
              <a:t>10.6.1 - O que eu aprendi neste módulo? (continuação)</a:t>
            </a:r>
          </a:p>
          <a:p>
            <a:pPr rtl="0"/>
            <a:r>
              <a:rPr lang="pt-BR" sz="1200"/>
              <a:t>10.6.2 - Teste do módulo - Conceitos de segurança da LAN</a:t>
            </a:r>
          </a:p>
        </p:txBody>
      </p:sp>
    </p:spTree>
    <p:extLst>
      <p:ext uri="{BB962C8B-B14F-4D97-AF65-F5344CB8AC3E}">
        <p14:creationId xmlns:p14="http://schemas.microsoft.com/office/powerpoint/2010/main" val="20979691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48</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r>
              <a:rPr lang="pt-BR">
                <a:solidFill>
                  <a:schemeClr val="accent5">
                    <a:lumMod val="40000"/>
                    <a:lumOff val="60000"/>
                  </a:schemeClr>
                </a:solidFill>
              </a:rPr>
              <a:t>Switching, Routing, and Wireless Essentials v7.0 (SRWE)</a:t>
            </a:r>
          </a:p>
          <a:p>
            <a:pPr rtl="0">
              <a:buFontTx/>
              <a:buNone/>
            </a:pPr>
            <a:r>
              <a:rPr lang="pt-BR">
                <a:solidFill>
                  <a:schemeClr val="accent5">
                    <a:lumMod val="40000"/>
                    <a:lumOff val="60000"/>
                  </a:schemeClr>
                </a:solidFill>
              </a:rPr>
              <a:t>Módulo 10: Conceitos de segurança da 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a:t>10- Introdução</a:t>
            </a:r>
          </a:p>
          <a:p>
            <a:pPr rtl="0">
              <a:buFontTx/>
              <a:buNone/>
            </a:pPr>
            <a:r>
              <a:rPr lang="pt-BR"/>
              <a:t>10.0.2 - O que vou aprender neste módulo?</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Conceitos de segurança de LAN</a:t>
            </a:r>
          </a:p>
          <a:p>
            <a:pPr rtl="0"/>
            <a:r>
              <a:rPr lang="pt-BR"/>
              <a:t>10.1 - Segurança de endpoints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Documento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Documento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10: Conceitos de segurança da LAN</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Título do Módulo: </a:t>
            </a:r>
            <a:r>
              <a:rPr lang="pt-BR" sz="1400">
                <a:solidFill>
                  <a:schemeClr val="tx1"/>
                </a:solidFill>
                <a:ea typeface="Calibri" panose="020F0502020204030204" pitchFamily="34" charset="0"/>
                <a:cs typeface="Calibri" panose="020F0502020204030204" pitchFamily="34" charset="0"/>
              </a:rPr>
              <a:t>Conceitos de Segurança de LAN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Objetivo do Módulo</a:t>
            </a:r>
            <a:r>
              <a:rPr lang="pt-BR" sz="1400">
                <a:solidFill>
                  <a:schemeClr val="tx1"/>
                </a:solidFill>
                <a:ea typeface="Calibri" panose="020F0502020204030204" pitchFamily="34" charset="0"/>
                <a:cs typeface="Calibri" panose="020F0502020204030204" pitchFamily="34" charset="0"/>
              </a:rPr>
              <a:t>: </a:t>
            </a:r>
            <a:r>
              <a:rPr lang="pt-BR" sz="1400"/>
              <a:t>Explicar como as vulnerabilidades comprometem a segurança da LAN.</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013994266"/>
              </p:ext>
            </p:extLst>
          </p:nvPr>
        </p:nvGraphicFramePr>
        <p:xfrm>
          <a:off x="655782" y="1732166"/>
          <a:ext cx="7555085" cy="282956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pt-BR" b="1">
                          <a:effectLst/>
                        </a:rPr>
                        <a:t>Título do tópico</a:t>
                      </a:r>
                    </a:p>
                  </a:txBody>
                  <a:tcPr marL="47625" marR="47625" marT="47625" marB="47625" anchor="ctr"/>
                </a:tc>
                <a:tc>
                  <a:txBody>
                    <a:bodyPr/>
                    <a:lstStyle/>
                    <a:p>
                      <a:pPr algn="l" rtl="0" fontAlgn="ctr"/>
                      <a:r>
                        <a:rPr lang="pt-BR" b="1">
                          <a:effectLst/>
                        </a:rPr>
                        <a:t>Objetivo do Tópico</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pt-BR" b="0">
                          <a:solidFill>
                            <a:schemeClr val="bg1"/>
                          </a:solidFill>
                          <a:effectLst/>
                        </a:rPr>
                        <a:t>Segurança de endpoints</a:t>
                      </a:r>
                    </a:p>
                  </a:txBody>
                  <a:tcPr marL="47625" marR="47625" marT="47625" marB="47625" anchor="ctr">
                    <a:solidFill>
                      <a:schemeClr val="accent1"/>
                    </a:solidFill>
                  </a:tcPr>
                </a:tc>
                <a:tc>
                  <a:txBody>
                    <a:bodyPr/>
                    <a:lstStyle/>
                    <a:p>
                      <a:pPr rtl="0" fontAlgn="ctr"/>
                      <a:r>
                        <a:rPr lang="pt-BR" b="0">
                          <a:effectLst/>
                        </a:rPr>
                        <a:t>Explicar como usar a segurança do endpoint para mitigar ataques.</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pt-BR" b="0">
                          <a:solidFill>
                            <a:schemeClr val="bg1"/>
                          </a:solidFill>
                          <a:effectLst/>
                        </a:rPr>
                        <a:t>Controle de acesso</a:t>
                      </a:r>
                    </a:p>
                  </a:txBody>
                  <a:tcPr marL="47625" marR="47625" marT="47625" marB="47625" anchor="ctr">
                    <a:solidFill>
                      <a:schemeClr val="accent1"/>
                    </a:solidFill>
                  </a:tcPr>
                </a:tc>
                <a:tc>
                  <a:txBody>
                    <a:bodyPr/>
                    <a:lstStyle/>
                    <a:p>
                      <a:pPr rtl="0" fontAlgn="ctr"/>
                      <a:r>
                        <a:rPr lang="pt-BR" b="0">
                          <a:effectLst/>
                        </a:rPr>
                        <a:t>Explicar como AAA e 802.1x são usados para autenticar endpoints e dispositivos de LAN.</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pt-BR" b="0">
                          <a:solidFill>
                            <a:schemeClr val="bg1"/>
                          </a:solidFill>
                          <a:effectLst/>
                        </a:rPr>
                        <a:t>Ameaças à segurança de camada 2</a:t>
                      </a:r>
                    </a:p>
                  </a:txBody>
                  <a:tcPr marL="47625" marR="47625" marT="47625" marB="47625" anchor="ctr">
                    <a:solidFill>
                      <a:schemeClr val="accent1"/>
                    </a:solidFill>
                  </a:tcPr>
                </a:tc>
                <a:tc>
                  <a:txBody>
                    <a:bodyPr/>
                    <a:lstStyle/>
                    <a:p>
                      <a:pPr rtl="0" fontAlgn="ctr"/>
                      <a:r>
                        <a:rPr lang="pt-BR" b="0">
                          <a:effectLst/>
                        </a:rPr>
                        <a:t>Identificar vulnerabilidades de camada 2.</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pt-BR" b="0">
                          <a:solidFill>
                            <a:schemeClr val="bg1"/>
                          </a:solidFill>
                          <a:effectLst/>
                        </a:rPr>
                        <a:t>Ataque na tabela de endereços MAC</a:t>
                      </a:r>
                    </a:p>
                  </a:txBody>
                  <a:tcPr marL="47625" marR="47625" marT="47625" marB="47625" anchor="ctr">
                    <a:solidFill>
                      <a:schemeClr val="accent1"/>
                    </a:solidFill>
                  </a:tcPr>
                </a:tc>
                <a:tc>
                  <a:txBody>
                    <a:bodyPr/>
                    <a:lstStyle/>
                    <a:p>
                      <a:pPr rtl="0" fontAlgn="ctr"/>
                      <a:r>
                        <a:rPr lang="pt-BR" b="0">
                          <a:effectLst/>
                        </a:rPr>
                        <a:t>Explicar como um ataque na tabela de endereços MAC compromete a segurança da LAN.</a:t>
                      </a:r>
                    </a:p>
                  </a:txBody>
                  <a:tcPr marL="47625" marR="47625" marT="47625" marB="47625" anchor="ctr"/>
                </a:tc>
                <a:extLst>
                  <a:ext uri="{0D108BD9-81ED-4DB2-BD59-A6C34878D82A}">
                    <a16:rowId xmlns:a16="http://schemas.microsoft.com/office/drawing/2014/main" val="3134809945"/>
                  </a:ext>
                </a:extLst>
              </a:tr>
              <a:tr h="370840">
                <a:tc>
                  <a:txBody>
                    <a:bodyPr/>
                    <a:lstStyle/>
                    <a:p>
                      <a:pPr rtl="0" fontAlgn="ctr"/>
                      <a:r>
                        <a:rPr lang="pt-BR" b="0">
                          <a:solidFill>
                            <a:schemeClr val="bg1"/>
                          </a:solidFill>
                          <a:effectLst/>
                        </a:rPr>
                        <a:t>Ataques de LAN</a:t>
                      </a:r>
                    </a:p>
                  </a:txBody>
                  <a:tcPr marL="47625" marR="47625" marT="47625" marB="47625" anchor="ctr">
                    <a:solidFill>
                      <a:schemeClr val="accent1"/>
                    </a:solidFill>
                  </a:tcPr>
                </a:tc>
                <a:tc>
                  <a:txBody>
                    <a:bodyPr/>
                    <a:lstStyle/>
                    <a:p>
                      <a:pPr rtl="0" fontAlgn="ctr"/>
                      <a:r>
                        <a:rPr lang="pt-BR" b="0">
                          <a:effectLst/>
                        </a:rPr>
                        <a:t>Explicar como ataques de LAN comprometem a segurança da LAN</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10.1 Segurança de endpoints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Segurança de endpoints</a:t>
            </a:r>
            <a:br>
              <a:rPr lang="en-US" dirty="0"/>
            </a:br>
            <a:r>
              <a:rPr lang="pt-BR" sz="2400"/>
              <a:t>Ataques de rede hoje</a:t>
            </a:r>
          </a:p>
        </p:txBody>
      </p:sp>
      <p:sp>
        <p:nvSpPr>
          <p:cNvPr id="5" name="Content Placeholder 4">
            <a:extLst>
              <a:ext uri="{FF2B5EF4-FFF2-40B4-BE49-F238E27FC236}">
                <a16:creationId xmlns:a16="http://schemas.microsoft.com/office/drawing/2014/main" id="{199AB72D-A10F-44DE-BB7A-39459EC64294}"/>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 imprensa geralmente cobre ataques a redes corporativas. Basta pesquisa na Internet por "ataques de rede recentes" para encontrar informações atualizadas sobre ataques atuais. Muito provavelmente, esses ataques envolverão um ou mais dos seguintes itens:</a:t>
            </a:r>
          </a:p>
          <a:p>
            <a:pPr marL="415985" lvl="1" indent="-342900" rtl="0">
              <a:buFont typeface="Arial" panose="020B0604020202020204" pitchFamily="34" charset="0"/>
              <a:buChar char="•"/>
            </a:pPr>
            <a:r>
              <a:rPr lang="pt-BR" sz="1600" b="1">
                <a:solidFill>
                  <a:srgbClr val="000000"/>
                </a:solidFill>
              </a:rPr>
              <a:t>Negação de serviço distribuída (DDoS)</a:t>
            </a:r>
            <a:r>
              <a:rPr lang="pt-BR" sz="1600">
                <a:solidFill>
                  <a:srgbClr val="000000"/>
                </a:solidFill>
              </a:rPr>
              <a:t> – Este é um ataque coordenado de muitos dispositivos, chamados zumbis, com a intenção de degradar ou interromper o acesso do público ao site e aos recursos de uma organização.</a:t>
            </a:r>
          </a:p>
          <a:p>
            <a:pPr marL="415985" lvl="1" indent="-342900" rtl="0">
              <a:buFont typeface="Arial" panose="020B0604020202020204" pitchFamily="34" charset="0"/>
              <a:buChar char="•"/>
            </a:pPr>
            <a:r>
              <a:rPr lang="pt-BR" sz="1600" b="1">
                <a:solidFill>
                  <a:srgbClr val="000000"/>
                </a:solidFill>
              </a:rPr>
              <a:t>Violação de Dados</a:t>
            </a:r>
            <a:r>
              <a:rPr lang="pt-BR" sz="1600">
                <a:solidFill>
                  <a:srgbClr val="000000"/>
                </a:solidFill>
              </a:rPr>
              <a:t> – é um ataque no qual os servidores ou hosts de dados de uma organização são comprometidos para roubar informações confidenciais.</a:t>
            </a:r>
          </a:p>
          <a:p>
            <a:pPr marL="415985" lvl="1" indent="-342900" rtl="0">
              <a:buFont typeface="Arial" panose="020B0604020202020204" pitchFamily="34" charset="0"/>
              <a:buChar char="•"/>
            </a:pPr>
            <a:r>
              <a:rPr lang="pt-BR" sz="1600" b="1">
                <a:solidFill>
                  <a:srgbClr val="000000"/>
                </a:solidFill>
              </a:rPr>
              <a:t>Malware</a:t>
            </a:r>
            <a:r>
              <a:rPr lang="pt-BR" sz="1600">
                <a:solidFill>
                  <a:srgbClr val="000000"/>
                </a:solidFill>
              </a:rPr>
              <a:t> – é um ataque no qual os hosts de uma organização são infectados com software malicioso que causa vários problemas. Por exemplo, ransomware como o WannaCry criptografa os dados em um host e bloqueia o acesso a eles até que um resgate seja pago.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Segurança de endpoints</a:t>
            </a:r>
            <a:br>
              <a:rPr lang="en-US" dirty="0"/>
            </a:br>
            <a:r>
              <a:rPr lang="pt-BR" sz="2400"/>
              <a:t>Segurança de dispositivos de rede</a:t>
            </a:r>
          </a:p>
        </p:txBody>
      </p:sp>
      <p:sp>
        <p:nvSpPr>
          <p:cNvPr id="4" name="Content Placeholder 3">
            <a:extLst>
              <a:ext uri="{FF2B5EF4-FFF2-40B4-BE49-F238E27FC236}">
                <a16:creationId xmlns:a16="http://schemas.microsoft.com/office/drawing/2014/main" id="{1B47481C-BE29-4F04-A259-DA8BFDA30BF7}"/>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Vários dispositivos de segurança de rede são necessários para proteger o perímetro da rede contra acesso externo. Esses dispositivos podem incluir o seguinte:</a:t>
            </a:r>
          </a:p>
          <a:p>
            <a:pPr marL="285750" indent="-285750" algn="l" rtl="0">
              <a:buFont typeface="Arial" panose="020B0604020202020204" pitchFamily="34" charset="0"/>
              <a:buChar char="•"/>
            </a:pPr>
            <a:r>
              <a:rPr lang="pt-BR" sz="1600">
                <a:solidFill>
                  <a:srgbClr val="000000"/>
                </a:solidFill>
              </a:rPr>
              <a:t>Um roteador habilitado para VPN fornece uma conexão segura a usuários remotos através de uma rede pública e na rede corporativa. Os serviços de VPN podem ser integrados ao firewall.</a:t>
            </a:r>
          </a:p>
          <a:p>
            <a:pPr marL="285750" indent="-285750" algn="l" rtl="0">
              <a:buFont typeface="Arial" panose="020B0604020202020204" pitchFamily="34" charset="0"/>
              <a:buChar char="•"/>
            </a:pPr>
            <a:r>
              <a:rPr lang="pt-BR" sz="1600">
                <a:solidFill>
                  <a:srgbClr val="000000"/>
                </a:solidFill>
              </a:rPr>
              <a:t>NGFW fornece inspeção de pacotes persistente, visibilidade e controle de aplicativos, um sistema de prevenção de intrusões (NGIPS) de última geração, proteção avançada contra malware (AMP) e filtragem de URL.</a:t>
            </a:r>
          </a:p>
          <a:p>
            <a:pPr marL="285750" indent="-285750" algn="l" rtl="0">
              <a:buFont typeface="Arial" panose="020B0604020202020204" pitchFamily="34" charset="0"/>
              <a:buChar char="•"/>
            </a:pPr>
            <a:r>
              <a:rPr lang="pt-BR" sz="1600">
                <a:solidFill>
                  <a:srgbClr val="000000"/>
                </a:solidFill>
              </a:rPr>
              <a:t>Controle de acess à rede NAC - inclui serviços de autenticação, autorização e contabilização (AAA). Em empresas maiores, esses serviços podem ser incorporados a um dispositivo que pode gerenciar políticas de acesso em uma ampla variedade de usuários e tipos de dispositivos. O Cisco Identity Services Engine (ISE) é um exemplo de dispositivo NAC.</a:t>
            </a:r>
          </a:p>
        </p:txBody>
      </p:sp>
    </p:spTree>
    <p:extLst>
      <p:ext uri="{BB962C8B-B14F-4D97-AF65-F5344CB8AC3E}">
        <p14:creationId xmlns:p14="http://schemas.microsoft.com/office/powerpoint/2010/main" val="209482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Segurança de endpoints</a:t>
            </a:r>
            <a:br>
              <a:rPr lang="en-US" dirty="0"/>
            </a:br>
            <a:r>
              <a:rPr lang="pt-BR" sz="2400"/>
              <a:t>Proteção do endpoint</a:t>
            </a:r>
          </a:p>
        </p:txBody>
      </p:sp>
      <p:sp>
        <p:nvSpPr>
          <p:cNvPr id="8" name="Content Placeholder 7">
            <a:extLst>
              <a:ext uri="{FF2B5EF4-FFF2-40B4-BE49-F238E27FC236}">
                <a16:creationId xmlns:a16="http://schemas.microsoft.com/office/drawing/2014/main" id="{F4949C1C-F141-477B-A2A9-5141BA42ED97}"/>
              </a:ext>
            </a:extLst>
          </p:cNvPr>
          <p:cNvSpPr>
            <a:spLocks noGrp="1"/>
          </p:cNvSpPr>
          <p:nvPr>
            <p:ph idx="1"/>
          </p:nvPr>
        </p:nvSpPr>
        <p:spPr>
          <a:xfrm>
            <a:off x="474662" y="731837"/>
            <a:ext cx="4014211" cy="3689897"/>
          </a:xfrm>
        </p:spPr>
        <p:txBody>
          <a:bodyPr/>
          <a:lstStyle/>
          <a:p>
            <a:pPr marL="342900" indent="-342900" algn="l" rtl="0">
              <a:buFont typeface="Arial" panose="020B0604020202020204" pitchFamily="34" charset="0"/>
              <a:buChar char="•"/>
            </a:pPr>
            <a:r>
              <a:rPr lang="pt-BR" sz="1500">
                <a:solidFill>
                  <a:srgbClr val="000000"/>
                </a:solidFill>
              </a:rPr>
              <a:t>Os endpoints são hosts que geralmente consistem em laptops, desktops, servidores e telefones IP, além de dispositivos próprios de funcionários. Os endpoints são particularmente suscetíveis a ataques relacionados a malware originados por email ou navegação na web. </a:t>
            </a:r>
          </a:p>
          <a:p>
            <a:pPr marL="342900" indent="-342900" algn="l" rtl="0">
              <a:buFont typeface="Arial" panose="020B0604020202020204" pitchFamily="34" charset="0"/>
              <a:buChar char="•"/>
            </a:pPr>
            <a:r>
              <a:rPr lang="pt-BR" sz="1500">
                <a:solidFill>
                  <a:srgbClr val="000000"/>
                </a:solidFill>
              </a:rPr>
              <a:t>Endpoints geralmente usam recursos de segurança tradicionais baseados em host, como antivírus/antimalware, firewalls no host e sistemas de prevenção de intrusões (HIPSs). </a:t>
            </a:r>
          </a:p>
          <a:p>
            <a:pPr marL="342900" indent="-342900" algn="l" rtl="0">
              <a:buFont typeface="Arial" panose="020B0604020202020204" pitchFamily="34" charset="0"/>
              <a:buChar char="•"/>
            </a:pPr>
            <a:r>
              <a:rPr lang="pt-BR" sz="1500">
                <a:solidFill>
                  <a:srgbClr val="000000"/>
                </a:solidFill>
              </a:rPr>
              <a:t>Hoje, endpoints são melhor protegidos por uma combinação de NAC, software AMP, um dispositivo de segurança de email (ESA) e um dispositivo de segurança da web (WSA). </a:t>
            </a:r>
          </a:p>
        </p:txBody>
      </p:sp>
      <p:pic>
        <p:nvPicPr>
          <p:cNvPr id="9" name="Picture 8">
            <a:extLst>
              <a:ext uri="{FF2B5EF4-FFF2-40B4-BE49-F238E27FC236}">
                <a16:creationId xmlns:a16="http://schemas.microsoft.com/office/drawing/2014/main" id="{398061EE-EF18-4FB7-BA04-AD5478D5782D}"/>
              </a:ext>
            </a:extLst>
          </p:cNvPr>
          <p:cNvPicPr>
            <a:picLocks noChangeAspect="1"/>
          </p:cNvPicPr>
          <p:nvPr/>
        </p:nvPicPr>
        <p:blipFill>
          <a:blip r:embed="rId3"/>
          <a:stretch>
            <a:fillRect/>
          </a:stretch>
        </p:blipFill>
        <p:spPr>
          <a:xfrm>
            <a:off x="4399967" y="1107337"/>
            <a:ext cx="4361124" cy="2707281"/>
          </a:xfrm>
          <a:prstGeom prst="rect">
            <a:avLst/>
          </a:prstGeom>
        </p:spPr>
      </p:pic>
    </p:spTree>
    <p:extLst>
      <p:ext uri="{BB962C8B-B14F-4D97-AF65-F5344CB8AC3E}">
        <p14:creationId xmlns:p14="http://schemas.microsoft.com/office/powerpoint/2010/main" val="179232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Segurança de endpoints</a:t>
            </a:r>
            <a:br>
              <a:rPr lang="en-US" dirty="0"/>
            </a:br>
            <a:r>
              <a:rPr lang="pt-BR" sz="2400"/>
              <a:t>Cisco Email Security Appliance</a:t>
            </a:r>
          </a:p>
        </p:txBody>
      </p:sp>
      <p:sp>
        <p:nvSpPr>
          <p:cNvPr id="4" name="Content Placeholder 3">
            <a:extLst>
              <a:ext uri="{FF2B5EF4-FFF2-40B4-BE49-F238E27FC236}">
                <a16:creationId xmlns:a16="http://schemas.microsoft.com/office/drawing/2014/main" id="{20CA0A23-B3F8-4AB8-86E1-DEAA911151A7}"/>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 Cisco ESA é um dispositivo projetado para monitorar o SMTP (Simple Mail Transfer Protocol). O Cisco ESA é constantemente atualizado por fontes em tempo real do Cisco Talos, que detecta e correlaciona ameaças e soluções usando um sistema mundial de monitoramento de banco de dados. Esses dados de inteligência de ameaças são coletados pelo Cisco ESA a cada três a cinco minutos. </a:t>
            </a:r>
          </a:p>
          <a:p>
            <a:pPr marL="0" indent="0" algn="l"/>
            <a:endParaRPr lang="en-US" sz="1600" dirty="0">
              <a:solidFill>
                <a:srgbClr val="000000"/>
              </a:solidFill>
            </a:endParaRPr>
          </a:p>
          <a:p>
            <a:pPr marL="0" indent="0" algn="l" rtl="0"/>
            <a:r>
              <a:rPr lang="pt-BR" sz="1600">
                <a:solidFill>
                  <a:srgbClr val="000000"/>
                </a:solidFill>
              </a:rPr>
              <a:t>Estas são algumas das funções do Cisco ESA:</a:t>
            </a:r>
          </a:p>
          <a:p>
            <a:pPr marL="358835" lvl="1" indent="-285750" rtl="0">
              <a:buFont typeface="Arial" panose="020B0604020202020204" pitchFamily="34" charset="0"/>
              <a:buChar char="•"/>
            </a:pPr>
            <a:r>
              <a:rPr lang="pt-BR" sz="1600">
                <a:solidFill>
                  <a:srgbClr val="000000"/>
                </a:solidFill>
              </a:rPr>
              <a:t>Bloquear ameaças conhecidas.</a:t>
            </a:r>
          </a:p>
          <a:p>
            <a:pPr marL="358835" lvl="1" indent="-285750" rtl="0">
              <a:buFont typeface="Arial" panose="020B0604020202020204" pitchFamily="34" charset="0"/>
              <a:buChar char="•"/>
            </a:pPr>
            <a:r>
              <a:rPr lang="pt-BR" sz="1600">
                <a:solidFill>
                  <a:srgbClr val="000000"/>
                </a:solidFill>
              </a:rPr>
              <a:t>Correção contra malware furtivo que escapou à detecção inicial.</a:t>
            </a:r>
          </a:p>
          <a:p>
            <a:pPr marL="358835" lvl="1" indent="-285750" rtl="0">
              <a:buFont typeface="Arial" panose="020B0604020202020204" pitchFamily="34" charset="0"/>
              <a:buChar char="•"/>
            </a:pPr>
            <a:r>
              <a:rPr lang="pt-BR" sz="1600">
                <a:solidFill>
                  <a:srgbClr val="000000"/>
                </a:solidFill>
              </a:rPr>
              <a:t>Descartar emails com links incorretos</a:t>
            </a:r>
          </a:p>
          <a:p>
            <a:pPr marL="358835" lvl="1" indent="-285750" rtl="0">
              <a:buFont typeface="Arial" panose="020B0604020202020204" pitchFamily="34" charset="0"/>
              <a:buChar char="•"/>
            </a:pPr>
            <a:r>
              <a:rPr lang="pt-BR" sz="1600">
                <a:solidFill>
                  <a:srgbClr val="000000"/>
                </a:solidFill>
              </a:rPr>
              <a:t>Bloquear o acesso a sites recém-infectados.</a:t>
            </a:r>
          </a:p>
          <a:p>
            <a:pPr marL="358835" lvl="1" indent="-285750" rtl="0">
              <a:buFont typeface="Arial" panose="020B0604020202020204" pitchFamily="34" charset="0"/>
              <a:buChar char="•"/>
            </a:pPr>
            <a:r>
              <a:rPr lang="pt-BR" sz="1600">
                <a:solidFill>
                  <a:srgbClr val="000000"/>
                </a:solidFill>
              </a:rPr>
              <a:t>Criptografar o conteúdo do email de saída para evitar a perda de dados.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249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Segurança de endpoints</a:t>
            </a:r>
            <a:br>
              <a:rPr lang="en-US" dirty="0"/>
            </a:br>
            <a:r>
              <a:rPr lang="pt-BR" sz="2400"/>
              <a:t>Cisco Email Security Appliance</a:t>
            </a:r>
          </a:p>
        </p:txBody>
      </p:sp>
      <p:sp>
        <p:nvSpPr>
          <p:cNvPr id="5" name="Content Placeholder 4">
            <a:extLst>
              <a:ext uri="{FF2B5EF4-FFF2-40B4-BE49-F238E27FC236}">
                <a16:creationId xmlns:a16="http://schemas.microsoft.com/office/drawing/2014/main" id="{A3D5E8D4-6382-47F5-BEAB-D7AFE6B0D403}"/>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pt-BR" sz="1600">
                <a:solidFill>
                  <a:srgbClr val="000000"/>
                </a:solidFill>
              </a:rPr>
              <a:t>O Cisco Web Security Appliance (WSA) é uma tecnologia de mitigação para ameaças baseadas na Web. Ajuda as organizações a enfrentar os desafios de proteger e controlar o tráfego da Web. </a:t>
            </a:r>
          </a:p>
          <a:p>
            <a:pPr marL="285750" indent="-285750" algn="l" rtl="0">
              <a:buFont typeface="Arial" panose="020B0604020202020204" pitchFamily="34" charset="0"/>
              <a:buChar char="•"/>
            </a:pPr>
            <a:r>
              <a:rPr lang="pt-BR" sz="1600">
                <a:solidFill>
                  <a:srgbClr val="000000"/>
                </a:solidFill>
              </a:rPr>
              <a:t>O Cisco WSA combina proteção avançada contra malware, visibilidade e controle de aplicativos, controles de política de uso aceitável e relatórios.</a:t>
            </a:r>
          </a:p>
          <a:p>
            <a:pPr marL="285750" indent="-285750" algn="l" rtl="0">
              <a:buFont typeface="Arial" panose="020B0604020202020204" pitchFamily="34" charset="0"/>
              <a:buChar char="•"/>
            </a:pPr>
            <a:r>
              <a:rPr lang="pt-BR" sz="1600">
                <a:solidFill>
                  <a:srgbClr val="000000"/>
                </a:solidFill>
              </a:rPr>
              <a:t>O Cisco WSA fornece controle completo sobre como os usuários acessam a Internet. Certos recursos e aplicações, como bate-papo, mensagens instantâneas, vídeo e áudio, podem ser permitidos, restritos com limites de tempo e largura de banda ou bloqueados, de acordo com os requisitos da organização. </a:t>
            </a:r>
          </a:p>
          <a:p>
            <a:pPr marL="285750" indent="-285750" algn="l" rtl="0">
              <a:buFont typeface="Arial" panose="020B0604020202020204" pitchFamily="34" charset="0"/>
              <a:buChar char="•"/>
            </a:pPr>
            <a:r>
              <a:rPr lang="pt-BR" sz="1600">
                <a:solidFill>
                  <a:srgbClr val="000000"/>
                </a:solidFill>
              </a:rPr>
              <a:t>O WSA pode executar uma lista negra de URLs, filtragem de URL, varredura de malware, categorização de URL, filtragem de aplicativos da Web e criptografia e descriptografia do tráfego da Web.</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1408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10.2 Controle de acesso</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Controle de acesso</a:t>
            </a:r>
            <a:br>
              <a:rPr lang="en-US" dirty="0"/>
            </a:br>
            <a:r>
              <a:rPr lang="pt-BR" sz="2400"/>
              <a:t>Autenticação com uma senha local</a:t>
            </a:r>
          </a:p>
        </p:txBody>
      </p:sp>
      <p:sp>
        <p:nvSpPr>
          <p:cNvPr id="4" name="Content Placeholder 3">
            <a:extLst>
              <a:ext uri="{FF2B5EF4-FFF2-40B4-BE49-F238E27FC236}">
                <a16:creationId xmlns:a16="http://schemas.microsoft.com/office/drawing/2014/main" id="{03C9973F-CE82-4083-8DDD-A0DA84502960}"/>
              </a:ext>
            </a:extLst>
          </p:cNvPr>
          <p:cNvSpPr>
            <a:spLocks noGrp="1"/>
          </p:cNvSpPr>
          <p:nvPr>
            <p:ph idx="1"/>
          </p:nvPr>
        </p:nvSpPr>
        <p:spPr>
          <a:xfrm>
            <a:off x="0" y="731092"/>
            <a:ext cx="8345488" cy="548323"/>
          </a:xfrm>
        </p:spPr>
        <p:txBody>
          <a:bodyPr/>
          <a:lstStyle/>
          <a:p>
            <a:pPr marL="0" indent="0" algn="l" rtl="0"/>
            <a:r>
              <a:rPr lang="pt-BR" sz="1600">
                <a:solidFill>
                  <a:srgbClr val="000000"/>
                </a:solidFill>
              </a:rPr>
              <a:t>Muitos tipos de autenticação podem ser realizados em dispositivos de rede e cada método oferece níveis variados de segurança. </a:t>
            </a:r>
          </a:p>
        </p:txBody>
      </p:sp>
      <p:sp>
        <p:nvSpPr>
          <p:cNvPr id="5" name="Content Placeholder 3">
            <a:extLst>
              <a:ext uri="{FF2B5EF4-FFF2-40B4-BE49-F238E27FC236}">
                <a16:creationId xmlns:a16="http://schemas.microsoft.com/office/drawing/2014/main" id="{72153A09-85FF-4ACB-8507-A7BA6E0BB06B}"/>
              </a:ext>
            </a:extLst>
          </p:cNvPr>
          <p:cNvSpPr txBox="1">
            <a:spLocks/>
          </p:cNvSpPr>
          <p:nvPr/>
        </p:nvSpPr>
        <p:spPr>
          <a:xfrm>
            <a:off x="0" y="1323149"/>
            <a:ext cx="5346192" cy="3689897"/>
          </a:xfrm>
          <a:prstGeom prst="rect">
            <a:avLst/>
          </a:prstGeom>
        </p:spPr>
        <p:txBody>
          <a:bodyPr lIns="91420" tIns="45710" rIns="91420" bIns="45710" anchor="t">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400" dirty="0">
                <a:solidFill>
                  <a:srgbClr val="000000"/>
                </a:solidFill>
                <a:ea typeface="ＭＳ Ｐゴシック"/>
              </a:rPr>
              <a:t>O método mais simples de autenticação de acesso remoto é configurar uma combinação de login e senha no console, linhas </a:t>
            </a:r>
            <a:r>
              <a:rPr lang="pt-BR" sz="1400" dirty="0" err="1">
                <a:solidFill>
                  <a:srgbClr val="000000"/>
                </a:solidFill>
                <a:ea typeface="ＭＳ Ｐゴシック"/>
              </a:rPr>
              <a:t>vty</a:t>
            </a:r>
            <a:r>
              <a:rPr lang="pt-BR" sz="1400" dirty="0">
                <a:solidFill>
                  <a:srgbClr val="000000"/>
                </a:solidFill>
                <a:ea typeface="ＭＳ Ｐゴシック"/>
              </a:rPr>
              <a:t> e portas auxiliares.</a:t>
            </a:r>
          </a:p>
          <a:p>
            <a:pPr marL="0" indent="0" algn="l"/>
            <a:endParaRPr lang="en-CA" sz="1400" dirty="0">
              <a:solidFill>
                <a:srgbClr val="000000"/>
              </a:solidFill>
            </a:endParaRPr>
          </a:p>
          <a:p>
            <a:pPr marL="0" indent="0" algn="l" rtl="0"/>
            <a:r>
              <a:rPr lang="pt-BR" sz="1400" dirty="0">
                <a:solidFill>
                  <a:srgbClr val="000000"/>
                </a:solidFill>
                <a:ea typeface="ＭＳ Ｐゴシック"/>
              </a:rPr>
              <a:t>O SSH é uma forma mais segura de acesso remoto:</a:t>
            </a:r>
          </a:p>
          <a:p>
            <a:pPr marL="244475" lvl="1" indent="-171450" rtl="0">
              <a:buFont typeface="Arial" panose="020B0604020202020204" pitchFamily="34" charset="0"/>
              <a:buChar char="•"/>
            </a:pPr>
            <a:r>
              <a:rPr lang="pt-BR" dirty="0">
                <a:solidFill>
                  <a:srgbClr val="000000"/>
                </a:solidFill>
                <a:ea typeface="ＭＳ Ｐゴシック"/>
              </a:rPr>
              <a:t>Requer um nome de usuário e uma senha.</a:t>
            </a:r>
          </a:p>
          <a:p>
            <a:pPr marL="244475" lvl="1" indent="-171450" rtl="0">
              <a:buFont typeface="Arial" panose="020B0604020202020204" pitchFamily="34" charset="0"/>
              <a:buChar char="•"/>
            </a:pPr>
            <a:r>
              <a:rPr lang="pt-BR" dirty="0">
                <a:solidFill>
                  <a:srgbClr val="000000"/>
                </a:solidFill>
                <a:ea typeface="ＭＳ Ｐゴシック"/>
              </a:rPr>
              <a:t>O nome de usuário e a senha podem ser autenticados localmente.</a:t>
            </a:r>
          </a:p>
          <a:p>
            <a:pPr marL="171450" indent="-171450" algn="l">
              <a:buFont typeface="Arial" panose="020B0604020202020204" pitchFamily="34" charset="0"/>
              <a:buChar char="•"/>
            </a:pPr>
            <a:endParaRPr lang="en-CA" sz="1400" dirty="0">
              <a:solidFill>
                <a:srgbClr val="000000"/>
              </a:solidFill>
            </a:endParaRPr>
          </a:p>
          <a:p>
            <a:pPr marL="0" indent="0" algn="l" rtl="0"/>
            <a:r>
              <a:rPr lang="pt-BR" sz="1400" dirty="0">
                <a:solidFill>
                  <a:srgbClr val="000000"/>
                </a:solidFill>
                <a:ea typeface="ＭＳ Ｐゴシック"/>
              </a:rPr>
              <a:t>O método de banco de dados local possui algumas limitações:</a:t>
            </a:r>
          </a:p>
          <a:p>
            <a:pPr marL="244475" lvl="1" indent="-171450" rtl="0">
              <a:buFont typeface="Arial" panose="020B0604020202020204" pitchFamily="34" charset="0"/>
              <a:buChar char="•"/>
            </a:pPr>
            <a:r>
              <a:rPr lang="pt-BR" dirty="0">
                <a:solidFill>
                  <a:srgbClr val="000000"/>
                </a:solidFill>
                <a:ea typeface="ＭＳ Ｐゴシック"/>
              </a:rPr>
              <a:t>As contas de usuário devem ser configuradas localmente em cada dispositivo que não é escalável.</a:t>
            </a:r>
          </a:p>
          <a:p>
            <a:pPr marL="244475" lvl="1" indent="-171450">
              <a:buFont typeface="Arial" panose="020B0604020202020204" pitchFamily="34" charset="0"/>
              <a:buChar char="•"/>
            </a:pPr>
            <a:r>
              <a:rPr lang="pt-BR" dirty="0">
                <a:solidFill>
                  <a:srgbClr val="000000"/>
                </a:solidFill>
                <a:ea typeface="ＭＳ Ｐゴシック"/>
              </a:rPr>
              <a:t>O método não fornece método de autenticação reserva (</a:t>
            </a:r>
            <a:r>
              <a:rPr lang="pt-BR" err="1">
                <a:solidFill>
                  <a:srgbClr val="000000"/>
                </a:solidFill>
                <a:ea typeface="ＭＳ Ｐゴシック"/>
              </a:rPr>
              <a:t>fallback</a:t>
            </a:r>
            <a:r>
              <a:rPr lang="pt-BR" dirty="0">
                <a:solidFill>
                  <a:srgbClr val="000000"/>
                </a:solidFill>
                <a:ea typeface="ＭＳ Ｐゴシック"/>
              </a:rPr>
              <a:t>). </a:t>
            </a:r>
            <a:endParaRPr lang="pt-BR">
              <a:solidFill>
                <a:srgbClr val="000000"/>
              </a:solidFill>
            </a:endParaRPr>
          </a:p>
        </p:txBody>
      </p:sp>
      <p:pic>
        <p:nvPicPr>
          <p:cNvPr id="2" name="Picture 1">
            <a:extLst>
              <a:ext uri="{FF2B5EF4-FFF2-40B4-BE49-F238E27FC236}">
                <a16:creationId xmlns:a16="http://schemas.microsoft.com/office/drawing/2014/main" id="{7FFDAF46-C269-4B44-A171-8A301B4C0045}"/>
              </a:ext>
            </a:extLst>
          </p:cNvPr>
          <p:cNvPicPr>
            <a:picLocks noChangeAspect="1"/>
          </p:cNvPicPr>
          <p:nvPr/>
        </p:nvPicPr>
        <p:blipFill>
          <a:blip r:embed="rId3"/>
          <a:stretch>
            <a:fillRect/>
          </a:stretch>
        </p:blipFill>
        <p:spPr>
          <a:xfrm>
            <a:off x="6783984" y="1443865"/>
            <a:ext cx="1981302" cy="552478"/>
          </a:xfrm>
          <a:prstGeom prst="rect">
            <a:avLst/>
          </a:prstGeom>
        </p:spPr>
      </p:pic>
      <p:pic>
        <p:nvPicPr>
          <p:cNvPr id="6" name="Picture 5">
            <a:extLst>
              <a:ext uri="{FF2B5EF4-FFF2-40B4-BE49-F238E27FC236}">
                <a16:creationId xmlns:a16="http://schemas.microsoft.com/office/drawing/2014/main" id="{D027A625-C943-4271-BCA2-3EC7E2E7D240}"/>
              </a:ext>
            </a:extLst>
          </p:cNvPr>
          <p:cNvPicPr>
            <a:picLocks noChangeAspect="1"/>
          </p:cNvPicPr>
          <p:nvPr/>
        </p:nvPicPr>
        <p:blipFill>
          <a:blip r:embed="rId4"/>
          <a:stretch>
            <a:fillRect/>
          </a:stretch>
        </p:blipFill>
        <p:spPr>
          <a:xfrm>
            <a:off x="5346192" y="2543175"/>
            <a:ext cx="3695890" cy="1155759"/>
          </a:xfrm>
          <a:prstGeom prst="rect">
            <a:avLst/>
          </a:prstGeom>
        </p:spPr>
      </p:pic>
    </p:spTree>
    <p:extLst>
      <p:ext uri="{BB962C8B-B14F-4D97-AF65-F5344CB8AC3E}">
        <p14:creationId xmlns:p14="http://schemas.microsoft.com/office/powerpoint/2010/main" val="280162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Controle de acesso</a:t>
            </a:r>
            <a:br>
              <a:rPr lang="en-US" dirty="0"/>
            </a:br>
            <a:r>
              <a:rPr lang="pt-BR" sz="2400"/>
              <a:t>Componetes AAA</a:t>
            </a:r>
          </a:p>
        </p:txBody>
      </p:sp>
      <p:sp>
        <p:nvSpPr>
          <p:cNvPr id="5" name="Content Placeholder 4">
            <a:extLst>
              <a:ext uri="{FF2B5EF4-FFF2-40B4-BE49-F238E27FC236}">
                <a16:creationId xmlns:a16="http://schemas.microsoft.com/office/drawing/2014/main" id="{B87D6B45-365E-4860-9505-8F730D264CC8}"/>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AAA significa Autenticação, Autorização e Contabilidade, e fornece a estrutura principal para configurar o controle de acesso em um dispositivo de rede. </a:t>
            </a:r>
          </a:p>
          <a:p>
            <a:pPr marL="342900" indent="-342900" algn="l">
              <a:buFont typeface="Arial" panose="020B0604020202020204" pitchFamily="34" charset="0"/>
              <a:buChar char="•"/>
            </a:pPr>
            <a:endParaRPr lang="en-US" sz="1600" dirty="0">
              <a:solidFill>
                <a:srgbClr val="000000"/>
              </a:solidFill>
            </a:endParaRPr>
          </a:p>
          <a:p>
            <a:pPr marL="0" indent="0" algn="l" rtl="0"/>
            <a:r>
              <a:rPr lang="pt-BR" sz="1600">
                <a:solidFill>
                  <a:srgbClr val="000000"/>
                </a:solidFill>
              </a:rPr>
              <a:t>AAA é uma maneira de controlar quem tem permissão para acessar uma rede (autenticar), o que eles podem fazer enquanto estão lá (autorizar) e auditar quais ações eles executaram ao acessar a rede (contabilizar).</a:t>
            </a:r>
          </a:p>
        </p:txBody>
      </p:sp>
    </p:spTree>
    <p:extLst>
      <p:ext uri="{BB962C8B-B14F-4D97-AF65-F5344CB8AC3E}">
        <p14:creationId xmlns:p14="http://schemas.microsoft.com/office/powerpoint/2010/main" val="268641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10 Planning Guide</a:t>
            </a:r>
          </a:p>
        </p:txBody>
      </p:sp>
      <p:sp>
        <p:nvSpPr>
          <p:cNvPr id="4099" name="Rectangle 34"/>
          <p:cNvSpPr>
            <a:spLocks noGrp="1" noChangeArrowheads="1"/>
          </p:cNvSpPr>
          <p:nvPr>
            <p:ph idx="1"/>
          </p:nvPr>
        </p:nvSpPr>
        <p:spPr>
          <a:xfrm>
            <a:off x="145357" y="808180"/>
            <a:ext cx="8998642" cy="3193936"/>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r>
              <a:rPr lang="pt-BR"/>
              <a:t>Information to help you become familiar with the module</a:t>
            </a:r>
          </a:p>
          <a:p>
            <a:pPr lvl="1" rtl="0"/>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9</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Controle de acesso</a:t>
            </a:r>
            <a:br>
              <a:rPr lang="en-US" dirty="0"/>
            </a:br>
            <a:r>
              <a:rPr lang="pt-BR" sz="2400"/>
              <a:t>Autenticação</a:t>
            </a:r>
          </a:p>
        </p:txBody>
      </p:sp>
      <p:sp>
        <p:nvSpPr>
          <p:cNvPr id="4" name="Content Placeholder 3">
            <a:extLst>
              <a:ext uri="{FF2B5EF4-FFF2-40B4-BE49-F238E27FC236}">
                <a16:creationId xmlns:a16="http://schemas.microsoft.com/office/drawing/2014/main" id="{5C1F8BF2-0F01-40AC-9598-B0E7AEC1C86D}"/>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Local e baseado em servidor são dois métodos comuns de implementação da autenticação AAA.</a:t>
            </a:r>
          </a:p>
          <a:p>
            <a:pPr marL="0" indent="0" algn="l"/>
            <a:endParaRPr lang="en-US" sz="1600" dirty="0">
              <a:solidFill>
                <a:srgbClr val="000000"/>
              </a:solidFill>
            </a:endParaRPr>
          </a:p>
          <a:p>
            <a:pPr marL="0" indent="0" algn="l" rtl="0"/>
            <a:r>
              <a:rPr lang="pt-BR" sz="1400" b="1">
                <a:solidFill>
                  <a:srgbClr val="000000"/>
                </a:solidFill>
              </a:rPr>
              <a:t>Autenticação de AAA local: </a:t>
            </a:r>
          </a:p>
          <a:p>
            <a:pPr marL="342900" indent="-342900" algn="l" rtl="0">
              <a:buFont typeface="Arial" panose="020B0604020202020204" pitchFamily="34" charset="0"/>
              <a:buChar char="•"/>
            </a:pPr>
            <a:r>
              <a:rPr lang="pt-BR" sz="1400">
                <a:solidFill>
                  <a:srgbClr val="000000"/>
                </a:solidFill>
              </a:rPr>
              <a:t>O AAA local armazena nomes de usuário e senhas localmente em um dispositivo de rede, como o roteador Cisco. </a:t>
            </a:r>
          </a:p>
          <a:p>
            <a:pPr marL="342900" indent="-342900" algn="l" rtl="0">
              <a:buFont typeface="Arial" panose="020B0604020202020204" pitchFamily="34" charset="0"/>
              <a:buChar char="•"/>
            </a:pPr>
            <a:r>
              <a:rPr lang="pt-BR" sz="1400">
                <a:solidFill>
                  <a:srgbClr val="000000"/>
                </a:solidFill>
              </a:rPr>
              <a:t>Os usuários se autenticam no banco de dados local. </a:t>
            </a:r>
          </a:p>
          <a:p>
            <a:pPr marL="342900" indent="-342900" algn="l" rtl="0">
              <a:buFont typeface="Arial" panose="020B0604020202020204" pitchFamily="34" charset="0"/>
              <a:buChar char="•"/>
            </a:pPr>
            <a:r>
              <a:rPr lang="pt-BR" sz="1400">
                <a:solidFill>
                  <a:srgbClr val="000000"/>
                </a:solidFill>
              </a:rPr>
              <a:t>A AAA local é ideal para redes pequenas.</a:t>
            </a:r>
          </a:p>
          <a:p>
            <a:pPr marL="342900" indent="-342900" algn="l">
              <a:buFont typeface="Arial" panose="020B0604020202020204" pitchFamily="34" charset="0"/>
              <a:buChar char="•"/>
            </a:pPr>
            <a:endParaRPr lang="en-US" sz="1400" b="1" dirty="0">
              <a:solidFill>
                <a:srgbClr val="000000"/>
              </a:solidFill>
            </a:endParaRPr>
          </a:p>
          <a:p>
            <a:pPr marL="0" indent="0" algn="l" rtl="0"/>
            <a:r>
              <a:rPr lang="pt-BR" sz="1400" b="1">
                <a:solidFill>
                  <a:srgbClr val="000000"/>
                </a:solidFill>
              </a:rPr>
              <a:t>Autenticação de AAA com base em servidor: </a:t>
            </a:r>
          </a:p>
          <a:p>
            <a:pPr marL="342900" indent="-342900" algn="l" rtl="0">
              <a:buFont typeface="Arial" panose="020B0604020202020204" pitchFamily="34" charset="0"/>
              <a:buChar char="•"/>
            </a:pPr>
            <a:r>
              <a:rPr lang="pt-BR" sz="1400">
                <a:solidFill>
                  <a:srgbClr val="000000"/>
                </a:solidFill>
              </a:rPr>
              <a:t>Com método baseado no servidor, o roteador acessa um servidor AAA central. </a:t>
            </a:r>
          </a:p>
          <a:p>
            <a:pPr marL="342900" indent="-342900" algn="l" rtl="0">
              <a:buFont typeface="Arial" panose="020B0604020202020204" pitchFamily="34" charset="0"/>
              <a:buChar char="•"/>
            </a:pPr>
            <a:r>
              <a:rPr lang="pt-BR" sz="1400">
                <a:solidFill>
                  <a:srgbClr val="000000"/>
                </a:solidFill>
              </a:rPr>
              <a:t>O servidor AAA contém os nomes de usuário e a senha para todos os usuários. </a:t>
            </a:r>
          </a:p>
          <a:p>
            <a:pPr marL="342900" indent="-342900" algn="l" rtl="0">
              <a:buFont typeface="Arial" panose="020B0604020202020204" pitchFamily="34" charset="0"/>
              <a:buChar char="•"/>
            </a:pPr>
            <a:r>
              <a:rPr lang="pt-BR" sz="1400">
                <a:solidFill>
                  <a:srgbClr val="000000"/>
                </a:solidFill>
              </a:rPr>
              <a:t>O roteador usa os protocolos RADIUS (Remote Authentication Dial-In User Service) ou TACACS+ (Terminal Access Controller Access Control System) para se comunicar com o servidor AAA. </a:t>
            </a:r>
          </a:p>
          <a:p>
            <a:pPr marL="342900" indent="-342900" algn="l" rtl="0">
              <a:buFont typeface="Arial" panose="020B0604020202020204" pitchFamily="34" charset="0"/>
              <a:buChar char="•"/>
            </a:pPr>
            <a:r>
              <a:rPr lang="pt-BR" sz="1400">
                <a:solidFill>
                  <a:srgbClr val="000000"/>
                </a:solidFill>
              </a:rPr>
              <a:t>Quando existem vários roteadores e switches, o AAA baseado em servidor é mais apropriado.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217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Controle de acesso</a:t>
            </a:r>
            <a:br>
              <a:rPr lang="en-US" dirty="0"/>
            </a:br>
            <a:r>
              <a:rPr lang="pt-BR" sz="2400"/>
              <a:t>Autorização</a:t>
            </a:r>
          </a:p>
        </p:txBody>
      </p:sp>
      <p:sp>
        <p:nvSpPr>
          <p:cNvPr id="5" name="Content Placeholder 4">
            <a:extLst>
              <a:ext uri="{FF2B5EF4-FFF2-40B4-BE49-F238E27FC236}">
                <a16:creationId xmlns:a16="http://schemas.microsoft.com/office/drawing/2014/main" id="{785A9BEB-1AEA-4323-931E-5E8EE2F82404}"/>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600">
                <a:solidFill>
                  <a:srgbClr val="000000"/>
                </a:solidFill>
              </a:rPr>
              <a:t>A autorização AAA é automática e não requer que os usuários executem etapas adicionais após a autenticação. </a:t>
            </a:r>
          </a:p>
          <a:p>
            <a:pPr marL="342900" indent="-342900" algn="l">
              <a:buFont typeface="Arial" panose="020B0604020202020204" pitchFamily="34" charset="0"/>
              <a:buChar char="•"/>
            </a:pPr>
            <a:endParaRPr lang="en-US" sz="1600" dirty="0">
              <a:solidFill>
                <a:srgbClr val="000000"/>
              </a:solidFill>
            </a:endParaRPr>
          </a:p>
          <a:p>
            <a:pPr marL="342900" indent="-342900" algn="l" rtl="0">
              <a:buFont typeface="Arial" panose="020B0604020202020204" pitchFamily="34" charset="0"/>
              <a:buChar char="•"/>
            </a:pPr>
            <a:r>
              <a:rPr lang="pt-BR" sz="1600">
                <a:solidFill>
                  <a:srgbClr val="000000"/>
                </a:solidFill>
              </a:rPr>
              <a:t>A autorização controla o que os usuários podem ou não fazer na rede após serem autenticados.</a:t>
            </a:r>
          </a:p>
          <a:p>
            <a:pPr marL="342900" indent="-342900" algn="l">
              <a:buFont typeface="Arial" panose="020B0604020202020204" pitchFamily="34" charset="0"/>
              <a:buChar char="•"/>
            </a:pPr>
            <a:endParaRPr lang="en-US" sz="1600" dirty="0">
              <a:solidFill>
                <a:srgbClr val="000000"/>
              </a:solidFill>
            </a:endParaRPr>
          </a:p>
          <a:p>
            <a:pPr marL="342900" indent="-342900" algn="l" rtl="0">
              <a:buFont typeface="Arial" panose="020B0604020202020204" pitchFamily="34" charset="0"/>
              <a:buChar char="•"/>
            </a:pPr>
            <a:r>
              <a:rPr lang="pt-BR" sz="1600">
                <a:solidFill>
                  <a:srgbClr val="000000"/>
                </a:solidFill>
              </a:rPr>
              <a:t>A autorização usa um conjunto de atributos que descrevem o acesso do usuário à rede. Esses atributos são usados pelo servidor AAA para determinar privilégios e restrições para esse usuário.</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73169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Controle de acesso</a:t>
            </a:r>
            <a:br>
              <a:rPr lang="en-US" dirty="0"/>
            </a:br>
            <a:r>
              <a:rPr lang="pt-BR" sz="2400"/>
              <a:t>Contabilidade</a:t>
            </a:r>
          </a:p>
        </p:txBody>
      </p:sp>
      <p:sp>
        <p:nvSpPr>
          <p:cNvPr id="4" name="Content Placeholder 3">
            <a:extLst>
              <a:ext uri="{FF2B5EF4-FFF2-40B4-BE49-F238E27FC236}">
                <a16:creationId xmlns:a16="http://schemas.microsoft.com/office/drawing/2014/main" id="{C9EDFD36-0218-4B82-A94F-2CA9410BD403}"/>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 contabilização no AAA coleta e relata dados de uso. Esses dados podem ser usados para propósitos como auditoria ou faturamento. Os dados coletados podem incluir os horários de conexão inicial e final, comandos executados, número de pacotes e número de bytes.</a:t>
            </a:r>
          </a:p>
          <a:p>
            <a:pPr marL="342900" indent="-342900" algn="l">
              <a:buFont typeface="Arial" panose="020B0604020202020204" pitchFamily="34" charset="0"/>
              <a:buChar char="•"/>
            </a:pPr>
            <a:endParaRPr lang="en-US" sz="1600" dirty="0">
              <a:solidFill>
                <a:srgbClr val="000000"/>
              </a:solidFill>
            </a:endParaRPr>
          </a:p>
          <a:p>
            <a:pPr marL="0" indent="0" algn="l" rtl="0"/>
            <a:r>
              <a:rPr lang="pt-BR" sz="1600">
                <a:solidFill>
                  <a:srgbClr val="000000"/>
                </a:solidFill>
              </a:rPr>
              <a:t>Um uso primário da contabilização é combiná-lo com a autenticação AAA. </a:t>
            </a:r>
          </a:p>
          <a:p>
            <a:pPr marL="415985" lvl="1" indent="-342900" rtl="0">
              <a:buFont typeface="Arial" panose="020B0604020202020204" pitchFamily="34" charset="0"/>
              <a:buChar char="•"/>
            </a:pPr>
            <a:r>
              <a:rPr lang="pt-BR" sz="1600">
                <a:solidFill>
                  <a:srgbClr val="000000"/>
                </a:solidFill>
              </a:rPr>
              <a:t>O servidor AAA mantém um registro detalhado exatamente do que o usuário autenticado faz no dispositivo, conforme mostrado na figura. Isso inclui todos os comandos EXEC e de configuração emitidos pelo usuário. </a:t>
            </a:r>
          </a:p>
          <a:p>
            <a:pPr marL="415985" lvl="1" indent="-342900" rtl="0">
              <a:buFont typeface="Arial" panose="020B0604020202020204" pitchFamily="34" charset="0"/>
              <a:buChar char="•"/>
            </a:pPr>
            <a:r>
              <a:rPr lang="pt-BR" sz="1600">
                <a:solidFill>
                  <a:srgbClr val="000000"/>
                </a:solidFill>
              </a:rPr>
              <a:t>O log contém vários campos de dados, incluindo o nome de usuário, a data e a hora, e o comando real que foi inserido pelo usuário. Esta informação é útil na solução de problemas de dispositivos. Ele também fornece evidências de quando indivíduos realizam atos mal-intencionados.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5954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Controle de acesso</a:t>
            </a:r>
            <a:br>
              <a:rPr lang="en-US" dirty="0"/>
            </a:br>
            <a:r>
              <a:rPr lang="pt-BR" sz="2400"/>
              <a:t>802.1X</a:t>
            </a:r>
          </a:p>
        </p:txBody>
      </p:sp>
      <p:sp>
        <p:nvSpPr>
          <p:cNvPr id="5" name="Content Placeholder 4">
            <a:extLst>
              <a:ext uri="{FF2B5EF4-FFF2-40B4-BE49-F238E27FC236}">
                <a16:creationId xmlns:a16="http://schemas.microsoft.com/office/drawing/2014/main" id="{7EA7A140-A893-48D6-8A79-1E62F8D58780}"/>
              </a:ext>
            </a:extLst>
          </p:cNvPr>
          <p:cNvSpPr>
            <a:spLocks noGrp="1"/>
          </p:cNvSpPr>
          <p:nvPr>
            <p:ph idx="1"/>
          </p:nvPr>
        </p:nvSpPr>
        <p:spPr>
          <a:xfrm>
            <a:off x="0" y="731837"/>
            <a:ext cx="8754719" cy="2900515"/>
          </a:xfrm>
        </p:spPr>
        <p:txBody>
          <a:bodyPr/>
          <a:lstStyle/>
          <a:p>
            <a:pPr marL="0" indent="0" algn="l" rtl="0"/>
            <a:r>
              <a:rPr lang="pt-BR" sz="1400">
                <a:solidFill>
                  <a:srgbClr val="000000"/>
                </a:solidFill>
              </a:rPr>
              <a:t>O padrão IEEE 802.1X é um protocolo de autenticação e controle de acesso baseado em porta. Este protocolo impede que estações de trabalho não autorizadas se conectem a uma LAN através de portas do switch acessíveis ao público. O servidor de autenticação autentica cada local de trabalho conectado a uma porta de switch antes de disponibilizar qualquer serviço oferecido pelo switch ou pela LAN.</a:t>
            </a:r>
          </a:p>
          <a:p>
            <a:pPr marL="0" indent="0" algn="l"/>
            <a:endParaRPr lang="en-US" sz="1400" dirty="0">
              <a:solidFill>
                <a:srgbClr val="000000"/>
              </a:solidFill>
            </a:endParaRPr>
          </a:p>
          <a:p>
            <a:pPr marL="0" indent="0" algn="l" rtl="0"/>
            <a:r>
              <a:rPr lang="pt-BR" sz="1400">
                <a:solidFill>
                  <a:srgbClr val="000000"/>
                </a:solidFill>
              </a:rPr>
              <a:t>Com a autenticação baseada em porta do 802.1X, os dispositivos na rede têm funções específicas:</a:t>
            </a:r>
          </a:p>
          <a:p>
            <a:pPr marL="415985" lvl="1" indent="-342900" rtl="0">
              <a:buFont typeface="Arial" panose="020B0604020202020204" pitchFamily="34" charset="0"/>
              <a:buChar char="•"/>
            </a:pPr>
            <a:r>
              <a:rPr lang="pt-BR" sz="1200" b="1">
                <a:solidFill>
                  <a:srgbClr val="000000"/>
                </a:solidFill>
              </a:rPr>
              <a:t>Cliente (Requerente)</a:t>
            </a:r>
            <a:r>
              <a:rPr lang="pt-BR" sz="1200">
                <a:solidFill>
                  <a:srgbClr val="000000"/>
                </a:solidFill>
              </a:rPr>
              <a:t> - Este é um dispositivo executando software cliente compatível com 802.1X, disponível para dispositivos com ou sem fio.</a:t>
            </a:r>
          </a:p>
          <a:p>
            <a:pPr marL="415985" lvl="1" indent="-342900" rtl="0">
              <a:buFont typeface="Arial" panose="020B0604020202020204" pitchFamily="34" charset="0"/>
              <a:buChar char="•"/>
            </a:pPr>
            <a:r>
              <a:rPr lang="pt-BR" sz="1200" b="1">
                <a:solidFill>
                  <a:srgbClr val="000000"/>
                </a:solidFill>
              </a:rPr>
              <a:t>Switch (Autenticador)</a:t>
            </a:r>
            <a:r>
              <a:rPr lang="pt-BR" sz="1200">
                <a:solidFill>
                  <a:srgbClr val="000000"/>
                </a:solidFill>
              </a:rPr>
              <a:t> –O switch atua como um intermediário entre o cliente e o servidor de autenticação. Ele solicita as informações de identificação do cliente, as confirma com o servidor de autenticação, e retransmite uma resposta ao cliente. Outro dispositivo que poderia atuar como autenticador é um ponto de acesso sem fio.</a:t>
            </a:r>
          </a:p>
          <a:p>
            <a:pPr marL="415985" lvl="1" indent="-342900" rtl="0">
              <a:buFont typeface="Arial" panose="020B0604020202020204" pitchFamily="34" charset="0"/>
              <a:buChar char="•"/>
            </a:pPr>
            <a:r>
              <a:rPr lang="pt-BR" sz="1200" b="1">
                <a:solidFill>
                  <a:srgbClr val="000000"/>
                </a:solidFill>
              </a:rPr>
              <a:t>Servidor de autenticação</a:t>
            </a:r>
            <a:r>
              <a:rPr lang="pt-BR" sz="1200">
                <a:solidFill>
                  <a:srgbClr val="000000"/>
                </a:solidFill>
              </a:rPr>
              <a:t> –O servidor valida a identidade do cliente e notifica o switch ou ponto de acesso sem fio que o cliente está ou não autorizado a acessar a LAN e os serviços do switch.</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A84911CF-FD67-4279-BEC5-E3DCFECFE5B3}"/>
              </a:ext>
            </a:extLst>
          </p:cNvPr>
          <p:cNvPicPr>
            <a:picLocks noChangeAspect="1"/>
          </p:cNvPicPr>
          <p:nvPr/>
        </p:nvPicPr>
        <p:blipFill>
          <a:blip r:embed="rId3"/>
          <a:stretch>
            <a:fillRect/>
          </a:stretch>
        </p:blipFill>
        <p:spPr>
          <a:xfrm>
            <a:off x="1095375" y="3737455"/>
            <a:ext cx="5091833" cy="1284083"/>
          </a:xfrm>
          <a:prstGeom prst="rect">
            <a:avLst/>
          </a:prstGeom>
        </p:spPr>
      </p:pic>
    </p:spTree>
    <p:extLst>
      <p:ext uri="{BB962C8B-B14F-4D97-AF65-F5344CB8AC3E}">
        <p14:creationId xmlns:p14="http://schemas.microsoft.com/office/powerpoint/2010/main" val="17099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10.3 Ameaças à segurança de camada 2</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Ameaças à segurança de camada 2</a:t>
            </a:r>
            <a:br>
              <a:rPr lang="en-US" dirty="0"/>
            </a:br>
            <a:r>
              <a:rPr lang="pt-BR" sz="2400"/>
              <a:t>Vulnerabilidades de camada 2</a:t>
            </a:r>
          </a:p>
        </p:txBody>
      </p:sp>
      <p:sp>
        <p:nvSpPr>
          <p:cNvPr id="5" name="Content Placeholder 4">
            <a:extLst>
              <a:ext uri="{FF2B5EF4-FFF2-40B4-BE49-F238E27FC236}">
                <a16:creationId xmlns:a16="http://schemas.microsoft.com/office/drawing/2014/main" id="{9D6EEE11-E390-48C9-B8AD-A5EEC852EA6A}"/>
              </a:ext>
            </a:extLst>
          </p:cNvPr>
          <p:cNvSpPr>
            <a:spLocks noGrp="1"/>
          </p:cNvSpPr>
          <p:nvPr>
            <p:ph idx="1"/>
          </p:nvPr>
        </p:nvSpPr>
        <p:spPr>
          <a:xfrm>
            <a:off x="85725" y="731837"/>
            <a:ext cx="4689476" cy="3689897"/>
          </a:xfrm>
        </p:spPr>
        <p:txBody>
          <a:bodyPr/>
          <a:lstStyle/>
          <a:p>
            <a:pPr marL="0" indent="0" algn="l" rtl="0"/>
            <a:r>
              <a:rPr lang="pt-BR" sz="1500">
                <a:solidFill>
                  <a:srgbClr val="000000"/>
                </a:solidFill>
              </a:rPr>
              <a:t>Lembre-se de que o modelo de referência OSI é dividido em sete camadas, que funcionam independentemente uma da outra. A figura mostra a função de cada camada e os elementos principais que podem ser explorados.</a:t>
            </a:r>
          </a:p>
          <a:p>
            <a:pPr marL="0" indent="0" algn="l"/>
            <a:endParaRPr lang="en-US" sz="1500" dirty="0">
              <a:solidFill>
                <a:srgbClr val="000000"/>
              </a:solidFill>
            </a:endParaRPr>
          </a:p>
          <a:p>
            <a:pPr marL="0" indent="0" algn="l" rtl="0"/>
            <a:r>
              <a:rPr lang="pt-BR" sz="1500">
                <a:solidFill>
                  <a:srgbClr val="000000"/>
                </a:solidFill>
              </a:rPr>
              <a:t>Os administradores de rede implementam rotineiramente soluções de segurança para proteger os elementos da camada 3 até a camada 7. Eles usam VPNs, firewalls e dispositivos IPS para proteger esses elementos. No entanto, se a camada 2 estiver comprometida, todas as camadas acima também serão afetadas. Por exemplo, se um agente de ameaças com acesso à rede interna capturasse quadros da Camada 2, toda a segurança implementada nas camadas acima seria inútil. O agente da ameaças pode causar muitos danos na infraestrutura de rede da LAN da camada 2.</a:t>
            </a:r>
          </a:p>
        </p:txBody>
      </p:sp>
      <p:pic>
        <p:nvPicPr>
          <p:cNvPr id="2" name="Picture 1">
            <a:extLst>
              <a:ext uri="{FF2B5EF4-FFF2-40B4-BE49-F238E27FC236}">
                <a16:creationId xmlns:a16="http://schemas.microsoft.com/office/drawing/2014/main" id="{ADD97C98-D5FE-4955-901B-4D7693B4153E}"/>
              </a:ext>
            </a:extLst>
          </p:cNvPr>
          <p:cNvPicPr>
            <a:picLocks noChangeAspect="1"/>
          </p:cNvPicPr>
          <p:nvPr/>
        </p:nvPicPr>
        <p:blipFill>
          <a:blip r:embed="rId3"/>
          <a:stretch>
            <a:fillRect/>
          </a:stretch>
        </p:blipFill>
        <p:spPr>
          <a:xfrm>
            <a:off x="4889523" y="1052946"/>
            <a:ext cx="3959201" cy="2684030"/>
          </a:xfrm>
          <a:prstGeom prst="rect">
            <a:avLst/>
          </a:prstGeom>
        </p:spPr>
      </p:pic>
    </p:spTree>
    <p:extLst>
      <p:ext uri="{BB962C8B-B14F-4D97-AF65-F5344CB8AC3E}">
        <p14:creationId xmlns:p14="http://schemas.microsoft.com/office/powerpoint/2010/main" val="30519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Ameaças à segurança de camada 2</a:t>
            </a:r>
            <a:br>
              <a:rPr lang="en-US" dirty="0"/>
            </a:br>
            <a:r>
              <a:rPr lang="pt-BR" sz="2400"/>
              <a:t>Categorias de ataque ao switch</a:t>
            </a:r>
          </a:p>
        </p:txBody>
      </p:sp>
      <p:sp>
        <p:nvSpPr>
          <p:cNvPr id="6" name="Content Placeholder 5">
            <a:extLst>
              <a:ext uri="{FF2B5EF4-FFF2-40B4-BE49-F238E27FC236}">
                <a16:creationId xmlns:a16="http://schemas.microsoft.com/office/drawing/2014/main" id="{07E04770-DC42-4A71-992B-9579F394C8B5}"/>
              </a:ext>
            </a:extLst>
          </p:cNvPr>
          <p:cNvSpPr>
            <a:spLocks noGrp="1"/>
          </p:cNvSpPr>
          <p:nvPr>
            <p:ph idx="1"/>
          </p:nvPr>
        </p:nvSpPr>
        <p:spPr>
          <a:xfrm>
            <a:off x="228600" y="731838"/>
            <a:ext cx="8526119" cy="1011238"/>
          </a:xfrm>
        </p:spPr>
        <p:txBody>
          <a:bodyPr/>
          <a:lstStyle/>
          <a:p>
            <a:pPr marL="0" indent="0" algn="l" rtl="0"/>
            <a:r>
              <a:rPr lang="pt-BR" sz="1400">
                <a:solidFill>
                  <a:srgbClr val="000000"/>
                </a:solidFill>
              </a:rPr>
              <a:t>A segurança é tão forte quanto o elo mais fraco do sistema, e a Camada 2 é considerada esse elo mais fraco. Isso ocorre porque as LANs estavam tradicionalmente sob o controle administrativo de uma única organização. Nós confiamos inerentemente em todas as pessoas e dispositivos conectados à nossa LAN. Hoje, com BYOD e ataques mais sofisticados, nossas LANs se tornaram mais vulneráveis à penetração.</a:t>
            </a:r>
          </a:p>
        </p:txBody>
      </p:sp>
      <p:graphicFrame>
        <p:nvGraphicFramePr>
          <p:cNvPr id="7" name="Table 7">
            <a:extLst>
              <a:ext uri="{FF2B5EF4-FFF2-40B4-BE49-F238E27FC236}">
                <a16:creationId xmlns:a16="http://schemas.microsoft.com/office/drawing/2014/main" id="{BA5E790A-570E-4B5F-8374-BABE6EF4DC2D}"/>
              </a:ext>
            </a:extLst>
          </p:cNvPr>
          <p:cNvGraphicFramePr>
            <a:graphicFrameLocks noGrp="1"/>
          </p:cNvGraphicFramePr>
          <p:nvPr>
            <p:extLst>
              <p:ext uri="{D42A27DB-BD31-4B8C-83A1-F6EECF244321}">
                <p14:modId xmlns:p14="http://schemas.microsoft.com/office/powerpoint/2010/main" val="2343228638"/>
              </p:ext>
            </p:extLst>
          </p:nvPr>
        </p:nvGraphicFramePr>
        <p:xfrm>
          <a:off x="577273" y="1821180"/>
          <a:ext cx="7989454" cy="2863854"/>
        </p:xfrm>
        <a:graphic>
          <a:graphicData uri="http://schemas.openxmlformats.org/drawingml/2006/table">
            <a:tbl>
              <a:tblPr firstRow="1" bandRow="1">
                <a:tableStyleId>{5C22544A-7EE6-4342-B048-85BDC9FD1C3A}</a:tableStyleId>
              </a:tblPr>
              <a:tblGrid>
                <a:gridCol w="2493818">
                  <a:extLst>
                    <a:ext uri="{9D8B030D-6E8A-4147-A177-3AD203B41FA5}">
                      <a16:colId xmlns:a16="http://schemas.microsoft.com/office/drawing/2014/main" val="1487031909"/>
                    </a:ext>
                  </a:extLst>
                </a:gridCol>
                <a:gridCol w="5495636">
                  <a:extLst>
                    <a:ext uri="{9D8B030D-6E8A-4147-A177-3AD203B41FA5}">
                      <a16:colId xmlns:a16="http://schemas.microsoft.com/office/drawing/2014/main" val="2361683790"/>
                    </a:ext>
                  </a:extLst>
                </a:gridCol>
              </a:tblGrid>
              <a:tr h="248313">
                <a:tc>
                  <a:txBody>
                    <a:bodyPr/>
                    <a:lstStyle/>
                    <a:p>
                      <a:pPr algn="l" rtl="0" fontAlgn="ctr"/>
                      <a:r>
                        <a:rPr lang="pt-BR" b="1">
                          <a:effectLst/>
                        </a:rPr>
                        <a:t>Categoria</a:t>
                      </a:r>
                    </a:p>
                  </a:txBody>
                  <a:tcPr marL="47625" marR="47625" marT="47625" marB="47625" anchor="ctr"/>
                </a:tc>
                <a:tc>
                  <a:txBody>
                    <a:bodyPr/>
                    <a:lstStyle/>
                    <a:p>
                      <a:pPr algn="l" rtl="0" fontAlgn="ctr"/>
                      <a:r>
                        <a:rPr lang="pt-BR" b="1">
                          <a:effectLst/>
                        </a:rPr>
                        <a:t>Exemplos</a:t>
                      </a:r>
                    </a:p>
                  </a:txBody>
                  <a:tcPr marL="47625" marR="47625" marT="47625" marB="47625" anchor="ctr"/>
                </a:tc>
                <a:extLst>
                  <a:ext uri="{0D108BD9-81ED-4DB2-BD59-A6C34878D82A}">
                    <a16:rowId xmlns:a16="http://schemas.microsoft.com/office/drawing/2014/main" val="3798506708"/>
                  </a:ext>
                </a:extLst>
              </a:tr>
              <a:tr h="349509">
                <a:tc>
                  <a:txBody>
                    <a:bodyPr/>
                    <a:lstStyle/>
                    <a:p>
                      <a:pPr rtl="0" fontAlgn="ctr"/>
                      <a:r>
                        <a:rPr lang="pt-BR" b="1">
                          <a:effectLst/>
                        </a:rPr>
                        <a:t>Ataques à tabela MAC</a:t>
                      </a:r>
                    </a:p>
                  </a:txBody>
                  <a:tcPr marL="47625" marR="47625" marT="47625" marB="47625" anchor="ctr"/>
                </a:tc>
                <a:tc>
                  <a:txBody>
                    <a:bodyPr/>
                    <a:lstStyle/>
                    <a:p>
                      <a:pPr rtl="0" fontAlgn="ctr"/>
                      <a:r>
                        <a:rPr lang="pt-BR" b="0">
                          <a:effectLst/>
                        </a:rPr>
                        <a:t>Incluem ataque de inundação de endereço MAC</a:t>
                      </a:r>
                    </a:p>
                  </a:txBody>
                  <a:tcPr marL="47625" marR="47625" marT="47625" marB="47625" anchor="ctr"/>
                </a:tc>
                <a:extLst>
                  <a:ext uri="{0D108BD9-81ED-4DB2-BD59-A6C34878D82A}">
                    <a16:rowId xmlns:a16="http://schemas.microsoft.com/office/drawing/2014/main" val="2970003718"/>
                  </a:ext>
                </a:extLst>
              </a:tr>
              <a:tr h="635238">
                <a:tc>
                  <a:txBody>
                    <a:bodyPr/>
                    <a:lstStyle/>
                    <a:p>
                      <a:pPr rtl="0" fontAlgn="ctr"/>
                      <a:r>
                        <a:rPr lang="pt-BR" b="1">
                          <a:effectLst/>
                        </a:rPr>
                        <a:t>Ataques à VLAN</a:t>
                      </a:r>
                    </a:p>
                  </a:txBody>
                  <a:tcPr marL="47625" marR="47625" marT="47625" marB="47625" anchor="ctr"/>
                </a:tc>
                <a:tc>
                  <a:txBody>
                    <a:bodyPr/>
                    <a:lstStyle/>
                    <a:p>
                      <a:pPr rtl="0" fontAlgn="ctr"/>
                      <a:r>
                        <a:rPr lang="pt-BR" b="0">
                          <a:effectLst/>
                        </a:rPr>
                        <a:t>Inclui salto de VLAN e ataques de marcação dupla de VLAN. Também inclui ataques entre dispositivos em uma VLAN comum.</a:t>
                      </a:r>
                    </a:p>
                  </a:txBody>
                  <a:tcPr marL="47625" marR="47625" marT="47625" marB="47625" anchor="ctr"/>
                </a:tc>
                <a:extLst>
                  <a:ext uri="{0D108BD9-81ED-4DB2-BD59-A6C34878D82A}">
                    <a16:rowId xmlns:a16="http://schemas.microsoft.com/office/drawing/2014/main" val="1851904030"/>
                  </a:ext>
                </a:extLst>
              </a:tr>
              <a:tr h="349509">
                <a:tc>
                  <a:txBody>
                    <a:bodyPr/>
                    <a:lstStyle/>
                    <a:p>
                      <a:pPr rtl="0" fontAlgn="ctr"/>
                      <a:r>
                        <a:rPr lang="pt-BR" b="1">
                          <a:effectLst/>
                        </a:rPr>
                        <a:t>Ataques à DHCP</a:t>
                      </a:r>
                    </a:p>
                  </a:txBody>
                  <a:tcPr marL="47625" marR="47625" marT="47625" marB="47625" anchor="ctr"/>
                </a:tc>
                <a:tc>
                  <a:txBody>
                    <a:bodyPr/>
                    <a:lstStyle/>
                    <a:p>
                      <a:pPr rtl="0" fontAlgn="ctr"/>
                      <a:r>
                        <a:rPr lang="pt-BR" b="0">
                          <a:effectLst/>
                        </a:rPr>
                        <a:t>Inclui ataques de privação e falsificação de DHCP.</a:t>
                      </a:r>
                    </a:p>
                  </a:txBody>
                  <a:tcPr marL="47625" marR="47625" marT="47625" marB="47625" anchor="ctr"/>
                </a:tc>
                <a:extLst>
                  <a:ext uri="{0D108BD9-81ED-4DB2-BD59-A6C34878D82A}">
                    <a16:rowId xmlns:a16="http://schemas.microsoft.com/office/drawing/2014/main" val="4023516481"/>
                  </a:ext>
                </a:extLst>
              </a:tr>
              <a:tr h="349509">
                <a:tc>
                  <a:txBody>
                    <a:bodyPr/>
                    <a:lstStyle/>
                    <a:p>
                      <a:pPr rtl="0" fontAlgn="ctr"/>
                      <a:r>
                        <a:rPr lang="pt-BR" b="1">
                          <a:effectLst/>
                        </a:rPr>
                        <a:t>Ataques ARP</a:t>
                      </a:r>
                    </a:p>
                  </a:txBody>
                  <a:tcPr marL="47625" marR="47625" marT="47625" marB="47625" anchor="ctr"/>
                </a:tc>
                <a:tc>
                  <a:txBody>
                    <a:bodyPr/>
                    <a:lstStyle/>
                    <a:p>
                      <a:pPr rtl="0" fontAlgn="ctr"/>
                      <a:r>
                        <a:rPr lang="pt-BR" b="0">
                          <a:effectLst/>
                        </a:rPr>
                        <a:t>Inclui ataques de falsificação e envenenamento de ARP.</a:t>
                      </a:r>
                    </a:p>
                  </a:txBody>
                  <a:tcPr marL="47625" marR="47625" marT="47625" marB="47625" anchor="ctr"/>
                </a:tc>
                <a:extLst>
                  <a:ext uri="{0D108BD9-81ED-4DB2-BD59-A6C34878D82A}">
                    <a16:rowId xmlns:a16="http://schemas.microsoft.com/office/drawing/2014/main" val="3106928135"/>
                  </a:ext>
                </a:extLst>
              </a:tr>
              <a:tr h="349509">
                <a:tc>
                  <a:txBody>
                    <a:bodyPr/>
                    <a:lstStyle/>
                    <a:p>
                      <a:pPr rtl="0" fontAlgn="ctr"/>
                      <a:r>
                        <a:rPr lang="pt-BR" b="1">
                          <a:effectLst/>
                        </a:rPr>
                        <a:t>Ataque de Falsificação de Endereços</a:t>
                      </a:r>
                    </a:p>
                  </a:txBody>
                  <a:tcPr marL="47625" marR="47625" marT="47625" marB="47625" anchor="ctr"/>
                </a:tc>
                <a:tc>
                  <a:txBody>
                    <a:bodyPr/>
                    <a:lstStyle/>
                    <a:p>
                      <a:pPr rtl="0" fontAlgn="ctr"/>
                      <a:r>
                        <a:rPr lang="pt-BR" b="0">
                          <a:effectLst/>
                        </a:rPr>
                        <a:t>Inclui ataques de falsificação de endereço MAC e endereço IP.</a:t>
                      </a:r>
                    </a:p>
                  </a:txBody>
                  <a:tcPr marL="47625" marR="47625" marT="47625" marB="47625" anchor="ctr"/>
                </a:tc>
                <a:extLst>
                  <a:ext uri="{0D108BD9-81ED-4DB2-BD59-A6C34878D82A}">
                    <a16:rowId xmlns:a16="http://schemas.microsoft.com/office/drawing/2014/main" val="1219392657"/>
                  </a:ext>
                </a:extLst>
              </a:tr>
              <a:tr h="349509">
                <a:tc>
                  <a:txBody>
                    <a:bodyPr/>
                    <a:lstStyle/>
                    <a:p>
                      <a:pPr rtl="0" fontAlgn="ctr"/>
                      <a:r>
                        <a:rPr lang="pt-BR" b="1">
                          <a:effectLst/>
                        </a:rPr>
                        <a:t>Ataques STP</a:t>
                      </a:r>
                    </a:p>
                  </a:txBody>
                  <a:tcPr marL="47625" marR="47625" marT="47625" marB="47625" anchor="ctr"/>
                </a:tc>
                <a:tc>
                  <a:txBody>
                    <a:bodyPr/>
                    <a:lstStyle/>
                    <a:p>
                      <a:pPr rtl="0" fontAlgn="ctr"/>
                      <a:r>
                        <a:rPr lang="pt-BR" b="0">
                          <a:effectLst/>
                        </a:rPr>
                        <a:t>Inclui ataques de manipulação do Protocolo Spanning Tree.</a:t>
                      </a:r>
                    </a:p>
                  </a:txBody>
                  <a:tcPr marL="47625" marR="47625" marT="47625" marB="47625" anchor="ctr"/>
                </a:tc>
                <a:extLst>
                  <a:ext uri="{0D108BD9-81ED-4DB2-BD59-A6C34878D82A}">
                    <a16:rowId xmlns:a16="http://schemas.microsoft.com/office/drawing/2014/main" val="3044333517"/>
                  </a:ext>
                </a:extLst>
              </a:tr>
            </a:tbl>
          </a:graphicData>
        </a:graphic>
      </p:graphicFrame>
    </p:spTree>
    <p:extLst>
      <p:ext uri="{BB962C8B-B14F-4D97-AF65-F5344CB8AC3E}">
        <p14:creationId xmlns:p14="http://schemas.microsoft.com/office/powerpoint/2010/main" val="135367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Ameaças à segurança de camada 2</a:t>
            </a:r>
            <a:br>
              <a:rPr lang="en-US" dirty="0"/>
            </a:br>
            <a:r>
              <a:rPr lang="pt-BR" sz="2400"/>
              <a:t>Técnicas de mitigação de ataque ao switch</a:t>
            </a:r>
          </a:p>
        </p:txBody>
      </p:sp>
      <p:graphicFrame>
        <p:nvGraphicFramePr>
          <p:cNvPr id="5" name="Table 7">
            <a:extLst>
              <a:ext uri="{FF2B5EF4-FFF2-40B4-BE49-F238E27FC236}">
                <a16:creationId xmlns:a16="http://schemas.microsoft.com/office/drawing/2014/main" id="{E5A786AC-29CB-4336-90C6-92E2F9CFE065}"/>
              </a:ext>
            </a:extLst>
          </p:cNvPr>
          <p:cNvGraphicFramePr>
            <a:graphicFrameLocks noGrp="1"/>
          </p:cNvGraphicFramePr>
          <p:nvPr>
            <p:ph idx="1"/>
            <p:extLst>
              <p:ext uri="{D42A27DB-BD31-4B8C-83A1-F6EECF244321}">
                <p14:modId xmlns:p14="http://schemas.microsoft.com/office/powerpoint/2010/main" val="247906647"/>
              </p:ext>
            </p:extLst>
          </p:nvPr>
        </p:nvGraphicFramePr>
        <p:xfrm>
          <a:off x="431800" y="758825"/>
          <a:ext cx="8280400" cy="2034540"/>
        </p:xfrm>
        <a:graphic>
          <a:graphicData uri="http://schemas.openxmlformats.org/drawingml/2006/table">
            <a:tbl>
              <a:tblPr firstRow="1" bandRow="1">
                <a:tableStyleId>{5C22544A-7EE6-4342-B048-85BDC9FD1C3A}</a:tableStyleId>
              </a:tblPr>
              <a:tblGrid>
                <a:gridCol w="2748828">
                  <a:extLst>
                    <a:ext uri="{9D8B030D-6E8A-4147-A177-3AD203B41FA5}">
                      <a16:colId xmlns:a16="http://schemas.microsoft.com/office/drawing/2014/main" val="1670194353"/>
                    </a:ext>
                  </a:extLst>
                </a:gridCol>
                <a:gridCol w="5531572">
                  <a:extLst>
                    <a:ext uri="{9D8B030D-6E8A-4147-A177-3AD203B41FA5}">
                      <a16:colId xmlns:a16="http://schemas.microsoft.com/office/drawing/2014/main" val="1766553380"/>
                    </a:ext>
                  </a:extLst>
                </a:gridCol>
              </a:tblGrid>
              <a:tr h="370840">
                <a:tc>
                  <a:txBody>
                    <a:bodyPr/>
                    <a:lstStyle/>
                    <a:p>
                      <a:pPr algn="l" rtl="0" fontAlgn="ctr"/>
                      <a:r>
                        <a:rPr lang="pt-BR" sz="1200" b="1">
                          <a:effectLst/>
                        </a:rPr>
                        <a:t>Solução</a:t>
                      </a:r>
                    </a:p>
                  </a:txBody>
                  <a:tcPr marL="47625" marR="47625" marT="47625" marB="47625" anchor="ctr"/>
                </a:tc>
                <a:tc>
                  <a:txBody>
                    <a:bodyPr/>
                    <a:lstStyle/>
                    <a:p>
                      <a:pPr algn="l" rtl="0" fontAlgn="ctr"/>
                      <a:r>
                        <a:rPr lang="pt-BR" sz="1200" b="1">
                          <a:effectLst/>
                        </a:rPr>
                        <a:t>Descrição</a:t>
                      </a:r>
                    </a:p>
                  </a:txBody>
                  <a:tcPr marL="47625" marR="47625" marT="47625" marB="47625" anchor="ctr"/>
                </a:tc>
                <a:extLst>
                  <a:ext uri="{0D108BD9-81ED-4DB2-BD59-A6C34878D82A}">
                    <a16:rowId xmlns:a16="http://schemas.microsoft.com/office/drawing/2014/main" val="2842029635"/>
                  </a:ext>
                </a:extLst>
              </a:tr>
              <a:tr h="370840">
                <a:tc>
                  <a:txBody>
                    <a:bodyPr/>
                    <a:lstStyle/>
                    <a:p>
                      <a:pPr rtl="0" fontAlgn="ctr"/>
                      <a:r>
                        <a:rPr lang="pt-BR" sz="1200" b="1">
                          <a:effectLst/>
                        </a:rPr>
                        <a:t>Segurança de porta</a:t>
                      </a:r>
                    </a:p>
                  </a:txBody>
                  <a:tcPr marL="47625" marR="47625" marT="47625" marB="47625" anchor="ctr"/>
                </a:tc>
                <a:tc>
                  <a:txBody>
                    <a:bodyPr/>
                    <a:lstStyle/>
                    <a:p>
                      <a:pPr rtl="0" fontAlgn="ctr"/>
                      <a:r>
                        <a:rPr lang="pt-BR" sz="1200" b="0">
                          <a:effectLst/>
                        </a:rPr>
                        <a:t>Previne muitos tipos de ataques, incluindo ataques de inundação de endereços MAC e ataques de privação de DHCP.</a:t>
                      </a:r>
                    </a:p>
                  </a:txBody>
                  <a:tcPr marL="47625" marR="47625" marT="47625" marB="47625" anchor="ctr"/>
                </a:tc>
                <a:extLst>
                  <a:ext uri="{0D108BD9-81ED-4DB2-BD59-A6C34878D82A}">
                    <a16:rowId xmlns:a16="http://schemas.microsoft.com/office/drawing/2014/main" val="4128229561"/>
                  </a:ext>
                </a:extLst>
              </a:tr>
              <a:tr h="370840">
                <a:tc>
                  <a:txBody>
                    <a:bodyPr/>
                    <a:lstStyle/>
                    <a:p>
                      <a:pPr rtl="0" fontAlgn="ctr"/>
                      <a:r>
                        <a:rPr lang="pt-BR" sz="1200" b="1">
                          <a:effectLst/>
                        </a:rPr>
                        <a:t>Rastreamento de DHCP</a:t>
                      </a:r>
                    </a:p>
                  </a:txBody>
                  <a:tcPr marL="47625" marR="47625" marT="47625" marB="47625" anchor="ctr"/>
                </a:tc>
                <a:tc>
                  <a:txBody>
                    <a:bodyPr/>
                    <a:lstStyle/>
                    <a:p>
                      <a:pPr rtl="0" fontAlgn="ctr"/>
                      <a:r>
                        <a:rPr lang="pt-BR" sz="1200" b="0">
                          <a:effectLst/>
                        </a:rPr>
                        <a:t>Evita ataques de negação de serviço e falsificação de DHCP.</a:t>
                      </a:r>
                    </a:p>
                  </a:txBody>
                  <a:tcPr marL="47625" marR="47625" marT="47625" marB="47625" anchor="ctr"/>
                </a:tc>
                <a:extLst>
                  <a:ext uri="{0D108BD9-81ED-4DB2-BD59-A6C34878D82A}">
                    <a16:rowId xmlns:a16="http://schemas.microsoft.com/office/drawing/2014/main" val="3588043224"/>
                  </a:ext>
                </a:extLst>
              </a:tr>
              <a:tr h="370840">
                <a:tc>
                  <a:txBody>
                    <a:bodyPr/>
                    <a:lstStyle/>
                    <a:p>
                      <a:pPr rtl="0" fontAlgn="ctr"/>
                      <a:r>
                        <a:rPr lang="pt-BR" sz="1200" b="1">
                          <a:effectLst/>
                        </a:rPr>
                        <a:t>⁪Dynamic ARP Inspection (DAI)</a:t>
                      </a:r>
                    </a:p>
                  </a:txBody>
                  <a:tcPr marL="47625" marR="47625" marT="47625" marB="47625" anchor="ctr"/>
                </a:tc>
                <a:tc>
                  <a:txBody>
                    <a:bodyPr/>
                    <a:lstStyle/>
                    <a:p>
                      <a:pPr rtl="0" fontAlgn="ctr"/>
                      <a:r>
                        <a:rPr lang="pt-BR" sz="1200" b="0">
                          <a:effectLst/>
                        </a:rPr>
                        <a:t>Inclui ataques de falsificação e envenenamento de ARP.</a:t>
                      </a:r>
                    </a:p>
                  </a:txBody>
                  <a:tcPr marL="47625" marR="47625" marT="47625" marB="47625" anchor="ctr"/>
                </a:tc>
                <a:extLst>
                  <a:ext uri="{0D108BD9-81ED-4DB2-BD59-A6C34878D82A}">
                    <a16:rowId xmlns:a16="http://schemas.microsoft.com/office/drawing/2014/main" val="803318852"/>
                  </a:ext>
                </a:extLst>
              </a:tr>
              <a:tr h="370840">
                <a:tc>
                  <a:txBody>
                    <a:bodyPr/>
                    <a:lstStyle/>
                    <a:p>
                      <a:pPr rtl="0" fontAlgn="ctr"/>
                      <a:r>
                        <a:rPr lang="pt-BR" sz="1200" b="1">
                          <a:effectLst/>
                        </a:rPr>
                        <a:t>IPSG (IP Source Guard, Proteção de origem IP)</a:t>
                      </a:r>
                    </a:p>
                  </a:txBody>
                  <a:tcPr marL="47625" marR="47625" marT="47625" marB="47625" anchor="ctr"/>
                </a:tc>
                <a:tc>
                  <a:txBody>
                    <a:bodyPr/>
                    <a:lstStyle/>
                    <a:p>
                      <a:pPr rtl="0" fontAlgn="ctr"/>
                      <a:r>
                        <a:rPr lang="pt-BR" sz="1200" b="0">
                          <a:effectLst/>
                        </a:rPr>
                        <a:t>Previne ataques de falsificação de endereços MAC e IP.</a:t>
                      </a:r>
                    </a:p>
                  </a:txBody>
                  <a:tcPr marL="47625" marR="47625" marT="47625" marB="47625" anchor="ctr"/>
                </a:tc>
                <a:extLst>
                  <a:ext uri="{0D108BD9-81ED-4DB2-BD59-A6C34878D82A}">
                    <a16:rowId xmlns:a16="http://schemas.microsoft.com/office/drawing/2014/main" val="1098723231"/>
                  </a:ext>
                </a:extLst>
              </a:tr>
            </a:tbl>
          </a:graphicData>
        </a:graphic>
      </p:graphicFrame>
      <p:sp>
        <p:nvSpPr>
          <p:cNvPr id="9" name="Rectangle 8">
            <a:extLst>
              <a:ext uri="{FF2B5EF4-FFF2-40B4-BE49-F238E27FC236}">
                <a16:creationId xmlns:a16="http://schemas.microsoft.com/office/drawing/2014/main" id="{D723C8E7-E6AC-4D8A-A0EF-09152327B461}"/>
              </a:ext>
            </a:extLst>
          </p:cNvPr>
          <p:cNvSpPr/>
          <p:nvPr/>
        </p:nvSpPr>
        <p:spPr>
          <a:xfrm>
            <a:off x="431800" y="2802630"/>
            <a:ext cx="8280400" cy="1708160"/>
          </a:xfrm>
          <a:prstGeom prst="rect">
            <a:avLst/>
          </a:prstGeom>
        </p:spPr>
        <p:txBody>
          <a:bodyPr wrap="square">
            <a:spAutoFit/>
          </a:bodyPr>
          <a:lstStyle/>
          <a:p>
            <a:pPr rtl="0"/>
            <a:r>
              <a:rPr lang="pt-BR" sz="1500">
                <a:solidFill>
                  <a:srgbClr val="000000"/>
                </a:solidFill>
                <a:latin typeface="+mn-lt"/>
              </a:rPr>
              <a:t>Essas soluções da camada 2 não serão eficazes se os protocolos de gerenciamento não estiverem seguros. As seguintes estratégias são recomendadas:</a:t>
            </a:r>
          </a:p>
          <a:p>
            <a:pPr marL="285750" indent="-285750" rtl="0">
              <a:buFont typeface="Arial" panose="020B0604020202020204" pitchFamily="34" charset="0"/>
              <a:buChar char="•"/>
            </a:pPr>
            <a:r>
              <a:rPr lang="pt-BR" sz="1500">
                <a:solidFill>
                  <a:srgbClr val="000000"/>
                </a:solidFill>
                <a:latin typeface="+mn-lt"/>
              </a:rPr>
              <a:t>Sempre use variantes seguras desses protocolos de gerenciamento, como SSH, SCP (Secure Copy Protocol), FTP seguro (SFTP) e Secure Socket Layer/Transport Layer Security (SSL/TLS).</a:t>
            </a:r>
          </a:p>
          <a:p>
            <a:pPr marL="285750" indent="-285750" rtl="0">
              <a:buFont typeface="Arial" panose="020B0604020202020204" pitchFamily="34" charset="0"/>
              <a:buChar char="•"/>
            </a:pPr>
            <a:r>
              <a:rPr lang="pt-BR" sz="1500">
                <a:solidFill>
                  <a:srgbClr val="000000"/>
                </a:solidFill>
                <a:latin typeface="+mn-lt"/>
              </a:rPr>
              <a:t>Considere usar a rede de gerenciamento fora da banda para gerenciar dispositivos.</a:t>
            </a:r>
          </a:p>
          <a:p>
            <a:pPr marL="285750" indent="-285750" rtl="0">
              <a:buFont typeface="Arial" panose="020B0604020202020204" pitchFamily="34" charset="0"/>
              <a:buChar char="•"/>
            </a:pPr>
            <a:r>
              <a:rPr lang="pt-BR" sz="1500">
                <a:solidFill>
                  <a:srgbClr val="000000"/>
                </a:solidFill>
                <a:latin typeface="+mn-lt"/>
              </a:rPr>
              <a:t>Usar uma VLAN de gerenciamento dedicado quando nada além do tráfego de gerenciamento residir.</a:t>
            </a:r>
          </a:p>
          <a:p>
            <a:pPr marL="285750" indent="-285750" rtl="0">
              <a:buFont typeface="Arial" panose="020B0604020202020204" pitchFamily="34" charset="0"/>
              <a:buChar char="•"/>
            </a:pPr>
            <a:r>
              <a:rPr lang="pt-BR" sz="1500">
                <a:solidFill>
                  <a:srgbClr val="000000"/>
                </a:solidFill>
                <a:latin typeface="+mn-lt"/>
              </a:rPr>
              <a:t>Usar ACLs para filtrar acessos indesejados.</a:t>
            </a:r>
          </a:p>
        </p:txBody>
      </p:sp>
    </p:spTree>
    <p:extLst>
      <p:ext uri="{BB962C8B-B14F-4D97-AF65-F5344CB8AC3E}">
        <p14:creationId xmlns:p14="http://schemas.microsoft.com/office/powerpoint/2010/main" val="1082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10.4 Ataque na tabela de endereços MAC</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 na tabela de endereços MAC</a:t>
            </a:r>
            <a:br>
              <a:rPr lang="en-US" dirty="0"/>
            </a:br>
            <a:r>
              <a:rPr lang="pt-BR" sz="2400"/>
              <a:t>Revisão da operação de switch</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1226989"/>
          </a:xfrm>
        </p:spPr>
        <p:txBody>
          <a:bodyPr/>
          <a:lstStyle/>
          <a:p>
            <a:pPr marL="0" indent="0" algn="l" rtl="0"/>
            <a:r>
              <a:rPr lang="pt-BR" sz="1600">
                <a:solidFill>
                  <a:srgbClr val="000000"/>
                </a:solidFill>
              </a:rPr>
              <a:t>Lembre-se de que, para tomar decisões de encaminhamento, um switch LAN de camada 2 cria uma tabela com base nos endereços MAC de origem nos quadros recebidos. Isso é chamado de tabela de endereços MAC. As tabelas de endereços MAC são armazenadas na memória e são usadas para encaminhar quadros com mais eficiência.</a:t>
            </a:r>
          </a:p>
        </p:txBody>
      </p:sp>
      <p:pic>
        <p:nvPicPr>
          <p:cNvPr id="7" name="Picture 6">
            <a:extLst>
              <a:ext uri="{FF2B5EF4-FFF2-40B4-BE49-F238E27FC236}">
                <a16:creationId xmlns:a16="http://schemas.microsoft.com/office/drawing/2014/main" id="{BDD27C88-39C9-284B-8FEF-548FD631CC23}"/>
              </a:ext>
            </a:extLst>
          </p:cNvPr>
          <p:cNvPicPr>
            <a:picLocks noChangeAspect="1"/>
          </p:cNvPicPr>
          <p:nvPr/>
        </p:nvPicPr>
        <p:blipFill>
          <a:blip r:embed="rId3"/>
          <a:stretch>
            <a:fillRect/>
          </a:stretch>
        </p:blipFill>
        <p:spPr>
          <a:xfrm>
            <a:off x="1008653" y="2067647"/>
            <a:ext cx="7126695" cy="2078182"/>
          </a:xfrm>
          <a:prstGeom prst="rect">
            <a:avLst/>
          </a:prstGeom>
        </p:spPr>
      </p:pic>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rtl="0">
              <a:buNone/>
            </a:pPr>
            <a:r>
              <a:rPr lang="pt-BR"/>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Feature</a:t>
                      </a:r>
                    </a:p>
                  </a:txBody>
                  <a:tcPr/>
                </a:tc>
                <a:tc>
                  <a:txBody>
                    <a:bodyPr/>
                    <a:lstStyle/>
                    <a:p>
                      <a:pPr rtl="0"/>
                      <a:r>
                        <a:rPr lang="pt-BR"/>
                        <a:t>Description</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Interactive Activities</a:t>
                      </a:r>
                    </a:p>
                  </a:txBody>
                  <a:tcPr marL="9525" marR="9525" marT="9525" marB="0" anchor="b"/>
                </a:tc>
                <a:tc>
                  <a:txBody>
                    <a:bodyPr/>
                    <a:lstStyle/>
                    <a:p>
                      <a:pPr rtl="0"/>
                      <a:r>
                        <a:rPr lang="pt-B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Syntax Checker</a:t>
                      </a:r>
                    </a:p>
                  </a:txBody>
                  <a:tcPr marL="9525" marR="9525" marT="9525" marB="0" anchor="b"/>
                </a:tc>
                <a:tc>
                  <a:txBody>
                    <a:bodyPr/>
                    <a:lstStyle/>
                    <a:p>
                      <a:pPr rtl="0"/>
                      <a:r>
                        <a:rPr lang="pt-B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PT Activity</a:t>
                      </a:r>
                    </a:p>
                  </a:txBody>
                  <a:tcPr marL="9525" marR="9525" marT="9525" marB="0" anchor="b"/>
                </a:tc>
                <a:tc>
                  <a:txBody>
                    <a:bodyPr/>
                    <a:lstStyle/>
                    <a:p>
                      <a:pPr rtl="0"/>
                      <a:r>
                        <a:rPr lang="pt-B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 na tabela de endereços MAC</a:t>
            </a:r>
            <a:br>
              <a:rPr lang="en-US" dirty="0"/>
            </a:br>
            <a:r>
              <a:rPr lang="pt-BR" sz="2400"/>
              <a:t>Inundação da tabela de endereços MAC</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2563292"/>
          </a:xfrm>
        </p:spPr>
        <p:txBody>
          <a:bodyPr/>
          <a:lstStyle/>
          <a:p>
            <a:pPr marL="0" indent="0" algn="l" rtl="0"/>
            <a:r>
              <a:rPr lang="pt-BR" sz="1600">
                <a:solidFill>
                  <a:srgbClr val="000000"/>
                </a:solidFill>
              </a:rPr>
              <a:t>Todas as tabelas MAC têm um tamanho fixo e, consequentemente, um switch pode ficar sem recursos para armazenar endereços MAC. Os ataques de inundação de endereço MAC aproveitam essa limitação bombardeando o switch com endereços MAC de origem falsos até que a tabela de endereços MAC do switch esteja cheia.</a:t>
            </a:r>
          </a:p>
          <a:p>
            <a:pPr marL="0" indent="0" algn="l" rtl="0"/>
            <a:r>
              <a:rPr lang="pt-BR" sz="1600">
                <a:solidFill>
                  <a:srgbClr val="000000"/>
                </a:solidFill>
              </a:rPr>
              <a:t>Quando isso ocorre, o switch trata o quadro como um unicast desconhecido e começa a inundar todo o tráfego de entrada em todas as portas na mesma VLAN sem fazer referência à tabela MAC. Agora, essa condição permite que um agente de ameaça capture todos os quadros enviados de um host para outro na LAN local ou na VLAN local.</a:t>
            </a:r>
          </a:p>
          <a:p>
            <a:pPr marL="0" indent="0" algn="l" rtl="0"/>
            <a:r>
              <a:rPr lang="pt-BR" sz="1400" b="1">
                <a:solidFill>
                  <a:srgbClr val="000000"/>
                </a:solidFill>
              </a:rPr>
              <a:t>Nota</a:t>
            </a:r>
            <a:r>
              <a:rPr lang="pt-BR" sz="1400">
                <a:solidFill>
                  <a:srgbClr val="000000"/>
                </a:solidFill>
              </a:rPr>
              <a:t>: O tráfego é inundado apenas dentro da LAN ou VLAN local. O agente de ameaças pode capturar apenas o tráfego na LAN ou VLAN local à qual o agente de ameaças está conectado.</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C0395C25-8E0B-6341-945A-114ACC3B9118}"/>
              </a:ext>
            </a:extLst>
          </p:cNvPr>
          <p:cNvPicPr>
            <a:picLocks noChangeAspect="1"/>
          </p:cNvPicPr>
          <p:nvPr/>
        </p:nvPicPr>
        <p:blipFill>
          <a:blip r:embed="rId3"/>
          <a:stretch>
            <a:fillRect/>
          </a:stretch>
        </p:blipFill>
        <p:spPr>
          <a:xfrm>
            <a:off x="1690388" y="3609493"/>
            <a:ext cx="4132133" cy="1534240"/>
          </a:xfrm>
          <a:prstGeom prst="rect">
            <a:avLst/>
          </a:prstGeom>
        </p:spPr>
      </p:pic>
    </p:spTree>
    <p:extLst>
      <p:ext uri="{BB962C8B-B14F-4D97-AF65-F5344CB8AC3E}">
        <p14:creationId xmlns:p14="http://schemas.microsoft.com/office/powerpoint/2010/main" val="389984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 na tabela de endereços MAC</a:t>
            </a:r>
            <a:br>
              <a:rPr lang="en-US" dirty="0"/>
            </a:br>
            <a:r>
              <a:rPr lang="pt-BR" sz="2400"/>
              <a:t>Mitigação de ataques à tabela de endereços MAC</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3657998"/>
          </a:xfrm>
        </p:spPr>
        <p:txBody>
          <a:bodyPr/>
          <a:lstStyle/>
          <a:p>
            <a:pPr marL="0" indent="0" algn="l" rtl="0"/>
            <a:r>
              <a:rPr lang="pt-BR" sz="1600">
                <a:solidFill>
                  <a:srgbClr val="000000"/>
                </a:solidFill>
              </a:rPr>
              <a:t>O que torna ferramentas como </a:t>
            </a:r>
            <a:r>
              <a:rPr lang="pt-BR" sz="1600" b="1">
                <a:solidFill>
                  <a:srgbClr val="000000"/>
                </a:solidFill>
              </a:rPr>
              <a:t>macof</a:t>
            </a:r>
            <a:r>
              <a:rPr lang="pt-BR" sz="1600">
                <a:solidFill>
                  <a:srgbClr val="000000"/>
                </a:solidFill>
              </a:rPr>
              <a:t> tão perigosas é que um invasor pode criar um ataque de estouro de tabela MAC muito rapidamente. Por exemplo, um switch Catalyst 6500 pode armazenar 132.000 endereços MAC em sua tabela de endereços MAC. Uma ferramenta como </a:t>
            </a:r>
            <a:r>
              <a:rPr lang="pt-BR" sz="1600" b="1">
                <a:solidFill>
                  <a:srgbClr val="000000"/>
                </a:solidFill>
              </a:rPr>
              <a:t>macof</a:t>
            </a:r>
            <a:r>
              <a:rPr lang="pt-BR" sz="1600">
                <a:solidFill>
                  <a:srgbClr val="000000"/>
                </a:solidFill>
              </a:rPr>
              <a:t> pode inundar um switch com até 8.000 quadros falsos por segundo; criando um ataque de estouro da tabela de endereços MAC em questão de segundos.</a:t>
            </a:r>
          </a:p>
          <a:p>
            <a:pPr marL="0" indent="0" algn="l"/>
            <a:endParaRPr lang="en-US" sz="1600" dirty="0">
              <a:solidFill>
                <a:srgbClr val="000000"/>
              </a:solidFill>
            </a:endParaRPr>
          </a:p>
          <a:p>
            <a:pPr marL="0" indent="0" algn="l" rtl="0"/>
            <a:r>
              <a:rPr lang="pt-BR" sz="1600">
                <a:solidFill>
                  <a:srgbClr val="000000"/>
                </a:solidFill>
              </a:rPr>
              <a:t>Outra razão pela qual essas ferramentas de ataque são perigosas é porque elas não afetam apenas o switch local, mas também outros switches da Camada 2 conectados. Quando a tabela de endereços MAC de um switch está cheia, ele começa a inundar todas as portas, incluindo aquelas conectadas a outros switches da Camada 2.</a:t>
            </a:r>
          </a:p>
          <a:p>
            <a:pPr marL="0" indent="0" algn="l"/>
            <a:endParaRPr lang="en-US" sz="1600" dirty="0">
              <a:solidFill>
                <a:srgbClr val="000000"/>
              </a:solidFill>
            </a:endParaRPr>
          </a:p>
          <a:p>
            <a:pPr marL="0" indent="0" algn="l" rtl="0"/>
            <a:r>
              <a:rPr lang="pt-BR" sz="1600">
                <a:solidFill>
                  <a:srgbClr val="000000"/>
                </a:solidFill>
              </a:rPr>
              <a:t>Para atenuar os ataques de estouro da tabela de endereços MAC, os administradores de rede devem implementar mecanismos de segurança da porta. A segurança da porta permitirá apenas que um número especificado de endereços MAC de origem seja aprendido na porta. A segurança da porta é discutida em outro módulo.</a:t>
            </a:r>
          </a:p>
        </p:txBody>
      </p:sp>
    </p:spTree>
    <p:extLst>
      <p:ext uri="{BB962C8B-B14F-4D97-AF65-F5344CB8AC3E}">
        <p14:creationId xmlns:p14="http://schemas.microsoft.com/office/powerpoint/2010/main" val="41964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10.5 Ataques de LAN</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Ataques de LAN</a:t>
            </a:r>
            <a:br>
              <a:rPr lang="en-US" dirty="0"/>
            </a:br>
            <a:r>
              <a:rPr lang="pt-BR" sz="2400"/>
              <a:t>Vídeo – ataques VLAN e DHCP</a:t>
            </a:r>
          </a:p>
        </p:txBody>
      </p:sp>
      <p:sp>
        <p:nvSpPr>
          <p:cNvPr id="5" name="Content Placeholder 4">
            <a:extLst>
              <a:ext uri="{FF2B5EF4-FFF2-40B4-BE49-F238E27FC236}">
                <a16:creationId xmlns:a16="http://schemas.microsoft.com/office/drawing/2014/main" id="{2A0034F6-AAB1-384F-9110-1C872704588C}"/>
              </a:ext>
            </a:extLst>
          </p:cNvPr>
          <p:cNvSpPr>
            <a:spLocks noGrp="1"/>
          </p:cNvSpPr>
          <p:nvPr>
            <p:ph idx="1"/>
          </p:nvPr>
        </p:nvSpPr>
        <p:spPr>
          <a:xfrm>
            <a:off x="474662" y="763736"/>
            <a:ext cx="8280057" cy="3657998"/>
          </a:xfrm>
        </p:spPr>
        <p:txBody>
          <a:bodyPr/>
          <a:lstStyle/>
          <a:p>
            <a:pPr algn="l" rtl="0"/>
            <a:r>
              <a:rPr lang="pt-BR" sz="1800">
                <a:solidFill>
                  <a:srgbClr val="000000"/>
                </a:solidFill>
              </a:rPr>
              <a:t>Este vídeo aborda o seguinte:</a:t>
            </a:r>
          </a:p>
          <a:p>
            <a:pPr marL="285750" indent="-285750" algn="l" rtl="0">
              <a:buFont typeface="Arial" panose="020B0604020202020204" pitchFamily="34" charset="0"/>
              <a:buChar char="•"/>
            </a:pPr>
            <a:r>
              <a:rPr lang="pt-BR" sz="1800">
                <a:solidFill>
                  <a:srgbClr val="000000"/>
                </a:solidFill>
              </a:rPr>
              <a:t>Ataque de saltos de VLAN</a:t>
            </a:r>
          </a:p>
          <a:p>
            <a:pPr marL="285750" indent="-285750" algn="l" rtl="0">
              <a:buFont typeface="Arial" panose="020B0604020202020204" pitchFamily="34" charset="0"/>
              <a:buChar char="•"/>
            </a:pPr>
            <a:r>
              <a:rPr lang="pt-BR" sz="1800">
                <a:solidFill>
                  <a:srgbClr val="000000"/>
                </a:solidFill>
              </a:rPr>
              <a:t>Ataque de marcação dupla de VLAN</a:t>
            </a:r>
          </a:p>
          <a:p>
            <a:pPr marL="285750" indent="-285750" algn="l" rtl="0">
              <a:buFont typeface="Arial" panose="020B0604020202020204" pitchFamily="34" charset="0"/>
              <a:buChar char="•"/>
            </a:pPr>
            <a:r>
              <a:rPr lang="pt-BR" sz="1800">
                <a:solidFill>
                  <a:srgbClr val="000000"/>
                </a:solidFill>
              </a:rPr>
              <a:t>Ataque de privação do DHCP</a:t>
            </a:r>
          </a:p>
          <a:p>
            <a:pPr marL="285750" indent="-285750" algn="l" rtl="0">
              <a:buFont typeface="Arial" panose="020B0604020202020204" pitchFamily="34" charset="0"/>
              <a:buChar char="•"/>
            </a:pPr>
            <a:r>
              <a:rPr lang="pt-BR" sz="1800">
                <a:solidFill>
                  <a:srgbClr val="000000"/>
                </a:solidFill>
              </a:rPr>
              <a:t>Ataque de falsificação de DHCP</a:t>
            </a:r>
          </a:p>
        </p:txBody>
      </p:sp>
    </p:spTree>
    <p:extLst>
      <p:ext uri="{BB962C8B-B14F-4D97-AF65-F5344CB8AC3E}">
        <p14:creationId xmlns:p14="http://schemas.microsoft.com/office/powerpoint/2010/main" val="36583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Ataques de LAN</a:t>
            </a:r>
            <a:br>
              <a:rPr lang="en-US" dirty="0"/>
            </a:br>
            <a:r>
              <a:rPr lang="pt-BR" sz="2400"/>
              <a:t>Ataques de salto de VLAN</a:t>
            </a:r>
          </a:p>
        </p:txBody>
      </p:sp>
      <p:sp>
        <p:nvSpPr>
          <p:cNvPr id="4" name="Content Placeholder 3">
            <a:extLst>
              <a:ext uri="{FF2B5EF4-FFF2-40B4-BE49-F238E27FC236}">
                <a16:creationId xmlns:a16="http://schemas.microsoft.com/office/drawing/2014/main" id="{3B0A4675-4A69-B140-965F-8EBF6E6ACFA6}"/>
              </a:ext>
            </a:extLst>
          </p:cNvPr>
          <p:cNvSpPr>
            <a:spLocks noGrp="1"/>
          </p:cNvSpPr>
          <p:nvPr>
            <p:ph idx="1"/>
          </p:nvPr>
        </p:nvSpPr>
        <p:spPr>
          <a:xfrm>
            <a:off x="200026" y="763736"/>
            <a:ext cx="4557326" cy="3657998"/>
          </a:xfrm>
        </p:spPr>
        <p:txBody>
          <a:bodyPr/>
          <a:lstStyle/>
          <a:p>
            <a:pPr marL="0" indent="0" algn="l" rtl="0"/>
            <a:r>
              <a:rPr lang="pt-BR" sz="1500">
                <a:solidFill>
                  <a:srgbClr val="000000"/>
                </a:solidFill>
              </a:rPr>
              <a:t>Um ataque de salto de VLAN permite que o tráfego de uma VLAN seja visto por outra VLAN sem a ajuda de um roteador. Em um ataque básico de salto de VLAN, o agente de ameaças configura um host para agir como um switch para aproveitar o recurso da porta de entroncamento automático ativada por padrão na maioria das portas de switches.</a:t>
            </a:r>
          </a:p>
          <a:p>
            <a:pPr marL="0" indent="0" algn="l"/>
            <a:endParaRPr lang="en-US" sz="1500" dirty="0">
              <a:solidFill>
                <a:srgbClr val="000000"/>
              </a:solidFill>
            </a:endParaRPr>
          </a:p>
          <a:p>
            <a:pPr marL="0" indent="0" algn="l" rtl="0"/>
            <a:r>
              <a:rPr lang="pt-BR" sz="1500">
                <a:solidFill>
                  <a:srgbClr val="000000"/>
                </a:solidFill>
              </a:rPr>
              <a:t>O agente de ameaça configura o host para falsificar a sinalização 802.1Q e o protocolo DTP (Dynamic Trunking Protocol) da Cisco para o tronco com o comutador de conexão. Se for bem-sucedido, o switch estabelece um link de tronco com o host, conforme mostrado na figura. Agora, o agente de ameaças pode acessar todas as VLANs no switch. O agente de ameaças pode enviar e receber tráfego em qualquer VLAN, pulando efetivamente entre VLANs.</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15B65ED4-6166-0049-9C4F-C32B940BCD6D}"/>
              </a:ext>
            </a:extLst>
          </p:cNvPr>
          <p:cNvPicPr>
            <a:picLocks noChangeAspect="1"/>
          </p:cNvPicPr>
          <p:nvPr/>
        </p:nvPicPr>
        <p:blipFill>
          <a:blip r:embed="rId3"/>
          <a:stretch>
            <a:fillRect/>
          </a:stretch>
        </p:blipFill>
        <p:spPr>
          <a:xfrm>
            <a:off x="4876968" y="1305783"/>
            <a:ext cx="3996618" cy="2178822"/>
          </a:xfrm>
          <a:prstGeom prst="rect">
            <a:avLst/>
          </a:prstGeom>
        </p:spPr>
      </p:pic>
    </p:spTree>
    <p:extLst>
      <p:ext uri="{BB962C8B-B14F-4D97-AF65-F5344CB8AC3E}">
        <p14:creationId xmlns:p14="http://schemas.microsoft.com/office/powerpoint/2010/main" val="304965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Ataques de LAN</a:t>
            </a:r>
            <a:br>
              <a:rPr lang="en-US" dirty="0"/>
            </a:br>
            <a:r>
              <a:rPr lang="pt-BR" sz="2400"/>
              <a:t>Ataques de marcação dupla de VLAN</a:t>
            </a:r>
          </a:p>
        </p:txBody>
      </p:sp>
      <p:sp>
        <p:nvSpPr>
          <p:cNvPr id="5" name="Content Placeholder 4">
            <a:extLst>
              <a:ext uri="{FF2B5EF4-FFF2-40B4-BE49-F238E27FC236}">
                <a16:creationId xmlns:a16="http://schemas.microsoft.com/office/drawing/2014/main" id="{673C65D5-FC37-3B43-A2FC-291F60391501}"/>
              </a:ext>
            </a:extLst>
          </p:cNvPr>
          <p:cNvSpPr>
            <a:spLocks noGrp="1"/>
          </p:cNvSpPr>
          <p:nvPr>
            <p:ph idx="1"/>
          </p:nvPr>
        </p:nvSpPr>
        <p:spPr>
          <a:xfrm>
            <a:off x="219076" y="763736"/>
            <a:ext cx="8535644" cy="3657998"/>
          </a:xfrm>
        </p:spPr>
        <p:txBody>
          <a:bodyPr/>
          <a:lstStyle/>
          <a:p>
            <a:pPr marL="0" indent="0" algn="l" rtl="0"/>
            <a:r>
              <a:rPr lang="pt-BR" sz="1500">
                <a:solidFill>
                  <a:srgbClr val="000000"/>
                </a:solidFill>
              </a:rPr>
              <a:t>Um agente de ameaça em situações específicas pode incorporar uma tag 802.1Q oculta no quadro que já possui uma tag 802.1Q. Essa tag permite que o quadro acesse uma VLAN que a tag 802.1Q original não especificou.</a:t>
            </a:r>
          </a:p>
          <a:p>
            <a:pPr marL="285750" indent="-285750" algn="l" rtl="0">
              <a:buFont typeface="Arial" panose="020B0604020202020204" pitchFamily="34" charset="0"/>
              <a:buChar char="•"/>
            </a:pPr>
            <a:r>
              <a:rPr lang="pt-BR" sz="1500" b="1">
                <a:solidFill>
                  <a:srgbClr val="000000"/>
                </a:solidFill>
              </a:rPr>
              <a:t>Passo 1: </a:t>
            </a:r>
            <a:r>
              <a:rPr lang="pt-BR" sz="1500">
                <a:solidFill>
                  <a:srgbClr val="000000"/>
                </a:solidFill>
              </a:rPr>
              <a:t>O agente da ameaça envia um quadro 802.1Q com etiqueta dupla ao switch. O cabeçalho externo possui a tag VLAN do agente de ameaças, que é igual à VLAN nativa da porta de tronco.</a:t>
            </a:r>
          </a:p>
          <a:p>
            <a:pPr marL="285750" indent="-285750" algn="l" rtl="0">
              <a:buFont typeface="Arial" panose="020B0604020202020204" pitchFamily="34" charset="0"/>
              <a:buChar char="•"/>
            </a:pPr>
            <a:r>
              <a:rPr lang="pt-BR" sz="1500" b="1">
                <a:solidFill>
                  <a:srgbClr val="000000"/>
                </a:solidFill>
              </a:rPr>
              <a:t>Passo 2</a:t>
            </a:r>
            <a:r>
              <a:rPr lang="pt-BR" sz="1500">
                <a:solidFill>
                  <a:srgbClr val="000000"/>
                </a:solidFill>
              </a:rPr>
              <a:t>: O quadro chega no primeiro switch, que analisa a primeira etiqueta 802.1Q de 4 bytes. O switch vê que o quadro é destinado à VLAN nativa. O switch encaminha o pacote para todas as portas da VLAN nativa após remover a etiqueta da VLAN. O quadro não é etiquetado novamente porque faz parte da VLAN nativa. Nesse ponto, a tag interna VLAN ainda está intacta e não foi inspecionada pelo primeiro switch.</a:t>
            </a:r>
          </a:p>
          <a:p>
            <a:pPr marL="285750" indent="-285750" algn="l" rtl="0">
              <a:buFont typeface="Arial" panose="020B0604020202020204" pitchFamily="34" charset="0"/>
              <a:buChar char="•"/>
            </a:pPr>
            <a:r>
              <a:rPr lang="pt-BR" sz="1500" b="1">
                <a:solidFill>
                  <a:srgbClr val="000000"/>
                </a:solidFill>
              </a:rPr>
              <a:t>Passo 3</a:t>
            </a:r>
            <a:r>
              <a:rPr lang="pt-BR" sz="1500">
                <a:solidFill>
                  <a:srgbClr val="000000"/>
                </a:solidFill>
              </a:rPr>
              <a:t>:O quadro chega ao segundo switch, que não sabe que deveria ser para a VLAN nativa. O tráfego de VLAN nativo não é identificado pelo switch de envio, conforme especificado na especificação 802.1Q. O segundo switch examina apenas a tag 802.1Q interna inserida pelo agente de ameaças e vê que o quadro é destinado à VLAN alvo. O segundo switch envia o quadro para o destino ou o inunda, dependendo da existência de uma entrada existente na tabela de endereços MAC para o destino.</a:t>
            </a:r>
          </a:p>
        </p:txBody>
      </p:sp>
    </p:spTree>
    <p:extLst>
      <p:ext uri="{BB962C8B-B14F-4D97-AF65-F5344CB8AC3E}">
        <p14:creationId xmlns:p14="http://schemas.microsoft.com/office/powerpoint/2010/main" val="244883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Ataques de LAN</a:t>
            </a:r>
            <a:br>
              <a:rPr lang="en-US" dirty="0"/>
            </a:br>
            <a:r>
              <a:rPr lang="pt-BR" sz="2400"/>
              <a:t>Ataques de marcação dupla de VLAN (Cont)</a:t>
            </a:r>
          </a:p>
        </p:txBody>
      </p:sp>
      <p:sp>
        <p:nvSpPr>
          <p:cNvPr id="4" name="Content Placeholder 3">
            <a:extLst>
              <a:ext uri="{FF2B5EF4-FFF2-40B4-BE49-F238E27FC236}">
                <a16:creationId xmlns:a16="http://schemas.microsoft.com/office/drawing/2014/main" id="{F8ECADB4-1C1D-7B40-B8CF-8A1FA1C78DB6}"/>
              </a:ext>
            </a:extLst>
          </p:cNvPr>
          <p:cNvSpPr>
            <a:spLocks noGrp="1"/>
          </p:cNvSpPr>
          <p:nvPr>
            <p:ph idx="1"/>
          </p:nvPr>
        </p:nvSpPr>
        <p:spPr>
          <a:xfrm>
            <a:off x="474662" y="763736"/>
            <a:ext cx="8280057" cy="3657998"/>
          </a:xfrm>
        </p:spPr>
        <p:txBody>
          <a:bodyPr/>
          <a:lstStyle/>
          <a:p>
            <a:pPr marL="0" indent="0" algn="l" rtl="0"/>
            <a:r>
              <a:rPr lang="pt-BR" sz="1600">
                <a:solidFill>
                  <a:srgbClr val="000000"/>
                </a:solidFill>
              </a:rPr>
              <a:t>Um ataque de marcação dupla de VLAN é unidirecional e funciona apenas quando o invasor está conectado a uma porta que reside na mesma VLAN que a VLAN nativa da porta de tronco. A ideia é que a marcação dupla permita que o invasor envie dados para hosts ou servidores em uma VLAN que, de outra forma, seria bloqueada por algum tipo de configuração de controle de acesso. Presumivelmente, o tráfego de retorno também será permitido, dando ao invasor a capacidade de se comunicar com dispositivos na VLAN normalmente bloqueada.</a:t>
            </a:r>
          </a:p>
          <a:p>
            <a:pPr marL="0" indent="0" algn="l"/>
            <a:endParaRPr lang="en-US" sz="1600" dirty="0">
              <a:solidFill>
                <a:srgbClr val="000000"/>
              </a:solidFill>
            </a:endParaRPr>
          </a:p>
          <a:p>
            <a:pPr marL="0" indent="0" algn="l" rtl="0"/>
            <a:r>
              <a:rPr lang="pt-BR" sz="1600" b="1">
                <a:solidFill>
                  <a:srgbClr val="000000"/>
                </a:solidFill>
              </a:rPr>
              <a:t>Mitigação à ataques de VLAN - </a:t>
            </a:r>
            <a:r>
              <a:rPr lang="pt-BR" sz="1600">
                <a:solidFill>
                  <a:srgbClr val="000000"/>
                </a:solidFill>
              </a:rPr>
              <a:t>Os ataques de salto e marcação dupla de VLAN podem ser evitados implementando as seguintes diretrizes de segurança de tronco, conforme discutido em um módulo anterior:</a:t>
            </a:r>
          </a:p>
          <a:p>
            <a:pPr marL="415985" lvl="1" indent="-342900" rtl="0">
              <a:buFont typeface="Arial" panose="020B0604020202020204" pitchFamily="34" charset="0"/>
              <a:buChar char="•"/>
            </a:pPr>
            <a:r>
              <a:rPr lang="pt-BR" sz="1600">
                <a:solidFill>
                  <a:srgbClr val="000000"/>
                </a:solidFill>
              </a:rPr>
              <a:t>Desative o entroncamento em todas as portas de acesso.</a:t>
            </a:r>
          </a:p>
          <a:p>
            <a:pPr marL="415985" lvl="1" indent="-342900" rtl="0">
              <a:buFont typeface="Arial" panose="020B0604020202020204" pitchFamily="34" charset="0"/>
              <a:buChar char="•"/>
            </a:pPr>
            <a:r>
              <a:rPr lang="pt-BR" sz="1600">
                <a:solidFill>
                  <a:srgbClr val="000000"/>
                </a:solidFill>
              </a:rPr>
              <a:t>Desative o entroncamento automático nos links de tronco para que os troncos sejam ativados manualmente.</a:t>
            </a:r>
          </a:p>
          <a:p>
            <a:pPr marL="415985" lvl="1" indent="-342900" rtl="0">
              <a:buFont typeface="Arial" panose="020B0604020202020204" pitchFamily="34" charset="0"/>
              <a:buChar char="•"/>
            </a:pPr>
            <a:r>
              <a:rPr lang="pt-BR" sz="1600">
                <a:solidFill>
                  <a:srgbClr val="000000"/>
                </a:solidFill>
              </a:rPr>
              <a:t>Certifique-se de que a VLAN nativa seja usada apenas para links de tronco.</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3971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Ataques de LAN</a:t>
            </a:r>
            <a:br>
              <a:rPr lang="en-US" dirty="0"/>
            </a:br>
            <a:r>
              <a:rPr lang="pt-BR" sz="2400"/>
              <a:t>Mensagens DHCP</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123826" y="763736"/>
            <a:ext cx="8630894" cy="752639"/>
          </a:xfrm>
        </p:spPr>
        <p:txBody>
          <a:bodyPr/>
          <a:lstStyle/>
          <a:p>
            <a:pPr marL="0" indent="0" algn="l" rtl="0"/>
            <a:r>
              <a:rPr lang="pt-BR" sz="1600">
                <a:solidFill>
                  <a:srgbClr val="000000"/>
                </a:solidFill>
              </a:rPr>
              <a:t>Os servidores DHCP fornecem dinamicamente informações de configuração de IP, incluindo endereço IP, máscara de sub-rede, gateway padrão, servidores DNS e muito mais para os clientes. Uma revisão da sequência da troca de mensagens DHCP entre cliente e servidor é mostrada na figura.</a:t>
            </a:r>
          </a:p>
        </p:txBody>
      </p:sp>
      <p:pic>
        <p:nvPicPr>
          <p:cNvPr id="2" name="Picture 1">
            <a:extLst>
              <a:ext uri="{FF2B5EF4-FFF2-40B4-BE49-F238E27FC236}">
                <a16:creationId xmlns:a16="http://schemas.microsoft.com/office/drawing/2014/main" id="{DA506D23-2044-4AB4-94F2-70B8DD874520}"/>
              </a:ext>
            </a:extLst>
          </p:cNvPr>
          <p:cNvPicPr>
            <a:picLocks noChangeAspect="1"/>
          </p:cNvPicPr>
          <p:nvPr/>
        </p:nvPicPr>
        <p:blipFill>
          <a:blip r:embed="rId3"/>
          <a:stretch>
            <a:fillRect/>
          </a:stretch>
        </p:blipFill>
        <p:spPr>
          <a:xfrm>
            <a:off x="2545374" y="1858289"/>
            <a:ext cx="4546853" cy="3177549"/>
          </a:xfrm>
          <a:prstGeom prst="rect">
            <a:avLst/>
          </a:prstGeom>
        </p:spPr>
      </p:pic>
    </p:spTree>
    <p:extLst>
      <p:ext uri="{BB962C8B-B14F-4D97-AF65-F5344CB8AC3E}">
        <p14:creationId xmlns:p14="http://schemas.microsoft.com/office/powerpoint/2010/main" val="38877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Ataques de LAN</a:t>
            </a:r>
            <a:br>
              <a:rPr lang="en-US" dirty="0"/>
            </a:br>
            <a:r>
              <a:rPr lang="pt-BR" sz="2400"/>
              <a:t>Ataques de DHCP</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474662" y="763736"/>
            <a:ext cx="8280057" cy="3657998"/>
          </a:xfrm>
        </p:spPr>
        <p:txBody>
          <a:bodyPr/>
          <a:lstStyle/>
          <a:p>
            <a:pPr marL="0" indent="0" algn="l" rtl="0"/>
            <a:r>
              <a:rPr lang="pt-BR" sz="1600">
                <a:solidFill>
                  <a:srgbClr val="000000"/>
                </a:solidFill>
              </a:rPr>
              <a:t>Dois tipos de ataques de DHCP são a privação de DHCP e a falsificação de DHCP. Ambos os ataques são atenuados pela implementação da espionagem DHCP.</a:t>
            </a:r>
          </a:p>
          <a:p>
            <a:pPr marL="342900" indent="-342900" algn="l" rtl="0">
              <a:buFont typeface="Arial" panose="020B0604020202020204" pitchFamily="34" charset="0"/>
              <a:buChar char="•"/>
            </a:pPr>
            <a:r>
              <a:rPr lang="pt-BR" sz="1600" b="1">
                <a:solidFill>
                  <a:srgbClr val="000000"/>
                </a:solidFill>
              </a:rPr>
              <a:t>Ataque de privação de DHCP – </a:t>
            </a:r>
            <a:r>
              <a:rPr lang="pt-BR" sz="1600">
                <a:solidFill>
                  <a:srgbClr val="000000"/>
                </a:solidFill>
              </a:rPr>
              <a:t>O objetivo deste ataque é criar um DoS para os clientes que estão se conectando. Os ataques de privação de DHCP requerem uma ferramenta de ataque como o Gobbler. O Gobbler tem a capacidade de examinar todo o escopo de endereços IP locáveis e tenta conceder todos eles. Especificamente, ele cria mensagens de descoberta de DHCP com endereços MAC falsos.</a:t>
            </a:r>
          </a:p>
          <a:p>
            <a:pPr marL="342900" indent="-342900" algn="l" rtl="0">
              <a:buFont typeface="Arial" panose="020B0604020202020204" pitchFamily="34" charset="0"/>
              <a:buChar char="•"/>
            </a:pPr>
            <a:r>
              <a:rPr lang="pt-BR" sz="1600" b="1">
                <a:solidFill>
                  <a:srgbClr val="000000"/>
                </a:solidFill>
              </a:rPr>
              <a:t>Ataque de falsificação de DHCP – </a:t>
            </a:r>
            <a:r>
              <a:rPr lang="pt-BR" sz="1600">
                <a:solidFill>
                  <a:srgbClr val="000000"/>
                </a:solidFill>
              </a:rPr>
              <a:t>Isso</a:t>
            </a:r>
            <a:r>
              <a:rPr lang="pt-BR" sz="1600" b="1">
                <a:solidFill>
                  <a:srgbClr val="000000"/>
                </a:solidFill>
              </a:rPr>
              <a:t> </a:t>
            </a:r>
            <a:r>
              <a:rPr lang="pt-BR" sz="1600">
                <a:solidFill>
                  <a:srgbClr val="000000"/>
                </a:solidFill>
              </a:rPr>
              <a:t>ocorre quando um servidor DHCP não autorizado está conectado à rede e fornece parâmetros de configuração de IP falsos para clientes legítimos. Um servidor não autorizado pode fornecer uma variedade de informações enganosas, incluindo o seguinte:</a:t>
            </a:r>
          </a:p>
          <a:p>
            <a:pPr marL="489010" lvl="2" indent="-342900" rtl="0">
              <a:buFont typeface="Arial" panose="020B0604020202020204" pitchFamily="34" charset="0"/>
              <a:buChar char="•"/>
            </a:pPr>
            <a:r>
              <a:rPr lang="pt-BR" b="1">
                <a:solidFill>
                  <a:srgbClr val="000000"/>
                </a:solidFill>
              </a:rPr>
              <a:t>Gateway padrão errado</a:t>
            </a:r>
            <a:r>
              <a:rPr lang="pt-BR">
                <a:solidFill>
                  <a:srgbClr val="000000"/>
                </a:solidFill>
              </a:rPr>
              <a:t> - O servidor não autorizado fornece um gateway inválido ou o endereço IP de seu host para criar um ataque man-in-the-middle. Isso pode não ser totalmente detectado, pois o invasor intercepta o fluxo de dados pela rede.</a:t>
            </a:r>
          </a:p>
          <a:p>
            <a:pPr marL="489010" lvl="2" indent="-342900" rtl="0">
              <a:buFont typeface="Arial" panose="020B0604020202020204" pitchFamily="34" charset="0"/>
              <a:buChar char="•"/>
            </a:pPr>
            <a:r>
              <a:rPr lang="pt-BR" b="1">
                <a:solidFill>
                  <a:srgbClr val="000000"/>
                </a:solidFill>
              </a:rPr>
              <a:t>Servidor DNS errado</a:t>
            </a:r>
            <a:r>
              <a:rPr lang="pt-BR">
                <a:solidFill>
                  <a:srgbClr val="000000"/>
                </a:solidFill>
              </a:rPr>
              <a:t> - O servidor não autorizado fornece um endereço de servidor DNS incorreto, apontando o usuário para um site nefasto.</a:t>
            </a:r>
          </a:p>
          <a:p>
            <a:pPr marL="489010" lvl="2" indent="-342900" rtl="0">
              <a:buFont typeface="Arial" panose="020B0604020202020204" pitchFamily="34" charset="0"/>
              <a:buChar char="•"/>
            </a:pPr>
            <a:r>
              <a:rPr lang="pt-BR" b="1">
                <a:solidFill>
                  <a:srgbClr val="000000"/>
                </a:solidFill>
              </a:rPr>
              <a:t>Endereço IP errado</a:t>
            </a:r>
            <a:r>
              <a:rPr lang="pt-BR">
                <a:solidFill>
                  <a:srgbClr val="000000"/>
                </a:solidFill>
              </a:rPr>
              <a:t> - O servidor não autorizado fornece um endereço IP inválido, criando efetivamente um ataque de negação de serviço no cliente DHCP.</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7168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877300" cy="731837"/>
          </a:xfrm>
        </p:spPr>
        <p:txBody>
          <a:bodyPr/>
          <a:lstStyle/>
          <a:p>
            <a:pPr rtl="0"/>
            <a:r>
              <a:rPr lang="pt-BR" sz="1600"/>
              <a:t>Ataques de LAN</a:t>
            </a:r>
            <a:br>
              <a:rPr lang="en-US" dirty="0"/>
            </a:br>
            <a:r>
              <a:rPr lang="pt-BR" sz="2400"/>
              <a:t>Video – Ataques ARP, Ataques STP e Reconhecimento CDP</a:t>
            </a:r>
          </a:p>
        </p:txBody>
      </p:sp>
      <p:sp>
        <p:nvSpPr>
          <p:cNvPr id="4" name="Content Placeholder 3">
            <a:extLst>
              <a:ext uri="{FF2B5EF4-FFF2-40B4-BE49-F238E27FC236}">
                <a16:creationId xmlns:a16="http://schemas.microsoft.com/office/drawing/2014/main" id="{17510519-66BC-9B41-A8DD-700F29EAFD09}"/>
              </a:ext>
            </a:extLst>
          </p:cNvPr>
          <p:cNvSpPr>
            <a:spLocks noGrp="1"/>
          </p:cNvSpPr>
          <p:nvPr>
            <p:ph idx="1"/>
          </p:nvPr>
        </p:nvSpPr>
        <p:spPr>
          <a:xfrm>
            <a:off x="474662" y="976184"/>
            <a:ext cx="8280057" cy="3445550"/>
          </a:xfrm>
        </p:spPr>
        <p:txBody>
          <a:bodyPr/>
          <a:lstStyle/>
          <a:p>
            <a:pPr algn="l" rtl="0"/>
            <a:r>
              <a:rPr lang="pt-BR" sz="1800">
                <a:solidFill>
                  <a:srgbClr val="000000"/>
                </a:solidFill>
              </a:rPr>
              <a:t>Este vídeo aborda o seguinte:</a:t>
            </a:r>
          </a:p>
          <a:p>
            <a:pPr marL="285750" indent="-285750" algn="l" rtl="0">
              <a:buFont typeface="Arial" panose="020B0604020202020204" pitchFamily="34" charset="0"/>
              <a:buChar char="•"/>
            </a:pPr>
            <a:r>
              <a:rPr lang="pt-BR" sz="1800">
                <a:solidFill>
                  <a:srgbClr val="000000"/>
                </a:solidFill>
              </a:rPr>
              <a:t>Ataque de falsificação de DHCP</a:t>
            </a:r>
          </a:p>
          <a:p>
            <a:pPr marL="285750" indent="-285750" algn="l" rtl="0">
              <a:buFont typeface="Arial" panose="020B0604020202020204" pitchFamily="34" charset="0"/>
              <a:buChar char="•"/>
            </a:pPr>
            <a:r>
              <a:rPr lang="pt-BR" sz="1800">
                <a:solidFill>
                  <a:srgbClr val="000000"/>
                </a:solidFill>
              </a:rPr>
              <a:t>Ataque de envenenamento ARP</a:t>
            </a:r>
          </a:p>
          <a:p>
            <a:pPr marL="285750" indent="-285750" algn="l" rtl="0">
              <a:buFont typeface="Arial" panose="020B0604020202020204" pitchFamily="34" charset="0"/>
              <a:buChar char="•"/>
            </a:pPr>
            <a:r>
              <a:rPr lang="pt-BR" sz="1800">
                <a:solidFill>
                  <a:srgbClr val="000000"/>
                </a:solidFill>
              </a:rPr>
              <a:t>Ataque STP</a:t>
            </a:r>
          </a:p>
          <a:p>
            <a:pPr marL="285750" indent="-285750" algn="l" rtl="0">
              <a:buFont typeface="Arial" panose="020B0604020202020204" pitchFamily="34" charset="0"/>
              <a:buChar char="•"/>
            </a:pPr>
            <a:r>
              <a:rPr lang="pt-BR" sz="1800">
                <a:solidFill>
                  <a:srgbClr val="000000"/>
                </a:solidFill>
              </a:rPr>
              <a:t>Reconhecimento CDP</a:t>
            </a:r>
          </a:p>
        </p:txBody>
      </p:sp>
    </p:spTree>
    <p:extLst>
      <p:ext uri="{BB962C8B-B14F-4D97-AF65-F5344CB8AC3E}">
        <p14:creationId xmlns:p14="http://schemas.microsoft.com/office/powerpoint/2010/main" val="10517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pt-B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Feature</a:t>
                      </a:r>
                    </a:p>
                  </a:txBody>
                  <a:tcPr marL="9525" marR="9525" marT="9525" marB="0" anchor="b"/>
                </a:tc>
                <a:tc>
                  <a:txBody>
                    <a:bodyPr/>
                    <a:lstStyle/>
                    <a:p>
                      <a:pPr rtl="0"/>
                      <a:r>
                        <a:rPr lang="pt-BR"/>
                        <a:t>Description</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Hands-On Labs</a:t>
                      </a:r>
                    </a:p>
                  </a:txBody>
                  <a:tcPr marL="9525" marR="9525" marT="9525" marB="0" anchor="b"/>
                </a:tc>
                <a:tc>
                  <a:txBody>
                    <a:bodyPr/>
                    <a:lstStyle/>
                    <a:p>
                      <a:pPr rtl="0"/>
                      <a:r>
                        <a:rPr lang="pt-B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Module Quizzes</a:t>
                      </a:r>
                    </a:p>
                  </a:txBody>
                  <a:tcPr marL="9525" marR="9525" marT="9525" marB="0" anchor="b"/>
                </a:tc>
                <a:tc>
                  <a:txBody>
                    <a:bodyPr/>
                    <a:lstStyle/>
                    <a:p>
                      <a:pPr rtl="0"/>
                      <a:r>
                        <a:rPr lang="pt-B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Module Summary</a:t>
                      </a:r>
                    </a:p>
                  </a:txBody>
                  <a:tcPr marL="9525" marR="9525" marT="9525" marB="0" anchor="b"/>
                </a:tc>
                <a:tc>
                  <a:txBody>
                    <a:bodyPr/>
                    <a:lstStyle/>
                    <a:p>
                      <a:pPr rtl="0"/>
                      <a:r>
                        <a:rPr lang="pt-BR"/>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Ataques de LAN</a:t>
            </a:r>
            <a:br>
              <a:rPr lang="en-US" dirty="0"/>
            </a:br>
            <a:r>
              <a:rPr lang="pt-BR" sz="2400"/>
              <a:t>Ataques de ARP</a:t>
            </a:r>
          </a:p>
        </p:txBody>
      </p:sp>
      <p:sp>
        <p:nvSpPr>
          <p:cNvPr id="5" name="Content Placeholder 4">
            <a:extLst>
              <a:ext uri="{FF2B5EF4-FFF2-40B4-BE49-F238E27FC236}">
                <a16:creationId xmlns:a16="http://schemas.microsoft.com/office/drawing/2014/main" id="{371C3F83-A506-0242-BF2F-B361DEA2DB2A}"/>
              </a:ext>
            </a:extLst>
          </p:cNvPr>
          <p:cNvSpPr>
            <a:spLocks noGrp="1"/>
          </p:cNvSpPr>
          <p:nvPr>
            <p:ph idx="1"/>
          </p:nvPr>
        </p:nvSpPr>
        <p:spPr>
          <a:xfrm>
            <a:off x="190500" y="763736"/>
            <a:ext cx="8564219" cy="3657998"/>
          </a:xfrm>
        </p:spPr>
        <p:txBody>
          <a:bodyPr/>
          <a:lstStyle/>
          <a:p>
            <a:pPr marL="285750" indent="-285750" algn="l" rtl="0">
              <a:buFont typeface="Arial" panose="020B0604020202020204" pitchFamily="34" charset="0"/>
              <a:buChar char="•"/>
            </a:pPr>
            <a:r>
              <a:rPr lang="pt-BR" sz="1500">
                <a:solidFill>
                  <a:srgbClr val="000000"/>
                </a:solidFill>
              </a:rPr>
              <a:t>hosts transmitem solicitações de ARP para determinar o endereço MAC de um host com um endereço IP destino. Todos os hosts na sub-rede recebem e processam a solicitação ARP. O host com o endereço IP correspondente na solicitação ARP envia uma resposta ARP.</a:t>
            </a:r>
          </a:p>
          <a:p>
            <a:pPr marL="285750" indent="-285750" algn="l" rtl="0">
              <a:buFont typeface="Arial" panose="020B0604020202020204" pitchFamily="34" charset="0"/>
              <a:buChar char="•"/>
            </a:pPr>
            <a:r>
              <a:rPr lang="pt-BR" sz="1500">
                <a:solidFill>
                  <a:srgbClr val="000000"/>
                </a:solidFill>
              </a:rPr>
              <a:t>Um cliente pode enviar uma resposta ARP não solicitada denominada "ARP gratuito". Outros hosts na sub-rede armazenam o endereço MAC e o endereço IP contidos no ARP gratuito em suas tabelas ARP.</a:t>
            </a:r>
          </a:p>
          <a:p>
            <a:pPr marL="285750" indent="-285750" algn="l" rtl="0">
              <a:buFont typeface="Arial" panose="020B0604020202020204" pitchFamily="34" charset="0"/>
              <a:buChar char="•"/>
            </a:pPr>
            <a:r>
              <a:rPr lang="pt-BR" sz="1500">
                <a:solidFill>
                  <a:srgbClr val="000000"/>
                </a:solidFill>
              </a:rPr>
              <a:t>Um invasor pode enviar uma mensagem ARP gratuita contendo um endereço MAC falsificado para um switch, e o switch atualiza sua tabela MAC de acordo. Em um ataque típico, um agente de ameaça envia respostas ARP não solicitadas a outros hosts na sub-rede com o endereço MAC do agente de ameaça e o endereço IP do gateway padrão, efetivamente configurando um ataque man-in-the-middle.</a:t>
            </a:r>
          </a:p>
          <a:p>
            <a:pPr marL="285750" indent="-285750" algn="l" rtl="0">
              <a:buFont typeface="Arial" panose="020B0604020202020204" pitchFamily="34" charset="0"/>
              <a:buChar char="•"/>
            </a:pPr>
            <a:r>
              <a:rPr lang="pt-BR" sz="1500">
                <a:solidFill>
                  <a:srgbClr val="000000"/>
                </a:solidFill>
              </a:rPr>
              <a:t>Existem muitas ferramentas disponíveis na internet para criar ataques ARP man-in-the-middle. </a:t>
            </a:r>
          </a:p>
          <a:p>
            <a:pPr marL="285750" indent="-285750" algn="l" rtl="0">
              <a:buFont typeface="Arial" panose="020B0604020202020204" pitchFamily="34" charset="0"/>
              <a:buChar char="•"/>
            </a:pPr>
            <a:r>
              <a:rPr lang="pt-BR" sz="1500">
                <a:solidFill>
                  <a:srgbClr val="000000"/>
                </a:solidFill>
              </a:rPr>
              <a:t>O IPv6 usa o ICMPv6 Neighbours Discovery Protocol para a resolução de endereços da Camada 2. O IPv6 inclui estratégias para reduzir a falsificação de anúncios vizinhos, semelhante à maneira como o IPv6 impede uma resposta ARP falsificada.</a:t>
            </a:r>
          </a:p>
          <a:p>
            <a:pPr marL="285750" indent="-285750" algn="l" rtl="0">
              <a:buFont typeface="Arial" panose="020B0604020202020204" pitchFamily="34" charset="0"/>
              <a:buChar char="•"/>
            </a:pPr>
            <a:r>
              <a:rPr lang="pt-BR" sz="1500">
                <a:solidFill>
                  <a:srgbClr val="000000"/>
                </a:solidFill>
              </a:rPr>
              <a:t>A falsificação e o envenenamento por ARP são mitigados pela implementação do DAI.</a:t>
            </a:r>
          </a:p>
        </p:txBody>
      </p:sp>
    </p:spTree>
    <p:extLst>
      <p:ext uri="{BB962C8B-B14F-4D97-AF65-F5344CB8AC3E}">
        <p14:creationId xmlns:p14="http://schemas.microsoft.com/office/powerpoint/2010/main" val="34075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Ataques de LAN</a:t>
            </a:r>
            <a:br>
              <a:rPr lang="en-US" dirty="0"/>
            </a:br>
            <a:r>
              <a:rPr lang="pt-BR" sz="2400"/>
              <a:t>Ataques de Falsificação de Endereços</a:t>
            </a:r>
          </a:p>
        </p:txBody>
      </p:sp>
      <p:sp>
        <p:nvSpPr>
          <p:cNvPr id="4" name="Content Placeholder 3">
            <a:extLst>
              <a:ext uri="{FF2B5EF4-FFF2-40B4-BE49-F238E27FC236}">
                <a16:creationId xmlns:a16="http://schemas.microsoft.com/office/drawing/2014/main" id="{373D34F0-E38F-B844-AA88-B413EE3F1B3E}"/>
              </a:ext>
            </a:extLst>
          </p:cNvPr>
          <p:cNvSpPr>
            <a:spLocks noGrp="1"/>
          </p:cNvSpPr>
          <p:nvPr>
            <p:ph idx="1"/>
          </p:nvPr>
        </p:nvSpPr>
        <p:spPr>
          <a:xfrm>
            <a:off x="474662" y="763736"/>
            <a:ext cx="8280057" cy="3657998"/>
          </a:xfrm>
        </p:spPr>
        <p:txBody>
          <a:bodyPr lIns="91420" tIns="45710" rIns="91420" bIns="45710" anchor="t">
            <a:noAutofit/>
          </a:bodyPr>
          <a:lstStyle/>
          <a:p>
            <a:pPr marL="285750" indent="-285750" algn="l" rtl="0">
              <a:buFont typeface="Arial" panose="020B0604020202020204" pitchFamily="34" charset="0"/>
              <a:buChar char="•"/>
            </a:pPr>
            <a:r>
              <a:rPr lang="pt-BR" sz="1400" dirty="0">
                <a:solidFill>
                  <a:srgbClr val="000000"/>
                </a:solidFill>
                <a:ea typeface="ＭＳ Ｐゴシック"/>
              </a:rPr>
              <a:t>A falsificação de endereço IP ocorre quando um agente de ameaça </a:t>
            </a:r>
            <a:r>
              <a:rPr lang="pt-BR" sz="1400" dirty="0" err="1">
                <a:solidFill>
                  <a:srgbClr val="000000"/>
                </a:solidFill>
                <a:ea typeface="ＭＳ Ｐゴシック"/>
              </a:rPr>
              <a:t>seqüestra</a:t>
            </a:r>
            <a:r>
              <a:rPr lang="pt-BR" sz="1400" dirty="0">
                <a:solidFill>
                  <a:srgbClr val="000000"/>
                </a:solidFill>
                <a:ea typeface="ＭＳ Ｐゴシック"/>
              </a:rPr>
              <a:t> um endereço IP válido de outro dispositivo na </a:t>
            </a:r>
            <a:r>
              <a:rPr lang="pt-BR" sz="1400" dirty="0" err="1">
                <a:solidFill>
                  <a:srgbClr val="000000"/>
                </a:solidFill>
                <a:ea typeface="ＭＳ Ｐゴシック"/>
              </a:rPr>
              <a:t>sub-rede</a:t>
            </a:r>
            <a:r>
              <a:rPr lang="pt-BR" sz="1400" dirty="0">
                <a:solidFill>
                  <a:srgbClr val="000000"/>
                </a:solidFill>
                <a:ea typeface="ＭＳ Ｐゴシック"/>
              </a:rPr>
              <a:t> ou usa um endereço IP aleatório. A falsificação de endereço IP é difícil de mitigar, especialmente quando é usada dentro de uma </a:t>
            </a:r>
            <a:r>
              <a:rPr lang="pt-BR" sz="1400" dirty="0" err="1">
                <a:solidFill>
                  <a:srgbClr val="000000"/>
                </a:solidFill>
                <a:ea typeface="ＭＳ Ｐゴシック"/>
              </a:rPr>
              <a:t>sub-rede</a:t>
            </a:r>
            <a:r>
              <a:rPr lang="pt-BR" sz="1400" dirty="0">
                <a:solidFill>
                  <a:srgbClr val="000000"/>
                </a:solidFill>
                <a:ea typeface="ＭＳ Ｐゴシック"/>
              </a:rPr>
              <a:t> à qual o IP pertence.</a:t>
            </a:r>
          </a:p>
          <a:p>
            <a:pPr marL="285750" indent="-285750" algn="l" rtl="0">
              <a:buFont typeface="Arial" panose="020B0604020202020204" pitchFamily="34" charset="0"/>
              <a:buChar char="•"/>
            </a:pPr>
            <a:r>
              <a:rPr lang="pt-BR" sz="1400" dirty="0">
                <a:solidFill>
                  <a:srgbClr val="000000"/>
                </a:solidFill>
                <a:ea typeface="ＭＳ Ｐゴシック"/>
              </a:rPr>
              <a:t>Os ataques de falsificação de endereço MAC ocorrem quando os agentes de ameaça alteram o endereço MAC de seu host para corresponder a outro endereço MAC conhecido de um host de destino. O switch substitui a entrada atual da tabela MAC e atribui o endereço MAC à nova porta. Inadvertidamente, encaminha os quadros destinados ao host de destino para o host atacante.</a:t>
            </a:r>
          </a:p>
          <a:p>
            <a:pPr marL="285750" indent="-285750" algn="l">
              <a:buFont typeface="Arial" panose="020B0604020202020204" pitchFamily="34" charset="0"/>
              <a:buChar char="•"/>
            </a:pPr>
            <a:r>
              <a:rPr lang="pt-BR" sz="1400" dirty="0">
                <a:solidFill>
                  <a:srgbClr val="000000"/>
                </a:solidFill>
                <a:ea typeface="ＭＳ Ｐゴシック"/>
              </a:rPr>
              <a:t>Quando o host de destino envia tráfego, o switch corrige o erro, realinhando o endereço MAC à porta original. Para impedir que o switch retorne a atribuição de porta ao estado correto, o agente de ameaças pode criar um programa ou script que enviará constantemente quadros ao switch, para que o switch mantenha as informações incorretas ou falsificadas. </a:t>
            </a:r>
            <a:endParaRPr lang="pt-BR" sz="1400" dirty="0">
              <a:solidFill>
                <a:srgbClr val="000000"/>
              </a:solidFill>
            </a:endParaRPr>
          </a:p>
          <a:p>
            <a:pPr marL="285750" indent="-285750" algn="l" rtl="0">
              <a:buFont typeface="Arial" panose="020B0604020202020204" pitchFamily="34" charset="0"/>
              <a:buChar char="•"/>
            </a:pPr>
            <a:r>
              <a:rPr lang="pt-BR" sz="1400" dirty="0">
                <a:solidFill>
                  <a:srgbClr val="000000"/>
                </a:solidFill>
                <a:ea typeface="ＭＳ Ｐゴシック"/>
              </a:rPr>
              <a:t>Não há mecanismo de segurança na camada 2 que permita que um comutador verifique a origem dos endereços MAC, que é o que o torna tão vulnerável à falsificação.</a:t>
            </a:r>
          </a:p>
          <a:p>
            <a:pPr marL="285750" indent="-285750" algn="l" rtl="0">
              <a:buFont typeface="Arial" panose="020B0604020202020204" pitchFamily="34" charset="0"/>
              <a:buChar char="•"/>
            </a:pPr>
            <a:r>
              <a:rPr lang="pt-BR" sz="1400" dirty="0">
                <a:solidFill>
                  <a:srgbClr val="000000"/>
                </a:solidFill>
                <a:ea typeface="ＭＳ Ｐゴシック"/>
              </a:rPr>
              <a:t>A falsificação de endereços IP e MAC pode ser atenuada com a implementação do IPSG.</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87767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Ataques de LAN</a:t>
            </a:r>
            <a:br>
              <a:rPr lang="en-US" dirty="0"/>
            </a:br>
            <a:r>
              <a:rPr lang="pt-BR" sz="2400"/>
              <a:t>Ataques de STP</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474662" y="763736"/>
            <a:ext cx="8280057" cy="3657998"/>
          </a:xfrm>
        </p:spPr>
        <p:txBody>
          <a:bodyPr/>
          <a:lstStyle/>
          <a:p>
            <a:pPr marL="285750" indent="-285750" algn="l" rtl="0">
              <a:buFont typeface="Arial" panose="020B0604020202020204" pitchFamily="34" charset="0"/>
              <a:buChar char="•"/>
            </a:pPr>
            <a:r>
              <a:rPr lang="pt-BR" sz="1600">
                <a:solidFill>
                  <a:srgbClr val="000000"/>
                </a:solidFill>
              </a:rPr>
              <a:t>Os atacantes de rede podem manipular o STP (Spanning Tree Protocol) para conduzir um ataque falsificando a ponte raiz e alterando a topologia de uma rede. Os invasores podem capturar todo o tráfego para o domínio comutado imediato.</a:t>
            </a:r>
          </a:p>
          <a:p>
            <a:pPr marL="285750" indent="-285750" algn="l" rtl="0">
              <a:buFont typeface="Arial" panose="020B0604020202020204" pitchFamily="34" charset="0"/>
              <a:buChar char="•"/>
            </a:pPr>
            <a:r>
              <a:rPr lang="pt-BR" sz="1600">
                <a:solidFill>
                  <a:srgbClr val="000000"/>
                </a:solidFill>
              </a:rPr>
              <a:t>Para conduzir um ataque de manipulação do STP, o host atacante transmite as unidades de dados do protocolo de ponte STP (BPDU) contendo alterações de configuração e topologia que forçarão o recálculo do spanning-tree. As BPDUs enviadas pelo host atacante anunciam uma prioridade de ponte mais baixa na tentativa de ser eleito como a ponte raiz.</a:t>
            </a:r>
          </a:p>
          <a:p>
            <a:pPr marL="285750" indent="-285750" algn="l" rtl="0">
              <a:buFont typeface="Arial" panose="020B0604020202020204" pitchFamily="34" charset="0"/>
              <a:buChar char="•"/>
            </a:pPr>
            <a:r>
              <a:rPr lang="pt-BR" sz="1600">
                <a:solidFill>
                  <a:srgbClr val="000000"/>
                </a:solidFill>
              </a:rPr>
              <a:t>Esse ataque STP é atenuado pela implementação do BPDU Guard em todas as portas de acesso. O BPDU Guard é discutido em mais detalhes posteriormente neste curso.</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118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pt-BR" sz="1600"/>
              <a:t>Ataques de LAN</a:t>
            </a:r>
            <a:br>
              <a:rPr lang="en-US" dirty="0"/>
            </a:br>
            <a:r>
              <a:rPr lang="pt-BR" sz="2400"/>
              <a:t>reconhecimento CDP</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161925" y="763736"/>
            <a:ext cx="8896349" cy="3657998"/>
          </a:xfrm>
        </p:spPr>
        <p:txBody>
          <a:bodyPr lIns="91420" tIns="45710" rIns="91420" bIns="45710" anchor="t">
            <a:noAutofit/>
          </a:bodyPr>
          <a:lstStyle/>
          <a:p>
            <a:pPr marL="0" indent="0" algn="l" rtl="0"/>
            <a:r>
              <a:rPr lang="pt-BR" sz="1400" dirty="0">
                <a:solidFill>
                  <a:srgbClr val="000000"/>
                </a:solidFill>
                <a:ea typeface="ＭＳ Ｐゴシック"/>
              </a:rPr>
              <a:t>O Cisco Discovery </a:t>
            </a:r>
            <a:r>
              <a:rPr lang="pt-BR" sz="1400" dirty="0" err="1">
                <a:solidFill>
                  <a:srgbClr val="000000"/>
                </a:solidFill>
                <a:ea typeface="ＭＳ Ｐゴシック"/>
              </a:rPr>
              <a:t>Protocol</a:t>
            </a:r>
            <a:r>
              <a:rPr lang="pt-BR" sz="1400" dirty="0">
                <a:solidFill>
                  <a:srgbClr val="000000"/>
                </a:solidFill>
                <a:ea typeface="ＭＳ Ｐゴシック"/>
              </a:rPr>
              <a:t> (CDP) é um protocolo proprietário de descoberta dos links da camada 2. É ativado em todos os dispositivos Cisco por padrão. Os administradores de rede também utilizam o CDP para ajudar na configuração e solução de problemas dos dispositivos de rede. As informações do CDP são enviadas para portas ativadas para CDP em transmissões periódicas não criptografadas. As informações do CDP incluem o endereço IP do dispositivo, versão do software de IOS, plataforma, recursos e VLAN nativa. O dispositivo que recebe a mensagem do CDP atualiza o banco de dados do CDP.</a:t>
            </a:r>
          </a:p>
          <a:p>
            <a:pPr marL="0" indent="0" algn="l"/>
            <a:endParaRPr lang="en-US" sz="1400" dirty="0">
              <a:solidFill>
                <a:srgbClr val="000000"/>
              </a:solidFill>
            </a:endParaRPr>
          </a:p>
          <a:p>
            <a:pPr marL="0" indent="0" algn="l" rtl="0"/>
            <a:r>
              <a:rPr lang="pt-BR" sz="1400" dirty="0">
                <a:solidFill>
                  <a:srgbClr val="000000"/>
                </a:solidFill>
                <a:ea typeface="ＭＳ Ｐゴシック"/>
              </a:rPr>
              <a:t>Para diminuir a exploração do CDP, restrinja o uso do CDP nos dispositivos ou portas. Por exemplo, desative o CDP nas portas de borda que estão conectadas a dispositivos não confiáveis.</a:t>
            </a:r>
          </a:p>
          <a:p>
            <a:pPr marL="415925" lvl="1" indent="-342900" rtl="0">
              <a:buFont typeface="Arial" panose="020B0604020202020204" pitchFamily="34" charset="0"/>
              <a:buChar char="•"/>
            </a:pPr>
            <a:r>
              <a:rPr lang="pt-BR" dirty="0">
                <a:solidFill>
                  <a:srgbClr val="000000"/>
                </a:solidFill>
                <a:ea typeface="ＭＳ Ｐゴシック"/>
              </a:rPr>
              <a:t>Para desativar o CDP globalmente em um dispositivo, use o comando  </a:t>
            </a:r>
            <a:r>
              <a:rPr lang="pt-BR" b="1" dirty="0">
                <a:solidFill>
                  <a:srgbClr val="000000"/>
                </a:solidFill>
                <a:ea typeface="ＭＳ Ｐゴシック"/>
              </a:rPr>
              <a:t>no </a:t>
            </a:r>
            <a:r>
              <a:rPr lang="pt-BR" b="1" dirty="0" err="1">
                <a:solidFill>
                  <a:srgbClr val="000000"/>
                </a:solidFill>
                <a:ea typeface="ＭＳ Ｐゴシック"/>
              </a:rPr>
              <a:t>cdp</a:t>
            </a:r>
            <a:r>
              <a:rPr lang="pt-BR" b="1" dirty="0">
                <a:solidFill>
                  <a:srgbClr val="000000"/>
                </a:solidFill>
                <a:ea typeface="ＭＳ Ｐゴシック"/>
              </a:rPr>
              <a:t> </a:t>
            </a:r>
            <a:r>
              <a:rPr lang="pt-BR" b="1" dirty="0" err="1">
                <a:solidFill>
                  <a:srgbClr val="000000"/>
                </a:solidFill>
                <a:ea typeface="ＭＳ Ｐゴシック"/>
              </a:rPr>
              <a:t>run</a:t>
            </a:r>
            <a:r>
              <a:rPr lang="pt-BR" dirty="0">
                <a:solidFill>
                  <a:srgbClr val="000000"/>
                </a:solidFill>
                <a:ea typeface="ＭＳ Ｐゴシック"/>
              </a:rPr>
              <a:t> em modo de configuração global. Para habilitar o CDP globalmente, use o comando de configuração global </a:t>
            </a:r>
            <a:r>
              <a:rPr lang="pt-BR" b="1" dirty="0" err="1">
                <a:solidFill>
                  <a:srgbClr val="000000"/>
                </a:solidFill>
                <a:ea typeface="ＭＳ Ｐゴシック"/>
              </a:rPr>
              <a:t>cdp</a:t>
            </a:r>
            <a:r>
              <a:rPr lang="pt-BR" b="1" dirty="0">
                <a:solidFill>
                  <a:srgbClr val="000000"/>
                </a:solidFill>
                <a:ea typeface="ＭＳ Ｐゴシック"/>
              </a:rPr>
              <a:t> </a:t>
            </a:r>
            <a:r>
              <a:rPr lang="pt-BR" b="1" dirty="0" err="1">
                <a:solidFill>
                  <a:srgbClr val="000000"/>
                </a:solidFill>
                <a:ea typeface="ＭＳ Ｐゴシック"/>
              </a:rPr>
              <a:t>run</a:t>
            </a:r>
            <a:r>
              <a:rPr lang="pt-BR" dirty="0">
                <a:solidFill>
                  <a:srgbClr val="000000"/>
                </a:solidFill>
                <a:ea typeface="ＭＳ Ｐゴシック"/>
              </a:rPr>
              <a:t> .</a:t>
            </a:r>
          </a:p>
          <a:p>
            <a:pPr marL="415925" lvl="1" indent="-342900" rtl="0">
              <a:buFont typeface="Arial" panose="020B0604020202020204" pitchFamily="34" charset="0"/>
              <a:buChar char="•"/>
            </a:pPr>
            <a:r>
              <a:rPr lang="pt-BR" dirty="0">
                <a:solidFill>
                  <a:srgbClr val="000000"/>
                </a:solidFill>
                <a:ea typeface="ＭＳ Ｐゴシック"/>
              </a:rPr>
              <a:t>Para desabilitar o CDP em uma porta use o comando de configuração de interface </a:t>
            </a:r>
            <a:r>
              <a:rPr lang="pt-BR" b="1" dirty="0">
                <a:solidFill>
                  <a:srgbClr val="000000"/>
                </a:solidFill>
                <a:ea typeface="ＭＳ Ｐゴシック"/>
              </a:rPr>
              <a:t>no </a:t>
            </a:r>
            <a:r>
              <a:rPr lang="pt-BR" b="1" err="1">
                <a:solidFill>
                  <a:srgbClr val="000000"/>
                </a:solidFill>
                <a:ea typeface="ＭＳ Ｐゴシック"/>
              </a:rPr>
              <a:t>cdp</a:t>
            </a:r>
            <a:r>
              <a:rPr lang="pt-BR" b="1" dirty="0">
                <a:solidFill>
                  <a:srgbClr val="000000"/>
                </a:solidFill>
                <a:ea typeface="ＭＳ Ｐゴシック"/>
              </a:rPr>
              <a:t> </a:t>
            </a:r>
            <a:r>
              <a:rPr lang="pt-BR" b="1" err="1">
                <a:solidFill>
                  <a:srgbClr val="000000"/>
                </a:solidFill>
                <a:ea typeface="ＭＳ Ｐゴシック"/>
              </a:rPr>
              <a:t>enable</a:t>
            </a:r>
            <a:r>
              <a:rPr lang="pt-BR" dirty="0">
                <a:solidFill>
                  <a:srgbClr val="000000"/>
                </a:solidFill>
                <a:ea typeface="ＭＳ Ｐゴシック"/>
              </a:rPr>
              <a:t> . Para habilitar o CDP em uma porta, use o comando de </a:t>
            </a:r>
            <a:r>
              <a:rPr lang="pt-BR" dirty="0" err="1">
                <a:solidFill>
                  <a:srgbClr val="000000"/>
                </a:solidFill>
                <a:ea typeface="ＭＳ Ｐゴシック"/>
              </a:rPr>
              <a:t>ocnfiguração</a:t>
            </a:r>
            <a:r>
              <a:rPr lang="pt-BR" dirty="0">
                <a:solidFill>
                  <a:srgbClr val="000000"/>
                </a:solidFill>
                <a:ea typeface="ＭＳ Ｐゴシック"/>
              </a:rPr>
              <a:t> de interface </a:t>
            </a:r>
            <a:r>
              <a:rPr lang="pt-BR" b="1" dirty="0" err="1">
                <a:solidFill>
                  <a:srgbClr val="000000"/>
                </a:solidFill>
                <a:ea typeface="ＭＳ Ｐゴシック"/>
              </a:rPr>
              <a:t>cdp</a:t>
            </a:r>
            <a:r>
              <a:rPr lang="pt-BR" b="1" dirty="0">
                <a:solidFill>
                  <a:srgbClr val="000000"/>
                </a:solidFill>
                <a:ea typeface="ＭＳ Ｐゴシック"/>
              </a:rPr>
              <a:t> </a:t>
            </a:r>
            <a:r>
              <a:rPr lang="pt-BR" b="1" dirty="0" err="1">
                <a:solidFill>
                  <a:srgbClr val="000000"/>
                </a:solidFill>
                <a:ea typeface="ＭＳ Ｐゴシック"/>
              </a:rPr>
              <a:t>enable</a:t>
            </a:r>
            <a:r>
              <a:rPr lang="pt-BR" dirty="0">
                <a:solidFill>
                  <a:srgbClr val="000000"/>
                </a:solidFill>
                <a:ea typeface="ＭＳ Ｐゴシック"/>
              </a:rPr>
              <a:t> .</a:t>
            </a:r>
          </a:p>
          <a:p>
            <a:pPr marL="0" indent="0" algn="l" rtl="0"/>
            <a:r>
              <a:rPr lang="pt-BR" sz="1400" b="1" dirty="0">
                <a:solidFill>
                  <a:srgbClr val="000000"/>
                </a:solidFill>
                <a:ea typeface="ＭＳ Ｐゴシック"/>
              </a:rPr>
              <a:t>Nota</a:t>
            </a:r>
            <a:r>
              <a:rPr lang="pt-BR" sz="1400" dirty="0">
                <a:solidFill>
                  <a:srgbClr val="000000"/>
                </a:solidFill>
                <a:ea typeface="ＭＳ Ｐゴシック"/>
              </a:rPr>
              <a:t>: O protocolo LLDP (Link </a:t>
            </a:r>
            <a:r>
              <a:rPr lang="pt-BR" sz="1400" dirty="0" err="1">
                <a:solidFill>
                  <a:srgbClr val="000000"/>
                </a:solidFill>
                <a:ea typeface="ＭＳ Ｐゴシック"/>
              </a:rPr>
              <a:t>Layer</a:t>
            </a:r>
            <a:r>
              <a:rPr lang="pt-BR" sz="1400" dirty="0">
                <a:solidFill>
                  <a:srgbClr val="000000"/>
                </a:solidFill>
                <a:ea typeface="ＭＳ Ｐゴシック"/>
              </a:rPr>
              <a:t> Discovery </a:t>
            </a:r>
            <a:r>
              <a:rPr lang="pt-BR" sz="1400" dirty="0" err="1">
                <a:solidFill>
                  <a:srgbClr val="000000"/>
                </a:solidFill>
                <a:ea typeface="ＭＳ Ｐゴシック"/>
              </a:rPr>
              <a:t>Protocol</a:t>
            </a:r>
            <a:r>
              <a:rPr lang="pt-BR" sz="1400" dirty="0">
                <a:solidFill>
                  <a:srgbClr val="000000"/>
                </a:solidFill>
                <a:ea typeface="ＭＳ Ｐゴシック"/>
              </a:rPr>
              <a:t>) também é vulnerável a ataques de reconhecimento. Configuração para desabilitar o LLDP globalmente: </a:t>
            </a:r>
            <a:r>
              <a:rPr lang="pt-BR" sz="1400" b="1" dirty="0">
                <a:solidFill>
                  <a:srgbClr val="000000"/>
                </a:solidFill>
                <a:ea typeface="ＭＳ Ｐゴシック"/>
              </a:rPr>
              <a:t>no </a:t>
            </a:r>
            <a:r>
              <a:rPr lang="pt-BR" sz="1400" b="1" dirty="0" err="1">
                <a:solidFill>
                  <a:srgbClr val="000000"/>
                </a:solidFill>
                <a:ea typeface="ＭＳ Ｐゴシック"/>
              </a:rPr>
              <a:t>lldp</a:t>
            </a:r>
            <a:r>
              <a:rPr lang="pt-BR" sz="1400" b="1" dirty="0">
                <a:solidFill>
                  <a:srgbClr val="000000"/>
                </a:solidFill>
                <a:ea typeface="ＭＳ Ｐゴシック"/>
              </a:rPr>
              <a:t> </a:t>
            </a:r>
            <a:r>
              <a:rPr lang="pt-BR" sz="1400" b="1" dirty="0" err="1">
                <a:solidFill>
                  <a:srgbClr val="000000"/>
                </a:solidFill>
                <a:ea typeface="ＭＳ Ｐゴシック"/>
              </a:rPr>
              <a:t>run</a:t>
            </a:r>
            <a:r>
              <a:rPr lang="pt-BR" sz="1400" dirty="0">
                <a:solidFill>
                  <a:srgbClr val="000000"/>
                </a:solidFill>
                <a:ea typeface="ＭＳ Ｐゴシック"/>
              </a:rPr>
              <a:t>. Para desabilitar o LLDP na interface:  </a:t>
            </a:r>
            <a:r>
              <a:rPr lang="pt-BR" sz="1400" b="1" dirty="0">
                <a:solidFill>
                  <a:srgbClr val="000000"/>
                </a:solidFill>
                <a:ea typeface="ＭＳ Ｐゴシック"/>
              </a:rPr>
              <a:t>no </a:t>
            </a:r>
            <a:r>
              <a:rPr lang="pt-BR" sz="1400" b="1" dirty="0" err="1">
                <a:solidFill>
                  <a:srgbClr val="000000"/>
                </a:solidFill>
                <a:ea typeface="ＭＳ Ｐゴシック"/>
              </a:rPr>
              <a:t>lldp</a:t>
            </a:r>
            <a:r>
              <a:rPr lang="pt-BR" sz="1400" b="1" dirty="0">
                <a:solidFill>
                  <a:srgbClr val="000000"/>
                </a:solidFill>
                <a:ea typeface="ＭＳ Ｐゴシック"/>
              </a:rPr>
              <a:t> </a:t>
            </a:r>
            <a:r>
              <a:rPr lang="pt-BR" sz="1400" b="1" dirty="0" err="1">
                <a:solidFill>
                  <a:srgbClr val="000000"/>
                </a:solidFill>
                <a:ea typeface="ＭＳ Ｐゴシック"/>
              </a:rPr>
              <a:t>transmit</a:t>
            </a:r>
            <a:r>
              <a:rPr lang="pt-BR" sz="1400" dirty="0">
                <a:solidFill>
                  <a:srgbClr val="000000"/>
                </a:solidFill>
                <a:ea typeface="ＭＳ Ｐゴシック"/>
              </a:rPr>
              <a:t> e </a:t>
            </a:r>
            <a:r>
              <a:rPr lang="pt-BR" sz="1400" b="1" dirty="0">
                <a:solidFill>
                  <a:srgbClr val="000000"/>
                </a:solidFill>
                <a:ea typeface="ＭＳ Ｐゴシック"/>
              </a:rPr>
              <a:t>no </a:t>
            </a:r>
            <a:r>
              <a:rPr lang="pt-BR" sz="1400" b="1" dirty="0" err="1">
                <a:solidFill>
                  <a:srgbClr val="000000"/>
                </a:solidFill>
                <a:ea typeface="ＭＳ Ｐゴシック"/>
              </a:rPr>
              <a:t>lldp</a:t>
            </a:r>
            <a:r>
              <a:rPr lang="pt-BR" sz="1400" b="1" dirty="0">
                <a:solidFill>
                  <a:srgbClr val="000000"/>
                </a:solidFill>
                <a:ea typeface="ＭＳ Ｐゴシック"/>
              </a:rPr>
              <a:t> </a:t>
            </a:r>
            <a:r>
              <a:rPr lang="pt-BR" sz="1400" b="1" dirty="0" err="1">
                <a:solidFill>
                  <a:srgbClr val="000000"/>
                </a:solidFill>
                <a:ea typeface="ＭＳ Ｐゴシック"/>
              </a:rPr>
              <a:t>receive</a:t>
            </a:r>
            <a:r>
              <a:rPr lang="pt-BR" sz="1400" dirty="0">
                <a:solidFill>
                  <a:srgbClr val="000000"/>
                </a:solidFill>
                <a:ea typeface="ＭＳ Ｐゴシック"/>
              </a:rPr>
              <a: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255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10.6 - Módulo Prática e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45357" y="675119"/>
            <a:ext cx="8853286" cy="4155319"/>
          </a:xfrm>
        </p:spPr>
        <p:txBody>
          <a:bodyPr/>
          <a:lstStyle/>
          <a:p>
            <a:pPr marL="169545" indent="-169545" rtl="0">
              <a:spcBef>
                <a:spcPts val="0"/>
              </a:spcBef>
              <a:spcAft>
                <a:spcPts val="0"/>
              </a:spcAft>
              <a:buFont typeface="Arial" panose="020B0604020202020204" pitchFamily="34" charset="0"/>
              <a:buChar char="•"/>
            </a:pPr>
            <a:r>
              <a:rPr lang="pt-BR" dirty="0">
                <a:ea typeface="ＭＳ Ｐゴシック"/>
              </a:rPr>
              <a:t>Os </a:t>
            </a:r>
            <a:r>
              <a:rPr lang="pt-BR" dirty="0" err="1">
                <a:ea typeface="ＭＳ Ｐゴシック"/>
              </a:rPr>
              <a:t>endpoints</a:t>
            </a:r>
            <a:r>
              <a:rPr lang="pt-BR" dirty="0">
                <a:ea typeface="ＭＳ Ｐゴシック"/>
              </a:rPr>
              <a:t> são particularmente suscetíveis a ataques relacionados a malware originados por </a:t>
            </a:r>
            <a:r>
              <a:rPr lang="pt-BR" dirty="0" err="1">
                <a:ea typeface="ＭＳ Ｐゴシック"/>
              </a:rPr>
              <a:t>email</a:t>
            </a:r>
            <a:r>
              <a:rPr lang="pt-BR" dirty="0">
                <a:ea typeface="ＭＳ Ｐゴシック"/>
              </a:rPr>
              <a:t> ou navegação na web, tais como DDOS, violações de data e malware. Esses pontos de extremidade geralmente usam recursos de segurança tradicionais baseados em host, como antivírus/</a:t>
            </a:r>
            <a:r>
              <a:rPr lang="pt-BR" dirty="0" err="1">
                <a:ea typeface="ＭＳ Ｐゴシック"/>
              </a:rPr>
              <a:t>antimalware</a:t>
            </a:r>
            <a:r>
              <a:rPr lang="pt-BR" dirty="0">
                <a:ea typeface="ＭＳ Ｐゴシック"/>
              </a:rPr>
              <a:t>, firewalls no host e sistemas de prevenção de intrusões (</a:t>
            </a:r>
            <a:r>
              <a:rPr lang="pt-BR" dirty="0" err="1">
                <a:ea typeface="ＭＳ Ｐゴシック"/>
              </a:rPr>
              <a:t>HIPSs</a:t>
            </a:r>
            <a:r>
              <a:rPr lang="pt-BR" dirty="0">
                <a:ea typeface="ＭＳ Ｐゴシック"/>
              </a:rPr>
              <a:t>). </a:t>
            </a:r>
            <a:r>
              <a:rPr lang="pt-BR" dirty="0" err="1">
                <a:ea typeface="ＭＳ Ｐゴシック"/>
              </a:rPr>
              <a:t>Endpoints</a:t>
            </a:r>
            <a:r>
              <a:rPr lang="pt-BR" dirty="0">
                <a:ea typeface="ＭＳ Ｐゴシック"/>
              </a:rPr>
              <a:t> são melhor protegidos por uma combinação de NAC, software AMP baseado em host, um dispositivo de segurança de </a:t>
            </a:r>
            <a:r>
              <a:rPr lang="pt-BR" dirty="0" err="1">
                <a:ea typeface="ＭＳ Ｐゴシック"/>
              </a:rPr>
              <a:t>email</a:t>
            </a:r>
            <a:r>
              <a:rPr lang="pt-BR" dirty="0">
                <a:ea typeface="ＭＳ Ｐゴシック"/>
              </a:rPr>
              <a:t> (ESA) e um dispositivo de segurança da web (WSA).</a:t>
            </a:r>
          </a:p>
          <a:p>
            <a:pPr marL="169545" indent="-169545" rtl="0">
              <a:spcBef>
                <a:spcPts val="0"/>
              </a:spcBef>
              <a:spcAft>
                <a:spcPts val="0"/>
              </a:spcAft>
              <a:buFont typeface="Arial" panose="020B0604020202020204" pitchFamily="34" charset="0"/>
              <a:buChar char="•"/>
            </a:pPr>
            <a:r>
              <a:rPr lang="pt-BR" dirty="0">
                <a:ea typeface="ＭＳ Ｐゴシック"/>
              </a:rPr>
              <a:t>AAA controla quem tem permissão para acessar uma rede (autenticar), o que eles podem fazer enquanto estão lá (autorizar) e auditar quais ações eles executaram ao acessar a rede (contabilizar).</a:t>
            </a:r>
          </a:p>
          <a:p>
            <a:pPr marL="169545" indent="-169545" rtl="0">
              <a:spcBef>
                <a:spcPts val="0"/>
              </a:spcBef>
              <a:spcAft>
                <a:spcPts val="0"/>
              </a:spcAft>
              <a:buFont typeface="Arial" panose="020B0604020202020204" pitchFamily="34" charset="0"/>
              <a:buChar char="•"/>
            </a:pPr>
            <a:r>
              <a:rPr lang="pt-BR" dirty="0">
                <a:ea typeface="ＭＳ Ｐゴシック"/>
              </a:rPr>
              <a:t>O padrão IEEE 802.1X é um protocolo de autenticação e controle de acesso baseado em porta que impede que estações de trabalho não autorizadas se conectem a uma LAN através de portas de switch acessíveis ao público.</a:t>
            </a:r>
          </a:p>
          <a:p>
            <a:pPr marL="169545" indent="-169545" rtl="0">
              <a:spcBef>
                <a:spcPts val="0"/>
              </a:spcBef>
              <a:spcAft>
                <a:spcPts val="0"/>
              </a:spcAft>
              <a:buFont typeface="Arial" panose="020B0604020202020204" pitchFamily="34" charset="0"/>
              <a:buChar char="•"/>
            </a:pPr>
            <a:r>
              <a:rPr lang="pt-BR" dirty="0">
                <a:ea typeface="ＭＳ Ｐゴシック"/>
              </a:rPr>
              <a:t>Se a camada 2 estiver comprometida, todas as camadas acima dela também serão afetadas. A primeira etapa na mitigação de ataques à infraestrutura da camada 2 é entender a operação subjacente das soluções da camada 2 e da camada 2: segurança de portas, espionagem DHCP, DAI e IPSG. Isso não funcionará, a menos que os protocolos de gerenciamento estejam protegidos.</a:t>
            </a:r>
          </a:p>
          <a:p>
            <a:pPr marL="0" indent="0">
              <a:spcBef>
                <a:spcPts val="0"/>
              </a:spcBef>
              <a:spcAft>
                <a:spcPts val="0"/>
              </a:spcAft>
              <a:buNone/>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600"/>
              <a:t>Os ataques de inundação de endereço MAC bombardeiam o switch com endereços MAC de origem falsos até que a tabela de endereços MAC do switch esteja cheia.</a:t>
            </a:r>
          </a:p>
          <a:p>
            <a:pPr rtl="0">
              <a:spcBef>
                <a:spcPts val="0"/>
              </a:spcBef>
              <a:spcAft>
                <a:spcPts val="0"/>
              </a:spcAft>
              <a:buFont typeface="Arial" panose="020B0604020202020204" pitchFamily="34" charset="0"/>
              <a:buChar char="•"/>
            </a:pPr>
            <a:r>
              <a:rPr lang="pt-BR" sz="1600"/>
              <a:t>Um ataque de salto de VLAN permite que o tráfego de uma VLAN seja visto por outra VLAN sem a ajuda de um roteador.</a:t>
            </a:r>
          </a:p>
          <a:p>
            <a:pPr rtl="0">
              <a:spcBef>
                <a:spcPts val="0"/>
              </a:spcBef>
              <a:spcAft>
                <a:spcPts val="0"/>
              </a:spcAft>
              <a:buFont typeface="Arial" panose="020B0604020202020204" pitchFamily="34" charset="0"/>
              <a:buChar char="•"/>
            </a:pPr>
            <a:r>
              <a:rPr lang="pt-BR" sz="1600"/>
              <a:t>Um ataque de marcação dupla de VLAN é unidirecional e funciona apenas quando o agente de ameaça está conectado a uma porta que reside na mesma VLAN que a VLAN nativa da porta de tronco.</a:t>
            </a:r>
          </a:p>
          <a:p>
            <a:pPr rtl="0">
              <a:buFont typeface="Arial" panose="020B0604020202020204" pitchFamily="34" charset="0"/>
              <a:buChar char="•"/>
            </a:pPr>
            <a:r>
              <a:rPr lang="pt-BR" sz="1600"/>
              <a:t>Os ataques de salto e marcação dupla de VLAN podem ser evitados através da implementação das seguintes diretrizes de segurança de tronco:</a:t>
            </a:r>
          </a:p>
          <a:p>
            <a:pPr lvl="1" rtl="0">
              <a:buFont typeface="Arial" panose="020B0604020202020204" pitchFamily="34" charset="0"/>
              <a:buChar char="•"/>
            </a:pPr>
            <a:r>
              <a:rPr lang="pt-BR" sz="1600"/>
              <a:t>Desative o entroncamento em todas as portas de acesso.</a:t>
            </a:r>
          </a:p>
          <a:p>
            <a:pPr lvl="1" rtl="0">
              <a:buFont typeface="Arial" panose="020B0604020202020204" pitchFamily="34" charset="0"/>
              <a:buChar char="•"/>
            </a:pPr>
            <a:r>
              <a:rPr lang="pt-BR" sz="1600"/>
              <a:t>Desative o entroncamento automático nos links de tronco para que os troncos sejam ativados manualmente.</a:t>
            </a:r>
          </a:p>
          <a:p>
            <a:pPr lvl="1" rtl="0">
              <a:buFont typeface="Arial" panose="020B0604020202020204" pitchFamily="34" charset="0"/>
              <a:buChar char="•"/>
            </a:pPr>
            <a:r>
              <a:rPr lang="pt-BR" sz="1600"/>
              <a:t>Certifique-se de que a VLAN nativa seja usada apenas para links de tronco.</a:t>
            </a:r>
          </a:p>
          <a:p>
            <a:pPr rtl="0">
              <a:spcBef>
                <a:spcPts val="0"/>
              </a:spcBef>
              <a:spcAft>
                <a:spcPts val="0"/>
              </a:spcAft>
              <a:buFont typeface="Arial" panose="020B0604020202020204" pitchFamily="34" charset="0"/>
              <a:buChar char="•"/>
            </a:pPr>
            <a:r>
              <a:rPr lang="pt-BR" sz="1600"/>
              <a:t>Dois tipos de ataques de DHCP são a privação de DHCP e a falsificação de DHCP. Ambos os ataques são atenuados pela implementação da espionagem DHCP.</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7687084"/>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04775" y="798944"/>
            <a:ext cx="9039224" cy="4155319"/>
          </a:xfrm>
        </p:spPr>
        <p:txBody>
          <a:bodyPr/>
          <a:lstStyle/>
          <a:p>
            <a:pPr marL="169545" indent="-169545" rtl="0">
              <a:spcBef>
                <a:spcPts val="0"/>
              </a:spcBef>
              <a:spcAft>
                <a:spcPts val="0"/>
              </a:spcAft>
              <a:buFont typeface="Arial" panose="020B0604020202020204" pitchFamily="34" charset="0"/>
              <a:buChar char="•"/>
            </a:pPr>
            <a:r>
              <a:rPr lang="pt-BR" sz="1300" dirty="0">
                <a:ea typeface="ＭＳ Ｐゴシック"/>
              </a:rPr>
              <a:t>Ataque ARP: Um agente de ameaça envia uma mensagem ARP gratuita contendo um endereço MAC falsificado para um switch, e o switch atualiza sua tabela MAC de acordo. Agora, o agente de ameaças envia respostas ARP não solicitadas a outros hosts na </a:t>
            </a:r>
            <a:r>
              <a:rPr lang="pt-BR" sz="1300" dirty="0" err="1">
                <a:ea typeface="ＭＳ Ｐゴシック"/>
              </a:rPr>
              <a:t>sub-rede</a:t>
            </a:r>
            <a:r>
              <a:rPr lang="pt-BR" sz="1300" dirty="0">
                <a:ea typeface="ＭＳ Ｐゴシック"/>
              </a:rPr>
              <a:t> com o endereço MAC do agente de ameaças e o endereço IP do gateway padrão. A falsificação e o envenenamento por ARP são mitigados pela implementação do DAI.</a:t>
            </a:r>
          </a:p>
          <a:p>
            <a:pPr marL="169545" indent="-169545" rtl="0">
              <a:spcBef>
                <a:spcPts val="0"/>
              </a:spcBef>
              <a:spcAft>
                <a:spcPts val="0"/>
              </a:spcAft>
              <a:buFont typeface="Arial" panose="020B0604020202020204" pitchFamily="34" charset="0"/>
              <a:buChar char="•"/>
            </a:pPr>
            <a:r>
              <a:rPr lang="pt-BR" sz="1300" dirty="0">
                <a:ea typeface="ＭＳ Ｐゴシック"/>
              </a:rPr>
              <a:t>Ataque de falsificação de endereço: a falsificação de endereço IP ocorre quando um agente de ameaça </a:t>
            </a:r>
            <a:r>
              <a:rPr lang="pt-BR" sz="1300" dirty="0" err="1">
                <a:ea typeface="ＭＳ Ｐゴシック"/>
              </a:rPr>
              <a:t>seqüestra</a:t>
            </a:r>
            <a:r>
              <a:rPr lang="pt-BR" sz="1300" dirty="0">
                <a:ea typeface="ＭＳ Ｐゴシック"/>
              </a:rPr>
              <a:t> um endereço IP válido de outro dispositivo na </a:t>
            </a:r>
            <a:r>
              <a:rPr lang="pt-BR" sz="1300" dirty="0" err="1">
                <a:ea typeface="ＭＳ Ｐゴシック"/>
              </a:rPr>
              <a:t>sub-rede</a:t>
            </a:r>
            <a:r>
              <a:rPr lang="pt-BR" sz="1300" dirty="0">
                <a:ea typeface="ＭＳ Ｐゴシック"/>
              </a:rPr>
              <a:t> ou usa um endereço IP aleatório. Os ataques de falsificação de endereço MAC ocorrem quando os agentes de ameaça alteram o endereço MAC de seu host para corresponder a outro endereço MAC conhecido de um host de destino. A falsificação de endereços IP e MAC pode ser atenuada com a implementação do IPSG.</a:t>
            </a:r>
          </a:p>
          <a:p>
            <a:pPr marL="169545" indent="-169545" rtl="0">
              <a:spcBef>
                <a:spcPts val="0"/>
              </a:spcBef>
              <a:spcAft>
                <a:spcPts val="0"/>
              </a:spcAft>
              <a:buFont typeface="Arial" panose="020B0604020202020204" pitchFamily="34" charset="0"/>
              <a:buChar char="•"/>
            </a:pPr>
            <a:r>
              <a:rPr lang="pt-BR" sz="1300" dirty="0">
                <a:ea typeface="ＭＳ Ｐゴシック"/>
              </a:rPr>
              <a:t>Ataque STP: Os atores de ameaças manipulam o STP para realizar um ataque falsificando a ponte raiz e alterando a topologia de uma rede. Os atores de ameaças fazem com que seus hosts apareçam como pontes de raiz; portanto, capturando todo o tráfego para o domínio comutado imediato. Esse ataque STP é atenuado pela implementação do BPDU </a:t>
            </a:r>
            <a:r>
              <a:rPr lang="pt-BR" sz="1300" err="1">
                <a:ea typeface="ＭＳ Ｐゴシック"/>
              </a:rPr>
              <a:t>Guard</a:t>
            </a:r>
            <a:r>
              <a:rPr lang="pt-BR" sz="1300" dirty="0">
                <a:ea typeface="ＭＳ Ｐゴシック"/>
              </a:rPr>
              <a:t> em todas as portas de acesso.</a:t>
            </a:r>
          </a:p>
          <a:p>
            <a:pPr marL="169545" indent="-169545" rtl="0">
              <a:spcBef>
                <a:spcPts val="0"/>
              </a:spcBef>
              <a:spcAft>
                <a:spcPts val="0"/>
              </a:spcAft>
              <a:buFont typeface="Arial" panose="020B0604020202020204" pitchFamily="34" charset="0"/>
              <a:buChar char="•"/>
            </a:pPr>
            <a:r>
              <a:rPr lang="pt-BR" sz="1300" dirty="0">
                <a:ea typeface="ＭＳ Ｐゴシック"/>
              </a:rPr>
              <a:t>Reconhecimento do CDP: as informações do CDP são enviadas por portas ativadas para CDP em transmissões periódicas e não criptografadas. As informações do CDP incluem o endereço IP do dispositivo, versão do software de IOS, plataforma, recursos e VLAN nativa. O dispositivo que recebe a mensagem CDP atualiza seu banco de dados CDP. As informações fornecidas pelo CDP também podem ser usadas por um agente de ameaças para descobrir vulnerabilidades da infraestrutura de rede. Para diminuir a exploração do CDP, restrinja o uso do CDP nos dispositivos ou portas.</a:t>
            </a:r>
          </a:p>
        </p:txBody>
      </p:sp>
    </p:spTree>
    <p:custDataLst>
      <p:tags r:id="rId1"/>
    </p:custDataLst>
    <p:extLst>
      <p:ext uri="{BB962C8B-B14F-4D97-AF65-F5344CB8AC3E}">
        <p14:creationId xmlns:p14="http://schemas.microsoft.com/office/powerpoint/2010/main" val="87670465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pt-BR" sz="1400">
                <a:latin typeface="Arial" charset="0"/>
              </a:rPr>
              <a:t>Module 10: LAN Security Concepts</a:t>
            </a:r>
            <a:br>
              <a:rPr lang="en-US" dirty="0">
                <a:latin typeface="Arial" charset="0"/>
              </a:rPr>
            </a:br>
            <a:r>
              <a:rPr lang="pt-BR">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53304" y="650451"/>
            <a:ext cx="3012161" cy="3954032"/>
          </a:xfrm>
          <a:ln>
            <a:solidFill>
              <a:srgbClr val="000000"/>
            </a:solidFill>
          </a:ln>
        </p:spPr>
        <p:txBody>
          <a:bodyPr/>
          <a:lstStyle/>
          <a:p>
            <a:pPr rtl="0">
              <a:buFont typeface="Arial" panose="020B0604020202020204" pitchFamily="34" charset="0"/>
              <a:buChar char="•"/>
            </a:pPr>
            <a:r>
              <a:rPr lang="pt-BR" sz="1200"/>
              <a:t>Data Breach</a:t>
            </a:r>
          </a:p>
          <a:p>
            <a:pPr rtl="0">
              <a:buFont typeface="Arial" panose="020B0604020202020204" pitchFamily="34" charset="0"/>
              <a:buChar char="•"/>
            </a:pPr>
            <a:r>
              <a:rPr lang="pt-BR" sz="1200"/>
              <a:t>Malware</a:t>
            </a:r>
          </a:p>
          <a:p>
            <a:pPr rtl="0">
              <a:buFont typeface="Arial" panose="020B0604020202020204" pitchFamily="34" charset="0"/>
              <a:buChar char="•"/>
            </a:pPr>
            <a:r>
              <a:rPr lang="pt-BR" sz="1200"/>
              <a:t>Next-Generation Firewall (NGFW)</a:t>
            </a:r>
          </a:p>
          <a:p>
            <a:pPr rtl="0">
              <a:buFont typeface="Arial" panose="020B0604020202020204" pitchFamily="34" charset="0"/>
              <a:buChar char="•"/>
            </a:pPr>
            <a:r>
              <a:rPr lang="pt-BR" sz="1200"/>
              <a:t>Next-Generation IPS (NGIPS)</a:t>
            </a:r>
          </a:p>
          <a:p>
            <a:pPr rtl="0">
              <a:buFont typeface="Arial" panose="020B0604020202020204" pitchFamily="34" charset="0"/>
              <a:buChar char="•"/>
            </a:pPr>
            <a:r>
              <a:rPr lang="pt-BR" sz="1200"/>
              <a:t>Advanced Malware Protection (AMP)</a:t>
            </a:r>
          </a:p>
          <a:p>
            <a:pPr rtl="0">
              <a:buFont typeface="Arial" panose="020B0604020202020204" pitchFamily="34" charset="0"/>
              <a:buChar char="•"/>
            </a:pPr>
            <a:r>
              <a:rPr lang="pt-BR" sz="1200"/>
              <a:t>Authentication, Authorization, Accounting (AAA)</a:t>
            </a:r>
          </a:p>
          <a:p>
            <a:pPr rtl="0">
              <a:buFont typeface="Arial" panose="020B0604020202020204" pitchFamily="34" charset="0"/>
              <a:buChar char="•"/>
            </a:pPr>
            <a:r>
              <a:rPr lang="pt-BR" sz="1200"/>
              <a:t>Identity Services Engine (ISE)</a:t>
            </a:r>
          </a:p>
          <a:p>
            <a:pPr rtl="0">
              <a:buFont typeface="Arial" panose="020B0604020202020204" pitchFamily="34" charset="0"/>
              <a:buChar char="•"/>
            </a:pPr>
            <a:r>
              <a:rPr lang="pt-BR" sz="1200"/>
              <a:t>Host-Based Intrusion Prevention System (HIPS)</a:t>
            </a:r>
          </a:p>
          <a:p>
            <a:pPr rtl="0">
              <a:buFont typeface="Arial" panose="020B0604020202020204" pitchFamily="34" charset="0"/>
              <a:buChar char="•"/>
            </a:pPr>
            <a:r>
              <a:rPr lang="pt-BR" sz="1200"/>
              <a:t>Email Security Appliance (ESA)</a:t>
            </a:r>
          </a:p>
          <a:p>
            <a:pPr rtl="0">
              <a:buFont typeface="Arial" panose="020B0604020202020204" pitchFamily="34" charset="0"/>
              <a:buChar char="•"/>
            </a:pPr>
            <a:r>
              <a:rPr lang="pt-BR" sz="1200"/>
              <a:t>Web Security Appliance (WSA)</a:t>
            </a:r>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3165465" y="650450"/>
            <a:ext cx="3008470"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pt-BR" sz="1200" b="1"/>
              <a:t>login {local}</a:t>
            </a:r>
          </a:p>
          <a:p>
            <a:pPr rtl="0">
              <a:buFont typeface="Arial" panose="020B0604020202020204" pitchFamily="34" charset="0"/>
              <a:buChar char="•"/>
            </a:pPr>
            <a:r>
              <a:rPr lang="pt-BR" sz="1200"/>
              <a:t>Remote Authentication Dial-In User Service (RADIUS)</a:t>
            </a:r>
          </a:p>
          <a:p>
            <a:pPr rtl="0">
              <a:buFont typeface="Arial" panose="020B0604020202020204" pitchFamily="34" charset="0"/>
              <a:buChar char="•"/>
            </a:pPr>
            <a:r>
              <a:rPr lang="pt-BR" sz="1200"/>
              <a:t>Terminal Access Controller Access Control System (TACACS+)</a:t>
            </a:r>
          </a:p>
          <a:p>
            <a:pPr rtl="0">
              <a:buFont typeface="Arial" panose="020B0604020202020204" pitchFamily="34" charset="0"/>
              <a:buChar char="•"/>
            </a:pPr>
            <a:r>
              <a:rPr lang="pt-BR" sz="1200"/>
              <a:t>IEEE 802.1X</a:t>
            </a:r>
          </a:p>
          <a:p>
            <a:pPr rtl="0">
              <a:buFont typeface="Arial" panose="020B0604020202020204" pitchFamily="34" charset="0"/>
              <a:buChar char="•"/>
            </a:pPr>
            <a:r>
              <a:rPr lang="pt-BR" sz="1200"/>
              <a:t>Client (Supplicant)</a:t>
            </a:r>
          </a:p>
          <a:p>
            <a:pPr rtl="0">
              <a:buFont typeface="Arial" panose="020B0604020202020204" pitchFamily="34" charset="0"/>
              <a:buChar char="•"/>
            </a:pPr>
            <a:r>
              <a:rPr lang="pt-BR" sz="1200"/>
              <a:t>Authenticator</a:t>
            </a:r>
          </a:p>
          <a:p>
            <a:pPr rtl="0">
              <a:buFont typeface="Arial" panose="020B0604020202020204" pitchFamily="34" charset="0"/>
              <a:buChar char="•"/>
            </a:pPr>
            <a:r>
              <a:rPr lang="pt-BR" sz="1200"/>
              <a:t>Port Security</a:t>
            </a:r>
          </a:p>
          <a:p>
            <a:pPr rtl="0">
              <a:buFont typeface="Arial" panose="020B0604020202020204" pitchFamily="34" charset="0"/>
              <a:buChar char="•"/>
            </a:pPr>
            <a:r>
              <a:rPr lang="pt-BR" sz="1200"/>
              <a:t>DHCP Snooping</a:t>
            </a:r>
          </a:p>
          <a:p>
            <a:pPr rtl="0">
              <a:buFont typeface="Arial" panose="020B0604020202020204" pitchFamily="34" charset="0"/>
              <a:buChar char="•"/>
            </a:pPr>
            <a:r>
              <a:rPr lang="pt-BR" sz="1200"/>
              <a:t>Dynamic ARP Inspection (DAI)</a:t>
            </a:r>
          </a:p>
          <a:p>
            <a:pPr rtl="0">
              <a:buFont typeface="Arial" panose="020B0604020202020204" pitchFamily="34" charset="0"/>
              <a:buChar char="•"/>
            </a:pPr>
            <a:r>
              <a:rPr lang="pt-BR" sz="1200"/>
              <a:t>IP Source Guard (IPSG)</a:t>
            </a:r>
          </a:p>
        </p:txBody>
      </p:sp>
      <p:sp>
        <p:nvSpPr>
          <p:cNvPr id="5" name="Content Placeholder 2">
            <a:extLst>
              <a:ext uri="{FF2B5EF4-FFF2-40B4-BE49-F238E27FC236}">
                <a16:creationId xmlns:a16="http://schemas.microsoft.com/office/drawing/2014/main" id="{4657C230-E5EA-407D-AA95-B2AB3E279AC9}"/>
              </a:ext>
            </a:extLst>
          </p:cNvPr>
          <p:cNvSpPr txBox="1">
            <a:spLocks/>
          </p:cNvSpPr>
          <p:nvPr/>
        </p:nvSpPr>
        <p:spPr bwMode="auto">
          <a:xfrm>
            <a:off x="6173935" y="650450"/>
            <a:ext cx="2798616"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pt-BR" sz="1200"/>
              <a:t>VLAN Hopping</a:t>
            </a:r>
          </a:p>
          <a:p>
            <a:pPr rtl="0">
              <a:buFont typeface="Arial" panose="020B0604020202020204" pitchFamily="34" charset="0"/>
              <a:buChar char="•"/>
            </a:pPr>
            <a:r>
              <a:rPr lang="pt-BR" sz="1200"/>
              <a:t>VLAN Double-Tagging</a:t>
            </a:r>
          </a:p>
          <a:p>
            <a:pPr rtl="0">
              <a:buFont typeface="Arial" panose="020B0604020202020204" pitchFamily="34" charset="0"/>
              <a:buChar char="•"/>
            </a:pPr>
            <a:r>
              <a:rPr lang="pt-BR" sz="1200"/>
              <a:t>DHCP Starvation</a:t>
            </a:r>
          </a:p>
          <a:p>
            <a:pPr rtl="0">
              <a:buFont typeface="Arial" panose="020B0604020202020204" pitchFamily="34" charset="0"/>
              <a:buChar char="•"/>
            </a:pPr>
            <a:r>
              <a:rPr lang="pt-BR" sz="1200"/>
              <a:t>DHCP Spoofing</a:t>
            </a:r>
          </a:p>
          <a:p>
            <a:pPr rtl="0">
              <a:buFont typeface="Arial" panose="020B0604020202020204" pitchFamily="34" charset="0"/>
              <a:buChar char="•"/>
            </a:pPr>
            <a:r>
              <a:rPr lang="pt-BR" sz="1200"/>
              <a:t>Gratuitous ARP</a:t>
            </a:r>
          </a:p>
          <a:p>
            <a:pPr rtl="0">
              <a:buFont typeface="Arial" panose="020B0604020202020204" pitchFamily="34" charset="0"/>
              <a:buChar char="•"/>
            </a:pPr>
            <a:r>
              <a:rPr lang="pt-BR" sz="1200"/>
              <a:t>ARP Spoofing</a:t>
            </a:r>
          </a:p>
          <a:p>
            <a:pPr rtl="0">
              <a:buFont typeface="Arial" panose="020B0604020202020204" pitchFamily="34" charset="0"/>
              <a:buChar char="•"/>
            </a:pPr>
            <a:r>
              <a:rPr lang="pt-BR" sz="1200"/>
              <a:t>ARP Poisoning</a:t>
            </a:r>
          </a:p>
          <a:p>
            <a:pPr rtl="0">
              <a:buFont typeface="Arial" panose="020B0604020202020204" pitchFamily="34" charset="0"/>
              <a:buChar char="•"/>
            </a:pPr>
            <a:r>
              <a:rPr lang="pt-BR" sz="1200"/>
              <a:t>Cisco Discovery Protocol (CDP)</a:t>
            </a:r>
          </a:p>
          <a:p>
            <a:pPr rtl="0">
              <a:buFont typeface="Arial" panose="020B0604020202020204" pitchFamily="34" charset="0"/>
              <a:buChar char="•"/>
            </a:pPr>
            <a:r>
              <a:rPr lang="pt-BR" sz="1200" b="1"/>
              <a:t>no cdp run</a:t>
            </a:r>
          </a:p>
          <a:p>
            <a:pPr rtl="0">
              <a:buFont typeface="Arial" panose="020B0604020202020204" pitchFamily="34" charset="0"/>
              <a:buChar char="•"/>
            </a:pPr>
            <a:r>
              <a:rPr lang="pt-BR" sz="1200" b="1"/>
              <a:t>no cdp enable</a:t>
            </a:r>
          </a:p>
          <a:p>
            <a:pPr rtl="0">
              <a:buFont typeface="Arial" panose="020B0604020202020204" pitchFamily="34" charset="0"/>
              <a:buChar char="•"/>
            </a:pPr>
            <a:r>
              <a:rPr lang="pt-BR" sz="1200" b="1"/>
              <a:t>no lldp run</a:t>
            </a:r>
          </a:p>
          <a:p>
            <a:pPr rtl="0">
              <a:buFont typeface="Arial" panose="020B0604020202020204" pitchFamily="34" charset="0"/>
              <a:buChar char="•"/>
            </a:pPr>
            <a:r>
              <a:rPr lang="pt-BR" sz="1200" b="1"/>
              <a:t>no lldp transmit | receive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sz="1600"/>
              <a:t>Check Your Understanding activities </a:t>
            </a:r>
            <a:r>
              <a:rPr lang="pt-BR" sz="1600" b="1" i="1"/>
              <a:t>do not </a:t>
            </a:r>
            <a:r>
              <a:rPr lang="pt-BR" sz="1600"/>
              <a:t>affect student grades.</a:t>
            </a:r>
          </a:p>
          <a:p>
            <a:pPr rtl="0">
              <a:spcBef>
                <a:spcPct val="30000"/>
              </a:spcBef>
              <a:buFont typeface="Arial" panose="020B0604020202020204" pitchFamily="34" charset="0"/>
              <a:buChar char="•"/>
            </a:pPr>
            <a:r>
              <a:rPr lang="pt-B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10: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138890235"/>
              </p:ext>
            </p:extLst>
          </p:nvPr>
        </p:nvGraphicFramePr>
        <p:xfrm>
          <a:off x="455999" y="1082042"/>
          <a:ext cx="8229418" cy="275692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10.1.6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Endpoint Security</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10.2.7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Access Control</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10.3.4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Layer 2 Security Threats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pt-BR" sz="1100">
                          <a:solidFill>
                            <a:srgbClr val="000000"/>
                          </a:solidFill>
                        </a:rPr>
                        <a:t>10.4.4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MAC Address Table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solidFill>
                            <a:srgbClr val="000000"/>
                          </a:solidFill>
                        </a:rPr>
                        <a:t>10.5.1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VLAN and DHCP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pt-BR" sz="1100">
                          <a:solidFill>
                            <a:srgbClr val="000000"/>
                          </a:solidFill>
                        </a:rPr>
                        <a:t>10.5.6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ARP Attacks, STP Attacks, and CDP Reconnaissance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pt-BR" sz="1100">
                          <a:solidFill>
                            <a:srgbClr val="000000"/>
                          </a:solidFill>
                        </a:rPr>
                        <a:t>10.5.11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LAN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538476"/>
          </a:xfrm>
        </p:spPr>
        <p:txBody>
          <a:bodyPr/>
          <a:lstStyle/>
          <a:p>
            <a:pPr rtl="0"/>
            <a:r>
              <a:rPr lang="pt-BR"/>
              <a:t>Module 10: Best Practices</a:t>
            </a:r>
          </a:p>
        </p:txBody>
      </p:sp>
      <p:sp>
        <p:nvSpPr>
          <p:cNvPr id="11266" name="Rectangle 34"/>
          <p:cNvSpPr>
            <a:spLocks noGrp="1" noChangeArrowheads="1"/>
          </p:cNvSpPr>
          <p:nvPr>
            <p:ph idx="1"/>
          </p:nvPr>
        </p:nvSpPr>
        <p:spPr>
          <a:xfrm>
            <a:off x="145357" y="579869"/>
            <a:ext cx="8853286" cy="4155319"/>
          </a:xfrm>
        </p:spPr>
        <p:txBody>
          <a:bodyPr/>
          <a:lstStyle/>
          <a:p>
            <a:pPr marL="0" indent="0" rtl="0">
              <a:lnSpc>
                <a:spcPct val="85000"/>
              </a:lnSpc>
              <a:spcBef>
                <a:spcPct val="30000"/>
              </a:spcBef>
              <a:buNone/>
            </a:pPr>
            <a:r>
              <a:rPr lang="pt-BR" sz="1600"/>
              <a:t>Prior to teaching Module 10,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a:lnSpc>
                <a:spcPct val="85000"/>
              </a:lnSpc>
              <a:spcBef>
                <a:spcPct val="30000"/>
              </a:spcBef>
              <a:buNone/>
            </a:pPr>
            <a:r>
              <a:rPr lang="pt-BR" sz="1600"/>
              <a:t>Topic 10.1</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is another threat that you can think of?</a:t>
            </a:r>
          </a:p>
          <a:p>
            <a:pPr lvl="2" rtl="0">
              <a:lnSpc>
                <a:spcPct val="85000"/>
              </a:lnSpc>
              <a:spcBef>
                <a:spcPct val="30000"/>
              </a:spcBef>
            </a:pPr>
            <a:r>
              <a:rPr lang="pt-BR" sz="1600"/>
              <a:t>What methods do you employ to protect yourself against SPAM and phishing?</a:t>
            </a:r>
          </a:p>
          <a:p>
            <a:pPr marL="0" indent="0" rtl="0">
              <a:lnSpc>
                <a:spcPct val="85000"/>
              </a:lnSpc>
              <a:spcBef>
                <a:spcPct val="30000"/>
              </a:spcBef>
              <a:buNone/>
            </a:pPr>
            <a:r>
              <a:rPr lang="pt-BR" sz="1600"/>
              <a:t>Topic 10.2</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Can you think of an instance where using a local database would be preferable to using a centralized database?</a:t>
            </a:r>
          </a:p>
          <a:p>
            <a:pPr lvl="2" rtl="0">
              <a:lnSpc>
                <a:spcPct val="85000"/>
              </a:lnSpc>
              <a:spcBef>
                <a:spcPct val="30000"/>
              </a:spcBef>
            </a:pPr>
            <a:r>
              <a:rPr lang="pt-BR" sz="1600"/>
              <a:t>Why is layer 2 security so important?</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10: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400"/>
              <a:t>Topic</a:t>
            </a:r>
            <a:r>
              <a:rPr lang="pt-BR"/>
              <a:t> 10.3</a:t>
            </a:r>
          </a:p>
          <a:p>
            <a:pPr lvl="1" rtl="0">
              <a:lnSpc>
                <a:spcPct val="85000"/>
              </a:lnSpc>
              <a:spcBef>
                <a:spcPct val="30000"/>
              </a:spcBef>
            </a:pPr>
            <a:r>
              <a:rPr lang="pt-BR" sz="1500"/>
              <a:t>Ask the students or have a class discussion</a:t>
            </a:r>
          </a:p>
          <a:p>
            <a:pPr lvl="2" rtl="0">
              <a:lnSpc>
                <a:spcPct val="85000"/>
              </a:lnSpc>
              <a:spcBef>
                <a:spcPct val="30000"/>
              </a:spcBef>
            </a:pPr>
            <a:r>
              <a:rPr lang="pt-BR" sz="1500"/>
              <a:t>What configuration or process do you consider to be the cornerstone of layer 2 security?</a:t>
            </a:r>
          </a:p>
          <a:p>
            <a:pPr lvl="2" rtl="0">
              <a:lnSpc>
                <a:spcPct val="85000"/>
              </a:lnSpc>
              <a:spcBef>
                <a:spcPct val="30000"/>
              </a:spcBef>
            </a:pPr>
            <a:r>
              <a:rPr lang="pt-BR" sz="1500"/>
              <a:t>In what instances would a dedicated management VLAN be too cumbersome to implement?</a:t>
            </a:r>
          </a:p>
          <a:p>
            <a:pPr marL="0" indent="0" rtl="0">
              <a:lnSpc>
                <a:spcPct val="85000"/>
              </a:lnSpc>
              <a:spcBef>
                <a:spcPct val="30000"/>
              </a:spcBef>
              <a:buNone/>
            </a:pPr>
            <a:r>
              <a:rPr lang="pt-BR" sz="1400"/>
              <a:t>Topic</a:t>
            </a:r>
            <a:r>
              <a:rPr lang="pt-BR"/>
              <a:t> 10.4</a:t>
            </a:r>
          </a:p>
          <a:p>
            <a:pPr lvl="1" rtl="0">
              <a:lnSpc>
                <a:spcPct val="85000"/>
              </a:lnSpc>
              <a:spcBef>
                <a:spcPct val="30000"/>
              </a:spcBef>
            </a:pPr>
            <a:r>
              <a:rPr lang="pt-BR" sz="1500"/>
              <a:t>Ask the students or have a class discussion</a:t>
            </a:r>
          </a:p>
          <a:p>
            <a:pPr lvl="2" rtl="0">
              <a:lnSpc>
                <a:spcPct val="85000"/>
              </a:lnSpc>
              <a:spcBef>
                <a:spcPct val="30000"/>
              </a:spcBef>
            </a:pPr>
            <a:r>
              <a:rPr lang="pt-BR" sz="1500"/>
              <a:t>Do you know of any other tools that could generate a MAC address flooding attack?</a:t>
            </a:r>
          </a:p>
          <a:p>
            <a:pPr lvl="2" rtl="0">
              <a:lnSpc>
                <a:spcPct val="85000"/>
              </a:lnSpc>
              <a:spcBef>
                <a:spcPct val="30000"/>
              </a:spcBef>
            </a:pPr>
            <a:r>
              <a:rPr lang="pt-BR" sz="1500"/>
              <a:t>What is the danger in the flooding of unknown unicast frames?</a:t>
            </a:r>
          </a:p>
          <a:p>
            <a:pPr marL="0" indent="0" rtl="0">
              <a:lnSpc>
                <a:spcPct val="85000"/>
              </a:lnSpc>
              <a:spcBef>
                <a:spcPct val="30000"/>
              </a:spcBef>
              <a:buNone/>
            </a:pPr>
            <a:r>
              <a:rPr lang="pt-BR" sz="1400"/>
              <a:t>Topic</a:t>
            </a:r>
            <a:r>
              <a:rPr lang="pt-BR"/>
              <a:t> 10.5</a:t>
            </a:r>
          </a:p>
          <a:p>
            <a:pPr lvl="1" rtl="0">
              <a:lnSpc>
                <a:spcPct val="85000"/>
              </a:lnSpc>
              <a:spcBef>
                <a:spcPct val="30000"/>
              </a:spcBef>
            </a:pPr>
            <a:r>
              <a:rPr lang="pt-BR" sz="1500"/>
              <a:t>Ask the students or have a class discussion</a:t>
            </a:r>
          </a:p>
          <a:p>
            <a:pPr lvl="2" rtl="0">
              <a:lnSpc>
                <a:spcPct val="85000"/>
              </a:lnSpc>
              <a:spcBef>
                <a:spcPct val="30000"/>
              </a:spcBef>
            </a:pPr>
            <a:r>
              <a:rPr lang="pt-BR" sz="1500"/>
              <a:t>What configuration(s) could you implement to prevent unauthorized trunks, and thus VLAN Hopping attacks?</a:t>
            </a:r>
          </a:p>
          <a:p>
            <a:pPr lvl="2" rtl="0">
              <a:lnSpc>
                <a:spcPct val="85000"/>
              </a:lnSpc>
              <a:spcBef>
                <a:spcPct val="30000"/>
              </a:spcBef>
            </a:pPr>
            <a:r>
              <a:rPr lang="pt-BR" sz="1500"/>
              <a:t>Where in the network should a layer 2 discovery protocol be enabled?</a:t>
            </a:r>
          </a:p>
          <a:p>
            <a:pPr marL="261937" lvl="2" indent="0">
              <a:lnSpc>
                <a:spcPct val="85000"/>
              </a:lnSpc>
              <a:spcBef>
                <a:spcPct val="30000"/>
              </a:spcBef>
              <a:buNone/>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10: Conceitos de segurança da LAN</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4499</TotalTime>
  <Words>5502</Words>
  <Application>Microsoft Office PowerPoint</Application>
  <PresentationFormat>On-screen Show (16:9)</PresentationFormat>
  <Paragraphs>543</Paragraphs>
  <Slides>49</Slides>
  <Notes>47</Notes>
  <HiddenSlides>8</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Default Theme</vt:lpstr>
      <vt:lpstr>Módulo 10: Conceitos de segurança da LAN</vt:lpstr>
      <vt:lpstr>Instructor Materials – Module 10 Planning Guide</vt:lpstr>
      <vt:lpstr>What to Expect in this Module</vt:lpstr>
      <vt:lpstr>What to Expect in this Module (Cont.)</vt:lpstr>
      <vt:lpstr>Check Your Understanding</vt:lpstr>
      <vt:lpstr>Module 10: Activities</vt:lpstr>
      <vt:lpstr>Module 10: Best Practices</vt:lpstr>
      <vt:lpstr>Module 10: Best Practices (Cont.)</vt:lpstr>
      <vt:lpstr>Módulo 10: Conceitos de segurança da LAN</vt:lpstr>
      <vt:lpstr>Objetivos do módulo</vt:lpstr>
      <vt:lpstr>10.1 Segurança de endpoints</vt:lpstr>
      <vt:lpstr>Segurança de endpoints Ataques de rede hoje</vt:lpstr>
      <vt:lpstr>Segurança de endpoints Segurança de dispositivos de rede</vt:lpstr>
      <vt:lpstr>Segurança de endpoints Proteção do endpoint</vt:lpstr>
      <vt:lpstr>Segurança de endpoints Cisco Email Security Appliance</vt:lpstr>
      <vt:lpstr>Segurança de endpoints Cisco Email Security Appliance</vt:lpstr>
      <vt:lpstr>10.2 Controle de acesso</vt:lpstr>
      <vt:lpstr>Controle de acesso Autenticação com uma senha local</vt:lpstr>
      <vt:lpstr>Controle de acesso Componetes AAA</vt:lpstr>
      <vt:lpstr>Controle de acesso Autenticação</vt:lpstr>
      <vt:lpstr>Controle de acesso Autorização</vt:lpstr>
      <vt:lpstr>Controle de acesso Contabilidade</vt:lpstr>
      <vt:lpstr>Controle de acesso 802.1X</vt:lpstr>
      <vt:lpstr>10.3 Ameaças à segurança de camada 2</vt:lpstr>
      <vt:lpstr>Ameaças à segurança de camada 2 Vulnerabilidades de camada 2</vt:lpstr>
      <vt:lpstr>Ameaças à segurança de camada 2 Categorias de ataque ao switch</vt:lpstr>
      <vt:lpstr>Ameaças à segurança de camada 2 Técnicas de mitigação de ataque ao switch</vt:lpstr>
      <vt:lpstr>10.4 Ataque na tabela de endereços MAC</vt:lpstr>
      <vt:lpstr>Ataque na tabela de endereços MAC Revisão da operação de switch</vt:lpstr>
      <vt:lpstr>Ataque na tabela de endereços MAC Inundação da tabela de endereços MAC</vt:lpstr>
      <vt:lpstr>Ataque na tabela de endereços MAC Mitigação de ataques à tabela de endereços MAC</vt:lpstr>
      <vt:lpstr>10.5 Ataques de LAN</vt:lpstr>
      <vt:lpstr>Ataques de LAN Vídeo – ataques VLAN e DHCP</vt:lpstr>
      <vt:lpstr>Ataques de LAN Ataques de salto de VLAN</vt:lpstr>
      <vt:lpstr>Ataques de LAN Ataques de marcação dupla de VLAN</vt:lpstr>
      <vt:lpstr>Ataques de LAN Ataques de marcação dupla de VLAN (Cont)</vt:lpstr>
      <vt:lpstr>Ataques de LAN Mensagens DHCP</vt:lpstr>
      <vt:lpstr>Ataques de LAN Ataques de DHCP</vt:lpstr>
      <vt:lpstr>Ataques de LAN Video – Ataques ARP, Ataques STP e Reconhecimento CDP</vt:lpstr>
      <vt:lpstr>Ataques de LAN Ataques de ARP</vt:lpstr>
      <vt:lpstr>Ataques de LAN Ataques de Falsificação de Endereços</vt:lpstr>
      <vt:lpstr>Ataques de LAN Ataques de STP</vt:lpstr>
      <vt:lpstr>Ataques de LAN reconhecimento CDP</vt:lpstr>
      <vt:lpstr>10.6 - Módulo Prática e Quiz</vt:lpstr>
      <vt:lpstr>Módulo Prática e Quiz O que aprendi neste módulo?</vt:lpstr>
      <vt:lpstr>Módulo Prática e Quiz O que aprendi neste módulo? (continuação)</vt:lpstr>
      <vt:lpstr>Módulo Prática e Quiz O que aprendi neste módulo? (continuação)</vt:lpstr>
      <vt:lpstr>Module 10: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301</cp:revision>
  <dcterms:created xsi:type="dcterms:W3CDTF">2019-10-18T06:21:22Z</dcterms:created>
  <dcterms:modified xsi:type="dcterms:W3CDTF">2020-05-14T02:43:59Z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