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tags/tag20.xml" ContentType="application/vnd.openxmlformats-officedocument.presentationml.tags+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9"/>
  </p:notesMasterIdLst>
  <p:sldIdLst>
    <p:sldId id="513" r:id="rId2"/>
    <p:sldId id="730" r:id="rId3"/>
    <p:sldId id="1209" r:id="rId4"/>
    <p:sldId id="1071" r:id="rId5"/>
    <p:sldId id="1210" r:id="rId6"/>
    <p:sldId id="763" r:id="rId7"/>
    <p:sldId id="1052" r:id="rId8"/>
    <p:sldId id="1069" r:id="rId9"/>
    <p:sldId id="876" r:id="rId10"/>
    <p:sldId id="860" r:id="rId11"/>
    <p:sldId id="759" r:id="rId12"/>
    <p:sldId id="1108" r:id="rId13"/>
    <p:sldId id="1169" r:id="rId14"/>
    <p:sldId id="1170" r:id="rId15"/>
    <p:sldId id="1171" r:id="rId16"/>
    <p:sldId id="1172" r:id="rId17"/>
    <p:sldId id="1173" r:id="rId18"/>
    <p:sldId id="1174" r:id="rId19"/>
    <p:sldId id="1175" r:id="rId20"/>
    <p:sldId id="1176" r:id="rId21"/>
    <p:sldId id="1177" r:id="rId22"/>
    <p:sldId id="1178" r:id="rId23"/>
    <p:sldId id="1179" r:id="rId24"/>
    <p:sldId id="1180" r:id="rId25"/>
    <p:sldId id="1181" r:id="rId26"/>
    <p:sldId id="1182" r:id="rId27"/>
    <p:sldId id="1183" r:id="rId28"/>
    <p:sldId id="1184" r:id="rId29"/>
    <p:sldId id="1185" r:id="rId30"/>
    <p:sldId id="1186" r:id="rId31"/>
    <p:sldId id="1056" r:id="rId32"/>
    <p:sldId id="1187" r:id="rId33"/>
    <p:sldId id="1188" r:id="rId34"/>
    <p:sldId id="1103" r:id="rId35"/>
    <p:sldId id="1189" r:id="rId36"/>
    <p:sldId id="1190" r:id="rId37"/>
    <p:sldId id="1191" r:id="rId38"/>
    <p:sldId id="1192" r:id="rId39"/>
    <p:sldId id="1193" r:id="rId40"/>
    <p:sldId id="1104" r:id="rId41"/>
    <p:sldId id="1194" r:id="rId42"/>
    <p:sldId id="1195" r:id="rId43"/>
    <p:sldId id="1196" r:id="rId44"/>
    <p:sldId id="1197" r:id="rId45"/>
    <p:sldId id="1198" r:id="rId46"/>
    <p:sldId id="1139" r:id="rId47"/>
    <p:sldId id="1199" r:id="rId48"/>
    <p:sldId id="1200" r:id="rId49"/>
    <p:sldId id="1201" r:id="rId50"/>
    <p:sldId id="1203" r:id="rId51"/>
    <p:sldId id="957" r:id="rId52"/>
    <p:sldId id="1205" r:id="rId53"/>
    <p:sldId id="1206" r:id="rId54"/>
    <p:sldId id="1138" r:id="rId55"/>
    <p:sldId id="1207" r:id="rId56"/>
    <p:sldId id="874" r:id="rId57"/>
    <p:sldId id="291" r:id="rId58"/>
  </p:sldIdLst>
  <p:sldSz cx="9144000" cy="5143500" type="screen16x9"/>
  <p:notesSz cx="6858000" cy="9144000"/>
  <p:custDataLst>
    <p:tags r:id="rId6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06A5D-C626-3DC3-1C87-A04E705712D8}" v="19" dt="2020-05-14T02:47:58.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75082" autoAdjust="0"/>
  </p:normalViewPr>
  <p:slideViewPr>
    <p:cSldViewPr snapToGrid="0" showGuides="1">
      <p:cViewPr varScale="1">
        <p:scale>
          <a:sx n="67" d="100"/>
          <a:sy n="67" d="100"/>
        </p:scale>
        <p:origin x="1032"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5/13/2020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r>
              <a:rPr lang="pt-BR">
                <a:solidFill>
                  <a:schemeClr val="accent5">
                    <a:lumMod val="40000"/>
                    <a:lumOff val="60000"/>
                  </a:schemeClr>
                </a:solidFill>
              </a:rPr>
              <a:t>Switching, Routing, and Wireless Essentials v7.0 (SRWE)</a:t>
            </a:r>
          </a:p>
          <a:p>
            <a:pPr rtl="0">
              <a:buFontTx/>
              <a:buNone/>
            </a:pPr>
            <a:r>
              <a:rPr lang="pt-BR">
                <a:solidFill>
                  <a:schemeClr val="accent5">
                    <a:lumMod val="40000"/>
                    <a:lumOff val="60000"/>
                  </a:schemeClr>
                </a:solidFill>
              </a:rPr>
              <a:t>Módulo 11: Configuração de Segurança de Switch</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11.1.1 – Proteja portas não usadas</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11.1.2 - Mitigar os ataques a tabela de endereços</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975047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11.1.3 - Habilitar a segurança da porta.</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1769880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11.1.3 - Habilitar a segurança da porta.</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423576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11.1.3 - Habilitar a segurança da porta.</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4194107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11.1.4 - Limite e aprenda endereços MAC</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3698641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11.1.4 - Limite e aprenda endereços MAC</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039469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11.1.4 - Limite e aprenda endereços MAC</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897619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11.1.5 - Vencimento de segurança da porta</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781794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 Implementar a segurança de porta</a:t>
            </a:r>
          </a:p>
          <a:p>
            <a:pPr rtl="0"/>
            <a:r>
              <a:rPr lang="pt-BR"/>
              <a:t>11.1.5 - Vencimento de segurança da porta</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02865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11.1.6 - Segurança de porta: Modos de violação</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275923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11.1.6 - Segurança de porta: Modos de violação (Continuação)</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258286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11.1.7 - Porta no estado error-disabled</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353532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11.1.7 - Porta no estado error-disabled</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956815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11.1.8 - Verificar a segurança de portas</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821184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11.1.8 - Verificar a segurança de portas (Continuação)</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2437120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11.1.8 - Verificar a segurança de portas (Continuação)</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2467304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11.1.8 - Verificar a segurança de portas (Continuação)</a:t>
            </a:r>
          </a:p>
          <a:p>
            <a:pPr rtl="0"/>
            <a:r>
              <a:rPr lang="pt-BR"/>
              <a:t>11.1.9 - Verificador de sintaxe - Implementar segurança de porta</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246370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pPr rtl="0"/>
            <a:r>
              <a:rPr lang="pt-BR"/>
              <a:t>11.1.10 - Packet Tracer - Implementar Segurança de Porta</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3939861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11.2 – Mitigar ataques à VLAN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11.2 – Mitigar ataques à VLAN</a:t>
            </a:r>
          </a:p>
          <a:p>
            <a:pPr rtl="0"/>
            <a:r>
              <a:rPr lang="pt-BR"/>
              <a:t>11.2.1 - Revisão de ataques de VLAN</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949022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11.2 – Mitigar ataques à VLAN</a:t>
            </a:r>
          </a:p>
          <a:p>
            <a:pPr rtl="0"/>
            <a:r>
              <a:rPr lang="pt-BR"/>
              <a:t>11.2.2 - Etapas para mitigar ataques de salto de VLAN</a:t>
            </a:r>
          </a:p>
          <a:p>
            <a:pPr rtl="0"/>
            <a:r>
              <a:rPr lang="pt-BR"/>
              <a:t>11.2.3 - Verificador de Sintaxe - Etapas para mitigar ataques de salto de VLAN</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80855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11.3 Mitigar os ataques ao DHCP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11.3 Mitigar os ataques ao DHCP</a:t>
            </a:r>
          </a:p>
          <a:p>
            <a:pPr rtl="0"/>
            <a:r>
              <a:rPr lang="pt-BR"/>
              <a:t>11.3.1 - Revisão de ataque DHCP</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365632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11.3 Mitigar os ataques ao DHCP</a:t>
            </a:r>
          </a:p>
          <a:p>
            <a:pPr rtl="0"/>
            <a:r>
              <a:rPr lang="pt-BR"/>
              <a:t>11.3.2 - Rastreamento de DHCP</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1399411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11.3 Mitigar os ataques ao DHCP</a:t>
            </a:r>
          </a:p>
          <a:p>
            <a:pPr rtl="0"/>
            <a:r>
              <a:rPr lang="pt-BR"/>
              <a:t>11.3.3 - Etapas para implementar o rastreamento DHCP</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439069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11.3 Mitigar os ataques ao DHCP</a:t>
            </a:r>
          </a:p>
          <a:p>
            <a:pPr rtl="0"/>
            <a:r>
              <a:rPr lang="pt-BR"/>
              <a:t>11.3.4 - Exemplo de Configuração de Rastreamento DHCP</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233935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11.3 Mitigar os ataques ao DHCP</a:t>
            </a:r>
          </a:p>
          <a:p>
            <a:pPr rtl="0"/>
            <a:r>
              <a:rPr lang="pt-BR"/>
              <a:t>11.3.4 - Exemplo de Configuração de Rastreamento DHCP (Continuação)</a:t>
            </a:r>
          </a:p>
          <a:p>
            <a:pPr rtl="0"/>
            <a:r>
              <a:rPr lang="pt-BR"/>
              <a:t>Verificador de Sintaxe - Mitigar ataques de DHCP</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1739656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11.4 - Mitigar os ataques ao ARP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11.4 - Mitigar os ataques ao ARP</a:t>
            </a:r>
          </a:p>
          <a:p>
            <a:pPr rtl="0"/>
            <a:r>
              <a:rPr lang="pt-BR"/>
              <a:t>Inspeção dinâmica de ARP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346335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11.4 - Mitigar os ataques ao ARP</a:t>
            </a:r>
          </a:p>
          <a:p>
            <a:pPr rtl="0"/>
            <a:r>
              <a:rPr lang="pt-BR"/>
              <a:t>11.4.2 - Diretrizes de implementação do DAI</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29995829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11.4 - Mitigar os ataques ao ARP</a:t>
            </a:r>
          </a:p>
          <a:p>
            <a:pPr rtl="0"/>
            <a:r>
              <a:rPr lang="pt-BR"/>
              <a:t>11.4.3 - Exemplo de configuração DAI</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32052038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11.4 - Mitigar os ataques ao ARP</a:t>
            </a:r>
          </a:p>
          <a:p>
            <a:pPr rtl="0"/>
            <a:r>
              <a:rPr lang="pt-BR"/>
              <a:t>11.4.3 - Exemplo de configuração DAI (Continuação)</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472349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11.4 - Mitigar os ataques ao ARP</a:t>
            </a:r>
          </a:p>
          <a:p>
            <a:pPr rtl="0"/>
            <a:r>
              <a:rPr lang="pt-BR"/>
              <a:t>11.4.3 - Exemplo de configuração DAI (Continuação)</a:t>
            </a:r>
          </a:p>
          <a:p>
            <a:pPr rtl="0"/>
            <a:r>
              <a:rPr lang="pt-BR"/>
              <a:t>11.4.4 - Verificador de Sintaxe - Mitigar ataques de ARP</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648137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11.5 - Mitigar os ataques ao STP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9622305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11.5 - Mitigar os ataques ao STP</a:t>
            </a:r>
          </a:p>
          <a:p>
            <a:pPr rtl="0"/>
            <a:r>
              <a:rPr lang="pt-BR"/>
              <a:t>11.5.1 – PortFast e BPDU Guard</a:t>
            </a:r>
          </a:p>
        </p:txBody>
      </p:sp>
      <p:sp>
        <p:nvSpPr>
          <p:cNvPr id="4" name="Slide Number Placeholder 3"/>
          <p:cNvSpPr>
            <a:spLocks noGrp="1"/>
          </p:cNvSpPr>
          <p:nvPr>
            <p:ph type="sldNum" sz="quarter" idx="5"/>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2660570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11.5 - Mitigar os ataques ao STP</a:t>
            </a:r>
          </a:p>
          <a:p>
            <a:pPr rtl="0"/>
            <a:r>
              <a:rPr lang="pt-BR"/>
              <a:t>11.5.2 - Configurar o PortFast</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3328977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11.5 - Mitigar os ataques ao STP</a:t>
            </a:r>
          </a:p>
          <a:p>
            <a:pPr rtl="0"/>
            <a:r>
              <a:rPr lang="pt-BR"/>
              <a:t>11.5.2 - Configurar o PortFast (Continuação)</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2055681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11.5 - Mitigar os ataques ao STP</a:t>
            </a:r>
          </a:p>
          <a:p>
            <a:pPr rtl="0"/>
            <a:r>
              <a:rPr lang="pt-BR"/>
              <a:t>11.5.3 - Configurar o BPDU Guard</a:t>
            </a:r>
          </a:p>
          <a:p>
            <a:pPr rtl="0"/>
            <a:r>
              <a:rPr lang="pt-BR"/>
              <a:t>11.5.4 - Verificador de Sintaxe - Mitigar ataques STP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3524310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11.6 - Módulo Prática e Quiz</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11.6 - Módulo Prática e Quiz</a:t>
            </a:r>
          </a:p>
          <a:p>
            <a:pPr rtl="0"/>
            <a:r>
              <a:rPr lang="pt-BR"/>
              <a:t>Packet Tracer - Configuração da segurança de switch</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12601964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11.6 - Módulo Prática e Quiz</a:t>
            </a:r>
          </a:p>
          <a:p>
            <a:pPr rtl="0"/>
            <a:r>
              <a:rPr lang="pt-BR"/>
              <a:t>11.6.2 - Laboratório - Configuração de segurança do switch</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28214013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54</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11.6 - Módulo Prática e Quiz</a:t>
            </a:r>
          </a:p>
          <a:p>
            <a:pPr rtl="0"/>
            <a:r>
              <a:rPr lang="pt-BR"/>
              <a:t>11.6.3 - O que eu aprendi neste módulo?</a:t>
            </a:r>
          </a:p>
        </p:txBody>
      </p:sp>
    </p:spTree>
    <p:extLst>
      <p:ext uri="{BB962C8B-B14F-4D97-AF65-F5344CB8AC3E}">
        <p14:creationId xmlns:p14="http://schemas.microsoft.com/office/powerpoint/2010/main" val="2527915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55</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pt-BR" sz="1200" b="0" i="0" kern="1200">
                <a:solidFill>
                  <a:schemeClr val="tx1"/>
                </a:solidFill>
                <a:effectLst/>
                <a:latin typeface="+mn-lt"/>
                <a:ea typeface="+mn-ea"/>
                <a:cs typeface="+mn-cs"/>
              </a:rPr>
              <a:t>11 </a:t>
            </a:r>
            <a:r>
              <a:rPr lang="pt-BR"/>
              <a:t>- Configuração de segurança do switch</a:t>
            </a:r>
          </a:p>
          <a:p>
            <a:pPr rtl="0"/>
            <a:r>
              <a:rPr lang="pt-BR"/>
              <a:t>11.6 - Módulo Prática e Quiz</a:t>
            </a:r>
          </a:p>
          <a:p>
            <a:pPr rtl="0"/>
            <a:r>
              <a:rPr lang="pt-BR"/>
              <a:t>11.6.3 - O que eu aprendi neste módulo? (continuação)</a:t>
            </a:r>
          </a:p>
          <a:p>
            <a:pPr rtl="0"/>
            <a:r>
              <a:rPr lang="pt-BR"/>
              <a:t>11.6.4 – Módulo de Quiz</a:t>
            </a:r>
          </a:p>
        </p:txBody>
      </p:sp>
    </p:spTree>
    <p:extLst>
      <p:ext uri="{BB962C8B-B14F-4D97-AF65-F5344CB8AC3E}">
        <p14:creationId xmlns:p14="http://schemas.microsoft.com/office/powerpoint/2010/main" val="24849768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56</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pt-BR" b="0"/>
              <a:t>Programa da Cisco Networking Academy</a:t>
            </a:r>
          </a:p>
          <a:p>
            <a:pPr rtl="0"/>
            <a:r>
              <a:rPr lang="pt-BR">
                <a:solidFill>
                  <a:schemeClr val="accent5">
                    <a:lumMod val="40000"/>
                    <a:lumOff val="60000"/>
                  </a:schemeClr>
                </a:solidFill>
              </a:rPr>
              <a:t>Switching, Routing, and Wireless Essentials v7.0 (SRWE)</a:t>
            </a:r>
          </a:p>
          <a:p>
            <a:pPr rtl="0">
              <a:buFontTx/>
              <a:buNone/>
            </a:pPr>
            <a:r>
              <a:rPr lang="pt-BR">
                <a:solidFill>
                  <a:schemeClr val="accent5">
                    <a:lumMod val="40000"/>
                    <a:lumOff val="60000"/>
                  </a:schemeClr>
                </a:solidFill>
              </a:rPr>
              <a:t>Módulo: Configuração de Segurança de Switch</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pt-BR"/>
              <a:t>Configuração de segurança do switch</a:t>
            </a:r>
          </a:p>
          <a:p>
            <a:pPr rtl="0">
              <a:buFontTx/>
              <a:buNone/>
            </a:pPr>
            <a:r>
              <a:rPr lang="pt-BR"/>
              <a:t>11.0- Introdução</a:t>
            </a:r>
          </a:p>
          <a:p>
            <a:pPr rtl="0">
              <a:buFontTx/>
              <a:buNone/>
            </a:pPr>
            <a:r>
              <a:rPr lang="pt-BR"/>
              <a:t>11.0.2 - O que vou aprender neste módulo?</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pt-BR"/>
              <a:t>11 - Configuração de segurança do switch</a:t>
            </a:r>
          </a:p>
          <a:p>
            <a:pPr rtl="0"/>
            <a:r>
              <a:rPr lang="pt-BR"/>
              <a:t>11.1 Implementar a segurança de porta</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5">
                    <a:lumMod val="50000"/>
                  </a:schemeClr>
                </a:solidFill>
                <a:latin typeface="+mn-lt"/>
                <a:ea typeface="+mn-ea"/>
                <a:cs typeface="CiscoSans Thin"/>
              </a:rPr>
              <a:t>© 2016 Cisco e/ou suas afiliadas. Todos os direitos reservados.   Documento confidencial da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pt-BR" sz="600">
                <a:solidFill>
                  <a:schemeClr val="accent3">
                    <a:lumMod val="85000"/>
                  </a:schemeClr>
                </a:solidFill>
                <a:latin typeface="+mn-lt"/>
                <a:ea typeface="+mn-ea"/>
                <a:cs typeface="CiscoSans Thin"/>
              </a:rPr>
              <a:t>© 2016 Cisco e/ou suas afiliadas. Todos os direitos reservados.   Documento confidencial da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pt-BR">
                <a:solidFill>
                  <a:schemeClr val="accent5">
                    <a:lumMod val="40000"/>
                    <a:lumOff val="60000"/>
                  </a:schemeClr>
                </a:solidFill>
              </a:rPr>
              <a:t>Módulo 11: Configuração de Segurança de Switch</a:t>
            </a:r>
          </a:p>
        </p:txBody>
      </p:sp>
      <p:sp>
        <p:nvSpPr>
          <p:cNvPr id="5" name="Text Placeholder 4"/>
          <p:cNvSpPr>
            <a:spLocks noGrp="1"/>
          </p:cNvSpPr>
          <p:nvPr>
            <p:ph type="body" sz="quarter" idx="13"/>
          </p:nvPr>
        </p:nvSpPr>
        <p:spPr>
          <a:xfrm>
            <a:off x="469497" y="3127609"/>
            <a:ext cx="5925246" cy="299001"/>
          </a:xfrm>
        </p:spPr>
        <p:txBody>
          <a:bodyPr/>
          <a:lstStyle/>
          <a:p>
            <a:pPr rtl="0"/>
            <a:r>
              <a:rPr lang="pt-BR">
                <a:solidFill>
                  <a:schemeClr val="bg2">
                    <a:lumMod val="40000"/>
                    <a:lumOff val="60000"/>
                  </a:schemeClr>
                </a:solidFill>
              </a:rPr>
              <a:t>Material do instrutor</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e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pt-BR"/>
              <a:t>Objetivos do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Título do Módulo: </a:t>
            </a:r>
            <a:r>
              <a:rPr lang="pt-BR" sz="1400">
                <a:solidFill>
                  <a:schemeClr val="tx1"/>
                </a:solidFill>
                <a:ea typeface="Calibri" panose="020F0502020204030204" pitchFamily="34" charset="0"/>
                <a:cs typeface="Calibri" panose="020F0502020204030204" pitchFamily="34" charset="0"/>
              </a:rPr>
              <a:t>Configuração de Segurança de Switch</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pt-BR" sz="1400" b="1">
                <a:solidFill>
                  <a:schemeClr val="tx1"/>
                </a:solidFill>
                <a:ea typeface="Calibri" panose="020F0502020204030204" pitchFamily="34" charset="0"/>
                <a:cs typeface="Calibri" panose="020F0502020204030204" pitchFamily="34" charset="0"/>
              </a:rPr>
              <a:t>Objetivo do Módulo</a:t>
            </a:r>
            <a:r>
              <a:rPr lang="pt-BR" sz="1400">
                <a:solidFill>
                  <a:schemeClr val="tx1"/>
                </a:solidFill>
                <a:ea typeface="Calibri" panose="020F0502020204030204" pitchFamily="34" charset="0"/>
                <a:cs typeface="Calibri" panose="020F0502020204030204" pitchFamily="34" charset="0"/>
              </a:rPr>
              <a:t>: </a:t>
            </a:r>
            <a:r>
              <a:rPr lang="pt-BR" sz="1400"/>
              <a:t>Configurar a segurança do switch para mitigar ataques de LAN</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723307306"/>
              </p:ext>
            </p:extLst>
          </p:nvPr>
        </p:nvGraphicFramePr>
        <p:xfrm>
          <a:off x="323274" y="1694443"/>
          <a:ext cx="7896830" cy="298069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rtl="0" fontAlgn="ctr"/>
                      <a:r>
                        <a:rPr lang="pt-BR" b="1">
                          <a:effectLst/>
                        </a:rPr>
                        <a:t>Título do tópico</a:t>
                      </a:r>
                    </a:p>
                  </a:txBody>
                  <a:tcPr marL="47625" marR="47625" marT="47625" marB="47625" anchor="ctr"/>
                </a:tc>
                <a:tc>
                  <a:txBody>
                    <a:bodyPr/>
                    <a:lstStyle/>
                    <a:p>
                      <a:pPr algn="l" rtl="0" fontAlgn="ctr"/>
                      <a:r>
                        <a:rPr lang="pt-BR" b="1">
                          <a:effectLst/>
                        </a:rPr>
                        <a:t>Objetivo do Tópico</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pt-BR" b="1">
                          <a:solidFill>
                            <a:schemeClr val="bg1"/>
                          </a:solidFill>
                          <a:effectLst/>
                        </a:rPr>
                        <a:t>Implementar a segurança de porta</a:t>
                      </a:r>
                    </a:p>
                  </a:txBody>
                  <a:tcPr marL="47625" marR="47625" marT="47625" marB="47625" anchor="ctr">
                    <a:solidFill>
                      <a:schemeClr val="accent1"/>
                    </a:solidFill>
                  </a:tcPr>
                </a:tc>
                <a:tc>
                  <a:txBody>
                    <a:bodyPr/>
                    <a:lstStyle/>
                    <a:p>
                      <a:pPr rtl="0" fontAlgn="ctr"/>
                      <a:r>
                        <a:rPr lang="pt-BR" b="0">
                          <a:effectLst/>
                        </a:rPr>
                        <a:t>Implementar a segurança da porta para mitigar ataques de tabela de endereços MAC.</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pt-BR" b="1">
                          <a:solidFill>
                            <a:schemeClr val="bg1"/>
                          </a:solidFill>
                          <a:effectLst/>
                        </a:rPr>
                        <a:t>Mitigar ataques de VLAN</a:t>
                      </a:r>
                    </a:p>
                  </a:txBody>
                  <a:tcPr marL="47625" marR="47625" marT="47625" marB="47625" anchor="ctr">
                    <a:solidFill>
                      <a:schemeClr val="accent1"/>
                    </a:solidFill>
                  </a:tcPr>
                </a:tc>
                <a:tc>
                  <a:txBody>
                    <a:bodyPr/>
                    <a:lstStyle/>
                    <a:p>
                      <a:pPr rtl="0" fontAlgn="ctr"/>
                      <a:r>
                        <a:rPr lang="pt-BR" b="0">
                          <a:effectLst/>
                        </a:rPr>
                        <a:t>Explicar como configurar o DTP e a VLAN nativa para reduzir os ataques da VLAN.</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pt-BR" b="1">
                          <a:solidFill>
                            <a:schemeClr val="bg1"/>
                          </a:solidFill>
                          <a:effectLst/>
                        </a:rPr>
                        <a:t>Mitigar os ataques ao DHCP</a:t>
                      </a:r>
                    </a:p>
                  </a:txBody>
                  <a:tcPr marL="47625" marR="47625" marT="47625" marB="47625" anchor="ctr">
                    <a:solidFill>
                      <a:schemeClr val="accent1"/>
                    </a:solidFill>
                  </a:tcPr>
                </a:tc>
                <a:tc>
                  <a:txBody>
                    <a:bodyPr/>
                    <a:lstStyle/>
                    <a:p>
                      <a:pPr rtl="0" fontAlgn="ctr"/>
                      <a:r>
                        <a:rPr lang="pt-BR" b="0">
                          <a:effectLst/>
                        </a:rPr>
                        <a:t>Explicar como configurar o snooping de DHCP para mitigar ataques DHCP.</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pt-BR" b="1">
                          <a:solidFill>
                            <a:schemeClr val="bg1"/>
                          </a:solidFill>
                          <a:effectLst/>
                        </a:rPr>
                        <a:t>Mitigar os ataques ao ARP</a:t>
                      </a:r>
                    </a:p>
                  </a:txBody>
                  <a:tcPr marL="47625" marR="47625" marT="47625" marB="47625" anchor="ctr">
                    <a:solidFill>
                      <a:schemeClr val="accent1"/>
                    </a:solidFill>
                  </a:tcPr>
                </a:tc>
                <a:tc>
                  <a:txBody>
                    <a:bodyPr/>
                    <a:lstStyle/>
                    <a:p>
                      <a:pPr rtl="0" fontAlgn="ctr"/>
                      <a:r>
                        <a:rPr lang="pt-BR" b="0">
                          <a:effectLst/>
                        </a:rPr>
                        <a:t>Explicar como configurar a inspeção ARP para mitigar ataques ARP.</a:t>
                      </a:r>
                    </a:p>
                  </a:txBody>
                  <a:tcPr marL="47625" marR="47625" marT="47625" marB="47625" anchor="ctr"/>
                </a:tc>
                <a:extLst>
                  <a:ext uri="{0D108BD9-81ED-4DB2-BD59-A6C34878D82A}">
                    <a16:rowId xmlns:a16="http://schemas.microsoft.com/office/drawing/2014/main" val="3134809945"/>
                  </a:ext>
                </a:extLst>
              </a:tr>
              <a:tr h="370840">
                <a:tc>
                  <a:txBody>
                    <a:bodyPr/>
                    <a:lstStyle/>
                    <a:p>
                      <a:pPr rtl="0" fontAlgn="ctr"/>
                      <a:r>
                        <a:rPr lang="pt-BR" b="1">
                          <a:solidFill>
                            <a:schemeClr val="bg1"/>
                          </a:solidFill>
                          <a:effectLst/>
                        </a:rPr>
                        <a:t>Mitigar os ataques ao STP</a:t>
                      </a:r>
                    </a:p>
                  </a:txBody>
                  <a:tcPr marL="47625" marR="47625" marT="47625" marB="47625" anchor="ctr">
                    <a:solidFill>
                      <a:schemeClr val="accent1"/>
                    </a:solidFill>
                  </a:tcPr>
                </a:tc>
                <a:tc>
                  <a:txBody>
                    <a:bodyPr/>
                    <a:lstStyle/>
                    <a:p>
                      <a:pPr rtl="0" fontAlgn="ctr"/>
                      <a:r>
                        <a:rPr lang="pt-BR" b="0">
                          <a:effectLst/>
                        </a:rPr>
                        <a:t>Explicar como configurar o PortFast e o BPDU Guard para reduzir os ataques STP.</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pt-BR">
                <a:solidFill>
                  <a:schemeClr val="accent5">
                    <a:lumMod val="40000"/>
                    <a:lumOff val="60000"/>
                  </a:schemeClr>
                </a:solidFill>
              </a:rPr>
              <a:t>11.1 Implementar a segurança de porta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Segurança de Porta </a:t>
            </a:r>
            <a:br>
              <a:rPr lang="en-US" dirty="0"/>
            </a:br>
            <a:r>
              <a:rPr lang="pt-BR" sz="2400"/>
              <a:t>Proteja portas não usadas</a:t>
            </a:r>
          </a:p>
        </p:txBody>
      </p:sp>
      <p:sp>
        <p:nvSpPr>
          <p:cNvPr id="4" name="Content Placeholder 3">
            <a:extLst>
              <a:ext uri="{FF2B5EF4-FFF2-40B4-BE49-F238E27FC236}">
                <a16:creationId xmlns:a16="http://schemas.microsoft.com/office/drawing/2014/main" id="{382616C7-B30A-40CC-929E-DD6EC0837DAA}"/>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Ataques à camada 2 são alguns dos mais fáceis aplicados pelos hackers, mas essas ameaças podem ser mitigadas com algumas soluções comuns da camada 2.</a:t>
            </a:r>
          </a:p>
          <a:p>
            <a:pPr marL="342900" indent="-342900" algn="l" rtl="0">
              <a:buFont typeface="Arial" panose="020B0604020202020204" pitchFamily="34" charset="0"/>
              <a:buChar char="•"/>
            </a:pPr>
            <a:r>
              <a:rPr lang="pt-BR" sz="1600">
                <a:solidFill>
                  <a:srgbClr val="000000"/>
                </a:solidFill>
              </a:rPr>
              <a:t>Todas as portas do switch (interfaces) devem ser protegidas antes que o switch seja implantado para uso em produção. Como uma porta é protegida depende de sua função.</a:t>
            </a:r>
          </a:p>
          <a:p>
            <a:pPr marL="342900" indent="-342900" algn="l" rtl="0">
              <a:buFont typeface="Arial" panose="020B0604020202020204" pitchFamily="34" charset="0"/>
              <a:buChar char="•"/>
            </a:pPr>
            <a:r>
              <a:rPr lang="pt-BR" sz="1600">
                <a:solidFill>
                  <a:srgbClr val="000000"/>
                </a:solidFill>
              </a:rPr>
              <a:t>Um método simples aplicado por muitos administradores para proteger a rede contra acesso não autorizado consiste em desativar todas as portas não utilizadas em um switch. Navegue por cada porta não utilizada e execute o comando </a:t>
            </a:r>
            <a:r>
              <a:rPr lang="pt-BR" sz="1600" b="1">
                <a:solidFill>
                  <a:srgbClr val="000000"/>
                </a:solidFill>
              </a:rPr>
              <a:t>shutdown</a:t>
            </a:r>
            <a:r>
              <a:rPr lang="pt-BR" sz="1600">
                <a:solidFill>
                  <a:srgbClr val="000000"/>
                </a:solidFill>
              </a:rPr>
              <a:t>do Cisco IOS. Se, mais tarde, uma porta precisar ser reativada, isso pode ser feito com o comando</a:t>
            </a:r>
            <a:r>
              <a:rPr lang="pt-BR" sz="1600" b="1">
                <a:solidFill>
                  <a:srgbClr val="000000"/>
                </a:solidFill>
              </a:rPr>
              <a:t> no shutdown</a:t>
            </a:r>
            <a:r>
              <a:rPr lang="pt-BR" sz="1600">
                <a:solidFill>
                  <a:srgbClr val="000000"/>
                </a:solidFill>
              </a:rPr>
              <a:t>.</a:t>
            </a:r>
          </a:p>
          <a:p>
            <a:pPr marL="342900" indent="-342900" algn="l" rtl="0">
              <a:buFont typeface="Arial" panose="020B0604020202020204" pitchFamily="34" charset="0"/>
              <a:buChar char="•"/>
            </a:pPr>
            <a:r>
              <a:rPr lang="pt-BR" sz="1600">
                <a:solidFill>
                  <a:srgbClr val="000000"/>
                </a:solidFill>
              </a:rPr>
              <a:t>Para configurar as várias portas, utilize o comando </a:t>
            </a:r>
            <a:r>
              <a:rPr lang="pt-BR" sz="1600" b="1">
                <a:solidFill>
                  <a:srgbClr val="000000"/>
                </a:solidFill>
              </a:rPr>
              <a:t>interface range</a:t>
            </a:r>
          </a:p>
        </p:txBody>
      </p:sp>
      <p:sp>
        <p:nvSpPr>
          <p:cNvPr id="8" name="Rectangle 3">
            <a:extLst>
              <a:ext uri="{FF2B5EF4-FFF2-40B4-BE49-F238E27FC236}">
                <a16:creationId xmlns:a16="http://schemas.microsoft.com/office/drawing/2014/main" id="{79DBF04D-30A4-4EEB-B7E2-7AB82D0B955C}"/>
              </a:ext>
            </a:extLst>
          </p:cNvPr>
          <p:cNvSpPr>
            <a:spLocks noChangeArrowheads="1"/>
          </p:cNvSpPr>
          <p:nvPr/>
        </p:nvSpPr>
        <p:spPr bwMode="auto">
          <a:xfrm>
            <a:off x="715818" y="3875264"/>
            <a:ext cx="7712363"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Switch(config)#  </a:t>
            </a:r>
            <a:r>
              <a:rPr kumimoji="0" lang="pt-BR" sz="1400" b="1"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interface range</a:t>
            </a:r>
            <a:r>
              <a:rPr kumimoji="0" lang="pt-BR"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pt-BR" sz="1400" b="0" i="1" u="none" strike="noStrike" cap="none" normalizeH="0" baseline="0">
                <a:ln>
                  <a:noFill/>
                </a:ln>
                <a:solidFill>
                  <a:srgbClr val="000000"/>
                </a:solidFill>
                <a:effectLst/>
                <a:latin typeface="Courier New" panose="02070309020205020404" pitchFamily="49" charset="0"/>
                <a:cs typeface="Courier New" panose="02070309020205020404" pitchFamily="49" charset="0"/>
              </a:rPr>
              <a:t>type module/first-number – last-number</a:t>
            </a:r>
            <a:r>
              <a:rPr kumimoji="0" lang="pt-BR" sz="14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Segurança de Porta</a:t>
            </a:r>
            <a:br>
              <a:rPr lang="en-US" dirty="0"/>
            </a:br>
            <a:r>
              <a:rPr lang="pt-BR" sz="2400"/>
              <a:t>Mitigar ataques de tabela de endereços MAC</a:t>
            </a:r>
          </a:p>
        </p:txBody>
      </p:sp>
      <p:sp>
        <p:nvSpPr>
          <p:cNvPr id="5" name="Content Placeholder 4">
            <a:extLst>
              <a:ext uri="{FF2B5EF4-FFF2-40B4-BE49-F238E27FC236}">
                <a16:creationId xmlns:a16="http://schemas.microsoft.com/office/drawing/2014/main" id="{2D2D89E2-D658-4941-8C21-72A164C1B29F}"/>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 método mais simples e mais eficiente de evitar ataques de inundação à tabela MAC é ativar a segurança de porta.</a:t>
            </a:r>
          </a:p>
          <a:p>
            <a:pPr marL="342900" indent="-342900" algn="l" rtl="0">
              <a:buFont typeface="Arial" panose="020B0604020202020204" pitchFamily="34" charset="0"/>
              <a:buChar char="•"/>
            </a:pPr>
            <a:r>
              <a:rPr lang="pt-BR" sz="1600">
                <a:solidFill>
                  <a:srgbClr val="000000"/>
                </a:solidFill>
              </a:rPr>
              <a:t>A segurança de portas limita o número de endereços MAC válidos permitidos em uma porta. Ele permite que um administrador configure manualmente os endereços MAC para uma porta ou permita que o switch aprenda dinamicamente um número limitado de endereços MAC. Quando uma porta configurada com segurança de porta recebe um quadro, o endereço MAC de origem do quadro é comparado à lista de endereços MAC de origem segura que foram configurados manualmente ou aprendidos dinamicamente na porta.</a:t>
            </a:r>
          </a:p>
          <a:p>
            <a:pPr marL="342900" indent="-342900" algn="l" rtl="0">
              <a:buFont typeface="Arial" panose="020B0604020202020204" pitchFamily="34" charset="0"/>
              <a:buChar char="•"/>
            </a:pPr>
            <a:r>
              <a:rPr lang="pt-BR" sz="1600">
                <a:solidFill>
                  <a:srgbClr val="000000"/>
                </a:solidFill>
              </a:rPr>
              <a:t>Ao limitar o número de endereços MAC permitidos em uma porta para uma, a segurança da porta pode ser usada para controlar o acesso não autorizado à rede.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03822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 </a:t>
            </a:r>
            <a:br>
              <a:rPr lang="en-US" dirty="0"/>
            </a:br>
            <a:r>
              <a:rPr lang="pt-BR" sz="2400"/>
              <a:t>Habilitar a Segurança de Porta</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42240" y="731838"/>
            <a:ext cx="8612479" cy="2742882"/>
          </a:xfrm>
        </p:spPr>
        <p:txBody>
          <a:bodyPr/>
          <a:lstStyle/>
          <a:p>
            <a:pPr marL="0" indent="0" algn="l" rtl="0"/>
            <a:r>
              <a:rPr lang="pt-BR" sz="1600">
                <a:solidFill>
                  <a:srgbClr val="000000"/>
                </a:solidFill>
              </a:rPr>
              <a:t>Segurança de porta é habilitada com o comando de configuração de interface </a:t>
            </a:r>
            <a:r>
              <a:rPr lang="pt-BR" sz="1600" b="1">
                <a:solidFill>
                  <a:srgbClr val="000000"/>
                </a:solidFill>
              </a:rPr>
              <a:t>switchport port-security </a:t>
            </a:r>
            <a:r>
              <a:rPr lang="pt-BR" sz="1600">
                <a:solidFill>
                  <a:srgbClr val="000000"/>
                </a:solidFill>
              </a:rPr>
              <a:t>.</a:t>
            </a:r>
          </a:p>
          <a:p>
            <a:pPr marL="0" indent="0" algn="l"/>
            <a:endParaRPr lang="en-US" sz="1600" dirty="0">
              <a:solidFill>
                <a:srgbClr val="000000"/>
              </a:solidFill>
            </a:endParaRPr>
          </a:p>
          <a:p>
            <a:pPr marL="0" indent="0" algn="l" rtl="0"/>
            <a:r>
              <a:rPr lang="pt-BR" sz="1600">
                <a:solidFill>
                  <a:srgbClr val="000000"/>
                </a:solidFill>
              </a:rPr>
              <a:t>Observe no exemplo, o comando </a:t>
            </a:r>
            <a:r>
              <a:rPr lang="pt-BR" sz="1600" b="1">
                <a:solidFill>
                  <a:srgbClr val="000000"/>
                </a:solidFill>
              </a:rPr>
              <a:t>switchport port-security</a:t>
            </a:r>
            <a:r>
              <a:rPr lang="pt-BR" sz="1600">
                <a:solidFill>
                  <a:srgbClr val="000000"/>
                </a:solidFill>
              </a:rPr>
              <a:t> foi rejeitado. Isso ocorre porque a segurança da porta só pode ser configurada em portas de acesso configuradas manualmente ou em portas em trunk configuradas manualmente. Por default, as portas do switch de camada 2 são configuradas como dynamic auto (trunking on). Portanto, no exemplo, a porta é configurada com o comando de configuração de interface </a:t>
            </a:r>
            <a:r>
              <a:rPr lang="pt-BR" sz="1600" b="1">
                <a:solidFill>
                  <a:srgbClr val="000000"/>
                </a:solidFill>
              </a:rPr>
              <a:t>switchport mode access</a:t>
            </a:r>
            <a:r>
              <a:rPr lang="pt-BR" sz="1600">
                <a:solidFill>
                  <a:srgbClr val="000000"/>
                </a:solidFill>
              </a:rPr>
              <a:t>.</a:t>
            </a:r>
          </a:p>
          <a:p>
            <a:pPr marL="0" indent="0" algn="l"/>
            <a:endParaRPr lang="en-US" sz="1600" b="1" dirty="0">
              <a:solidFill>
                <a:srgbClr val="000000"/>
              </a:solidFill>
            </a:endParaRPr>
          </a:p>
          <a:p>
            <a:pPr marL="0" indent="0" algn="l" rtl="0"/>
            <a:r>
              <a:rPr lang="pt-BR" sz="1600" b="1">
                <a:solidFill>
                  <a:srgbClr val="000000"/>
                </a:solidFill>
              </a:rPr>
              <a:t>Observação</a:t>
            </a:r>
            <a:r>
              <a:rPr lang="pt-BR" sz="1600">
                <a:solidFill>
                  <a:srgbClr val="000000"/>
                </a:solidFill>
              </a:rPr>
              <a:t>: A segurança da porta em Trunk está fora do escopo deste curso.</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0B1C3E7-3B22-40C8-88E3-6C624E7025E2}"/>
              </a:ext>
            </a:extLst>
          </p:cNvPr>
          <p:cNvPicPr>
            <a:picLocks noChangeAspect="1"/>
          </p:cNvPicPr>
          <p:nvPr/>
        </p:nvPicPr>
        <p:blipFill>
          <a:blip r:embed="rId3"/>
          <a:stretch>
            <a:fillRect/>
          </a:stretch>
        </p:blipFill>
        <p:spPr>
          <a:xfrm>
            <a:off x="2009570" y="3770323"/>
            <a:ext cx="3313355" cy="1288129"/>
          </a:xfrm>
          <a:prstGeom prst="rect">
            <a:avLst/>
          </a:prstGeom>
        </p:spPr>
      </p:pic>
    </p:spTree>
    <p:extLst>
      <p:ext uri="{BB962C8B-B14F-4D97-AF65-F5344CB8AC3E}">
        <p14:creationId xmlns:p14="http://schemas.microsoft.com/office/powerpoint/2010/main" val="7837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 </a:t>
            </a:r>
            <a:br>
              <a:rPr lang="en-US" dirty="0"/>
            </a:br>
            <a:r>
              <a:rPr lang="pt-BR" sz="2400"/>
              <a:t>Habilitar a Segurança de Porta</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80975" y="731837"/>
            <a:ext cx="4982152" cy="3689897"/>
          </a:xfrm>
        </p:spPr>
        <p:txBody>
          <a:bodyPr/>
          <a:lstStyle/>
          <a:p>
            <a:pPr marL="0" indent="0" algn="l" rtl="0"/>
            <a:r>
              <a:rPr lang="pt-BR" sz="1600">
                <a:solidFill>
                  <a:srgbClr val="000000"/>
                </a:solidFill>
              </a:rPr>
              <a:t>Use o comando </a:t>
            </a:r>
            <a:r>
              <a:rPr lang="pt-BR" sz="1600" b="1">
                <a:solidFill>
                  <a:srgbClr val="000000"/>
                </a:solidFill>
              </a:rPr>
              <a:t>show port-security interface</a:t>
            </a:r>
            <a:r>
              <a:rPr lang="pt-BR" sz="1600">
                <a:solidFill>
                  <a:srgbClr val="000000"/>
                </a:solidFill>
              </a:rPr>
              <a:t> para exibir as configurações atuais de segurança da porta do FastEthernet 0/1, conforme mostrado no exemplo. </a:t>
            </a:r>
          </a:p>
          <a:p>
            <a:pPr marL="285750" indent="-285750" algn="l" rtl="0">
              <a:buFont typeface="Arial" panose="020B0604020202020204" pitchFamily="34" charset="0"/>
              <a:buChar char="•"/>
            </a:pPr>
            <a:r>
              <a:rPr lang="pt-BR" sz="1600">
                <a:solidFill>
                  <a:srgbClr val="000000"/>
                </a:solidFill>
              </a:rPr>
              <a:t>Observe como a segurança da porta está ativada, o modo de violação é encerrado e como o número máximo de endereços MAC é 1. </a:t>
            </a:r>
          </a:p>
          <a:p>
            <a:pPr marL="285750" indent="-285750" algn="l" rtl="0">
              <a:buFont typeface="Arial" panose="020B0604020202020204" pitchFamily="34" charset="0"/>
              <a:buChar char="•"/>
            </a:pPr>
            <a:r>
              <a:rPr lang="pt-BR" sz="1600">
                <a:solidFill>
                  <a:srgbClr val="000000"/>
                </a:solidFill>
              </a:rPr>
              <a:t>Se um dispositivo estiver conectado à porta, o switch adicionará automaticamente o endereço MAC do dispositivo como um MAC seguro. Neste exemplo, nenhum dispositivo está conectado à porta.</a:t>
            </a:r>
          </a:p>
          <a:p>
            <a:pPr marL="0" indent="0" algn="l"/>
            <a:endParaRPr lang="en-US" sz="1400" b="1" dirty="0">
              <a:solidFill>
                <a:srgbClr val="000000"/>
              </a:solidFill>
            </a:endParaRPr>
          </a:p>
          <a:p>
            <a:pPr marL="0" indent="0" algn="l" rtl="0"/>
            <a:r>
              <a:rPr lang="pt-BR" sz="1400" b="1">
                <a:solidFill>
                  <a:srgbClr val="000000"/>
                </a:solidFill>
              </a:rPr>
              <a:t>Observação</a:t>
            </a:r>
            <a:r>
              <a:rPr lang="pt-BR" sz="1400">
                <a:solidFill>
                  <a:srgbClr val="000000"/>
                </a:solidFill>
              </a:rPr>
              <a:t>: Se uma porta está configurada como ativa através do comando </a:t>
            </a:r>
            <a:r>
              <a:rPr lang="pt-BR" sz="1400" b="1">
                <a:solidFill>
                  <a:srgbClr val="000000"/>
                </a:solidFill>
              </a:rPr>
              <a:t>switchport port-security </a:t>
            </a:r>
            <a:r>
              <a:rPr lang="pt-BR" sz="1400">
                <a:solidFill>
                  <a:srgbClr val="000000"/>
                </a:solidFill>
              </a:rPr>
              <a:t> e mais de um dispositivo estiver conectado àquela porta, a porta fará a transição para o estado error-disabled. </a:t>
            </a:r>
            <a:r>
              <a:rPr lang="pt-BR" sz="1400" b="1">
                <a:solidFill>
                  <a:srgbClr val="000000"/>
                </a:solidFill>
              </a:rPr>
              <a:t> </a:t>
            </a:r>
          </a:p>
        </p:txBody>
      </p:sp>
      <p:pic>
        <p:nvPicPr>
          <p:cNvPr id="2" name="Picture 1">
            <a:extLst>
              <a:ext uri="{FF2B5EF4-FFF2-40B4-BE49-F238E27FC236}">
                <a16:creationId xmlns:a16="http://schemas.microsoft.com/office/drawing/2014/main" id="{D5159F29-431D-427E-A7E6-E14D2C9F6863}"/>
              </a:ext>
            </a:extLst>
          </p:cNvPr>
          <p:cNvPicPr>
            <a:picLocks noChangeAspect="1"/>
          </p:cNvPicPr>
          <p:nvPr/>
        </p:nvPicPr>
        <p:blipFill>
          <a:blip r:embed="rId3"/>
          <a:stretch>
            <a:fillRect/>
          </a:stretch>
        </p:blipFill>
        <p:spPr>
          <a:xfrm>
            <a:off x="5342304" y="1023073"/>
            <a:ext cx="3153492" cy="2568634"/>
          </a:xfrm>
          <a:prstGeom prst="rect">
            <a:avLst/>
          </a:prstGeom>
        </p:spPr>
      </p:pic>
    </p:spTree>
    <p:extLst>
      <p:ext uri="{BB962C8B-B14F-4D97-AF65-F5344CB8AC3E}">
        <p14:creationId xmlns:p14="http://schemas.microsoft.com/office/powerpoint/2010/main" val="143524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 </a:t>
            </a:r>
            <a:br>
              <a:rPr lang="en-US" dirty="0"/>
            </a:br>
            <a:r>
              <a:rPr lang="pt-BR" sz="2400"/>
              <a:t>Habilitar a Segurança de Porta</a:t>
            </a:r>
          </a:p>
        </p:txBody>
      </p:sp>
      <p:sp>
        <p:nvSpPr>
          <p:cNvPr id="6" name="Content Placeholder 5">
            <a:extLst>
              <a:ext uri="{FF2B5EF4-FFF2-40B4-BE49-F238E27FC236}">
                <a16:creationId xmlns:a16="http://schemas.microsoft.com/office/drawing/2014/main" id="{86403019-C51B-4716-9FDA-CCFD91083DF6}"/>
              </a:ext>
            </a:extLst>
          </p:cNvPr>
          <p:cNvSpPr>
            <a:spLocks noGrp="1"/>
          </p:cNvSpPr>
          <p:nvPr>
            <p:ph idx="1"/>
          </p:nvPr>
        </p:nvSpPr>
        <p:spPr>
          <a:xfrm>
            <a:off x="474662" y="731837"/>
            <a:ext cx="8280057" cy="626341"/>
          </a:xfrm>
        </p:spPr>
        <p:txBody>
          <a:bodyPr/>
          <a:lstStyle/>
          <a:p>
            <a:pPr marL="0" indent="0" algn="l" rtl="0"/>
            <a:r>
              <a:rPr lang="pt-BR" sz="1600">
                <a:solidFill>
                  <a:srgbClr val="000000"/>
                </a:solidFill>
              </a:rPr>
              <a:t>Depois que a segurança da porta é ativada, outras especificações de segurança da porta podem ser configuradas, conforme mostrado no exemplo.</a:t>
            </a:r>
          </a:p>
        </p:txBody>
      </p:sp>
      <p:pic>
        <p:nvPicPr>
          <p:cNvPr id="7" name="Picture 6">
            <a:extLst>
              <a:ext uri="{FF2B5EF4-FFF2-40B4-BE49-F238E27FC236}">
                <a16:creationId xmlns:a16="http://schemas.microsoft.com/office/drawing/2014/main" id="{C6887EAF-9C49-4900-9453-790AC819A57D}"/>
              </a:ext>
            </a:extLst>
          </p:cNvPr>
          <p:cNvPicPr>
            <a:picLocks noChangeAspect="1"/>
          </p:cNvPicPr>
          <p:nvPr/>
        </p:nvPicPr>
        <p:blipFill>
          <a:blip r:embed="rId3"/>
          <a:stretch>
            <a:fillRect/>
          </a:stretch>
        </p:blipFill>
        <p:spPr>
          <a:xfrm>
            <a:off x="2543896" y="1358178"/>
            <a:ext cx="3705225" cy="1762125"/>
          </a:xfrm>
          <a:prstGeom prst="rect">
            <a:avLst/>
          </a:prstGeom>
        </p:spPr>
      </p:pic>
    </p:spTree>
    <p:extLst>
      <p:ext uri="{BB962C8B-B14F-4D97-AF65-F5344CB8AC3E}">
        <p14:creationId xmlns:p14="http://schemas.microsoft.com/office/powerpoint/2010/main" val="127127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a:t>
            </a:r>
            <a:br>
              <a:rPr lang="en-US" dirty="0"/>
            </a:br>
            <a:r>
              <a:rPr lang="pt-BR" sz="2400"/>
              <a:t>Limite e aprenda endereços MAC</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Para definir o número máximo de endereços MAC permitidos em uma porta, use o seguinte comando:</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rtl="0">
              <a:buFont typeface="Arial" panose="020B0604020202020204" pitchFamily="34" charset="0"/>
              <a:buChar char="•"/>
            </a:pPr>
            <a:r>
              <a:rPr lang="pt-BR" sz="1600">
                <a:solidFill>
                  <a:srgbClr val="000000"/>
                </a:solidFill>
              </a:rPr>
              <a:t>O valor padrão de segurança da porta é 1. </a:t>
            </a:r>
          </a:p>
          <a:p>
            <a:pPr marL="285750" indent="-285750" algn="l" rtl="0">
              <a:buFont typeface="Arial" panose="020B0604020202020204" pitchFamily="34" charset="0"/>
              <a:buChar char="•"/>
            </a:pPr>
            <a:r>
              <a:rPr lang="pt-BR" sz="1600">
                <a:solidFill>
                  <a:srgbClr val="000000"/>
                </a:solidFill>
              </a:rPr>
              <a:t>O número máximo de endereços MAC seguros que podem ser configurados depende do switch e do IOS. </a:t>
            </a:r>
          </a:p>
          <a:p>
            <a:pPr marL="285750" indent="-285750" algn="l" rtl="0">
              <a:buFont typeface="Arial" panose="020B0604020202020204" pitchFamily="34" charset="0"/>
              <a:buChar char="•"/>
            </a:pPr>
            <a:r>
              <a:rPr lang="pt-BR" sz="1600">
                <a:solidFill>
                  <a:srgbClr val="000000"/>
                </a:solidFill>
              </a:rPr>
              <a:t>Neste exemplo, o máximo é 8192.</a:t>
            </a:r>
          </a:p>
        </p:txBody>
      </p:sp>
      <p:sp>
        <p:nvSpPr>
          <p:cNvPr id="8" name="Rectangle 2">
            <a:extLst>
              <a:ext uri="{FF2B5EF4-FFF2-40B4-BE49-F238E27FC236}">
                <a16:creationId xmlns:a16="http://schemas.microsoft.com/office/drawing/2014/main" id="{FC15DED5-1222-4C49-BA59-8695EE2DFA06}"/>
              </a:ext>
            </a:extLst>
          </p:cNvPr>
          <p:cNvSpPr>
            <a:spLocks noChangeArrowheads="1"/>
          </p:cNvSpPr>
          <p:nvPr/>
        </p:nvSpPr>
        <p:spPr bwMode="auto">
          <a:xfrm>
            <a:off x="1326095" y="1463674"/>
            <a:ext cx="6491810"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Switch(config-if)#</a:t>
            </a:r>
            <a:r>
              <a:rPr kumimoji="0" lang="pt-BR" sz="14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switchport port-security maximum </a:t>
            </a:r>
            <a:r>
              <a:rPr kumimoji="0" lang="pt-BR" sz="1400" b="0" i="1" u="none" strike="noStrike" cap="none" normalizeH="0" baseline="0">
                <a:ln>
                  <a:noFill/>
                </a:ln>
                <a:solidFill>
                  <a:srgbClr val="58585B"/>
                </a:solidFill>
                <a:effectLst/>
                <a:latin typeface="Courier New" panose="02070309020205020404" pitchFamily="49" charset="0"/>
                <a:cs typeface="Courier New" panose="02070309020205020404" pitchFamily="49" charset="0"/>
              </a:rPr>
              <a:t>value</a:t>
            </a:r>
            <a:r>
              <a:rPr kumimoji="0" lang="pt-BR" sz="14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 </a:t>
            </a:r>
          </a:p>
        </p:txBody>
      </p:sp>
      <p:pic>
        <p:nvPicPr>
          <p:cNvPr id="9" name="Picture 8">
            <a:extLst>
              <a:ext uri="{FF2B5EF4-FFF2-40B4-BE49-F238E27FC236}">
                <a16:creationId xmlns:a16="http://schemas.microsoft.com/office/drawing/2014/main" id="{71B0FE21-7131-4D64-BC9A-5DF66DE135B4}"/>
              </a:ext>
            </a:extLst>
          </p:cNvPr>
          <p:cNvPicPr>
            <a:picLocks noChangeAspect="1"/>
          </p:cNvPicPr>
          <p:nvPr/>
        </p:nvPicPr>
        <p:blipFill>
          <a:blip r:embed="rId3"/>
          <a:stretch>
            <a:fillRect/>
          </a:stretch>
        </p:blipFill>
        <p:spPr>
          <a:xfrm>
            <a:off x="2519190" y="3330282"/>
            <a:ext cx="3958178" cy="1166810"/>
          </a:xfrm>
          <a:prstGeom prst="rect">
            <a:avLst/>
          </a:prstGeom>
        </p:spPr>
      </p:pic>
    </p:spTree>
    <p:extLst>
      <p:ext uri="{BB962C8B-B14F-4D97-AF65-F5344CB8AC3E}">
        <p14:creationId xmlns:p14="http://schemas.microsoft.com/office/powerpoint/2010/main" val="3255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a:t>
            </a:r>
            <a:br>
              <a:rPr lang="en-US" dirty="0"/>
            </a:br>
            <a:r>
              <a:rPr lang="pt-BR" sz="2400"/>
              <a:t>Limite e aprenda endereços MAC</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1477963"/>
          </a:xfrm>
        </p:spPr>
        <p:txBody>
          <a:bodyPr/>
          <a:lstStyle/>
          <a:p>
            <a:pPr marL="0" indent="0" algn="l" rtl="0"/>
            <a:r>
              <a:rPr lang="pt-BR" sz="1600">
                <a:solidFill>
                  <a:srgbClr val="000000"/>
                </a:solidFill>
              </a:rPr>
              <a:t>O switch pode ser configurado para aprender sobre endereços MAC em uma porta segura de uma das três maneiras:</a:t>
            </a:r>
          </a:p>
          <a:p>
            <a:pPr marL="0" indent="0" algn="l" rtl="0"/>
            <a:r>
              <a:rPr lang="pt-BR" sz="1600" b="1">
                <a:solidFill>
                  <a:srgbClr val="000000"/>
                </a:solidFill>
              </a:rPr>
              <a:t>1. Configurado manualmente: </a:t>
            </a:r>
            <a:r>
              <a:rPr lang="pt-BR" sz="1600">
                <a:solidFill>
                  <a:srgbClr val="000000"/>
                </a:solidFill>
              </a:rPr>
              <a:t>O administrador configura manualmente um endereço MAC estático usando o seguinte comando para cada endereço MAC seguro na porta:</a:t>
            </a:r>
          </a:p>
          <a:p>
            <a:pPr marL="342900" indent="-342900" algn="l">
              <a:buFont typeface="+mj-lt"/>
              <a:buAutoNum type="arabicPeriod"/>
            </a:pPr>
            <a:endParaRPr lang="en-US" sz="1400" dirty="0">
              <a:solidFill>
                <a:srgbClr val="000000"/>
              </a:solidFill>
            </a:endParaRPr>
          </a:p>
          <a:p>
            <a:pPr marL="342900" indent="-342900" algn="l">
              <a:buFont typeface="+mj-lt"/>
              <a:buAutoNum type="arabicPeriod"/>
            </a:pPr>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rtl="0"/>
            <a:r>
              <a:rPr lang="pt-BR" sz="1400">
                <a:solidFill>
                  <a:srgbClr val="000000"/>
                </a:solidFill>
              </a:rPr>
              <a:t>       </a:t>
            </a:r>
          </a:p>
        </p:txBody>
      </p:sp>
      <p:sp>
        <p:nvSpPr>
          <p:cNvPr id="5" name="Rectangle 2">
            <a:extLst>
              <a:ext uri="{FF2B5EF4-FFF2-40B4-BE49-F238E27FC236}">
                <a16:creationId xmlns:a16="http://schemas.microsoft.com/office/drawing/2014/main" id="{EE6B0FD2-F3AB-4AA6-93AE-5885E708BAD1}"/>
              </a:ext>
            </a:extLst>
          </p:cNvPr>
          <p:cNvSpPr>
            <a:spLocks noChangeArrowheads="1"/>
          </p:cNvSpPr>
          <p:nvPr/>
        </p:nvSpPr>
        <p:spPr bwMode="auto">
          <a:xfrm>
            <a:off x="858982" y="1894260"/>
            <a:ext cx="7303281"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Switch(config-if)# </a:t>
            </a:r>
            <a:r>
              <a:rPr kumimoji="0" lang="pt-BR" sz="14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switchport port-security mac-address</a:t>
            </a:r>
            <a:r>
              <a:rPr kumimoji="0" lang="pt-BR" sz="14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pt-BR" sz="1400" b="0" i="1" u="none" strike="noStrike" cap="none" normalizeH="0" baseline="0">
                <a:ln>
                  <a:noFill/>
                </a:ln>
                <a:solidFill>
                  <a:srgbClr val="58585B"/>
                </a:solidFill>
                <a:effectLst/>
                <a:latin typeface="Courier New" panose="02070309020205020404" pitchFamily="49" charset="0"/>
                <a:cs typeface="Courier New" panose="02070309020205020404" pitchFamily="49" charset="0"/>
              </a:rPr>
              <a:t>mac-address</a:t>
            </a:r>
            <a:r>
              <a:rPr kumimoji="0" lang="pt-BR" sz="14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id="{7EDCC5F7-8CBD-4D14-B587-FEE45C93A1B5}"/>
              </a:ext>
            </a:extLst>
          </p:cNvPr>
          <p:cNvSpPr txBox="1"/>
          <p:nvPr/>
        </p:nvSpPr>
        <p:spPr>
          <a:xfrm>
            <a:off x="523703" y="2072561"/>
            <a:ext cx="8010698" cy="2339102"/>
          </a:xfrm>
          <a:prstGeom prst="rect">
            <a:avLst/>
          </a:prstGeom>
          <a:noFill/>
        </p:spPr>
        <p:txBody>
          <a:bodyPr wrap="square" rtlCol="0">
            <a:spAutoFit/>
          </a:bodyPr>
          <a:lstStyle/>
          <a:p>
            <a:pPr rtl="0"/>
            <a:r>
              <a:rPr lang="pt-BR" sz="1600" b="1">
                <a:solidFill>
                  <a:srgbClr val="000000"/>
                </a:solidFill>
              </a:rPr>
              <a:t>2. Aprendido dinamicamente: </a:t>
            </a:r>
            <a:r>
              <a:rPr lang="pt-BR" sz="1600">
                <a:solidFill>
                  <a:srgbClr val="000000"/>
                </a:solidFill>
              </a:rPr>
              <a:t>Quando o comando </a:t>
            </a:r>
            <a:r>
              <a:rPr lang="pt-BR" sz="1600" b="1">
                <a:solidFill>
                  <a:srgbClr val="000000"/>
                </a:solidFill>
              </a:rPr>
              <a:t>switchport port-security</a:t>
            </a:r>
            <a:r>
              <a:rPr lang="pt-BR" sz="1600">
                <a:solidFill>
                  <a:srgbClr val="000000"/>
                </a:solidFill>
              </a:rPr>
              <a:t> é inserido, o MAC de origem atual do dispositivo conectado à porta é automaticamente protegido, mas não é adicionado à configuração de inicialização. Se o switch for reiniciado, a porta terá que reaprender o endereço MAC do dispositivo.</a:t>
            </a:r>
          </a:p>
          <a:p>
            <a:pPr marL="342900" indent="-342900">
              <a:buFont typeface="+mj-lt"/>
              <a:buAutoNum type="arabicPeriod"/>
            </a:pPr>
            <a:endParaRPr lang="en-US" sz="1600" dirty="0">
              <a:solidFill>
                <a:srgbClr val="000000"/>
              </a:solidFill>
            </a:endParaRPr>
          </a:p>
          <a:p>
            <a:pPr rtl="0"/>
            <a:r>
              <a:rPr lang="pt-BR" sz="1600" b="1">
                <a:solidFill>
                  <a:srgbClr val="000000"/>
                </a:solidFill>
              </a:rPr>
              <a:t>3. Aprendido dinamicamente - colado: </a:t>
            </a:r>
            <a:r>
              <a:rPr lang="pt-BR" sz="1600">
                <a:solidFill>
                  <a:srgbClr val="000000"/>
                </a:solidFill>
              </a:rPr>
              <a:t>O administrador pode permitir que o switch aprenda dinamicamente o endereço MAC e os "cole" à configuração em execução usando o seguinte comando:</a:t>
            </a:r>
          </a:p>
          <a:p>
            <a:endParaRPr lang="en-US" dirty="0"/>
          </a:p>
        </p:txBody>
      </p:sp>
      <p:sp>
        <p:nvSpPr>
          <p:cNvPr id="6" name="Rectangle 3">
            <a:extLst>
              <a:ext uri="{FF2B5EF4-FFF2-40B4-BE49-F238E27FC236}">
                <a16:creationId xmlns:a16="http://schemas.microsoft.com/office/drawing/2014/main" id="{DDE89190-47E4-4A23-8AE5-973E12F68E92}"/>
              </a:ext>
            </a:extLst>
          </p:cNvPr>
          <p:cNvSpPr>
            <a:spLocks noChangeArrowheads="1"/>
          </p:cNvSpPr>
          <p:nvPr/>
        </p:nvSpPr>
        <p:spPr bwMode="auto">
          <a:xfrm>
            <a:off x="1127484" y="4196219"/>
            <a:ext cx="6766276"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4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Switch(config-if)# </a:t>
            </a:r>
            <a:r>
              <a:rPr kumimoji="0" lang="pt-BR" sz="14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switchport port-security mac-address sticky</a:t>
            </a:r>
            <a:r>
              <a:rPr kumimoji="0" lang="pt-BR" sz="14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CF7C2B72-C5BB-4FB2-8420-E07A3615E287}"/>
              </a:ext>
            </a:extLst>
          </p:cNvPr>
          <p:cNvSpPr txBox="1"/>
          <p:nvPr/>
        </p:nvSpPr>
        <p:spPr>
          <a:xfrm>
            <a:off x="723900" y="4411663"/>
            <a:ext cx="7896398" cy="584775"/>
          </a:xfrm>
          <a:prstGeom prst="rect">
            <a:avLst/>
          </a:prstGeom>
          <a:noFill/>
        </p:spPr>
        <p:txBody>
          <a:bodyPr wrap="square" rtlCol="0">
            <a:spAutoFit/>
          </a:bodyPr>
          <a:lstStyle/>
          <a:p>
            <a:pPr rtl="0"/>
            <a:r>
              <a:rPr lang="pt-BR" sz="1400">
                <a:solidFill>
                  <a:srgbClr val="000000"/>
                </a:solidFill>
              </a:rPr>
              <a:t>Salvar a configuração em execução confirmará o endereço MAC aprendido dinamicamente na NVRAM.</a:t>
            </a:r>
          </a:p>
          <a:p>
            <a:endParaRPr lang="en-US" dirty="0"/>
          </a:p>
        </p:txBody>
      </p:sp>
    </p:spTree>
    <p:extLst>
      <p:ext uri="{BB962C8B-B14F-4D97-AF65-F5344CB8AC3E}">
        <p14:creationId xmlns:p14="http://schemas.microsoft.com/office/powerpoint/2010/main" val="33875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a:t>
            </a:r>
            <a:br>
              <a:rPr lang="en-US" dirty="0"/>
            </a:br>
            <a:r>
              <a:rPr lang="pt-BR" sz="2400"/>
              <a:t>Limite e aprenda endereços MAC</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200026" y="731837"/>
            <a:ext cx="3902828" cy="3848662"/>
          </a:xfrm>
        </p:spPr>
        <p:txBody>
          <a:bodyPr/>
          <a:lstStyle/>
          <a:p>
            <a:pPr marL="0" indent="0" algn="l" rtl="0"/>
            <a:r>
              <a:rPr lang="pt-BR" sz="1600">
                <a:solidFill>
                  <a:srgbClr val="000000"/>
                </a:solidFill>
              </a:rPr>
              <a:t>O exemplo a seguir demonstra uma configuração completa de segurança da porta para o FastEthernet 0/1. </a:t>
            </a:r>
          </a:p>
          <a:p>
            <a:pPr marL="285750" indent="-285750" algn="l" rtl="0">
              <a:buFont typeface="Arial" panose="020B0604020202020204" pitchFamily="34" charset="0"/>
              <a:buChar char="•"/>
            </a:pPr>
            <a:r>
              <a:rPr lang="pt-BR" sz="1600">
                <a:solidFill>
                  <a:srgbClr val="000000"/>
                </a:solidFill>
              </a:rPr>
              <a:t>O administrador especifica um máximo de 4 endereços MAC, configura manualmente um endereço MAC seguro e, em seguida, configura a porta para aprender dinamicamente endereços MAC seguros adicionais, até o máximo de 4 endereços MAC seguros. </a:t>
            </a:r>
          </a:p>
          <a:p>
            <a:pPr marL="285750" indent="-285750" algn="l" rtl="0">
              <a:buFont typeface="Arial" panose="020B0604020202020204" pitchFamily="34" charset="0"/>
              <a:buChar char="•"/>
            </a:pPr>
            <a:r>
              <a:rPr lang="pt-BR" sz="1600">
                <a:solidFill>
                  <a:srgbClr val="000000"/>
                </a:solidFill>
              </a:rPr>
              <a:t>Utilize os comandos </a:t>
            </a:r>
            <a:r>
              <a:rPr lang="pt-BR" sz="1600" b="1">
                <a:solidFill>
                  <a:srgbClr val="000000"/>
                </a:solidFill>
              </a:rPr>
              <a:t>show port-security interface</a:t>
            </a:r>
            <a:r>
              <a:rPr lang="pt-BR" sz="1600">
                <a:solidFill>
                  <a:srgbClr val="000000"/>
                </a:solidFill>
              </a:rPr>
              <a:t> e </a:t>
            </a:r>
            <a:r>
              <a:rPr lang="pt-BR" sz="1600" b="1">
                <a:solidFill>
                  <a:srgbClr val="000000"/>
                </a:solidFill>
              </a:rPr>
              <a:t>show port-security address</a:t>
            </a:r>
            <a:r>
              <a:rPr lang="pt-BR" sz="1600">
                <a:solidFill>
                  <a:srgbClr val="000000"/>
                </a:solidFill>
              </a:rPr>
              <a:t> para verificar a configuração.</a:t>
            </a:r>
          </a:p>
        </p:txBody>
      </p:sp>
      <p:pic>
        <p:nvPicPr>
          <p:cNvPr id="2" name="Picture 1">
            <a:extLst>
              <a:ext uri="{FF2B5EF4-FFF2-40B4-BE49-F238E27FC236}">
                <a16:creationId xmlns:a16="http://schemas.microsoft.com/office/drawing/2014/main" id="{CEC3B8AF-B625-4EF6-B464-AFD5EBDD20BD}"/>
              </a:ext>
            </a:extLst>
          </p:cNvPr>
          <p:cNvPicPr>
            <a:picLocks noChangeAspect="1"/>
          </p:cNvPicPr>
          <p:nvPr/>
        </p:nvPicPr>
        <p:blipFill>
          <a:blip r:embed="rId3"/>
          <a:stretch>
            <a:fillRect/>
          </a:stretch>
        </p:blipFill>
        <p:spPr>
          <a:xfrm>
            <a:off x="4833130" y="573073"/>
            <a:ext cx="3628192" cy="4007426"/>
          </a:xfrm>
          <a:prstGeom prst="rect">
            <a:avLst/>
          </a:prstGeom>
        </p:spPr>
      </p:pic>
    </p:spTree>
    <p:extLst>
      <p:ext uri="{BB962C8B-B14F-4D97-AF65-F5344CB8AC3E}">
        <p14:creationId xmlns:p14="http://schemas.microsoft.com/office/powerpoint/2010/main" val="21184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pt-BR"/>
              <a:t>Instructor Materials – Module 11 Planning Guide</a:t>
            </a:r>
          </a:p>
        </p:txBody>
      </p:sp>
      <p:sp>
        <p:nvSpPr>
          <p:cNvPr id="4099" name="Rectangle 34"/>
          <p:cNvSpPr>
            <a:spLocks noGrp="1" noChangeArrowheads="1"/>
          </p:cNvSpPr>
          <p:nvPr>
            <p:ph idx="1"/>
          </p:nvPr>
        </p:nvSpPr>
        <p:spPr>
          <a:xfrm>
            <a:off x="145357" y="808180"/>
            <a:ext cx="8741468" cy="3193936"/>
          </a:xfrm>
        </p:spPr>
        <p:txBody>
          <a:bodyPr/>
          <a:lstStyle/>
          <a:p>
            <a:pPr marL="0" indent="0" rtl="0">
              <a:buNone/>
            </a:pPr>
            <a:r>
              <a:rPr lang="pt-BR"/>
              <a:t>This PowerPoint deck is divided in two parts:</a:t>
            </a:r>
          </a:p>
          <a:p>
            <a:pPr rtl="0">
              <a:buFont typeface="Arial" panose="020B0604020202020204" pitchFamily="34" charset="0"/>
              <a:buChar char="•"/>
            </a:pPr>
            <a:r>
              <a:rPr lang="pt-BR"/>
              <a:t>Instructor Planning Guide</a:t>
            </a:r>
          </a:p>
          <a:p>
            <a:pPr lvl="1" rtl="0"/>
            <a:r>
              <a:rPr lang="pt-BR"/>
              <a:t>Information to help you become familiar with the module</a:t>
            </a:r>
          </a:p>
          <a:p>
            <a:pPr lvl="1" rtl="0"/>
            <a:r>
              <a:rPr lang="pt-BR"/>
              <a:t>Teaching aids</a:t>
            </a:r>
          </a:p>
          <a:p>
            <a:pPr rtl="0">
              <a:buFont typeface="Arial" panose="020B0604020202020204" pitchFamily="34" charset="0"/>
              <a:buChar char="•"/>
            </a:pPr>
            <a:r>
              <a:rPr lang="pt-BR"/>
              <a:t>Instructor Class Presentation</a:t>
            </a:r>
          </a:p>
          <a:p>
            <a:pPr lvl="1" rtl="0"/>
            <a:r>
              <a:rPr lang="pt-BR"/>
              <a:t>Optional slides that you can use in the classroom</a:t>
            </a:r>
          </a:p>
          <a:p>
            <a:pPr lvl="1" rtl="0"/>
            <a:r>
              <a:rPr lang="pt-BR"/>
              <a:t>Begins on slide # 9</a:t>
            </a:r>
          </a:p>
          <a:p>
            <a:pPr marL="142875" lvl="1" indent="0" algn="ctr" rtl="0">
              <a:buNone/>
            </a:pPr>
            <a:r>
              <a:rPr lang="pt-BR" sz="1600" b="1"/>
              <a:t>Note</a:t>
            </a:r>
            <a:r>
              <a:rPr lang="pt-BR" sz="1600"/>
              <a:t>: Remove the Planning Guide from this presentation before sharing with anyone.</a:t>
            </a:r>
          </a:p>
          <a:p>
            <a:pPr marL="0" indent="0" rtl="0">
              <a:buNone/>
            </a:pPr>
            <a:r>
              <a:rPr lang="pt-B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 </a:t>
            </a:r>
            <a:br>
              <a:rPr lang="en-US" dirty="0"/>
            </a:br>
            <a:r>
              <a:rPr lang="pt-BR" sz="2400"/>
              <a:t>Vencimento de Segurança de Porta</a:t>
            </a:r>
          </a:p>
        </p:txBody>
      </p:sp>
      <p:sp>
        <p:nvSpPr>
          <p:cNvPr id="6" name="Content Placeholder 5">
            <a:extLst>
              <a:ext uri="{FF2B5EF4-FFF2-40B4-BE49-F238E27FC236}">
                <a16:creationId xmlns:a16="http://schemas.microsoft.com/office/drawing/2014/main" id="{70A53D06-4CE6-4730-8896-BAD7B9BF63B6}"/>
              </a:ext>
            </a:extLst>
          </p:cNvPr>
          <p:cNvSpPr>
            <a:spLocks noGrp="1"/>
          </p:cNvSpPr>
          <p:nvPr>
            <p:ph idx="1"/>
          </p:nvPr>
        </p:nvSpPr>
        <p:spPr>
          <a:xfrm>
            <a:off x="474662" y="731837"/>
            <a:ext cx="8280057" cy="2963863"/>
          </a:xfrm>
        </p:spPr>
        <p:txBody>
          <a:bodyPr/>
          <a:lstStyle/>
          <a:p>
            <a:pPr marL="0" indent="0" algn="l" rtl="0"/>
            <a:r>
              <a:rPr lang="pt-BR" sz="1600">
                <a:solidFill>
                  <a:srgbClr val="000000"/>
                </a:solidFill>
              </a:rPr>
              <a:t>O envelhecimento da segurança da porta pode ser usado para definir o tempo de envelhecimento para endereços seguros estáticos e dinâmicos em uma porta e dois tipos de envelhecimento são suportados por porta:</a:t>
            </a:r>
          </a:p>
          <a:p>
            <a:pPr marL="358835" lvl="1" indent="-285750" rtl="0">
              <a:buFont typeface="Arial" panose="020B0604020202020204" pitchFamily="34" charset="0"/>
              <a:buChar char="•"/>
            </a:pPr>
            <a:r>
              <a:rPr lang="pt-BR" b="1">
                <a:solidFill>
                  <a:srgbClr val="000000"/>
                </a:solidFill>
              </a:rPr>
              <a:t>Absoluto</a:t>
            </a:r>
            <a:r>
              <a:rPr lang="pt-BR">
                <a:solidFill>
                  <a:srgbClr val="000000"/>
                </a:solidFill>
              </a:rPr>
              <a:t> - Os endereços seguros na porta são excluídos após o tempo de vencimento especificado.</a:t>
            </a:r>
          </a:p>
          <a:p>
            <a:pPr marL="358835" lvl="1" indent="-285750" rtl="0">
              <a:buFont typeface="Arial" panose="020B0604020202020204" pitchFamily="34" charset="0"/>
              <a:buChar char="•"/>
            </a:pPr>
            <a:r>
              <a:rPr lang="pt-BR" b="1">
                <a:solidFill>
                  <a:srgbClr val="000000"/>
                </a:solidFill>
              </a:rPr>
              <a:t>Inatividade </a:t>
            </a:r>
            <a:r>
              <a:rPr lang="pt-BR">
                <a:solidFill>
                  <a:srgbClr val="000000"/>
                </a:solidFill>
              </a:rPr>
              <a:t> - Os endereços seguros na porta serão excluídos apenas se estiverem inativos pelo vencimento especificado.</a:t>
            </a:r>
          </a:p>
          <a:p>
            <a:pPr marL="285750" indent="-285750" algn="l">
              <a:buFont typeface="Arial" panose="020B0604020202020204" pitchFamily="34" charset="0"/>
              <a:buChar char="•"/>
            </a:pPr>
            <a:endParaRPr lang="en-US" sz="1400" dirty="0">
              <a:solidFill>
                <a:srgbClr val="000000"/>
              </a:solidFill>
            </a:endParaRPr>
          </a:p>
          <a:p>
            <a:pPr marL="0" indent="0" algn="l" rtl="0"/>
            <a:r>
              <a:rPr lang="pt-BR" sz="1600">
                <a:solidFill>
                  <a:srgbClr val="000000"/>
                </a:solidFill>
              </a:rPr>
              <a:t>Use o vencimento para remover endereços MAC seguros em uma porta segura sem excluir manualmente os endereços MAC seguros existentes. </a:t>
            </a:r>
          </a:p>
          <a:p>
            <a:pPr marL="285750" indent="-285750" algn="l" rtl="0">
              <a:buFont typeface="Arial" panose="020B0604020202020204" pitchFamily="34" charset="0"/>
              <a:buChar char="•"/>
            </a:pPr>
            <a:r>
              <a:rPr lang="pt-BR" sz="1400">
                <a:solidFill>
                  <a:srgbClr val="000000"/>
                </a:solidFill>
              </a:rPr>
              <a:t>O vencimento de endereços seguros configurados estaticamente pode ser ativado ou desativado por porta.</a:t>
            </a:r>
          </a:p>
          <a:p>
            <a:pPr marL="285750" indent="-285750" algn="l">
              <a:buFont typeface="Arial" panose="020B0604020202020204" pitchFamily="34" charset="0"/>
              <a:buChar char="•"/>
            </a:pPr>
            <a:endParaRPr lang="en-US" sz="1400" dirty="0">
              <a:solidFill>
                <a:srgbClr val="000000"/>
              </a:solidFill>
            </a:endParaRPr>
          </a:p>
          <a:p>
            <a:pPr marL="0" indent="0" algn="l" rtl="0"/>
            <a:r>
              <a:rPr lang="pt-BR" sz="1600">
                <a:solidFill>
                  <a:srgbClr val="000000"/>
                </a:solidFill>
              </a:rPr>
              <a:t>Utilize o comando </a:t>
            </a:r>
            <a:r>
              <a:rPr lang="pt-BR" sz="1600" b="1">
                <a:solidFill>
                  <a:srgbClr val="000000"/>
                </a:solidFill>
              </a:rPr>
              <a:t>switchport port-security</a:t>
            </a:r>
            <a:r>
              <a:rPr lang="pt-BR" sz="1600">
                <a:solidFill>
                  <a:srgbClr val="000000"/>
                </a:solidFill>
              </a:rPr>
              <a:t> aging para habilitar e desabilitar o vencimento estático da porta segura ou para definir o tempo ou tipo de vencimento.</a:t>
            </a:r>
          </a:p>
          <a:p>
            <a:pPr marL="285750" indent="-285750" algn="l">
              <a:buFont typeface="Arial" panose="020B0604020202020204" pitchFamily="34" charset="0"/>
              <a:buChar char="•"/>
            </a:pPr>
            <a:endParaRPr lang="en-US" sz="1400" dirty="0">
              <a:solidFill>
                <a:srgbClr val="000000"/>
              </a:solidFill>
            </a:endParaRPr>
          </a:p>
        </p:txBody>
      </p:sp>
      <p:sp>
        <p:nvSpPr>
          <p:cNvPr id="7" name="Rectangle 1">
            <a:extLst>
              <a:ext uri="{FF2B5EF4-FFF2-40B4-BE49-F238E27FC236}">
                <a16:creationId xmlns:a16="http://schemas.microsoft.com/office/drawing/2014/main" id="{C92F5141-7524-462C-A374-F5DFDF9C9839}"/>
              </a:ext>
            </a:extLst>
          </p:cNvPr>
          <p:cNvSpPr>
            <a:spLocks noChangeArrowheads="1"/>
          </p:cNvSpPr>
          <p:nvPr/>
        </p:nvSpPr>
        <p:spPr bwMode="auto">
          <a:xfrm>
            <a:off x="239293" y="3815719"/>
            <a:ext cx="8750793" cy="16927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S1(config-if)# </a:t>
            </a:r>
            <a:r>
              <a:rPr kumimoji="0" lang="pt-BR"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switchport port-security aging</a:t>
            </a:r>
            <a:r>
              <a:rPr kumimoji="0" lang="pt-BR"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pt-BR"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static</a:t>
            </a:r>
            <a:r>
              <a:rPr kumimoji="0" lang="pt-BR"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 </a:t>
            </a:r>
            <a:r>
              <a:rPr kumimoji="0" lang="pt-BR"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time</a:t>
            </a:r>
            <a:r>
              <a:rPr kumimoji="0" lang="pt-BR"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pt-BR" sz="1100" b="0" i="1" u="none" strike="noStrike" cap="none" normalizeH="0" baseline="0">
                <a:ln>
                  <a:noFill/>
                </a:ln>
                <a:solidFill>
                  <a:srgbClr val="58585B"/>
                </a:solidFill>
                <a:effectLst/>
                <a:latin typeface="Courier New" panose="02070309020205020404" pitchFamily="49" charset="0"/>
                <a:cs typeface="Courier New" panose="02070309020205020404" pitchFamily="49" charset="0"/>
              </a:rPr>
              <a:t>time </a:t>
            </a:r>
            <a:r>
              <a:rPr kumimoji="0" lang="pt-BR"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pt-BR"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type</a:t>
            </a:r>
            <a:r>
              <a:rPr kumimoji="0" lang="pt-BR"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pt-BR"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absolute</a:t>
            </a:r>
            <a:r>
              <a:rPr kumimoji="0" lang="pt-BR"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 </a:t>
            </a:r>
            <a:r>
              <a:rPr kumimoji="0" lang="pt-BR" sz="11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inactivity</a:t>
            </a:r>
            <a:r>
              <a:rPr kumimoji="0" lang="pt-BR" sz="11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268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 </a:t>
            </a:r>
            <a:br>
              <a:rPr lang="en-US" dirty="0"/>
            </a:br>
            <a:r>
              <a:rPr lang="pt-BR" sz="2400"/>
              <a:t>Vencimento de Segurança de Porta</a:t>
            </a:r>
          </a:p>
        </p:txBody>
      </p:sp>
      <p:sp>
        <p:nvSpPr>
          <p:cNvPr id="4" name="Content Placeholder 3">
            <a:extLst>
              <a:ext uri="{FF2B5EF4-FFF2-40B4-BE49-F238E27FC236}">
                <a16:creationId xmlns:a16="http://schemas.microsoft.com/office/drawing/2014/main" id="{F4AFE619-ADE8-4781-8006-1168D3CA8A53}"/>
              </a:ext>
            </a:extLst>
          </p:cNvPr>
          <p:cNvSpPr>
            <a:spLocks noGrp="1"/>
          </p:cNvSpPr>
          <p:nvPr>
            <p:ph idx="1"/>
          </p:nvPr>
        </p:nvSpPr>
        <p:spPr>
          <a:xfrm>
            <a:off x="474662" y="731837"/>
            <a:ext cx="3044393" cy="3689897"/>
          </a:xfrm>
        </p:spPr>
        <p:txBody>
          <a:bodyPr/>
          <a:lstStyle/>
          <a:p>
            <a:pPr marL="0" indent="0" algn="l" rtl="0"/>
            <a:r>
              <a:rPr lang="pt-BR" sz="1600">
                <a:solidFill>
                  <a:srgbClr val="000000"/>
                </a:solidFill>
              </a:rPr>
              <a:t>O exemplo mostra um administrador configurando o tipo de envelhecimento para 10 minutos de inatividade.</a:t>
            </a:r>
          </a:p>
          <a:p>
            <a:pPr marL="0" indent="0" algn="l"/>
            <a:endParaRPr lang="en-US" sz="1600" dirty="0">
              <a:solidFill>
                <a:srgbClr val="000000"/>
              </a:solidFill>
            </a:endParaRPr>
          </a:p>
          <a:p>
            <a:pPr marL="0" indent="0" algn="l" rtl="0"/>
            <a:r>
              <a:rPr lang="pt-BR" sz="1600">
                <a:solidFill>
                  <a:srgbClr val="000000"/>
                </a:solidFill>
              </a:rPr>
              <a:t>O comando </a:t>
            </a:r>
            <a:r>
              <a:rPr lang="pt-BR" sz="1600" b="1">
                <a:solidFill>
                  <a:srgbClr val="000000"/>
                </a:solidFill>
              </a:rPr>
              <a:t>show port-security </a:t>
            </a:r>
            <a:r>
              <a:rPr lang="pt-BR" sz="1600">
                <a:solidFill>
                  <a:srgbClr val="000000"/>
                </a:solidFill>
              </a:rPr>
              <a:t>confirma as mudanças.O comando </a:t>
            </a:r>
            <a:r>
              <a:rPr lang="pt-BR" sz="1600" b="1">
                <a:solidFill>
                  <a:srgbClr val="000000"/>
                </a:solidFill>
              </a:rPr>
              <a:t> </a:t>
            </a:r>
            <a:r>
              <a:rPr lang="pt-BR" sz="1600" b="1"/>
              <a:t>interface</a:t>
            </a:r>
            <a:r>
              <a:rPr lang="pt-BR" sz="1600"/>
              <a:t> verifica a configuração.</a:t>
            </a:r>
          </a:p>
        </p:txBody>
      </p:sp>
      <p:pic>
        <p:nvPicPr>
          <p:cNvPr id="5" name="Picture 4">
            <a:extLst>
              <a:ext uri="{FF2B5EF4-FFF2-40B4-BE49-F238E27FC236}">
                <a16:creationId xmlns:a16="http://schemas.microsoft.com/office/drawing/2014/main" id="{7109FAE2-0E5D-4B05-B999-5A0C0F5574C3}"/>
              </a:ext>
            </a:extLst>
          </p:cNvPr>
          <p:cNvPicPr>
            <a:picLocks noChangeAspect="1"/>
          </p:cNvPicPr>
          <p:nvPr/>
        </p:nvPicPr>
        <p:blipFill>
          <a:blip r:embed="rId3"/>
          <a:stretch>
            <a:fillRect/>
          </a:stretch>
        </p:blipFill>
        <p:spPr>
          <a:xfrm>
            <a:off x="3754438" y="764134"/>
            <a:ext cx="4914900" cy="3657600"/>
          </a:xfrm>
          <a:prstGeom prst="rect">
            <a:avLst/>
          </a:prstGeom>
        </p:spPr>
      </p:pic>
    </p:spTree>
    <p:extLst>
      <p:ext uri="{BB962C8B-B14F-4D97-AF65-F5344CB8AC3E}">
        <p14:creationId xmlns:p14="http://schemas.microsoft.com/office/powerpoint/2010/main" val="54954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Implementação de Segurança de porta </a:t>
            </a:r>
            <a:r>
              <a:rPr lang="pt-BR" sz="1600"/>
              <a:t>Segurança de porta: modos de violação</a:t>
            </a:r>
          </a:p>
        </p:txBody>
      </p:sp>
      <p:sp>
        <p:nvSpPr>
          <p:cNvPr id="6" name="Content Placeholder 5">
            <a:extLst>
              <a:ext uri="{FF2B5EF4-FFF2-40B4-BE49-F238E27FC236}">
                <a16:creationId xmlns:a16="http://schemas.microsoft.com/office/drawing/2014/main" id="{357C86E7-B5C8-4087-AB5E-299203C64742}"/>
              </a:ext>
            </a:extLst>
          </p:cNvPr>
          <p:cNvSpPr>
            <a:spLocks noGrp="1"/>
          </p:cNvSpPr>
          <p:nvPr>
            <p:ph idx="1"/>
          </p:nvPr>
        </p:nvSpPr>
        <p:spPr>
          <a:xfrm>
            <a:off x="474662" y="731837"/>
            <a:ext cx="8280057" cy="834691"/>
          </a:xfrm>
        </p:spPr>
        <p:txBody>
          <a:bodyPr/>
          <a:lstStyle/>
          <a:p>
            <a:pPr marL="0" indent="0" algn="l" rtl="0"/>
            <a:r>
              <a:rPr lang="pt-BR" sz="1600">
                <a:solidFill>
                  <a:srgbClr val="000000"/>
                </a:solidFill>
              </a:rPr>
              <a:t>Se o endereço MAC de um dispositivo conectado a uma porta for diferente da lista de endereços seguros, ocorrerá uma violação de porta e a porta entrará no estado desabilitado por erro.</a:t>
            </a:r>
          </a:p>
          <a:p>
            <a:pPr marL="285750" indent="-285750" algn="l" rtl="0">
              <a:buFont typeface="Arial" panose="020B0604020202020204" pitchFamily="34" charset="0"/>
              <a:buChar char="•"/>
            </a:pPr>
            <a:r>
              <a:rPr lang="pt-BR" sz="1400">
                <a:solidFill>
                  <a:srgbClr val="000000"/>
                </a:solidFill>
              </a:rPr>
              <a:t>Para definir o modo de violação de segurança da porta, use o seguinte comando:</a:t>
            </a:r>
          </a:p>
          <a:p>
            <a:pPr marL="285750" indent="-285750" algn="l">
              <a:buFont typeface="Arial" panose="020B0604020202020204" pitchFamily="34" charset="0"/>
              <a:buChar char="•"/>
            </a:pPr>
            <a:endParaRPr lang="en-US" sz="1400" dirty="0">
              <a:solidFill>
                <a:srgbClr val="000000"/>
              </a:solidFill>
            </a:endParaRPr>
          </a:p>
        </p:txBody>
      </p:sp>
      <p:sp>
        <p:nvSpPr>
          <p:cNvPr id="9" name="Rectangle 1">
            <a:extLst>
              <a:ext uri="{FF2B5EF4-FFF2-40B4-BE49-F238E27FC236}">
                <a16:creationId xmlns:a16="http://schemas.microsoft.com/office/drawing/2014/main" id="{72A00CD5-008D-45BC-9424-DBB739823FA3}"/>
              </a:ext>
            </a:extLst>
          </p:cNvPr>
          <p:cNvSpPr>
            <a:spLocks noChangeArrowheads="1"/>
          </p:cNvSpPr>
          <p:nvPr/>
        </p:nvSpPr>
        <p:spPr bwMode="auto">
          <a:xfrm>
            <a:off x="474662" y="1566528"/>
            <a:ext cx="7995779" cy="184666"/>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rtl="0" eaLnBrk="0" hangingPunct="0"/>
            <a:r>
              <a:rPr kumimoji="0" lang="pt-BR" sz="12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Switch(config-if)# </a:t>
            </a:r>
            <a:r>
              <a:rPr kumimoji="0" lang="pt-BR" sz="12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switchport port-security violation </a:t>
            </a:r>
            <a:r>
              <a:rPr kumimoji="0" lang="pt-BR" sz="12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a:t>
            </a:r>
            <a:r>
              <a:rPr lang="pt-BR" sz="1200" b="1">
                <a:solidFill>
                  <a:srgbClr val="58585B"/>
                </a:solidFill>
                <a:latin typeface="Courier New" panose="02070309020205020404" pitchFamily="49" charset="0"/>
                <a:cs typeface="Courier New" panose="02070309020205020404" pitchFamily="49" charset="0"/>
              </a:rPr>
              <a:t>shutdown </a:t>
            </a:r>
            <a:r>
              <a:rPr kumimoji="0" lang="pt-BR" sz="12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a:t>
            </a:r>
            <a:r>
              <a:rPr kumimoji="0" lang="pt-BR" sz="1200" b="1"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restrict</a:t>
            </a:r>
            <a:r>
              <a:rPr kumimoji="0" lang="pt-BR" sz="12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 | </a:t>
            </a:r>
            <a:r>
              <a:rPr lang="pt-BR" sz="1200" b="1">
                <a:solidFill>
                  <a:srgbClr val="58585B"/>
                </a:solidFill>
                <a:latin typeface="Courier New" panose="02070309020205020404" pitchFamily="49" charset="0"/>
                <a:cs typeface="Courier New" panose="02070309020205020404" pitchFamily="49" charset="0"/>
              </a:rPr>
              <a:t>protect</a:t>
            </a:r>
            <a:r>
              <a:rPr kumimoji="0" lang="pt-BR" sz="1200" b="0" i="0" u="none" strike="noStrike" cap="none" normalizeH="0" baseline="0">
                <a:ln>
                  <a:noFill/>
                </a:ln>
                <a:solidFill>
                  <a:srgbClr val="58585B"/>
                </a:solidFill>
                <a:effectLst/>
                <a:latin typeface="Courier New" panose="02070309020205020404" pitchFamily="49" charset="0"/>
                <a:cs typeface="Courier New" panose="02070309020205020404" pitchFamily="49" charset="0"/>
              </a:rPr>
              <a:t>}</a:t>
            </a:r>
            <a:r>
              <a:rPr kumimoji="0" lang="pt-BR" sz="12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7" name="Table 7">
            <a:extLst>
              <a:ext uri="{FF2B5EF4-FFF2-40B4-BE49-F238E27FC236}">
                <a16:creationId xmlns:a16="http://schemas.microsoft.com/office/drawing/2014/main" id="{891CB371-A089-4AAE-AED8-2DEBBD6F70FD}"/>
              </a:ext>
            </a:extLst>
          </p:cNvPr>
          <p:cNvGraphicFramePr>
            <a:graphicFrameLocks noGrp="1"/>
          </p:cNvGraphicFramePr>
          <p:nvPr>
            <p:extLst>
              <p:ext uri="{D42A27DB-BD31-4B8C-83A1-F6EECF244321}">
                <p14:modId xmlns:p14="http://schemas.microsoft.com/office/powerpoint/2010/main" val="2136762266"/>
              </p:ext>
            </p:extLst>
          </p:nvPr>
        </p:nvGraphicFramePr>
        <p:xfrm>
          <a:off x="889146" y="2355352"/>
          <a:ext cx="7780192" cy="2165350"/>
        </p:xfrm>
        <a:graphic>
          <a:graphicData uri="http://schemas.openxmlformats.org/drawingml/2006/table">
            <a:tbl>
              <a:tblPr firstRow="1" bandRow="1">
                <a:tableStyleId>{5C22544A-7EE6-4342-B048-85BDC9FD1C3A}</a:tableStyleId>
              </a:tblPr>
              <a:tblGrid>
                <a:gridCol w="947274">
                  <a:extLst>
                    <a:ext uri="{9D8B030D-6E8A-4147-A177-3AD203B41FA5}">
                      <a16:colId xmlns:a16="http://schemas.microsoft.com/office/drawing/2014/main" val="433698142"/>
                    </a:ext>
                  </a:extLst>
                </a:gridCol>
                <a:gridCol w="6832918">
                  <a:extLst>
                    <a:ext uri="{9D8B030D-6E8A-4147-A177-3AD203B41FA5}">
                      <a16:colId xmlns:a16="http://schemas.microsoft.com/office/drawing/2014/main" val="2632883523"/>
                    </a:ext>
                  </a:extLst>
                </a:gridCol>
              </a:tblGrid>
              <a:tr h="370840">
                <a:tc>
                  <a:txBody>
                    <a:bodyPr/>
                    <a:lstStyle/>
                    <a:p>
                      <a:pPr algn="l" rtl="0" fontAlgn="ctr"/>
                      <a:r>
                        <a:rPr lang="pt-BR" sz="1100">
                          <a:effectLst/>
                        </a:rPr>
                        <a:t>Modo</a:t>
                      </a:r>
                    </a:p>
                  </a:txBody>
                  <a:tcPr marL="47625" marR="47625" marT="47625" marB="47625" anchor="ctr"/>
                </a:tc>
                <a:tc>
                  <a:txBody>
                    <a:bodyPr/>
                    <a:lstStyle/>
                    <a:p>
                      <a:pPr algn="l" rtl="0" fontAlgn="ctr"/>
                      <a:r>
                        <a:rPr lang="pt-BR" sz="1100">
                          <a:effectLst/>
                        </a:rPr>
                        <a:t>Descrição</a:t>
                      </a:r>
                    </a:p>
                  </a:txBody>
                  <a:tcPr marL="47625" marR="47625" marT="47625" marB="47625" anchor="ctr"/>
                </a:tc>
                <a:extLst>
                  <a:ext uri="{0D108BD9-81ED-4DB2-BD59-A6C34878D82A}">
                    <a16:rowId xmlns:a16="http://schemas.microsoft.com/office/drawing/2014/main" val="1107387990"/>
                  </a:ext>
                </a:extLst>
              </a:tr>
              <a:tr h="370840">
                <a:tc>
                  <a:txBody>
                    <a:bodyPr/>
                    <a:lstStyle/>
                    <a:p>
                      <a:pPr fontAlgn="ctr"/>
                      <a:endParaRPr lang="en-US" sz="1100" b="0">
                        <a:effectLst/>
                      </a:endParaRPr>
                    </a:p>
                    <a:p>
                      <a:pPr rtl="0" fontAlgn="ctr"/>
                      <a:r>
                        <a:rPr lang="pt-BR" sz="1100" b="1">
                          <a:effectLst/>
                        </a:rPr>
                        <a:t>shutdown</a:t>
                      </a:r>
                    </a:p>
                    <a:p>
                      <a:pPr rtl="0" fontAlgn="ctr"/>
                      <a:r>
                        <a:rPr lang="pt-BR" sz="1100" b="0">
                          <a:effectLst/>
                        </a:rPr>
                        <a:t>Padrão</a:t>
                      </a:r>
                    </a:p>
                  </a:txBody>
                  <a:tcPr marL="47625" marR="47625" marT="47625" marB="47625" anchor="ctr"/>
                </a:tc>
                <a:tc>
                  <a:txBody>
                    <a:bodyPr/>
                    <a:lstStyle/>
                    <a:p>
                      <a:pPr rtl="0" fontAlgn="ctr"/>
                      <a:r>
                        <a:rPr lang="pt-BR" sz="1100" b="0">
                          <a:effectLst/>
                        </a:rPr>
                        <a:t>A porta passa para o estado desabilitado por erro imediatamente, apaga o LED da porta e envia uma mensagem syslog. Ele incrementa o contador de violação. Quando uma porta segura está no estado desabilitado por erro, o administrador deve reativá-la inserindo os comandos </a:t>
                      </a:r>
                      <a:r>
                        <a:rPr lang="pt-BR" sz="1100" b="1">
                          <a:effectLst/>
                        </a:rPr>
                        <a:t>shutdown</a:t>
                      </a:r>
                      <a:r>
                        <a:rPr lang="pt-BR" sz="1100" b="0">
                          <a:effectLst/>
                        </a:rPr>
                        <a:t> e </a:t>
                      </a:r>
                      <a:r>
                        <a:rPr lang="pt-BR" sz="1100" b="1">
                          <a:effectLst/>
                        </a:rPr>
                        <a:t>no shutdown</a:t>
                      </a:r>
                      <a:r>
                        <a:rPr lang="pt-BR" sz="1100" b="0">
                          <a:effectLst/>
                        </a:rPr>
                        <a:t>.</a:t>
                      </a:r>
                    </a:p>
                  </a:txBody>
                  <a:tcPr marL="47625" marR="47625" marT="47625" marB="47625" anchor="ctr"/>
                </a:tc>
                <a:extLst>
                  <a:ext uri="{0D108BD9-81ED-4DB2-BD59-A6C34878D82A}">
                    <a16:rowId xmlns:a16="http://schemas.microsoft.com/office/drawing/2014/main" val="148355350"/>
                  </a:ext>
                </a:extLst>
              </a:tr>
              <a:tr h="370840">
                <a:tc>
                  <a:txBody>
                    <a:bodyPr/>
                    <a:lstStyle/>
                    <a:p>
                      <a:pPr fontAlgn="ctr"/>
                      <a:endParaRPr lang="en-US" sz="1100" b="0">
                        <a:effectLst/>
                      </a:endParaRPr>
                    </a:p>
                    <a:p>
                      <a:pPr rtl="0" fontAlgn="ctr"/>
                      <a:r>
                        <a:rPr lang="pt-BR" sz="1100" b="1">
                          <a:effectLst/>
                        </a:rPr>
                        <a:t>restringir</a:t>
                      </a:r>
                    </a:p>
                  </a:txBody>
                  <a:tcPr marL="47625" marR="47625" marT="47625" marB="47625" anchor="ctr"/>
                </a:tc>
                <a:tc>
                  <a:txBody>
                    <a:bodyPr/>
                    <a:lstStyle/>
                    <a:p>
                      <a:pPr rtl="0" fontAlgn="ctr"/>
                      <a:r>
                        <a:rPr lang="pt-BR" sz="1100" b="0">
                          <a:effectLst/>
                        </a:rPr>
                        <a:t>A porta descarta pacotes com endereços de origem desconhecidos até você remover um número suficiente de endereços MAC seguros para ficar abaixo do valor máximo ou aumentar o valor máximo. Esse modo faz com que o contador de Violação de segurança aumente e gere uma mensagem de syslog.</a:t>
                      </a:r>
                    </a:p>
                  </a:txBody>
                  <a:tcPr marL="47625" marR="47625" marT="47625" marB="47625" anchor="ctr"/>
                </a:tc>
                <a:extLst>
                  <a:ext uri="{0D108BD9-81ED-4DB2-BD59-A6C34878D82A}">
                    <a16:rowId xmlns:a16="http://schemas.microsoft.com/office/drawing/2014/main" val="3144406471"/>
                  </a:ext>
                </a:extLst>
              </a:tr>
              <a:tr h="370840">
                <a:tc>
                  <a:txBody>
                    <a:bodyPr/>
                    <a:lstStyle/>
                    <a:p>
                      <a:pPr fontAlgn="ctr"/>
                      <a:endParaRPr lang="en-US" sz="1100" b="0" dirty="0">
                        <a:effectLst/>
                      </a:endParaRPr>
                    </a:p>
                    <a:p>
                      <a:pPr rtl="0" fontAlgn="ctr"/>
                      <a:r>
                        <a:rPr lang="pt-BR" sz="1100" b="1">
                          <a:effectLst/>
                        </a:rPr>
                        <a:t>proteger</a:t>
                      </a:r>
                    </a:p>
                  </a:txBody>
                  <a:tcPr marL="47625" marR="47625" marT="47625" marB="47625" anchor="ctr"/>
                </a:tc>
                <a:tc>
                  <a:txBody>
                    <a:bodyPr/>
                    <a:lstStyle/>
                    <a:p>
                      <a:pPr rtl="0" fontAlgn="ctr"/>
                      <a:r>
                        <a:rPr lang="pt-BR" sz="1100" b="0">
                          <a:effectLst/>
                        </a:rPr>
                        <a:t>Este é o menos seguro dos modos de violação de segurança. A porta descarta pacotes com endereços de origem MAC desconhecidos até você remover um número suficiente de endereços MAC seguros para ficar abaixo do valor máximo ou aumentar o valor máximo. Nenhuma mensagem é enviada para o syslog.</a:t>
                      </a:r>
                    </a:p>
                  </a:txBody>
                  <a:tcPr marL="47625" marR="47625" marT="47625" marB="47625" anchor="ctr"/>
                </a:tc>
                <a:extLst>
                  <a:ext uri="{0D108BD9-81ED-4DB2-BD59-A6C34878D82A}">
                    <a16:rowId xmlns:a16="http://schemas.microsoft.com/office/drawing/2014/main" val="1324108008"/>
                  </a:ext>
                </a:extLst>
              </a:tr>
            </a:tbl>
          </a:graphicData>
        </a:graphic>
      </p:graphicFrame>
      <p:sp>
        <p:nvSpPr>
          <p:cNvPr id="2" name="TextBox 1">
            <a:extLst>
              <a:ext uri="{FF2B5EF4-FFF2-40B4-BE49-F238E27FC236}">
                <a16:creationId xmlns:a16="http://schemas.microsoft.com/office/drawing/2014/main" id="{D1985A8C-C3A8-47BD-8F0B-15EF3254FF05}"/>
              </a:ext>
            </a:extLst>
          </p:cNvPr>
          <p:cNvSpPr txBox="1"/>
          <p:nvPr/>
        </p:nvSpPr>
        <p:spPr>
          <a:xfrm>
            <a:off x="474662" y="1639729"/>
            <a:ext cx="8420100" cy="861774"/>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000000"/>
              </a:solidFill>
            </a:endParaRPr>
          </a:p>
          <a:p>
            <a:pPr rtl="0"/>
            <a:r>
              <a:rPr lang="pt-BR" sz="1400">
                <a:solidFill>
                  <a:srgbClr val="000000"/>
                </a:solidFill>
              </a:rPr>
              <a:t>A tabela a seguir mostra como um switch reage com base no modo de violação configurado.</a:t>
            </a:r>
          </a:p>
          <a:p>
            <a:endParaRPr lang="en-US" dirty="0"/>
          </a:p>
        </p:txBody>
      </p:sp>
    </p:spTree>
    <p:extLst>
      <p:ext uri="{BB962C8B-B14F-4D97-AF65-F5344CB8AC3E}">
        <p14:creationId xmlns:p14="http://schemas.microsoft.com/office/powerpoint/2010/main" val="225957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pt-BR" sz="2400"/>
              <a:t>Implementação de Segurança de porta </a:t>
            </a:r>
            <a:r>
              <a:rPr lang="pt-BR" sz="1600"/>
              <a:t>Segurança de porta: modos de violação (Continuação)</a:t>
            </a:r>
          </a:p>
        </p:txBody>
      </p:sp>
      <p:sp>
        <p:nvSpPr>
          <p:cNvPr id="4" name="Content Placeholder 3">
            <a:extLst>
              <a:ext uri="{FF2B5EF4-FFF2-40B4-BE49-F238E27FC236}">
                <a16:creationId xmlns:a16="http://schemas.microsoft.com/office/drawing/2014/main" id="{1CAEB930-B26C-40CB-B179-5E7EC27B0835}"/>
              </a:ext>
            </a:extLst>
          </p:cNvPr>
          <p:cNvSpPr>
            <a:spLocks noGrp="1"/>
          </p:cNvSpPr>
          <p:nvPr>
            <p:ph idx="1"/>
          </p:nvPr>
        </p:nvSpPr>
        <p:spPr>
          <a:xfrm>
            <a:off x="474662" y="731837"/>
            <a:ext cx="3754438" cy="3689897"/>
          </a:xfrm>
        </p:spPr>
        <p:txBody>
          <a:bodyPr/>
          <a:lstStyle/>
          <a:p>
            <a:pPr marL="0" indent="0" algn="l" rtl="0"/>
            <a:r>
              <a:rPr lang="pt-BR" sz="1600">
                <a:solidFill>
                  <a:srgbClr val="000000"/>
                </a:solidFill>
              </a:rPr>
              <a:t>O exemplo a seguir mostra um administrador alterando a violação de segurança para "restrict". </a:t>
            </a:r>
          </a:p>
          <a:p>
            <a:pPr marL="0" indent="0" algn="l"/>
            <a:endParaRPr lang="en-US" sz="1600" dirty="0">
              <a:solidFill>
                <a:srgbClr val="000000"/>
              </a:solidFill>
            </a:endParaRPr>
          </a:p>
          <a:p>
            <a:pPr marL="0" indent="0" algn="l" rtl="0"/>
            <a:r>
              <a:rPr lang="pt-BR" sz="1600">
                <a:solidFill>
                  <a:srgbClr val="000000"/>
                </a:solidFill>
              </a:rPr>
              <a:t>A saída do comando </a:t>
            </a:r>
            <a:r>
              <a:rPr lang="pt-BR" sz="1600" b="1">
                <a:solidFill>
                  <a:srgbClr val="000000"/>
                </a:solidFill>
              </a:rPr>
              <a:t>show port-security interface</a:t>
            </a:r>
            <a:r>
              <a:rPr lang="pt-BR" sz="1600">
                <a:solidFill>
                  <a:srgbClr val="000000"/>
                </a:solidFill>
              </a:rPr>
              <a:t> confirma que a alteração foi feita.</a:t>
            </a:r>
          </a:p>
        </p:txBody>
      </p:sp>
      <p:pic>
        <p:nvPicPr>
          <p:cNvPr id="5" name="Picture 4">
            <a:extLst>
              <a:ext uri="{FF2B5EF4-FFF2-40B4-BE49-F238E27FC236}">
                <a16:creationId xmlns:a16="http://schemas.microsoft.com/office/drawing/2014/main" id="{490792D8-65E6-44D4-8DDC-ADE39D2ABC07}"/>
              </a:ext>
            </a:extLst>
          </p:cNvPr>
          <p:cNvPicPr>
            <a:picLocks noChangeAspect="1"/>
          </p:cNvPicPr>
          <p:nvPr/>
        </p:nvPicPr>
        <p:blipFill>
          <a:blip r:embed="rId3"/>
          <a:stretch>
            <a:fillRect/>
          </a:stretch>
        </p:blipFill>
        <p:spPr>
          <a:xfrm>
            <a:off x="4781513" y="1179608"/>
            <a:ext cx="3980259" cy="3285935"/>
          </a:xfrm>
          <a:prstGeom prst="rect">
            <a:avLst/>
          </a:prstGeom>
        </p:spPr>
      </p:pic>
    </p:spTree>
    <p:extLst>
      <p:ext uri="{BB962C8B-B14F-4D97-AF65-F5344CB8AC3E}">
        <p14:creationId xmlns:p14="http://schemas.microsoft.com/office/powerpoint/2010/main" val="63735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Segurança de Porta</a:t>
            </a:r>
            <a:br>
              <a:rPr lang="en-US" dirty="0"/>
            </a:br>
            <a:r>
              <a:rPr lang="pt-BR" sz="2400"/>
              <a:t>Portas no estado error-disabled</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474662" y="731838"/>
            <a:ext cx="8280057" cy="1697038"/>
          </a:xfrm>
        </p:spPr>
        <p:txBody>
          <a:bodyPr/>
          <a:lstStyle/>
          <a:p>
            <a:pPr marL="0" indent="0" algn="l" rtl="0"/>
            <a:r>
              <a:rPr lang="pt-BR" sz="1600">
                <a:solidFill>
                  <a:srgbClr val="000000"/>
                </a:solidFill>
              </a:rPr>
              <a:t>Quando uma porta é desligada e colocada no estado error-disabled, nenhum tráfego é enviado ou recebido nessa porta. </a:t>
            </a:r>
          </a:p>
          <a:p>
            <a:pPr marL="0" indent="0" algn="l" rtl="0"/>
            <a:r>
              <a:rPr lang="pt-BR" sz="1600">
                <a:solidFill>
                  <a:srgbClr val="000000"/>
                </a:solidFill>
              </a:rPr>
              <a:t>Uma série de mensagens relacionadas à segurança da porta é exibida no console, conforme mostrado no exemplo a seguir.</a:t>
            </a:r>
          </a:p>
          <a:p>
            <a:pPr marL="0" indent="0" algn="l"/>
            <a:endParaRPr lang="en-US" sz="1400" dirty="0">
              <a:solidFill>
                <a:srgbClr val="000000"/>
              </a:solidFill>
            </a:endParaRPr>
          </a:p>
          <a:p>
            <a:pPr marL="0" indent="0" algn="l" rtl="0"/>
            <a:r>
              <a:rPr lang="pt-BR" sz="1400" b="1">
                <a:solidFill>
                  <a:srgbClr val="000000"/>
                </a:solidFill>
              </a:rPr>
              <a:t>Observação</a:t>
            </a:r>
            <a:r>
              <a:rPr lang="pt-BR" sz="1400">
                <a:solidFill>
                  <a:srgbClr val="000000"/>
                </a:solidFill>
              </a:rPr>
              <a:t>: O protocolo da porta e o status do link são alterados para down e o LED da porta é desligado.</a:t>
            </a:r>
          </a:p>
        </p:txBody>
      </p:sp>
      <p:pic>
        <p:nvPicPr>
          <p:cNvPr id="7" name="Picture 6">
            <a:extLst>
              <a:ext uri="{FF2B5EF4-FFF2-40B4-BE49-F238E27FC236}">
                <a16:creationId xmlns:a16="http://schemas.microsoft.com/office/drawing/2014/main" id="{B4543815-0277-4D17-90D9-138DA3032895}"/>
              </a:ext>
            </a:extLst>
          </p:cNvPr>
          <p:cNvPicPr>
            <a:picLocks noChangeAspect="1"/>
          </p:cNvPicPr>
          <p:nvPr/>
        </p:nvPicPr>
        <p:blipFill>
          <a:blip r:embed="rId3"/>
          <a:stretch>
            <a:fillRect/>
          </a:stretch>
        </p:blipFill>
        <p:spPr>
          <a:xfrm>
            <a:off x="1544896" y="2571750"/>
            <a:ext cx="6054207" cy="1295285"/>
          </a:xfrm>
          <a:prstGeom prst="rect">
            <a:avLst/>
          </a:prstGeom>
        </p:spPr>
      </p:pic>
    </p:spTree>
    <p:extLst>
      <p:ext uri="{BB962C8B-B14F-4D97-AF65-F5344CB8AC3E}">
        <p14:creationId xmlns:p14="http://schemas.microsoft.com/office/powerpoint/2010/main" val="336208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Segurança de Porta</a:t>
            </a:r>
            <a:br>
              <a:rPr lang="en-US" dirty="0"/>
            </a:br>
            <a:r>
              <a:rPr lang="pt-BR" sz="2400"/>
              <a:t>Portas no estado error-disabled (Continuação)</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133350" y="731837"/>
            <a:ext cx="4528785" cy="3689897"/>
          </a:xfrm>
        </p:spPr>
        <p:txBody>
          <a:bodyPr/>
          <a:lstStyle/>
          <a:p>
            <a:pPr marL="285750" indent="-285750" algn="l" rtl="0">
              <a:buFont typeface="Arial" panose="020B0604020202020204" pitchFamily="34" charset="0"/>
              <a:buChar char="•"/>
            </a:pPr>
            <a:r>
              <a:rPr lang="pt-BR" sz="1600">
                <a:solidFill>
                  <a:srgbClr val="000000"/>
                </a:solidFill>
              </a:rPr>
              <a:t>No exemplo, o comando </a:t>
            </a:r>
            <a:r>
              <a:rPr lang="pt-BR" sz="1600" b="1">
                <a:solidFill>
                  <a:srgbClr val="000000"/>
                </a:solidFill>
              </a:rPr>
              <a:t>show interface</a:t>
            </a:r>
            <a:r>
              <a:rPr lang="pt-BR" sz="1600">
                <a:solidFill>
                  <a:srgbClr val="000000"/>
                </a:solidFill>
              </a:rPr>
              <a:t> identifica o status da porta como </a:t>
            </a:r>
            <a:r>
              <a:rPr lang="pt-BR" sz="1600" b="1">
                <a:solidFill>
                  <a:srgbClr val="000000"/>
                </a:solidFill>
              </a:rPr>
              <a:t>err-disabled</a:t>
            </a:r>
            <a:r>
              <a:rPr lang="pt-BR" sz="1600">
                <a:solidFill>
                  <a:srgbClr val="000000"/>
                </a:solidFill>
              </a:rPr>
              <a:t>. A saída do comando </a:t>
            </a:r>
            <a:r>
              <a:rPr lang="pt-BR" sz="1600" b="1">
                <a:solidFill>
                  <a:srgbClr val="000000"/>
                </a:solidFill>
              </a:rPr>
              <a:t>show port-security interface</a:t>
            </a:r>
            <a:r>
              <a:rPr lang="pt-BR" sz="1600">
                <a:solidFill>
                  <a:srgbClr val="000000"/>
                </a:solidFill>
              </a:rPr>
              <a:t> exibe agora o status da porta como </a:t>
            </a:r>
            <a:r>
              <a:rPr lang="pt-BR" sz="1600" b="1">
                <a:solidFill>
                  <a:srgbClr val="000000"/>
                </a:solidFill>
              </a:rPr>
              <a:t> secure-shutdown</a:t>
            </a:r>
            <a:r>
              <a:rPr lang="pt-BR" sz="1600">
                <a:solidFill>
                  <a:srgbClr val="000000"/>
                </a:solidFill>
              </a:rPr>
              <a:t>.. O contador de Violação de segurança é incrementado em 1.</a:t>
            </a:r>
          </a:p>
          <a:p>
            <a:pPr marL="285750" indent="-285750" algn="l" rtl="0">
              <a:buFont typeface="Arial" panose="020B0604020202020204" pitchFamily="34" charset="0"/>
              <a:buChar char="•"/>
            </a:pPr>
            <a:r>
              <a:rPr lang="pt-BR" sz="1600">
                <a:solidFill>
                  <a:srgbClr val="000000"/>
                </a:solidFill>
              </a:rPr>
              <a:t>O administrador deve determinar o que causou a violação de segurança se um dispositivo não autorizado estiver conectado a uma porta segura, a ameaça à segurança será eliminada antes de reativar a porta.</a:t>
            </a:r>
          </a:p>
          <a:p>
            <a:pPr marL="285750" indent="-285750" algn="l" rtl="0">
              <a:buFont typeface="Arial" panose="020B0604020202020204" pitchFamily="34" charset="0"/>
              <a:buChar char="•"/>
            </a:pPr>
            <a:r>
              <a:rPr lang="pt-BR" sz="1600">
                <a:solidFill>
                  <a:srgbClr val="000000"/>
                </a:solidFill>
              </a:rPr>
              <a:t>Para reabilitar a porta, primeir utilize o comando </a:t>
            </a:r>
            <a:r>
              <a:rPr lang="pt-BR" sz="1600" b="1">
                <a:solidFill>
                  <a:srgbClr val="000000"/>
                </a:solidFill>
              </a:rPr>
              <a:t>shutdown</a:t>
            </a:r>
            <a:r>
              <a:rPr lang="pt-BR" sz="1600">
                <a:solidFill>
                  <a:srgbClr val="000000"/>
                </a:solidFill>
              </a:rPr>
              <a:t>, então utilize o comando </a:t>
            </a:r>
            <a:r>
              <a:rPr lang="pt-BR" sz="1600" b="1">
                <a:solidFill>
                  <a:srgbClr val="000000"/>
                </a:solidFill>
              </a:rPr>
              <a:t>no shutdown</a:t>
            </a:r>
            <a:r>
              <a:rPr lang="pt-BR" sz="1600">
                <a:solidFill>
                  <a:srgbClr val="000000"/>
                </a:solidFill>
              </a:rPr>
              <a:t>. </a:t>
            </a:r>
          </a:p>
        </p:txBody>
      </p:sp>
      <p:pic>
        <p:nvPicPr>
          <p:cNvPr id="2" name="Picture 1">
            <a:extLst>
              <a:ext uri="{FF2B5EF4-FFF2-40B4-BE49-F238E27FC236}">
                <a16:creationId xmlns:a16="http://schemas.microsoft.com/office/drawing/2014/main" id="{BB381762-B658-4D28-B62B-9CC09293A1F6}"/>
              </a:ext>
            </a:extLst>
          </p:cNvPr>
          <p:cNvPicPr>
            <a:picLocks noChangeAspect="1"/>
          </p:cNvPicPr>
          <p:nvPr/>
        </p:nvPicPr>
        <p:blipFill>
          <a:blip r:embed="rId3"/>
          <a:stretch>
            <a:fillRect/>
          </a:stretch>
        </p:blipFill>
        <p:spPr>
          <a:xfrm>
            <a:off x="4664365" y="957607"/>
            <a:ext cx="4187473" cy="3003375"/>
          </a:xfrm>
          <a:prstGeom prst="rect">
            <a:avLst/>
          </a:prstGeom>
        </p:spPr>
      </p:pic>
    </p:spTree>
    <p:extLst>
      <p:ext uri="{BB962C8B-B14F-4D97-AF65-F5344CB8AC3E}">
        <p14:creationId xmlns:p14="http://schemas.microsoft.com/office/powerpoint/2010/main" val="82201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 </a:t>
            </a:r>
            <a:br>
              <a:rPr lang="en-US" dirty="0"/>
            </a:br>
            <a:r>
              <a:rPr lang="pt-BR" sz="2400"/>
              <a:t>Verificar a Segurança de Porta</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221640" y="731838"/>
            <a:ext cx="8533079" cy="1316038"/>
          </a:xfrm>
        </p:spPr>
        <p:txBody>
          <a:bodyPr/>
          <a:lstStyle/>
          <a:p>
            <a:pPr marL="0" indent="0" algn="l" rtl="0"/>
            <a:r>
              <a:rPr lang="pt-BR" sz="1600">
                <a:solidFill>
                  <a:srgbClr val="000000"/>
                </a:solidFill>
              </a:rPr>
              <a:t>Após configurar a segurança de porta em um switch, verifique cada interface para ver se a segurança de porta está configurada corretamente e confira se os endereços MAC estáticos estão configurados corretamente.</a:t>
            </a:r>
          </a:p>
          <a:p>
            <a:pPr marL="0" indent="0" algn="l"/>
            <a:endParaRPr lang="en-US" sz="1600" dirty="0">
              <a:solidFill>
                <a:srgbClr val="000000"/>
              </a:solidFill>
            </a:endParaRPr>
          </a:p>
          <a:p>
            <a:pPr marL="0" indent="0" algn="l" rtl="0"/>
            <a:r>
              <a:rPr lang="pt-BR" sz="1600">
                <a:solidFill>
                  <a:srgbClr val="000000"/>
                </a:solidFill>
              </a:rPr>
              <a:t>Para exibir as configurações de segurança de porta do switch, use o comando </a:t>
            </a:r>
            <a:r>
              <a:rPr lang="pt-BR" sz="1600" b="1">
                <a:solidFill>
                  <a:srgbClr val="000000"/>
                </a:solidFill>
              </a:rPr>
              <a:t>show port-security.</a:t>
            </a:r>
            <a:r>
              <a:rPr lang="pt-BR" sz="1600">
                <a:solidFill>
                  <a:srgbClr val="000000"/>
                </a:solidFill>
              </a:rPr>
              <a:t> </a:t>
            </a:r>
          </a:p>
        </p:txBody>
      </p:sp>
      <p:sp>
        <p:nvSpPr>
          <p:cNvPr id="6" name="Content Placeholder 4">
            <a:extLst>
              <a:ext uri="{FF2B5EF4-FFF2-40B4-BE49-F238E27FC236}">
                <a16:creationId xmlns:a16="http://schemas.microsoft.com/office/drawing/2014/main" id="{E318649A-26AD-4A60-BC7A-9489848F18B1}"/>
              </a:ext>
            </a:extLst>
          </p:cNvPr>
          <p:cNvSpPr txBox="1">
            <a:spLocks/>
          </p:cNvSpPr>
          <p:nvPr/>
        </p:nvSpPr>
        <p:spPr>
          <a:xfrm>
            <a:off x="329881" y="2413361"/>
            <a:ext cx="4158298" cy="235426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rtl="0">
              <a:buFont typeface="Arial" panose="020B0604020202020204" pitchFamily="34" charset="0"/>
              <a:buChar char="•"/>
            </a:pPr>
            <a:r>
              <a:rPr lang="pt-BR" sz="1600">
                <a:solidFill>
                  <a:srgbClr val="000000"/>
                </a:solidFill>
              </a:rPr>
              <a:t>O exemplo indica que todas as 24 interfaces estão configuradas com o comando  </a:t>
            </a:r>
            <a:r>
              <a:rPr lang="pt-BR" sz="1600" b="1">
                <a:solidFill>
                  <a:srgbClr val="000000"/>
                </a:solidFill>
              </a:rPr>
              <a:t>switchport port-security</a:t>
            </a:r>
            <a:r>
              <a:rPr lang="pt-BR" sz="1600">
                <a:solidFill>
                  <a:srgbClr val="000000"/>
                </a:solidFill>
              </a:rPr>
              <a:t> porque o máximo permitido é 1 e o modo de violação é encerrado. </a:t>
            </a:r>
          </a:p>
          <a:p>
            <a:pPr marL="285750" indent="-285750" algn="l" rtl="0">
              <a:buFont typeface="Arial" panose="020B0604020202020204" pitchFamily="34" charset="0"/>
              <a:buChar char="•"/>
            </a:pPr>
            <a:r>
              <a:rPr lang="pt-BR" sz="1600">
                <a:solidFill>
                  <a:srgbClr val="000000"/>
                </a:solidFill>
              </a:rPr>
              <a:t>Portanto, o CurrentAddr (Count) é 0 para cada interface.</a:t>
            </a:r>
          </a:p>
          <a:p>
            <a:pPr marL="285750" indent="-285750" algn="l">
              <a:buFont typeface="Arial" panose="020B0604020202020204" pitchFamily="34" charset="0"/>
              <a:buChar char="•"/>
            </a:pPr>
            <a:endParaRPr lang="en-CA" sz="1400" dirty="0">
              <a:solidFill>
                <a:srgbClr val="000000"/>
              </a:solidFill>
            </a:endParaRPr>
          </a:p>
        </p:txBody>
      </p:sp>
      <p:pic>
        <p:nvPicPr>
          <p:cNvPr id="7" name="Picture 6">
            <a:extLst>
              <a:ext uri="{FF2B5EF4-FFF2-40B4-BE49-F238E27FC236}">
                <a16:creationId xmlns:a16="http://schemas.microsoft.com/office/drawing/2014/main" id="{BE7B108C-FC3C-4589-AC91-8A895FADE25D}"/>
              </a:ext>
            </a:extLst>
          </p:cNvPr>
          <p:cNvPicPr>
            <a:picLocks noChangeAspect="1"/>
          </p:cNvPicPr>
          <p:nvPr/>
        </p:nvPicPr>
        <p:blipFill>
          <a:blip r:embed="rId3"/>
          <a:stretch>
            <a:fillRect/>
          </a:stretch>
        </p:blipFill>
        <p:spPr>
          <a:xfrm>
            <a:off x="4655823" y="2328226"/>
            <a:ext cx="4230948" cy="2064703"/>
          </a:xfrm>
          <a:prstGeom prst="rect">
            <a:avLst/>
          </a:prstGeom>
        </p:spPr>
      </p:pic>
    </p:spTree>
    <p:extLst>
      <p:ext uri="{BB962C8B-B14F-4D97-AF65-F5344CB8AC3E}">
        <p14:creationId xmlns:p14="http://schemas.microsoft.com/office/powerpoint/2010/main" val="31232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 </a:t>
            </a:r>
            <a:br>
              <a:rPr lang="en-US" dirty="0"/>
            </a:br>
            <a:r>
              <a:rPr lang="pt-BR" sz="2400"/>
              <a:t>Verificar a Segurança de Porta</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731837"/>
            <a:ext cx="3284538" cy="3689897"/>
          </a:xfrm>
        </p:spPr>
        <p:txBody>
          <a:bodyPr/>
          <a:lstStyle/>
          <a:p>
            <a:pPr marL="0" indent="0" algn="l" rtl="0"/>
            <a:r>
              <a:rPr lang="pt-BR" sz="1600">
                <a:solidFill>
                  <a:srgbClr val="000000"/>
                </a:solidFill>
              </a:rPr>
              <a:t>Utilize o comando </a:t>
            </a:r>
            <a:r>
              <a:rPr lang="pt-BR" sz="1600" b="1">
                <a:solidFill>
                  <a:srgbClr val="000000"/>
                </a:solidFill>
              </a:rPr>
              <a:t>show port-security interface</a:t>
            </a:r>
            <a:r>
              <a:rPr lang="pt-BR" sz="1600">
                <a:solidFill>
                  <a:srgbClr val="000000"/>
                </a:solidFill>
              </a:rPr>
              <a:t> para visualizar detalhes de uma interface específica, como mostrado anteriormente e neste exemplo.</a:t>
            </a:r>
          </a:p>
        </p:txBody>
      </p:sp>
      <p:pic>
        <p:nvPicPr>
          <p:cNvPr id="2" name="Picture 1">
            <a:extLst>
              <a:ext uri="{FF2B5EF4-FFF2-40B4-BE49-F238E27FC236}">
                <a16:creationId xmlns:a16="http://schemas.microsoft.com/office/drawing/2014/main" id="{17AF24AE-476F-42C0-8EDA-4DC5762B049F}"/>
              </a:ext>
            </a:extLst>
          </p:cNvPr>
          <p:cNvPicPr>
            <a:picLocks noChangeAspect="1"/>
          </p:cNvPicPr>
          <p:nvPr/>
        </p:nvPicPr>
        <p:blipFill>
          <a:blip r:embed="rId3"/>
          <a:stretch>
            <a:fillRect/>
          </a:stretch>
        </p:blipFill>
        <p:spPr>
          <a:xfrm>
            <a:off x="4023519" y="1038225"/>
            <a:ext cx="4057650" cy="3067050"/>
          </a:xfrm>
          <a:prstGeom prst="rect">
            <a:avLst/>
          </a:prstGeom>
        </p:spPr>
      </p:pic>
    </p:spTree>
    <p:extLst>
      <p:ext uri="{BB962C8B-B14F-4D97-AF65-F5344CB8AC3E}">
        <p14:creationId xmlns:p14="http://schemas.microsoft.com/office/powerpoint/2010/main" val="14818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 </a:t>
            </a:r>
            <a:br>
              <a:rPr lang="en-US" dirty="0"/>
            </a:br>
            <a:r>
              <a:rPr lang="pt-BR" sz="2400"/>
              <a:t>Verificar a Segurança de Porta (Continuação)</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rtl="0"/>
            <a:r>
              <a:rPr lang="pt-BR" sz="1600">
                <a:solidFill>
                  <a:srgbClr val="000000"/>
                </a:solidFill>
              </a:rPr>
              <a:t>Para verificar se os endereços MAC estão “colados” à configuração, use o comando </a:t>
            </a:r>
            <a:r>
              <a:rPr lang="pt-BR" sz="1600" b="1">
                <a:solidFill>
                  <a:srgbClr val="000000"/>
                </a:solidFill>
              </a:rPr>
              <a:t>show run</a:t>
            </a:r>
            <a:r>
              <a:rPr lang="pt-BR" sz="1600">
                <a:solidFill>
                  <a:srgbClr val="000000"/>
                </a:solidFill>
              </a:rPr>
              <a:t> como mostrado no exemplo para FastEthernet 0/19.</a:t>
            </a:r>
          </a:p>
        </p:txBody>
      </p:sp>
      <p:pic>
        <p:nvPicPr>
          <p:cNvPr id="4" name="Picture 3">
            <a:extLst>
              <a:ext uri="{FF2B5EF4-FFF2-40B4-BE49-F238E27FC236}">
                <a16:creationId xmlns:a16="http://schemas.microsoft.com/office/drawing/2014/main" id="{86E12795-C168-4835-858E-236A55D82EAB}"/>
              </a:ext>
            </a:extLst>
          </p:cNvPr>
          <p:cNvPicPr>
            <a:picLocks noChangeAspect="1"/>
          </p:cNvPicPr>
          <p:nvPr/>
        </p:nvPicPr>
        <p:blipFill>
          <a:blip r:embed="rId3"/>
          <a:stretch>
            <a:fillRect/>
          </a:stretch>
        </p:blipFill>
        <p:spPr>
          <a:xfrm>
            <a:off x="3872923" y="1504950"/>
            <a:ext cx="4686300" cy="2133600"/>
          </a:xfrm>
          <a:prstGeom prst="rect">
            <a:avLst/>
          </a:prstGeom>
        </p:spPr>
      </p:pic>
    </p:spTree>
    <p:extLst>
      <p:ext uri="{BB962C8B-B14F-4D97-AF65-F5344CB8AC3E}">
        <p14:creationId xmlns:p14="http://schemas.microsoft.com/office/powerpoint/2010/main" val="1503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a segurança de porta </a:t>
            </a:r>
            <a:br>
              <a:rPr lang="en-US" dirty="0"/>
            </a:br>
            <a:r>
              <a:rPr lang="pt-BR" sz="2400"/>
              <a:t>Verificar a Segurança de Porta</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rtl="0"/>
            <a:r>
              <a:rPr lang="pt-BR" sz="1600">
                <a:solidFill>
                  <a:srgbClr val="000000"/>
                </a:solidFill>
              </a:rPr>
              <a:t>Para exibir todos os endereços MAC seguros configurados manualmente ou aprendidos dinamicamente em todas as interfaces de switch, use o comando </a:t>
            </a:r>
            <a:r>
              <a:rPr lang="pt-BR" sz="1600" b="1">
                <a:solidFill>
                  <a:srgbClr val="000000"/>
                </a:solidFill>
              </a:rPr>
              <a:t>show port-security address</a:t>
            </a:r>
            <a:r>
              <a:rPr lang="pt-BR" sz="1600">
                <a:solidFill>
                  <a:srgbClr val="000000"/>
                </a:solidFill>
              </a:rPr>
              <a:t> como mostrado no exemplo.</a:t>
            </a:r>
          </a:p>
        </p:txBody>
      </p:sp>
      <p:pic>
        <p:nvPicPr>
          <p:cNvPr id="2" name="Picture 1">
            <a:extLst>
              <a:ext uri="{FF2B5EF4-FFF2-40B4-BE49-F238E27FC236}">
                <a16:creationId xmlns:a16="http://schemas.microsoft.com/office/drawing/2014/main" id="{BF305B6F-6776-426A-A059-C8ED4818A388}"/>
              </a:ext>
            </a:extLst>
          </p:cNvPr>
          <p:cNvPicPr>
            <a:picLocks noChangeAspect="1"/>
          </p:cNvPicPr>
          <p:nvPr/>
        </p:nvPicPr>
        <p:blipFill>
          <a:blip r:embed="rId3"/>
          <a:stretch>
            <a:fillRect/>
          </a:stretch>
        </p:blipFill>
        <p:spPr>
          <a:xfrm>
            <a:off x="3693823" y="1403406"/>
            <a:ext cx="5229225" cy="2695575"/>
          </a:xfrm>
          <a:prstGeom prst="rect">
            <a:avLst/>
          </a:prstGeom>
        </p:spPr>
      </p:pic>
    </p:spTree>
    <p:extLst>
      <p:ext uri="{BB962C8B-B14F-4D97-AF65-F5344CB8AC3E}">
        <p14:creationId xmlns:p14="http://schemas.microsoft.com/office/powerpoint/2010/main" val="385268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pt-BR"/>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pt-BR"/>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pt-BR"/>
                        <a:t>Feature</a:t>
                      </a:r>
                    </a:p>
                  </a:txBody>
                  <a:tcPr/>
                </a:tc>
                <a:tc>
                  <a:txBody>
                    <a:bodyPr/>
                    <a:lstStyle/>
                    <a:p>
                      <a:pPr rtl="0"/>
                      <a:r>
                        <a:rPr lang="pt-BR"/>
                        <a:t>Description</a:t>
                      </a:r>
                    </a:p>
                  </a:txBody>
                  <a:tcPr/>
                </a:tc>
                <a:extLst>
                  <a:ext uri="{0D108BD9-81ED-4DB2-BD59-A6C34878D82A}">
                    <a16:rowId xmlns:a16="http://schemas.microsoft.com/office/drawing/2014/main" val="367710602"/>
                  </a:ext>
                </a:extLst>
              </a:tr>
              <a:tr h="331556">
                <a:tc>
                  <a:txBody>
                    <a:bodyPr/>
                    <a:lstStyle/>
                    <a:p>
                      <a:pPr algn="l" rtl="0" fontAlgn="b"/>
                      <a:r>
                        <a:rPr lang="pt-B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Interactive Activities</a:t>
                      </a:r>
                    </a:p>
                  </a:txBody>
                  <a:tcPr marL="9525" marR="9525" marT="9525" marB="0" anchor="b"/>
                </a:tc>
                <a:tc>
                  <a:txBody>
                    <a:bodyPr/>
                    <a:lstStyle/>
                    <a:p>
                      <a:pPr rtl="0"/>
                      <a:r>
                        <a:rPr lang="pt-BR"/>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rtl="0" fontAlgn="b"/>
                      <a:r>
                        <a:rPr lang="pt-BR" sz="1400" b="0" i="0" u="none" strike="noStrike">
                          <a:solidFill>
                            <a:srgbClr val="000000"/>
                          </a:solidFill>
                          <a:effectLst/>
                          <a:latin typeface="+mn-lt"/>
                        </a:rPr>
                        <a:t>Syntax Checker</a:t>
                      </a:r>
                    </a:p>
                  </a:txBody>
                  <a:tcPr marL="9525" marR="9525" marT="9525" marB="0" anchor="b"/>
                </a:tc>
                <a:tc>
                  <a:txBody>
                    <a:bodyPr/>
                    <a:lstStyle/>
                    <a:p>
                      <a:pPr rtl="0"/>
                      <a:r>
                        <a:rPr lang="pt-BR"/>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rtl="0" fontAlgn="b"/>
                      <a:r>
                        <a:rPr lang="pt-BR" sz="1400" b="0" i="0" u="none" strike="noStrike">
                          <a:solidFill>
                            <a:srgbClr val="000000"/>
                          </a:solidFill>
                          <a:effectLst/>
                          <a:latin typeface="+mn-lt"/>
                        </a:rPr>
                        <a:t>PT Activity</a:t>
                      </a:r>
                    </a:p>
                  </a:txBody>
                  <a:tcPr marL="9525" marR="9525" marT="9525" marB="0" anchor="b"/>
                </a:tc>
                <a:tc>
                  <a:txBody>
                    <a:bodyPr/>
                    <a:lstStyle/>
                    <a:p>
                      <a:pPr rtl="0"/>
                      <a:r>
                        <a:rPr lang="pt-BR"/>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Implementar Segurança de Porta </a:t>
            </a:r>
            <a:br>
              <a:rPr lang="en-US" dirty="0"/>
            </a:br>
            <a:r>
              <a:rPr lang="pt-BR" sz="2400"/>
              <a:t>Packet Tracer - Implementar Segurança de Porta</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Neste Packet Tracer, você atingirá os seguintes objetivos:</a:t>
            </a:r>
          </a:p>
          <a:p>
            <a:pPr marL="285750" indent="-285750" algn="l" rtl="0">
              <a:buFont typeface="Arial" panose="020B0604020202020204" pitchFamily="34" charset="0"/>
              <a:buChar char="•"/>
            </a:pPr>
            <a:r>
              <a:rPr lang="pt-BR" sz="1800">
                <a:solidFill>
                  <a:srgbClr val="000000"/>
                </a:solidFill>
              </a:rPr>
              <a:t>Parte 1: Configurar a segurança de portas</a:t>
            </a:r>
          </a:p>
          <a:p>
            <a:pPr marL="285750" indent="-285750" algn="l" rtl="0">
              <a:buFont typeface="Arial" panose="020B0604020202020204" pitchFamily="34" charset="0"/>
              <a:buChar char="•"/>
            </a:pPr>
            <a:r>
              <a:rPr lang="pt-BR" sz="1800">
                <a:solidFill>
                  <a:srgbClr val="000000"/>
                </a:solidFill>
              </a:rPr>
              <a:t>Parte 2: Verificar a segurança de portas</a:t>
            </a:r>
          </a:p>
        </p:txBody>
      </p:sp>
    </p:spTree>
    <p:extLst>
      <p:ext uri="{BB962C8B-B14F-4D97-AF65-F5344CB8AC3E}">
        <p14:creationId xmlns:p14="http://schemas.microsoft.com/office/powerpoint/2010/main" val="70719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11.2 - Mitigar ataques de VLAN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de VLAN </a:t>
            </a:r>
            <a:br>
              <a:rPr lang="en-US" dirty="0"/>
            </a:br>
            <a:r>
              <a:rPr lang="pt-BR" sz="2400"/>
              <a:t>Revisão de Ataques de VLAN</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Um ataque de salto de VLAN pode ser iniciado de três maneiras:</a:t>
            </a:r>
          </a:p>
          <a:p>
            <a:pPr marL="285750" indent="-285750" algn="l" rtl="0">
              <a:buFont typeface="Arial" panose="020B0604020202020204" pitchFamily="34" charset="0"/>
              <a:buChar char="•"/>
            </a:pPr>
            <a:r>
              <a:rPr lang="pt-BR" sz="1600">
                <a:solidFill>
                  <a:srgbClr val="000000"/>
                </a:solidFill>
              </a:rPr>
              <a:t>A falsificação de mensagens DTP host atacante faz com que o switch entre no modo de trunking . A partir daqui, o invasor pode enviar o tráfego marcado com a VLAN de destino e o switch entrega os pacotes ao destino.</a:t>
            </a:r>
          </a:p>
          <a:p>
            <a:pPr marL="285750" indent="-285750" algn="l" rtl="0">
              <a:buFont typeface="Arial" panose="020B0604020202020204" pitchFamily="34" charset="0"/>
              <a:buChar char="•"/>
            </a:pPr>
            <a:r>
              <a:rPr lang="pt-BR" sz="1600">
                <a:solidFill>
                  <a:srgbClr val="000000"/>
                </a:solidFill>
              </a:rPr>
              <a:t>Introduzindo um switch não autorizado e habilitando o trunking. O invasor pode acessar todas as VLANs no switch do switch não autorizado.</a:t>
            </a:r>
          </a:p>
          <a:p>
            <a:pPr marL="285750" indent="-285750" algn="l" rtl="0">
              <a:buFont typeface="Arial" panose="020B0604020202020204" pitchFamily="34" charset="0"/>
              <a:buChar char="•"/>
            </a:pPr>
            <a:r>
              <a:rPr lang="pt-BR" sz="1600">
                <a:solidFill>
                  <a:srgbClr val="000000"/>
                </a:solidFill>
              </a:rPr>
              <a:t>Outro tipo de ataque de salto de VLAN é um ataque de dupla marcação (ou duplo encapsulado). Esse ataque aproveita a maneira como o hardware na maioria dos switches opera.</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de VLAN: </a:t>
            </a:r>
            <a:br>
              <a:rPr lang="en-US" dirty="0"/>
            </a:br>
            <a:r>
              <a:rPr lang="pt-BR" sz="2400"/>
              <a:t>Etapas para mitigar ataques de salto de VLAN</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3" y="731837"/>
            <a:ext cx="4943158" cy="3689897"/>
          </a:xfrm>
        </p:spPr>
        <p:txBody>
          <a:bodyPr/>
          <a:lstStyle/>
          <a:p>
            <a:pPr marL="0" indent="0" algn="l" rtl="0"/>
            <a:r>
              <a:rPr lang="pt-BR" sz="1600">
                <a:solidFill>
                  <a:srgbClr val="000000"/>
                </a:solidFill>
              </a:rPr>
              <a:t>Use as etapas a seguir para mitigar ataques de salto de VLAN:</a:t>
            </a:r>
          </a:p>
          <a:p>
            <a:pPr marL="73085" lvl="1" indent="0" rtl="0">
              <a:buNone/>
            </a:pPr>
            <a:r>
              <a:rPr lang="pt-BR" b="1">
                <a:solidFill>
                  <a:srgbClr val="000000"/>
                </a:solidFill>
              </a:rPr>
              <a:t>Etapa 1</a:t>
            </a:r>
            <a:r>
              <a:rPr lang="pt-BR">
                <a:solidFill>
                  <a:srgbClr val="000000"/>
                </a:solidFill>
              </a:rPr>
              <a:t>: Desabilite as negociações de DTP (auto trunking) em portas que não são troncos usando o </a:t>
            </a:r>
            <a:r>
              <a:rPr lang="pt-BR" b="1">
                <a:solidFill>
                  <a:srgbClr val="000000"/>
                </a:solidFill>
              </a:rPr>
              <a:t>comando de configuração da interface </a:t>
            </a:r>
            <a:r>
              <a:rPr lang="pt-BR">
                <a:solidFill>
                  <a:srgbClr val="000000"/>
                </a:solidFill>
              </a:rPr>
              <a:t>switchport mode access</a:t>
            </a:r>
          </a:p>
          <a:p>
            <a:pPr marL="73085" lvl="1" indent="0" rtl="0">
              <a:buNone/>
            </a:pPr>
            <a:r>
              <a:rPr lang="pt-BR" b="1">
                <a:solidFill>
                  <a:srgbClr val="000000"/>
                </a:solidFill>
              </a:rPr>
              <a:t>Etapa 2</a:t>
            </a:r>
            <a:r>
              <a:rPr lang="pt-BR">
                <a:solidFill>
                  <a:srgbClr val="000000"/>
                </a:solidFill>
              </a:rPr>
              <a:t>: Desative as portas não utilizadas e coloque-as em uma VLAN não utilizada.</a:t>
            </a:r>
          </a:p>
          <a:p>
            <a:pPr marL="73085" lvl="1" indent="0" rtl="0">
              <a:buNone/>
            </a:pPr>
            <a:r>
              <a:rPr lang="pt-BR" b="1">
                <a:solidFill>
                  <a:srgbClr val="000000"/>
                </a:solidFill>
              </a:rPr>
              <a:t>Etapa 3</a:t>
            </a:r>
            <a:r>
              <a:rPr lang="pt-BR">
                <a:solidFill>
                  <a:srgbClr val="000000"/>
                </a:solidFill>
              </a:rPr>
              <a:t>: Habilite manualmente o trunk link em uma porta trunking usando o </a:t>
            </a:r>
            <a:r>
              <a:rPr lang="pt-BR" b="1">
                <a:solidFill>
                  <a:srgbClr val="000000"/>
                </a:solidFill>
              </a:rPr>
              <a:t>comando </a:t>
            </a:r>
            <a:r>
              <a:rPr lang="pt-BR">
                <a:solidFill>
                  <a:srgbClr val="000000"/>
                </a:solidFill>
              </a:rPr>
              <a:t>switchport mode trunk.</a:t>
            </a:r>
          </a:p>
          <a:p>
            <a:pPr marL="73085" lvl="1" indent="0" rtl="0">
              <a:buNone/>
            </a:pPr>
            <a:r>
              <a:rPr lang="pt-BR" b="1">
                <a:solidFill>
                  <a:srgbClr val="000000"/>
                </a:solidFill>
              </a:rPr>
              <a:t>Etapa 4</a:t>
            </a:r>
            <a:r>
              <a:rPr lang="pt-BR">
                <a:solidFill>
                  <a:srgbClr val="000000"/>
                </a:solidFill>
              </a:rPr>
              <a:t>: Desative as negociações de DTP (auto trunking) nas portas trunking usando o </a:t>
            </a:r>
            <a:r>
              <a:rPr lang="pt-BR" b="1">
                <a:solidFill>
                  <a:srgbClr val="000000"/>
                </a:solidFill>
              </a:rPr>
              <a:t>comando </a:t>
            </a:r>
            <a:r>
              <a:rPr lang="pt-BR">
                <a:solidFill>
                  <a:srgbClr val="000000"/>
                </a:solidFill>
              </a:rPr>
              <a:t>switchport nonegotiate.</a:t>
            </a:r>
          </a:p>
          <a:p>
            <a:pPr marL="73085" lvl="1" indent="0" rtl="0">
              <a:buNone/>
            </a:pPr>
            <a:r>
              <a:rPr lang="pt-BR">
                <a:solidFill>
                  <a:srgbClr val="000000"/>
                </a:solidFill>
              </a:rPr>
              <a:t>Etapa 5</a:t>
            </a:r>
            <a:r>
              <a:rPr lang="pt-BR" b="1">
                <a:solidFill>
                  <a:srgbClr val="000000"/>
                </a:solidFill>
              </a:rPr>
              <a:t>: Defina a VLAN como uma VLAN diferente da VLAN 1 usando o</a:t>
            </a:r>
            <a:r>
              <a:rPr lang="pt-BR">
                <a:solidFill>
                  <a:srgbClr val="000000"/>
                </a:solidFill>
              </a:rPr>
              <a:t> comando </a:t>
            </a:r>
            <a:r>
              <a:rPr lang="pt-BR" b="1">
                <a:solidFill>
                  <a:srgbClr val="000000"/>
                </a:solidFill>
              </a:rPr>
              <a:t>switchport trunk native vlan</a:t>
            </a:r>
            <a:r>
              <a:rPr lang="pt-BR">
                <a:solidFill>
                  <a:srgbClr val="000000"/>
                </a:solidFill>
              </a:rPr>
              <a:t>  </a:t>
            </a:r>
            <a:r>
              <a:rPr lang="pt-BR" i="1">
                <a:solidFill>
                  <a:srgbClr val="000000"/>
                </a:solidFill>
              </a:rPr>
              <a:t>vlan_number</a:t>
            </a:r>
            <a:r>
              <a:rPr lang="pt-BR">
                <a:solidFill>
                  <a:srgbClr val="000000"/>
                </a:solidFill>
              </a:rPr>
              <a:t> </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4B283275-97C2-4347-915A-A6F661DCE292}"/>
              </a:ext>
            </a:extLst>
          </p:cNvPr>
          <p:cNvPicPr>
            <a:picLocks noChangeAspect="1"/>
          </p:cNvPicPr>
          <p:nvPr/>
        </p:nvPicPr>
        <p:blipFill>
          <a:blip r:embed="rId3"/>
          <a:stretch>
            <a:fillRect/>
          </a:stretch>
        </p:blipFill>
        <p:spPr>
          <a:xfrm>
            <a:off x="5619029" y="1400115"/>
            <a:ext cx="3346622" cy="2343270"/>
          </a:xfrm>
          <a:prstGeom prst="rect">
            <a:avLst/>
          </a:prstGeom>
        </p:spPr>
      </p:pic>
    </p:spTree>
    <p:extLst>
      <p:ext uri="{BB962C8B-B14F-4D97-AF65-F5344CB8AC3E}">
        <p14:creationId xmlns:p14="http://schemas.microsoft.com/office/powerpoint/2010/main" val="99702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11.3 Mitigar os ataques ao DHCP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DHCP </a:t>
            </a:r>
            <a:br>
              <a:rPr lang="en-US" dirty="0"/>
            </a:br>
            <a:r>
              <a:rPr lang="pt-BR" sz="2400"/>
              <a:t>Revisão de Ataques DHCP</a:t>
            </a:r>
          </a:p>
        </p:txBody>
      </p:sp>
      <p:sp>
        <p:nvSpPr>
          <p:cNvPr id="4" name="Content Placeholder 3">
            <a:extLst>
              <a:ext uri="{FF2B5EF4-FFF2-40B4-BE49-F238E27FC236}">
                <a16:creationId xmlns:a16="http://schemas.microsoft.com/office/drawing/2014/main" id="{0C58F69B-D5FE-8D40-85B1-1B48F21BF3A7}"/>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 objetivo de um ataque de privação de DHCP é uma ferramenta de ataque como o Gobbler para criar uma negação de serviço (DoS) para conectar clientes. </a:t>
            </a:r>
          </a:p>
          <a:p>
            <a:pPr marL="0" indent="0" algn="l"/>
            <a:endParaRPr lang="en-US" sz="1600" dirty="0">
              <a:solidFill>
                <a:srgbClr val="000000"/>
              </a:solidFill>
            </a:endParaRPr>
          </a:p>
          <a:p>
            <a:pPr marL="0" indent="0" algn="l" rtl="0"/>
            <a:r>
              <a:rPr lang="pt-BR" sz="1600">
                <a:solidFill>
                  <a:srgbClr val="000000"/>
                </a:solidFill>
              </a:rPr>
              <a:t>Lembre-se de que os ataques de privação de DHCP podem ser efetivamente mitigados usando a segurança da porta, porque o Gobbler usa um endereço MAC de origem exclusivo para cada solicitação de DHCP enviada. No entanto, atenuar os ataques de falsificação de DHCP requer mais proteção. </a:t>
            </a:r>
          </a:p>
          <a:p>
            <a:pPr marL="0" indent="0" algn="l"/>
            <a:endParaRPr lang="en-US" sz="1600" dirty="0">
              <a:solidFill>
                <a:srgbClr val="000000"/>
              </a:solidFill>
            </a:endParaRPr>
          </a:p>
          <a:p>
            <a:pPr marL="0" indent="0" algn="l" rtl="0"/>
            <a:r>
              <a:rPr lang="pt-BR" sz="1600">
                <a:solidFill>
                  <a:srgbClr val="000000"/>
                </a:solidFill>
              </a:rPr>
              <a:t>O Gobbler pode ser configurado para usar o endereço MAC da interface real como o endereço Ethernet de origem, mas especificar um endereço Ethernet diferente na carga útil do DHCP. Isso tornaria a segurança da porta ineficaz porque o endereço MAC de origem seria legítimo.</a:t>
            </a:r>
          </a:p>
          <a:p>
            <a:pPr marL="285750" indent="-285750" algn="l">
              <a:buFont typeface="Arial" panose="020B0604020202020204" pitchFamily="34" charset="0"/>
              <a:buChar char="•"/>
            </a:pPr>
            <a:endParaRPr lang="en-US" sz="1600" dirty="0">
              <a:solidFill>
                <a:srgbClr val="000000"/>
              </a:solidFill>
            </a:endParaRPr>
          </a:p>
          <a:p>
            <a:pPr marL="0" indent="0" algn="l" rtl="0"/>
            <a:r>
              <a:rPr lang="pt-BR" sz="1600">
                <a:solidFill>
                  <a:srgbClr val="000000"/>
                </a:solidFill>
              </a:rPr>
              <a:t>Os ataques de spoofing de DHCP podem ser reduzidos com o uso do rastreamento de DHCP em portas confiáveis.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de DHCP </a:t>
            </a:r>
            <a:br>
              <a:rPr lang="en-US" dirty="0"/>
            </a:br>
            <a:r>
              <a:rPr lang="pt-BR" sz="2400"/>
              <a:t>Detecção de DHCP</a:t>
            </a:r>
          </a:p>
        </p:txBody>
      </p:sp>
      <p:sp>
        <p:nvSpPr>
          <p:cNvPr id="5" name="Content Placeholder 4">
            <a:extLst>
              <a:ext uri="{FF2B5EF4-FFF2-40B4-BE49-F238E27FC236}">
                <a16:creationId xmlns:a16="http://schemas.microsoft.com/office/drawing/2014/main" id="{8C7F84D1-2945-D742-9064-CE0075D0E541}"/>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A espionagem do DHCP filtra as mensagens do DHCP e limita o tráfego do DHCP em portas não confiáveis.</a:t>
            </a:r>
          </a:p>
          <a:p>
            <a:pPr marL="285750" indent="-285750" algn="l" rtl="0">
              <a:buFont typeface="Arial" panose="020B0604020202020204" pitchFamily="34" charset="0"/>
              <a:buChar char="•"/>
            </a:pPr>
            <a:r>
              <a:rPr lang="pt-BR" sz="1600">
                <a:solidFill>
                  <a:srgbClr val="000000"/>
                </a:solidFill>
              </a:rPr>
              <a:t>Os dispositivos sob controle administrativo (por exemplo, comutadores, roteadores e servidores) são fontes confiáveis. </a:t>
            </a:r>
          </a:p>
          <a:p>
            <a:pPr marL="285750" indent="-285750" algn="l" rtl="0">
              <a:buFont typeface="Arial" panose="020B0604020202020204" pitchFamily="34" charset="0"/>
              <a:buChar char="•"/>
            </a:pPr>
            <a:r>
              <a:rPr lang="pt-BR" sz="1600">
                <a:solidFill>
                  <a:srgbClr val="000000"/>
                </a:solidFill>
              </a:rPr>
              <a:t>Interfaces confiáveis (por exemplo, links de tronco, portas do servidor) devem ser explicitamente configuradas como confiáveis.</a:t>
            </a:r>
          </a:p>
          <a:p>
            <a:pPr marL="285750" indent="-285750" algn="l" rtl="0">
              <a:buFont typeface="Arial" panose="020B0604020202020204" pitchFamily="34" charset="0"/>
              <a:buChar char="•"/>
            </a:pPr>
            <a:r>
              <a:rPr lang="pt-BR" sz="1600">
                <a:solidFill>
                  <a:srgbClr val="000000"/>
                </a:solidFill>
              </a:rPr>
              <a:t>Devices outside the network and all access ports are generally treated as untrusted sources.</a:t>
            </a:r>
          </a:p>
          <a:p>
            <a:pPr marL="285750" indent="-285750" algn="l">
              <a:buFont typeface="Arial" panose="020B0604020202020204" pitchFamily="34" charset="0"/>
              <a:buChar char="•"/>
            </a:pPr>
            <a:endParaRPr lang="en-US" sz="1600" dirty="0">
              <a:solidFill>
                <a:srgbClr val="000000"/>
              </a:solidFill>
            </a:endParaRPr>
          </a:p>
          <a:p>
            <a:pPr marL="0" indent="0" algn="l" rtl="0"/>
            <a:r>
              <a:rPr lang="pt-BR" sz="1600">
                <a:solidFill>
                  <a:srgbClr val="000000"/>
                </a:solidFill>
              </a:rPr>
              <a:t>É criada uma tabela DHCP que inclui o endereço MAC de origem de um dispositivo em uma porta não confiável e o endereço IP atribuído pelo servidor DHCP a esse dispositivo. </a:t>
            </a:r>
          </a:p>
          <a:p>
            <a:pPr marL="285750" indent="-285750" algn="l" rtl="0">
              <a:buFont typeface="Arial" panose="020B0604020202020204" pitchFamily="34" charset="0"/>
              <a:buChar char="•"/>
            </a:pPr>
            <a:r>
              <a:rPr lang="pt-BR" sz="1600">
                <a:solidFill>
                  <a:srgbClr val="000000"/>
                </a:solidFill>
              </a:rPr>
              <a:t>O endereço MAC e o endereço IP estão ligados. </a:t>
            </a:r>
          </a:p>
          <a:p>
            <a:pPr marL="285750" indent="-285750" algn="l" rtl="0">
              <a:buFont typeface="Arial" panose="020B0604020202020204" pitchFamily="34" charset="0"/>
              <a:buChar char="•"/>
            </a:pPr>
            <a:r>
              <a:rPr lang="pt-BR" sz="1600">
                <a:solidFill>
                  <a:srgbClr val="000000"/>
                </a:solidFill>
              </a:rPr>
              <a:t>Portanto, essa tabela é chamada de tabela de ligação de rastreamento DHCP.</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3041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de DHCP </a:t>
            </a:r>
            <a:br>
              <a:rPr lang="en-US" dirty="0"/>
            </a:br>
            <a:r>
              <a:rPr lang="pt-BR" sz="2400"/>
              <a:t>Etapas da Detecção de DHCP</a:t>
            </a:r>
          </a:p>
        </p:txBody>
      </p:sp>
      <p:sp>
        <p:nvSpPr>
          <p:cNvPr id="4" name="Content Placeholder 3">
            <a:extLst>
              <a:ext uri="{FF2B5EF4-FFF2-40B4-BE49-F238E27FC236}">
                <a16:creationId xmlns:a16="http://schemas.microsoft.com/office/drawing/2014/main" id="{5242A7CB-6D89-1245-97FB-53B3C507ED3F}"/>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Use as seguintes etapas para habilitar o rastreamento DHCP:</a:t>
            </a:r>
          </a:p>
          <a:p>
            <a:pPr marL="73085" lvl="1" indent="0" rtl="0">
              <a:buNone/>
            </a:pPr>
            <a:r>
              <a:rPr lang="pt-BR" sz="1600" b="1">
                <a:solidFill>
                  <a:srgbClr val="000000"/>
                </a:solidFill>
              </a:rPr>
              <a:t>Etapa 1</a:t>
            </a:r>
            <a:r>
              <a:rPr lang="pt-BR" sz="1600">
                <a:solidFill>
                  <a:srgbClr val="000000"/>
                </a:solidFill>
              </a:rPr>
              <a:t>. Habilite o rastreamento de DHCP utilizando o </a:t>
            </a:r>
            <a:r>
              <a:rPr lang="pt-BR" sz="1600" b="1">
                <a:solidFill>
                  <a:srgbClr val="000000"/>
                </a:solidFill>
              </a:rPr>
              <a:t>comando de configuração global </a:t>
            </a:r>
            <a:r>
              <a:rPr lang="pt-BR" sz="1600">
                <a:solidFill>
                  <a:srgbClr val="000000"/>
                </a:solidFill>
              </a:rPr>
              <a:t>ip dhcp snooping</a:t>
            </a:r>
          </a:p>
          <a:p>
            <a:pPr marL="73085" lvl="1" indent="0" rtl="0">
              <a:buNone/>
            </a:pPr>
            <a:r>
              <a:rPr lang="pt-BR" sz="1600" b="1">
                <a:solidFill>
                  <a:srgbClr val="000000"/>
                </a:solidFill>
              </a:rPr>
              <a:t>Etapa 2</a:t>
            </a:r>
            <a:r>
              <a:rPr lang="pt-BR" sz="1600">
                <a:solidFill>
                  <a:srgbClr val="000000"/>
                </a:solidFill>
              </a:rPr>
              <a:t>. Em portas confiáveis, use o </a:t>
            </a:r>
            <a:r>
              <a:rPr lang="pt-BR" sz="1600" b="1">
                <a:solidFill>
                  <a:srgbClr val="000000"/>
                </a:solidFill>
              </a:rPr>
              <a:t> comando de configuração de interface global </a:t>
            </a:r>
            <a:r>
              <a:rPr lang="pt-BR" sz="1600">
                <a:solidFill>
                  <a:srgbClr val="000000"/>
                </a:solidFill>
              </a:rPr>
              <a:t>ip dhcp snooping trust</a:t>
            </a:r>
            <a:r>
              <a:rPr lang="pt-BR" sz="1600" b="1">
                <a:solidFill>
                  <a:srgbClr val="000000"/>
                </a:solidFill>
              </a:rPr>
              <a:t>.</a:t>
            </a:r>
          </a:p>
          <a:p>
            <a:pPr marL="73085" lvl="1" indent="0" rtl="0">
              <a:buNone/>
            </a:pPr>
            <a:r>
              <a:rPr lang="pt-BR" sz="1600" b="1">
                <a:solidFill>
                  <a:srgbClr val="000000"/>
                </a:solidFill>
              </a:rPr>
              <a:t>Etapa 3</a:t>
            </a:r>
            <a:r>
              <a:rPr lang="pt-BR" sz="1600">
                <a:solidFill>
                  <a:srgbClr val="000000"/>
                </a:solidFill>
              </a:rPr>
              <a:t>: Em interfaces não confiáveis, limite o número de mensagens de descoberta de DHCP que podem ser recebidas usando o comando de configuração de interface de </a:t>
            </a:r>
            <a:r>
              <a:rPr lang="pt-BR" sz="1600" i="1">
                <a:solidFill>
                  <a:srgbClr val="000000"/>
                </a:solidFill>
              </a:rPr>
              <a:t>pacotes por segundo </a:t>
            </a:r>
            <a:r>
              <a:rPr lang="pt-BR" sz="1600">
                <a:solidFill>
                  <a:srgbClr val="000000"/>
                </a:solidFill>
              </a:rPr>
              <a:t> </a:t>
            </a:r>
            <a:r>
              <a:rPr lang="pt-BR" sz="1600" b="1">
                <a:solidFill>
                  <a:srgbClr val="000000"/>
                </a:solidFill>
              </a:rPr>
              <a:t>ip dhcp snooping limit rate</a:t>
            </a:r>
            <a:r>
              <a:rPr lang="pt-BR" sz="1600">
                <a:solidFill>
                  <a:srgbClr val="000000"/>
                </a:solidFill>
              </a:rPr>
              <a:t>.</a:t>
            </a:r>
          </a:p>
          <a:p>
            <a:pPr marL="73085" lvl="1" indent="0" rtl="0">
              <a:buNone/>
            </a:pPr>
            <a:r>
              <a:rPr lang="pt-BR" sz="1600" b="1">
                <a:solidFill>
                  <a:srgbClr val="000000"/>
                </a:solidFill>
              </a:rPr>
              <a:t>Etapa 4</a:t>
            </a:r>
            <a:r>
              <a:rPr lang="pt-BR" sz="1600">
                <a:solidFill>
                  <a:srgbClr val="000000"/>
                </a:solidFill>
              </a:rPr>
              <a:t>. Habilite o rastreamento DHCP pela VLAN ou pela variação de VLANs, utilizando o comando de configuração global </a:t>
            </a:r>
            <a:r>
              <a:rPr lang="pt-BR" sz="1600" b="1">
                <a:solidFill>
                  <a:srgbClr val="000000"/>
                </a:solidFill>
              </a:rPr>
              <a:t>ip dhcp snooping</a:t>
            </a:r>
            <a:r>
              <a:rPr lang="pt-BR" sz="1600">
                <a:solidFill>
                  <a:srgbClr val="000000"/>
                </a:solidFill>
              </a:rPr>
              <a:t> </a:t>
            </a:r>
            <a:r>
              <a:rPr lang="pt-BR" sz="1600" i="1">
                <a:solidFill>
                  <a:srgbClr val="000000"/>
                </a:solidFill>
              </a:rPr>
              <a:t>vlan</a:t>
            </a:r>
            <a:r>
              <a:rPr lang="pt-BR" sz="1600">
                <a:solidFill>
                  <a:srgbClr val="000000"/>
                </a:solidFill>
              </a:rPr>
              <a:t> .</a:t>
            </a:r>
          </a:p>
          <a:p>
            <a:pPr marL="0" indent="0" algn="l"/>
            <a:endParaRPr lang="en-US" sz="1600" dirty="0">
              <a:solidFill>
                <a:srgbClr val="000000"/>
              </a:solidFill>
            </a:endParaRPr>
          </a:p>
        </p:txBody>
      </p:sp>
    </p:spTree>
    <p:extLst>
      <p:ext uri="{BB962C8B-B14F-4D97-AF65-F5344CB8AC3E}">
        <p14:creationId xmlns:p14="http://schemas.microsoft.com/office/powerpoint/2010/main" val="402639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de DHCP </a:t>
            </a:r>
            <a:br>
              <a:rPr lang="en-US" dirty="0"/>
            </a:br>
            <a:r>
              <a:rPr lang="pt-BR" sz="2400"/>
              <a:t>Exemplo de Detecção de DHCP</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31838"/>
            <a:ext cx="8280057" cy="1529304"/>
          </a:xfrm>
        </p:spPr>
        <p:txBody>
          <a:bodyPr/>
          <a:lstStyle/>
          <a:p>
            <a:pPr marL="0" indent="0" algn="l" rtl="0"/>
            <a:r>
              <a:rPr lang="pt-BR" sz="1600">
                <a:solidFill>
                  <a:srgbClr val="000000"/>
                </a:solidFill>
              </a:rPr>
              <a:t>Consulte a topologia de exemplo de espionagem DHCP com portas confiáveis e não confiáveis. </a:t>
            </a:r>
          </a:p>
        </p:txBody>
      </p:sp>
      <p:pic>
        <p:nvPicPr>
          <p:cNvPr id="7" name="Picture 6">
            <a:extLst>
              <a:ext uri="{FF2B5EF4-FFF2-40B4-BE49-F238E27FC236}">
                <a16:creationId xmlns:a16="http://schemas.microsoft.com/office/drawing/2014/main" id="{DE88A6EC-215E-A144-91AA-892E1DB2DF8F}"/>
              </a:ext>
            </a:extLst>
          </p:cNvPr>
          <p:cNvPicPr>
            <a:picLocks noChangeAspect="1"/>
          </p:cNvPicPr>
          <p:nvPr/>
        </p:nvPicPr>
        <p:blipFill>
          <a:blip r:embed="rId3"/>
          <a:stretch>
            <a:fillRect/>
          </a:stretch>
        </p:blipFill>
        <p:spPr>
          <a:xfrm>
            <a:off x="2191334" y="1181714"/>
            <a:ext cx="5945547" cy="928301"/>
          </a:xfrm>
          <a:prstGeom prst="rect">
            <a:avLst/>
          </a:prstGeom>
        </p:spPr>
      </p:pic>
      <p:pic>
        <p:nvPicPr>
          <p:cNvPr id="9" name="Picture 8">
            <a:extLst>
              <a:ext uri="{FF2B5EF4-FFF2-40B4-BE49-F238E27FC236}">
                <a16:creationId xmlns:a16="http://schemas.microsoft.com/office/drawing/2014/main" id="{08DAE703-C19E-0A4E-A4F9-EFAB850B27A9}"/>
              </a:ext>
            </a:extLst>
          </p:cNvPr>
          <p:cNvPicPr>
            <a:picLocks noChangeAspect="1"/>
          </p:cNvPicPr>
          <p:nvPr/>
        </p:nvPicPr>
        <p:blipFill>
          <a:blip r:embed="rId4"/>
          <a:stretch>
            <a:fillRect/>
          </a:stretch>
        </p:blipFill>
        <p:spPr>
          <a:xfrm>
            <a:off x="917661" y="1352507"/>
            <a:ext cx="1130300" cy="787400"/>
          </a:xfrm>
          <a:prstGeom prst="rect">
            <a:avLst/>
          </a:prstGeom>
        </p:spPr>
      </p:pic>
      <p:sp>
        <p:nvSpPr>
          <p:cNvPr id="10" name="Rectangle 9">
            <a:extLst>
              <a:ext uri="{FF2B5EF4-FFF2-40B4-BE49-F238E27FC236}">
                <a16:creationId xmlns:a16="http://schemas.microsoft.com/office/drawing/2014/main" id="{F2F00749-AF3F-F642-A6CF-D035C4FE7873}"/>
              </a:ext>
            </a:extLst>
          </p:cNvPr>
          <p:cNvSpPr/>
          <p:nvPr/>
        </p:nvSpPr>
        <p:spPr>
          <a:xfrm>
            <a:off x="389281" y="2317725"/>
            <a:ext cx="4455684" cy="2062103"/>
          </a:xfrm>
          <a:prstGeom prst="rect">
            <a:avLst/>
          </a:prstGeom>
        </p:spPr>
        <p:txBody>
          <a:bodyPr wrap="square">
            <a:spAutoFit/>
          </a:bodyPr>
          <a:lstStyle/>
          <a:p>
            <a:pPr marL="285750" indent="-285750" rtl="0">
              <a:buFont typeface="Arial" panose="020B0604020202020204" pitchFamily="34" charset="0"/>
              <a:buChar char="•"/>
            </a:pPr>
            <a:r>
              <a:rPr lang="pt-BR" sz="1600">
                <a:solidFill>
                  <a:srgbClr val="000000"/>
                </a:solidFill>
                <a:latin typeface="+mn-lt"/>
              </a:rPr>
              <a:t>A espionagem DHCP é ativada primeiro no S1. </a:t>
            </a:r>
          </a:p>
          <a:p>
            <a:pPr marL="285750" indent="-285750" rtl="0">
              <a:buFont typeface="Arial" panose="020B0604020202020204" pitchFamily="34" charset="0"/>
              <a:buChar char="•"/>
            </a:pPr>
            <a:r>
              <a:rPr lang="pt-BR" sz="1600">
                <a:solidFill>
                  <a:srgbClr val="000000"/>
                </a:solidFill>
                <a:latin typeface="+mn-lt"/>
              </a:rPr>
              <a:t>A interface upstream para o servidor DHCP é explicitamente confiável. </a:t>
            </a:r>
          </a:p>
          <a:p>
            <a:pPr marL="285750" indent="-285750" rtl="0">
              <a:buFont typeface="Arial" panose="020B0604020202020204" pitchFamily="34" charset="0"/>
              <a:buChar char="•"/>
            </a:pPr>
            <a:r>
              <a:rPr lang="pt-BR" sz="1600">
                <a:solidFill>
                  <a:srgbClr val="000000"/>
                </a:solidFill>
                <a:latin typeface="+mn-lt"/>
              </a:rPr>
              <a:t>F0 / 5 a F0 / 24 não são confiáveis e, portanto, têm taxa limitada a seis pacotes por segundo. </a:t>
            </a:r>
          </a:p>
          <a:p>
            <a:pPr marL="285750" indent="-285750" rtl="0">
              <a:buFont typeface="Arial" panose="020B0604020202020204" pitchFamily="34" charset="0"/>
              <a:buChar char="•"/>
            </a:pPr>
            <a:r>
              <a:rPr lang="pt-BR" sz="1600">
                <a:solidFill>
                  <a:srgbClr val="000000"/>
                </a:solidFill>
                <a:latin typeface="+mn-lt"/>
              </a:rPr>
              <a:t>Por fim, o rastreamento DHCP é ativada nos VLANS 5, 10, 50, 51 e 52.</a:t>
            </a:r>
          </a:p>
        </p:txBody>
      </p:sp>
      <p:pic>
        <p:nvPicPr>
          <p:cNvPr id="12" name="Picture 11">
            <a:extLst>
              <a:ext uri="{FF2B5EF4-FFF2-40B4-BE49-F238E27FC236}">
                <a16:creationId xmlns:a16="http://schemas.microsoft.com/office/drawing/2014/main" id="{E2B4C735-B52B-ED4F-BA6D-D041D2D552E2}"/>
              </a:ext>
            </a:extLst>
          </p:cNvPr>
          <p:cNvPicPr>
            <a:picLocks noChangeAspect="1"/>
          </p:cNvPicPr>
          <p:nvPr/>
        </p:nvPicPr>
        <p:blipFill>
          <a:blip r:embed="rId5"/>
          <a:stretch>
            <a:fillRect/>
          </a:stretch>
        </p:blipFill>
        <p:spPr>
          <a:xfrm>
            <a:off x="4930346" y="2261141"/>
            <a:ext cx="3502058" cy="1815882"/>
          </a:xfrm>
          <a:prstGeom prst="rect">
            <a:avLst/>
          </a:prstGeom>
        </p:spPr>
      </p:pic>
    </p:spTree>
    <p:extLst>
      <p:ext uri="{BB962C8B-B14F-4D97-AF65-F5344CB8AC3E}">
        <p14:creationId xmlns:p14="http://schemas.microsoft.com/office/powerpoint/2010/main" val="16138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de DHCP </a:t>
            </a:r>
            <a:br>
              <a:rPr lang="en-US" dirty="0"/>
            </a:br>
            <a:r>
              <a:rPr lang="pt-BR" sz="2400"/>
              <a:t>Exemplo de Configuração de Detecção de DHCP (Continuação)</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46982"/>
            <a:ext cx="2916129" cy="3689897"/>
          </a:xfrm>
        </p:spPr>
        <p:txBody>
          <a:bodyPr/>
          <a:lstStyle/>
          <a:p>
            <a:pPr marL="0" indent="0" algn="l" rtl="0"/>
            <a:r>
              <a:rPr lang="pt-BR" sz="1600">
                <a:solidFill>
                  <a:srgbClr val="000000"/>
                </a:solidFill>
              </a:rPr>
              <a:t>Use o comando  </a:t>
            </a:r>
            <a:r>
              <a:rPr lang="pt-BR" sz="1600" b="1">
                <a:solidFill>
                  <a:srgbClr val="000000"/>
                </a:solidFill>
              </a:rPr>
              <a:t>show ip dhcp snooping</a:t>
            </a:r>
            <a:r>
              <a:rPr lang="pt-BR" sz="1600">
                <a:solidFill>
                  <a:srgbClr val="000000"/>
                </a:solidFill>
              </a:rPr>
              <a:t> privileged EXEC para verificar as configurações de espionagem DHCP.</a:t>
            </a:r>
          </a:p>
          <a:p>
            <a:pPr marL="0" indent="0" algn="l"/>
            <a:endParaRPr lang="en-US" sz="1600" dirty="0">
              <a:solidFill>
                <a:srgbClr val="000000"/>
              </a:solidFill>
            </a:endParaRPr>
          </a:p>
          <a:p>
            <a:pPr marL="0" indent="0" algn="l" rtl="0"/>
            <a:r>
              <a:rPr lang="pt-BR" sz="1600">
                <a:solidFill>
                  <a:srgbClr val="000000"/>
                </a:solidFill>
              </a:rPr>
              <a:t>Use o comando  </a:t>
            </a:r>
            <a:r>
              <a:rPr lang="pt-BR" sz="1600" b="1">
                <a:solidFill>
                  <a:srgbClr val="000000"/>
                </a:solidFill>
              </a:rPr>
              <a:t>show ip dhcp snooping binding</a:t>
            </a:r>
            <a:r>
              <a:rPr lang="pt-BR" sz="1600">
                <a:solidFill>
                  <a:srgbClr val="000000"/>
                </a:solidFill>
              </a:rPr>
              <a:t> para visualizar os clientes que receberam informações de DHCP.</a:t>
            </a:r>
          </a:p>
          <a:p>
            <a:pPr marL="0" indent="0" algn="l"/>
            <a:endParaRPr lang="en-US" sz="1600" dirty="0">
              <a:solidFill>
                <a:srgbClr val="000000"/>
              </a:solidFill>
            </a:endParaRPr>
          </a:p>
          <a:p>
            <a:pPr marL="0" indent="0" algn="l" rtl="0"/>
            <a:r>
              <a:rPr lang="pt-BR" sz="1400" b="1">
                <a:solidFill>
                  <a:srgbClr val="000000"/>
                </a:solidFill>
              </a:rPr>
              <a:t>Nota </a:t>
            </a:r>
            <a:r>
              <a:rPr lang="pt-BR" sz="1400">
                <a:solidFill>
                  <a:srgbClr val="000000"/>
                </a:solidFill>
              </a:rPr>
              <a:t>:A espionagem DHCP também é necessária pela DAI (Dynamic ARP Inspection)</a:t>
            </a:r>
          </a:p>
          <a:p>
            <a:pPr marL="0" indent="0" algn="l"/>
            <a:endParaRPr lang="en-US" sz="1600" dirty="0">
              <a:solidFill>
                <a:srgbClr val="000000"/>
              </a:solidFill>
            </a:endParaRPr>
          </a:p>
        </p:txBody>
      </p:sp>
      <p:pic>
        <p:nvPicPr>
          <p:cNvPr id="4" name="Picture 3">
            <a:extLst>
              <a:ext uri="{FF2B5EF4-FFF2-40B4-BE49-F238E27FC236}">
                <a16:creationId xmlns:a16="http://schemas.microsoft.com/office/drawing/2014/main" id="{7C26B0D8-0CFE-0C4C-B8D9-0ACFF42F2532}"/>
              </a:ext>
            </a:extLst>
          </p:cNvPr>
          <p:cNvPicPr>
            <a:picLocks noChangeAspect="1"/>
          </p:cNvPicPr>
          <p:nvPr/>
        </p:nvPicPr>
        <p:blipFill>
          <a:blip r:embed="rId3"/>
          <a:stretch>
            <a:fillRect/>
          </a:stretch>
        </p:blipFill>
        <p:spPr>
          <a:xfrm>
            <a:off x="3390791" y="731837"/>
            <a:ext cx="5429359" cy="3566029"/>
          </a:xfrm>
          <a:prstGeom prst="rect">
            <a:avLst/>
          </a:prstGeom>
        </p:spPr>
      </p:pic>
    </p:spTree>
    <p:extLst>
      <p:ext uri="{BB962C8B-B14F-4D97-AF65-F5344CB8AC3E}">
        <p14:creationId xmlns:p14="http://schemas.microsoft.com/office/powerpoint/2010/main" val="340817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pt-BR"/>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pt-B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pt-BR" sz="1400" b="1" i="0" u="none" strike="noStrike">
                          <a:solidFill>
                            <a:schemeClr val="bg1"/>
                          </a:solidFill>
                          <a:effectLst/>
                          <a:latin typeface="+mn-lt"/>
                        </a:rPr>
                        <a:t>Feature</a:t>
                      </a:r>
                    </a:p>
                  </a:txBody>
                  <a:tcPr marL="9525" marR="9525" marT="9525" marB="0" anchor="b"/>
                </a:tc>
                <a:tc>
                  <a:txBody>
                    <a:bodyPr/>
                    <a:lstStyle/>
                    <a:p>
                      <a:pPr rtl="0"/>
                      <a:r>
                        <a:rPr lang="pt-BR"/>
                        <a:t>Description</a:t>
                      </a:r>
                    </a:p>
                  </a:txBody>
                  <a:tcPr/>
                </a:tc>
                <a:extLst>
                  <a:ext uri="{0D108BD9-81ED-4DB2-BD59-A6C34878D82A}">
                    <a16:rowId xmlns:a16="http://schemas.microsoft.com/office/drawing/2014/main" val="3768427975"/>
                  </a:ext>
                </a:extLst>
              </a:tr>
              <a:tr h="265091">
                <a:tc>
                  <a:txBody>
                    <a:bodyPr/>
                    <a:lstStyle/>
                    <a:p>
                      <a:pPr algn="l" rtl="0" fontAlgn="b"/>
                      <a:r>
                        <a:rPr lang="pt-BR" sz="1400" b="0" i="0" u="none" strike="noStrike">
                          <a:solidFill>
                            <a:srgbClr val="000000"/>
                          </a:solidFill>
                          <a:effectLst/>
                          <a:latin typeface="+mn-lt"/>
                        </a:rPr>
                        <a:t>Hands-On Labs</a:t>
                      </a:r>
                    </a:p>
                  </a:txBody>
                  <a:tcPr marL="9525" marR="9525" marT="9525" marB="0" anchor="b"/>
                </a:tc>
                <a:tc>
                  <a:txBody>
                    <a:bodyPr/>
                    <a:lstStyle/>
                    <a:p>
                      <a:pPr rtl="0"/>
                      <a:r>
                        <a:rPr lang="pt-BR"/>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pt-B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pt-BR"/>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rtl="0" fontAlgn="b"/>
                      <a:r>
                        <a:rPr lang="pt-BR" sz="1400" b="0" i="0" u="none" strike="noStrike">
                          <a:solidFill>
                            <a:srgbClr val="000000"/>
                          </a:solidFill>
                          <a:effectLst/>
                          <a:latin typeface="+mn-lt"/>
                        </a:rPr>
                        <a:t>Module Quizzes</a:t>
                      </a:r>
                    </a:p>
                  </a:txBody>
                  <a:tcPr marL="9525" marR="9525" marT="9525" marB="0" anchor="b"/>
                </a:tc>
                <a:tc>
                  <a:txBody>
                    <a:bodyPr/>
                    <a:lstStyle/>
                    <a:p>
                      <a:pPr rtl="0"/>
                      <a:r>
                        <a:rPr lang="pt-BR"/>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rtl="0" fontAlgn="b"/>
                      <a:r>
                        <a:rPr lang="pt-BR" sz="1400" b="0" i="0" u="none" strike="noStrike">
                          <a:solidFill>
                            <a:srgbClr val="000000"/>
                          </a:solidFill>
                          <a:effectLst/>
                          <a:latin typeface="+mn-lt"/>
                        </a:rPr>
                        <a:t>Module Summary</a:t>
                      </a:r>
                    </a:p>
                  </a:txBody>
                  <a:tcPr marL="9525" marR="9525" marT="9525" marB="0" anchor="b"/>
                </a:tc>
                <a:tc>
                  <a:txBody>
                    <a:bodyPr/>
                    <a:lstStyle/>
                    <a:p>
                      <a:pPr rtl="0"/>
                      <a:r>
                        <a:rPr lang="pt-BR"/>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Mitigar os ataques ao ARP</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ARP</a:t>
            </a:r>
            <a:br>
              <a:rPr lang="en-US" dirty="0"/>
            </a:br>
            <a:r>
              <a:rPr lang="pt-BR" sz="2400"/>
              <a:t>Inspeção de ARP Dinâmica</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Em um ataque ARP típico, um agente de ameaça pode enviar respostas ARP não solicitadas a outros hosts na sub-rede com o endereço MAC do agente de ameaça e o endereço IP do gateway padrão. Para impedir o rastreamento do ARP e a contaminação resultante do ARP, um switch deve garantir que apenas solicitações e respostas válidas do ARP sejam retransmitidas.</a:t>
            </a:r>
          </a:p>
          <a:p>
            <a:pPr marL="285750" indent="-285750" algn="l">
              <a:buFont typeface="Arial" panose="020B0604020202020204" pitchFamily="34" charset="0"/>
              <a:buChar char="•"/>
            </a:pPr>
            <a:endParaRPr lang="en-US" sz="1600" dirty="0">
              <a:solidFill>
                <a:srgbClr val="000000"/>
              </a:solidFill>
            </a:endParaRPr>
          </a:p>
          <a:p>
            <a:pPr marL="0" indent="0" algn="l" rtl="0"/>
            <a:r>
              <a:rPr lang="pt-BR" sz="1600">
                <a:solidFill>
                  <a:srgbClr val="000000"/>
                </a:solidFill>
              </a:rPr>
              <a:t>A inspeção dinâmica de ARP (DAI) requer rastreamento DHCP e ajuda a impedir ataques de ARP por:</a:t>
            </a:r>
          </a:p>
          <a:p>
            <a:pPr marL="358835" lvl="1" indent="-285750" rtl="0">
              <a:buFont typeface="Arial" panose="020B0604020202020204" pitchFamily="34" charset="0"/>
              <a:buChar char="•"/>
            </a:pPr>
            <a:r>
              <a:rPr lang="pt-BR">
                <a:solidFill>
                  <a:srgbClr val="000000"/>
                </a:solidFill>
              </a:rPr>
              <a:t>Não retransmitindo respostas ARP inválidas ou gratuitas para outras portas na mesma VLAN.</a:t>
            </a:r>
          </a:p>
          <a:p>
            <a:pPr marL="358835" lvl="1" indent="-285750" rtl="0">
              <a:buFont typeface="Arial" panose="020B0604020202020204" pitchFamily="34" charset="0"/>
              <a:buChar char="•"/>
            </a:pPr>
            <a:r>
              <a:rPr lang="pt-BR">
                <a:solidFill>
                  <a:srgbClr val="000000"/>
                </a:solidFill>
              </a:rPr>
              <a:t>Interceptando todas as solicitações e respostas do ARP em portas não confiáveis.</a:t>
            </a:r>
          </a:p>
          <a:p>
            <a:pPr marL="358835" lvl="1" indent="-285750" rtl="0">
              <a:buFont typeface="Arial" panose="020B0604020202020204" pitchFamily="34" charset="0"/>
              <a:buChar char="•"/>
            </a:pPr>
            <a:r>
              <a:rPr lang="pt-BR">
                <a:solidFill>
                  <a:srgbClr val="000000"/>
                </a:solidFill>
              </a:rPr>
              <a:t>Verificando cada pacote interceptado para obter uma ligação válida de IP para MAC.</a:t>
            </a:r>
          </a:p>
          <a:p>
            <a:pPr marL="358835" lvl="1" indent="-285750" rtl="0">
              <a:buFont typeface="Arial" panose="020B0604020202020204" pitchFamily="34" charset="0"/>
              <a:buChar char="•"/>
            </a:pPr>
            <a:r>
              <a:rPr lang="pt-BR">
                <a:solidFill>
                  <a:srgbClr val="000000"/>
                </a:solidFill>
              </a:rPr>
              <a:t>Eliminando e registrando respostas ARP provenientes de inválidas para impedir o envenenamento por ARP.</a:t>
            </a:r>
          </a:p>
          <a:p>
            <a:pPr marL="358835" lvl="1" indent="-285750" rtl="0">
              <a:buFont typeface="Arial" panose="020B0604020202020204" pitchFamily="34" charset="0"/>
              <a:buChar char="•"/>
            </a:pPr>
            <a:r>
              <a:rPr lang="pt-BR">
                <a:solidFill>
                  <a:srgbClr val="000000"/>
                </a:solidFill>
              </a:rPr>
              <a:t>Desativar erro na interface se o número DAI configurado de pacotes ARP for excedido.</a:t>
            </a:r>
          </a:p>
          <a:p>
            <a:pPr marL="0" indent="0" algn="l"/>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ARP</a:t>
            </a:r>
            <a:br>
              <a:rPr lang="en-US" dirty="0"/>
            </a:br>
            <a:r>
              <a:rPr lang="pt-BR" sz="2400"/>
              <a:t>Diretrizes de implementação do DAI</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4381543" cy="3689897"/>
          </a:xfrm>
        </p:spPr>
        <p:txBody>
          <a:bodyPr/>
          <a:lstStyle/>
          <a:p>
            <a:pPr marL="0" indent="0" algn="l" rtl="0"/>
            <a:r>
              <a:rPr lang="pt-BR" sz="1600">
                <a:solidFill>
                  <a:srgbClr val="000000"/>
                </a:solidFill>
              </a:rPr>
              <a:t>Para reduzir as chances de rastreamento e contaminação por ARP, siga estas diretrizes de implementação do DAI:</a:t>
            </a:r>
          </a:p>
          <a:p>
            <a:pPr marL="285750" indent="-285750" algn="l" rtl="0">
              <a:buFont typeface="Arial" panose="020B0604020202020204" pitchFamily="34" charset="0"/>
              <a:buChar char="•"/>
            </a:pPr>
            <a:r>
              <a:rPr lang="pt-BR" sz="1600">
                <a:solidFill>
                  <a:srgbClr val="000000"/>
                </a:solidFill>
              </a:rPr>
              <a:t>Habilite o rastreamento DHCP globalmente.</a:t>
            </a:r>
          </a:p>
          <a:p>
            <a:pPr marL="285750" indent="-285750" algn="l" rtl="0">
              <a:buFont typeface="Arial" panose="020B0604020202020204" pitchFamily="34" charset="0"/>
              <a:buChar char="•"/>
            </a:pPr>
            <a:r>
              <a:rPr lang="pt-BR" sz="1600">
                <a:solidFill>
                  <a:srgbClr val="000000"/>
                </a:solidFill>
              </a:rPr>
              <a:t>Habilite o rastreamento DHCP nas VLANs selecionadas.</a:t>
            </a:r>
          </a:p>
          <a:p>
            <a:pPr marL="285750" indent="-285750" algn="l" rtl="0">
              <a:buFont typeface="Arial" panose="020B0604020202020204" pitchFamily="34" charset="0"/>
              <a:buChar char="•"/>
            </a:pPr>
            <a:r>
              <a:rPr lang="pt-BR" sz="1600">
                <a:solidFill>
                  <a:srgbClr val="000000"/>
                </a:solidFill>
              </a:rPr>
              <a:t>Habilite o DAI nas VLANs selecionadas.</a:t>
            </a:r>
          </a:p>
          <a:p>
            <a:pPr marL="285750" indent="-285750" algn="l" rtl="0">
              <a:buFont typeface="Arial" panose="020B0604020202020204" pitchFamily="34" charset="0"/>
              <a:buChar char="•"/>
            </a:pPr>
            <a:r>
              <a:rPr lang="pt-BR" sz="1600">
                <a:solidFill>
                  <a:srgbClr val="000000"/>
                </a:solidFill>
              </a:rPr>
              <a:t>Configure interfaces confiáveis para rastreamento DHCP e inspeção ARP.</a:t>
            </a:r>
          </a:p>
          <a:p>
            <a:pPr marL="0" indent="0" algn="l" rtl="0"/>
            <a:r>
              <a:rPr lang="pt-BR" sz="1600">
                <a:solidFill>
                  <a:srgbClr val="000000"/>
                </a:solidFill>
              </a:rPr>
              <a:t>É geralmente aconselhável configurar todas as portas do switch de acesso como não confiáveis e configurar todas as portas de uplink conectadas a outros switches como confiáveis.</a:t>
            </a: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B83BA0A-C7D6-714E-B942-4F954B9BB492}"/>
              </a:ext>
            </a:extLst>
          </p:cNvPr>
          <p:cNvPicPr>
            <a:picLocks noChangeAspect="1"/>
          </p:cNvPicPr>
          <p:nvPr/>
        </p:nvPicPr>
        <p:blipFill>
          <a:blip r:embed="rId3"/>
          <a:stretch>
            <a:fillRect/>
          </a:stretch>
        </p:blipFill>
        <p:spPr>
          <a:xfrm>
            <a:off x="4873065" y="851930"/>
            <a:ext cx="3796273" cy="3114589"/>
          </a:xfrm>
          <a:prstGeom prst="rect">
            <a:avLst/>
          </a:prstGeom>
        </p:spPr>
      </p:pic>
    </p:spTree>
    <p:extLst>
      <p:ext uri="{BB962C8B-B14F-4D97-AF65-F5344CB8AC3E}">
        <p14:creationId xmlns:p14="http://schemas.microsoft.com/office/powerpoint/2010/main" val="79921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de ARP </a:t>
            </a:r>
            <a:br>
              <a:rPr lang="en-US" dirty="0"/>
            </a:br>
            <a:r>
              <a:rPr lang="pt-BR" sz="2400"/>
              <a:t>Exemplo de Configuração de DAI</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3" y="731838"/>
            <a:ext cx="8194674" cy="268288"/>
          </a:xfrm>
        </p:spPr>
        <p:txBody>
          <a:bodyPr/>
          <a:lstStyle/>
          <a:p>
            <a:pPr marL="0" indent="0" algn="l" rtl="0"/>
            <a:r>
              <a:rPr lang="pt-BR" sz="1600">
                <a:solidFill>
                  <a:srgbClr val="000000"/>
                </a:solidFill>
              </a:rPr>
              <a:t>Na topologia anterior, o S1 está conectando dois usuários na VLAN 10. </a:t>
            </a:r>
          </a:p>
          <a:p>
            <a:pPr marL="285750" indent="-285750" algn="l" rtl="0">
              <a:buFont typeface="Arial" panose="020B0604020202020204" pitchFamily="34" charset="0"/>
              <a:buChar char="•"/>
            </a:pPr>
            <a:r>
              <a:rPr lang="pt-BR" sz="1600">
                <a:solidFill>
                  <a:srgbClr val="000000"/>
                </a:solidFill>
              </a:rPr>
              <a:t>O DAI será configurado para mitigar os ataques de rastreamento e contaminação por ARP.</a:t>
            </a:r>
          </a:p>
        </p:txBody>
      </p:sp>
      <p:sp>
        <p:nvSpPr>
          <p:cNvPr id="6" name="Content Placeholder 4">
            <a:extLst>
              <a:ext uri="{FF2B5EF4-FFF2-40B4-BE49-F238E27FC236}">
                <a16:creationId xmlns:a16="http://schemas.microsoft.com/office/drawing/2014/main" id="{F253CBC2-84F9-4234-BD72-877A84D2FC04}"/>
              </a:ext>
            </a:extLst>
          </p:cNvPr>
          <p:cNvSpPr txBox="1">
            <a:spLocks/>
          </p:cNvSpPr>
          <p:nvPr/>
        </p:nvSpPr>
        <p:spPr>
          <a:xfrm>
            <a:off x="441818" y="1599675"/>
            <a:ext cx="4226878" cy="240029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rtl="0">
              <a:buFont typeface="Arial" panose="020B0604020202020204" pitchFamily="34" charset="0"/>
              <a:buChar char="•"/>
            </a:pPr>
            <a:r>
              <a:rPr lang="pt-BR" sz="1600">
                <a:solidFill>
                  <a:srgbClr val="000000"/>
                </a:solidFill>
              </a:rPr>
              <a:t>O rastreamento DHCP está ativada porque o DAI exige que a tabela de ligação da espionagem DHCP funcione. </a:t>
            </a:r>
          </a:p>
          <a:p>
            <a:pPr marL="285750" indent="-285750" algn="l" rtl="0">
              <a:buFont typeface="Arial" panose="020B0604020202020204" pitchFamily="34" charset="0"/>
              <a:buChar char="•"/>
            </a:pPr>
            <a:r>
              <a:rPr lang="pt-BR" sz="1600">
                <a:solidFill>
                  <a:srgbClr val="000000"/>
                </a:solidFill>
              </a:rPr>
              <a:t>Em seguida, o rastreamento DHCP e a inspeção ARP são ativadas para os PCs na VLAN10. </a:t>
            </a:r>
          </a:p>
          <a:p>
            <a:pPr marL="285750" indent="-285750" algn="l" rtl="0">
              <a:buFont typeface="Arial" panose="020B0604020202020204" pitchFamily="34" charset="0"/>
              <a:buChar char="•"/>
            </a:pPr>
            <a:r>
              <a:rPr lang="pt-BR" sz="1600">
                <a:solidFill>
                  <a:srgbClr val="000000"/>
                </a:solidFill>
              </a:rPr>
              <a:t>A porta de ligação ascendente ao roteador é confiável e, portanto, é configurada como confiável para rastreamento DHCP e inspeção ARP.</a:t>
            </a:r>
          </a:p>
          <a:p>
            <a:pPr marL="0" indent="0" algn="l"/>
            <a:endParaRPr lang="en-CA" sz="1400" dirty="0">
              <a:solidFill>
                <a:srgbClr val="000000"/>
              </a:solidFill>
            </a:endParaRPr>
          </a:p>
        </p:txBody>
      </p:sp>
      <p:pic>
        <p:nvPicPr>
          <p:cNvPr id="8" name="Picture 7">
            <a:extLst>
              <a:ext uri="{FF2B5EF4-FFF2-40B4-BE49-F238E27FC236}">
                <a16:creationId xmlns:a16="http://schemas.microsoft.com/office/drawing/2014/main" id="{FA07842E-B8BB-5647-83A0-EB23DF85624A}"/>
              </a:ext>
            </a:extLst>
          </p:cNvPr>
          <p:cNvPicPr>
            <a:picLocks noChangeAspect="1"/>
          </p:cNvPicPr>
          <p:nvPr/>
        </p:nvPicPr>
        <p:blipFill>
          <a:blip r:embed="rId3"/>
          <a:stretch>
            <a:fillRect/>
          </a:stretch>
        </p:blipFill>
        <p:spPr>
          <a:xfrm>
            <a:off x="5020850" y="1928124"/>
            <a:ext cx="3350914" cy="1509021"/>
          </a:xfrm>
          <a:prstGeom prst="rect">
            <a:avLst/>
          </a:prstGeom>
        </p:spPr>
      </p:pic>
    </p:spTree>
    <p:extLst>
      <p:ext uri="{BB962C8B-B14F-4D97-AF65-F5344CB8AC3E}">
        <p14:creationId xmlns:p14="http://schemas.microsoft.com/office/powerpoint/2010/main" val="34823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de ARP</a:t>
            </a:r>
            <a:br>
              <a:rPr lang="en-US" dirty="0"/>
            </a:br>
            <a:r>
              <a:rPr lang="pt-BR" sz="2400"/>
              <a:t>Exemplo de Configuração de DAI (Continuação)</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280057" cy="3689897"/>
          </a:xfrm>
        </p:spPr>
        <p:txBody>
          <a:bodyPr/>
          <a:lstStyle/>
          <a:p>
            <a:pPr marL="0" indent="0" algn="l" rtl="0"/>
            <a:r>
              <a:rPr lang="pt-BR" sz="1600">
                <a:solidFill>
                  <a:srgbClr val="000000"/>
                </a:solidFill>
              </a:rPr>
              <a:t>O DAI também pode ser configurado para verificar os endereços MAC e IP de destino ou de origem:</a:t>
            </a:r>
          </a:p>
          <a:p>
            <a:pPr marL="358835" lvl="1" indent="-285750" rtl="0">
              <a:buFont typeface="Arial" panose="020B0604020202020204" pitchFamily="34" charset="0"/>
              <a:buChar char="•"/>
            </a:pPr>
            <a:r>
              <a:rPr lang="pt-BR" sz="1600" b="1">
                <a:solidFill>
                  <a:srgbClr val="000000"/>
                </a:solidFill>
              </a:rPr>
              <a:t>MAC de destino</a:t>
            </a:r>
            <a:r>
              <a:rPr lang="pt-BR" sz="1600">
                <a:solidFill>
                  <a:srgbClr val="000000"/>
                </a:solidFill>
              </a:rPr>
              <a:t> - Verifica o endereço MAC de destino no cabeçalho Ethernet em relação ao endereço MAC de destino no corpo do ARP.</a:t>
            </a:r>
          </a:p>
          <a:p>
            <a:pPr marL="358835" lvl="1" indent="-285750" rtl="0">
              <a:buFont typeface="Arial" panose="020B0604020202020204" pitchFamily="34" charset="0"/>
              <a:buChar char="•"/>
            </a:pPr>
            <a:r>
              <a:rPr lang="pt-BR" sz="1600">
                <a:solidFill>
                  <a:srgbClr val="000000"/>
                </a:solidFill>
              </a:rPr>
              <a:t>MAC de origem</a:t>
            </a:r>
            <a:r>
              <a:rPr lang="pt-BR" sz="1600" b="1">
                <a:solidFill>
                  <a:srgbClr val="000000"/>
                </a:solidFill>
              </a:rPr>
              <a:t> - Verifica o endereço MAC de origem no cabeçalho Ethernet em relação ao endereço MAC do remetente no corpo do ARP.</a:t>
            </a:r>
          </a:p>
          <a:p>
            <a:pPr marL="358835" lvl="1" indent="-285750" rtl="0">
              <a:buFont typeface="Arial" panose="020B0604020202020204" pitchFamily="34" charset="0"/>
              <a:buChar char="•"/>
            </a:pPr>
            <a:r>
              <a:rPr lang="pt-BR" sz="1600">
                <a:solidFill>
                  <a:srgbClr val="000000"/>
                </a:solidFill>
              </a:rPr>
              <a:t>Endereço IP</a:t>
            </a:r>
            <a:r>
              <a:rPr lang="pt-BR" sz="1600" b="1">
                <a:solidFill>
                  <a:srgbClr val="000000"/>
                </a:solidFill>
              </a:rPr>
              <a:t> - Verifica o corpo do ARP em busca de endereços IP inválidos e inesperados, incluindo os endereços 0.0.0.0, 255.255.255.255 e todos os endereços IP multicast.</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76978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de ARP </a:t>
            </a:r>
            <a:br>
              <a:rPr lang="en-US" dirty="0"/>
            </a:br>
            <a:r>
              <a:rPr lang="pt-BR" sz="2400"/>
              <a:t>Exemplo de Configuração de DAI (Continuação)</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486458" cy="1020763"/>
          </a:xfrm>
        </p:spPr>
        <p:txBody>
          <a:bodyPr/>
          <a:lstStyle/>
          <a:p>
            <a:pPr marL="0" indent="0" algn="l" rtl="0"/>
            <a:r>
              <a:rPr lang="pt-BR" sz="1600">
                <a:solidFill>
                  <a:srgbClr val="000000"/>
                </a:solidFill>
              </a:rPr>
              <a:t>O comando global de configuração </a:t>
            </a:r>
            <a:r>
              <a:rPr lang="pt-BR" sz="1600" b="1">
                <a:solidFill>
                  <a:srgbClr val="000000"/>
                </a:solidFill>
              </a:rPr>
              <a:t>ip arp inspection validate</a:t>
            </a:r>
            <a:r>
              <a:rPr lang="pt-BR" sz="1600">
                <a:solidFill>
                  <a:srgbClr val="000000"/>
                </a:solidFill>
              </a:rPr>
              <a:t>{[</a:t>
            </a:r>
            <a:r>
              <a:rPr lang="pt-BR" sz="1600" b="1">
                <a:solidFill>
                  <a:srgbClr val="000000"/>
                </a:solidFill>
              </a:rPr>
              <a:t>src-mac</a:t>
            </a:r>
            <a:r>
              <a:rPr lang="pt-BR" sz="1600">
                <a:solidFill>
                  <a:srgbClr val="000000"/>
                </a:solidFill>
              </a:rPr>
              <a:t>] [</a:t>
            </a:r>
            <a:r>
              <a:rPr lang="pt-BR" sz="1600" b="1">
                <a:solidFill>
                  <a:srgbClr val="000000"/>
                </a:solidFill>
              </a:rPr>
              <a:t>dst-mac</a:t>
            </a:r>
            <a:r>
              <a:rPr lang="pt-BR" sz="1600">
                <a:solidFill>
                  <a:srgbClr val="000000"/>
                </a:solidFill>
              </a:rPr>
              <a:t>] [</a:t>
            </a:r>
            <a:r>
              <a:rPr lang="pt-BR" sz="1600" b="1">
                <a:solidFill>
                  <a:srgbClr val="000000"/>
                </a:solidFill>
              </a:rPr>
              <a:t>ip</a:t>
            </a:r>
            <a:r>
              <a:rPr lang="pt-BR" sz="1600">
                <a:solidFill>
                  <a:srgbClr val="000000"/>
                </a:solidFill>
              </a:rPr>
              <a:t>]}  é usado para configurar o DAI para descartar pacotes ARP quando os endereços IP são inválidos. </a:t>
            </a:r>
          </a:p>
          <a:p>
            <a:pPr marL="285750" indent="-285750" algn="l" rtl="0">
              <a:buFont typeface="Arial" panose="020B0604020202020204" pitchFamily="34" charset="0"/>
              <a:buChar char="•"/>
            </a:pPr>
            <a:r>
              <a:rPr lang="pt-BR" sz="1600">
                <a:solidFill>
                  <a:srgbClr val="000000"/>
                </a:solidFill>
              </a:rPr>
              <a:t>Pode ser usado quando os endereços MAC no corpo dos pacotes ARP não correspondem aos endereços especificados no cabeçalho Ethernet. </a:t>
            </a:r>
          </a:p>
          <a:p>
            <a:pPr marL="285750" indent="-285750" algn="l" rtl="0">
              <a:buFont typeface="Arial" panose="020B0604020202020204" pitchFamily="34" charset="0"/>
              <a:buChar char="•"/>
            </a:pPr>
            <a:r>
              <a:rPr lang="pt-BR" sz="1600">
                <a:solidFill>
                  <a:srgbClr val="000000"/>
                </a:solidFill>
              </a:rPr>
              <a:t>Observe no exemplo a seguir como apenas um comando pode ser configurado. </a:t>
            </a:r>
          </a:p>
          <a:p>
            <a:pPr marL="285750" indent="-285750" algn="l">
              <a:buFont typeface="Arial" panose="020B0604020202020204" pitchFamily="34" charset="0"/>
              <a:buChar char="•"/>
            </a:pPr>
            <a:endParaRPr lang="en-CA" sz="1400" dirty="0">
              <a:solidFill>
                <a:srgbClr val="000000"/>
              </a:solidFill>
            </a:endParaRPr>
          </a:p>
          <a:p>
            <a:pPr marL="0" indent="0" algn="l"/>
            <a:endParaRPr lang="en-US" sz="1400" dirty="0">
              <a:solidFill>
                <a:srgbClr val="000000"/>
              </a:solidFill>
            </a:endParaRPr>
          </a:p>
        </p:txBody>
      </p:sp>
      <p:sp>
        <p:nvSpPr>
          <p:cNvPr id="6" name="Content Placeholder 4">
            <a:extLst>
              <a:ext uri="{FF2B5EF4-FFF2-40B4-BE49-F238E27FC236}">
                <a16:creationId xmlns:a16="http://schemas.microsoft.com/office/drawing/2014/main" id="{E3B76157-5448-4D3A-8ED9-3915A794D611}"/>
              </a:ext>
            </a:extLst>
          </p:cNvPr>
          <p:cNvSpPr txBox="1">
            <a:spLocks/>
          </p:cNvSpPr>
          <p:nvPr/>
        </p:nvSpPr>
        <p:spPr>
          <a:xfrm>
            <a:off x="474662" y="2358390"/>
            <a:ext cx="4097338" cy="30196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rtl="0">
              <a:buFont typeface="Arial" panose="020B0604020202020204" pitchFamily="34" charset="0"/>
              <a:buChar char="•"/>
            </a:pPr>
            <a:r>
              <a:rPr lang="pt-BR" sz="1600">
                <a:solidFill>
                  <a:srgbClr val="000000"/>
                </a:solidFill>
              </a:rPr>
              <a:t>Assim, digitando vários comandos </a:t>
            </a:r>
            <a:r>
              <a:rPr lang="pt-BR" sz="1600" b="1">
                <a:solidFill>
                  <a:srgbClr val="000000"/>
                </a:solidFill>
              </a:rPr>
              <a:t>ip arp inspection validate</a:t>
            </a:r>
            <a:r>
              <a:rPr lang="pt-BR" sz="1600">
                <a:solidFill>
                  <a:srgbClr val="000000"/>
                </a:solidFill>
              </a:rPr>
              <a:t> substitui o comando anterior. </a:t>
            </a:r>
          </a:p>
          <a:p>
            <a:pPr marL="285750" indent="-285750" algn="l" rtl="0">
              <a:buFont typeface="Arial" panose="020B0604020202020204" pitchFamily="34" charset="0"/>
              <a:buChar char="•"/>
            </a:pPr>
            <a:r>
              <a:rPr lang="pt-BR" sz="1600">
                <a:solidFill>
                  <a:srgbClr val="000000"/>
                </a:solidFill>
              </a:rPr>
              <a:t>Para incluir mais de um método de validação, insira-os na mesma linha de comando, como mostrado na saída.</a:t>
            </a:r>
          </a:p>
          <a:p>
            <a:pPr marL="285750" indent="-285750" algn="l">
              <a:buFont typeface="Arial" panose="020B0604020202020204" pitchFamily="34" charset="0"/>
              <a:buChar char="•"/>
            </a:pPr>
            <a:endParaRPr lang="en-CA" sz="1400" dirty="0">
              <a:solidFill>
                <a:srgbClr val="000000"/>
              </a:solidFill>
            </a:endParaRPr>
          </a:p>
        </p:txBody>
      </p:sp>
      <p:pic>
        <p:nvPicPr>
          <p:cNvPr id="4" name="Picture 3">
            <a:extLst>
              <a:ext uri="{FF2B5EF4-FFF2-40B4-BE49-F238E27FC236}">
                <a16:creationId xmlns:a16="http://schemas.microsoft.com/office/drawing/2014/main" id="{504D14C8-E0DA-5340-82E7-06ABA5F2B81F}"/>
              </a:ext>
            </a:extLst>
          </p:cNvPr>
          <p:cNvPicPr>
            <a:picLocks noChangeAspect="1"/>
          </p:cNvPicPr>
          <p:nvPr/>
        </p:nvPicPr>
        <p:blipFill>
          <a:blip r:embed="rId3"/>
          <a:stretch>
            <a:fillRect/>
          </a:stretch>
        </p:blipFill>
        <p:spPr>
          <a:xfrm>
            <a:off x="4820084" y="2543240"/>
            <a:ext cx="3998055" cy="2217103"/>
          </a:xfrm>
          <a:prstGeom prst="rect">
            <a:avLst/>
          </a:prstGeom>
        </p:spPr>
      </p:pic>
    </p:spTree>
    <p:extLst>
      <p:ext uri="{BB962C8B-B14F-4D97-AF65-F5344CB8AC3E}">
        <p14:creationId xmlns:p14="http://schemas.microsoft.com/office/powerpoint/2010/main" val="283271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pt-BR">
                <a:solidFill>
                  <a:schemeClr val="accent5">
                    <a:lumMod val="40000"/>
                    <a:lumOff val="60000"/>
                  </a:schemeClr>
                </a:solidFill>
              </a:rPr>
              <a:t>11.5 - Mitigar os ataques ao STP</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STP </a:t>
            </a:r>
            <a:br>
              <a:rPr lang="en-US" dirty="0"/>
            </a:br>
            <a:r>
              <a:rPr lang="pt-BR" sz="2400"/>
              <a:t>PortFast e BPDU Guard</a:t>
            </a:r>
          </a:p>
        </p:txBody>
      </p:sp>
      <p:sp>
        <p:nvSpPr>
          <p:cNvPr id="6" name="Content Placeholder 5">
            <a:extLst>
              <a:ext uri="{FF2B5EF4-FFF2-40B4-BE49-F238E27FC236}">
                <a16:creationId xmlns:a16="http://schemas.microsoft.com/office/drawing/2014/main" id="{65FC0057-C4C5-284D-BE0F-69850418000A}"/>
              </a:ext>
            </a:extLst>
          </p:cNvPr>
          <p:cNvSpPr>
            <a:spLocks noGrp="1"/>
          </p:cNvSpPr>
          <p:nvPr>
            <p:ph idx="1"/>
          </p:nvPr>
        </p:nvSpPr>
        <p:spPr>
          <a:xfrm>
            <a:off x="431971" y="731837"/>
            <a:ext cx="8280057" cy="3702253"/>
          </a:xfrm>
        </p:spPr>
        <p:txBody>
          <a:bodyPr/>
          <a:lstStyle/>
          <a:p>
            <a:pPr marL="0" indent="0" algn="l" rtl="0"/>
            <a:r>
              <a:rPr lang="pt-BR" sz="1600">
                <a:solidFill>
                  <a:srgbClr val="000000"/>
                </a:solidFill>
              </a:rPr>
              <a:t>Lembre-se de que os atacantes de rede podem manipular o STP (Spanning Tree Protocol) para conduzir um ataque falsificando a bridge raiz e alterando a topologia de uma rede. </a:t>
            </a:r>
          </a:p>
          <a:p>
            <a:pPr marL="0" indent="0" algn="l" rtl="0"/>
            <a:r>
              <a:rPr lang="pt-BR" sz="1600">
                <a:solidFill>
                  <a:srgbClr val="000000"/>
                </a:solidFill>
              </a:rPr>
              <a:t>Para mitigar os ataques de manipulação do Spanning Tree Protocol (STP), use o PortFast e o Bridge Protocol Data Unit (BPDU) Guard:</a:t>
            </a:r>
          </a:p>
          <a:p>
            <a:pPr marL="73085" lvl="1" indent="0" rtl="0">
              <a:buNone/>
            </a:pPr>
            <a:r>
              <a:rPr lang="pt-BR" sz="1600" b="1">
                <a:solidFill>
                  <a:srgbClr val="000000"/>
                </a:solidFill>
              </a:rPr>
              <a:t>PortFast</a:t>
            </a:r>
          </a:p>
          <a:p>
            <a:pPr marL="415985" lvl="1" indent="-342900" rtl="0">
              <a:buFont typeface="Arial" panose="020B0604020202020204" pitchFamily="34" charset="0"/>
              <a:buChar char="•"/>
            </a:pPr>
            <a:r>
              <a:rPr lang="pt-BR" sz="1600">
                <a:solidFill>
                  <a:srgbClr val="000000"/>
                </a:solidFill>
              </a:rPr>
              <a:t>O PortFast traz imediatamente uma porta para o estado de encaminhamento a partir de um estado de bloqueio, ignorando os estados de escuta e aprendizado. </a:t>
            </a:r>
          </a:p>
          <a:p>
            <a:pPr marL="415985" lvl="1" indent="-342900" rtl="0">
              <a:buFont typeface="Arial" panose="020B0604020202020204" pitchFamily="34" charset="0"/>
              <a:buChar char="•"/>
            </a:pPr>
            <a:r>
              <a:rPr lang="pt-BR" sz="1600">
                <a:solidFill>
                  <a:srgbClr val="000000"/>
                </a:solidFill>
              </a:rPr>
              <a:t>Aplique a todas as portas de acesso do usuário final. </a:t>
            </a:r>
          </a:p>
          <a:p>
            <a:pPr marL="73085" lvl="1" indent="0">
              <a:buNone/>
            </a:pPr>
            <a:endParaRPr lang="en-US" sz="1600" b="1" dirty="0">
              <a:solidFill>
                <a:srgbClr val="000000"/>
              </a:solidFill>
            </a:endParaRPr>
          </a:p>
          <a:p>
            <a:pPr marL="73085" lvl="1" indent="0" rtl="0">
              <a:buNone/>
            </a:pPr>
            <a:r>
              <a:rPr lang="pt-BR" sz="1600" b="1">
                <a:solidFill>
                  <a:srgbClr val="000000"/>
                </a:solidFill>
              </a:rPr>
              <a:t>BPDU Guard</a:t>
            </a:r>
          </a:p>
          <a:p>
            <a:pPr marL="415985" lvl="1" indent="-342900" rtl="0">
              <a:buFont typeface="Arial" panose="020B0604020202020204" pitchFamily="34" charset="0"/>
              <a:buChar char="•"/>
            </a:pPr>
            <a:r>
              <a:rPr lang="pt-BR" sz="1600">
                <a:solidFill>
                  <a:srgbClr val="000000"/>
                </a:solidFill>
              </a:rPr>
              <a:t>O erro de proteção BPDU imediatamente desativa uma porta que recebe um BPDU. </a:t>
            </a:r>
          </a:p>
          <a:p>
            <a:pPr marL="415985" lvl="1" indent="-342900" rtl="0">
              <a:buFont typeface="Arial" panose="020B0604020202020204" pitchFamily="34" charset="0"/>
              <a:buChar char="•"/>
            </a:pPr>
            <a:r>
              <a:rPr lang="pt-BR" sz="1600">
                <a:solidFill>
                  <a:srgbClr val="000000"/>
                </a:solidFill>
              </a:rPr>
              <a:t>Como o PortFast, o protetor BPDU deve ser configurado apenas nas interfaces conectadas aos dispositivos finais.</a:t>
            </a:r>
          </a:p>
          <a:p>
            <a:pPr marL="342900" indent="-342900" algn="l">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97048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STP </a:t>
            </a:r>
            <a:br>
              <a:rPr lang="en-US" sz="1600" dirty="0"/>
            </a:br>
            <a:r>
              <a:rPr lang="pt-BR" sz="2400"/>
              <a:t>Configurar o PortFast</a:t>
            </a:r>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8"/>
            <a:ext cx="8280057" cy="1310640"/>
          </a:xfrm>
        </p:spPr>
        <p:txBody>
          <a:bodyPr/>
          <a:lstStyle/>
          <a:p>
            <a:pPr marL="0" indent="0" algn="l" rtl="0"/>
            <a:r>
              <a:rPr lang="pt-BR" sz="1600">
                <a:solidFill>
                  <a:srgbClr val="000000"/>
                </a:solidFill>
              </a:rPr>
              <a:t>O PortFast ignora os estados de escuta e aprendizado do STP para minimizar o tempo que as portas de acesso devem esperar pela convergência do STP. </a:t>
            </a:r>
          </a:p>
          <a:p>
            <a:pPr marL="342900" indent="-342900" algn="l" rtl="0">
              <a:buFont typeface="Arial" panose="020B0604020202020204" pitchFamily="34" charset="0"/>
              <a:buChar char="•"/>
            </a:pPr>
            <a:r>
              <a:rPr lang="pt-BR" sz="1600">
                <a:solidFill>
                  <a:srgbClr val="000000"/>
                </a:solidFill>
              </a:rPr>
              <a:t>Ative o PortFast apenas nas portas de acesso.</a:t>
            </a:r>
          </a:p>
          <a:p>
            <a:pPr marL="342900" indent="-342900" algn="l" rtl="0">
              <a:buFont typeface="Arial" panose="020B0604020202020204" pitchFamily="34" charset="0"/>
              <a:buChar char="•"/>
            </a:pPr>
            <a:r>
              <a:rPr lang="pt-BR" sz="1600">
                <a:solidFill>
                  <a:srgbClr val="000000"/>
                </a:solidFill>
              </a:rPr>
              <a:t>O PortFast nos links entre comutadores pode criar um loop de Spanning Tree.</a:t>
            </a:r>
          </a:p>
        </p:txBody>
      </p:sp>
      <p:sp>
        <p:nvSpPr>
          <p:cNvPr id="6" name="Content Placeholder 3">
            <a:extLst>
              <a:ext uri="{FF2B5EF4-FFF2-40B4-BE49-F238E27FC236}">
                <a16:creationId xmlns:a16="http://schemas.microsoft.com/office/drawing/2014/main" id="{E0ABB6FA-1C8E-47DF-91D1-289FB4659956}"/>
              </a:ext>
            </a:extLst>
          </p:cNvPr>
          <p:cNvSpPr txBox="1">
            <a:spLocks/>
          </p:cNvSpPr>
          <p:nvPr/>
        </p:nvSpPr>
        <p:spPr>
          <a:xfrm>
            <a:off x="474663" y="2042477"/>
            <a:ext cx="4257358" cy="222472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600">
                <a:solidFill>
                  <a:srgbClr val="000000"/>
                </a:solidFill>
              </a:rPr>
              <a:t>O PortFast pode ser ativado:</a:t>
            </a:r>
          </a:p>
          <a:p>
            <a:pPr marL="285750" indent="-285750" algn="l" rtl="0">
              <a:buFont typeface="Arial" panose="020B0604020202020204" pitchFamily="34" charset="0"/>
              <a:buChar char="•"/>
            </a:pPr>
            <a:r>
              <a:rPr lang="pt-BR" sz="1600" b="1">
                <a:solidFill>
                  <a:srgbClr val="000000"/>
                </a:solidFill>
              </a:rPr>
              <a:t>Em uma interface </a:t>
            </a:r>
            <a:r>
              <a:rPr lang="pt-BR" sz="1600">
                <a:solidFill>
                  <a:srgbClr val="000000"/>
                </a:solidFill>
              </a:rPr>
              <a:t>- use o </a:t>
            </a:r>
            <a:r>
              <a:rPr lang="pt-BR" sz="1600" b="1">
                <a:solidFill>
                  <a:srgbClr val="000000"/>
                </a:solidFill>
              </a:rPr>
              <a:t>comando de configuração da </a:t>
            </a:r>
            <a:r>
              <a:rPr lang="pt-BR" sz="1600">
                <a:solidFill>
                  <a:srgbClr val="000000"/>
                </a:solidFill>
              </a:rPr>
              <a:t>interface spanning-tree portfast.</a:t>
            </a:r>
            <a:r>
              <a:rPr lang="pt-BR" sz="1600" b="1">
                <a:solidFill>
                  <a:srgbClr val="000000"/>
                </a:solidFill>
              </a:rPr>
              <a:t> </a:t>
            </a:r>
          </a:p>
          <a:p>
            <a:pPr marL="285750" indent="-285750" algn="l" rtl="0">
              <a:buFont typeface="Arial" panose="020B0604020202020204" pitchFamily="34" charset="0"/>
              <a:buChar char="•"/>
            </a:pPr>
            <a:r>
              <a:rPr lang="pt-BR" sz="1600" b="1">
                <a:solidFill>
                  <a:srgbClr val="000000"/>
                </a:solidFill>
              </a:rPr>
              <a:t>Globalmente </a:t>
            </a:r>
            <a:r>
              <a:rPr lang="pt-BR" sz="1600">
                <a:solidFill>
                  <a:srgbClr val="000000"/>
                </a:solidFill>
              </a:rPr>
              <a:t>- Use o comando de configuração global  </a:t>
            </a:r>
            <a:r>
              <a:rPr lang="pt-BR" sz="1600" b="1">
                <a:solidFill>
                  <a:srgbClr val="000000"/>
                </a:solidFill>
              </a:rPr>
              <a:t>spanning-tree portfast default</a:t>
            </a:r>
            <a:r>
              <a:rPr lang="pt-BR" sz="1600">
                <a:solidFill>
                  <a:srgbClr val="000000"/>
                </a:solidFill>
              </a:rPr>
              <a:t>  para ativar o PortFast em todas as portas de acesso.</a:t>
            </a:r>
          </a:p>
          <a:p>
            <a:pPr marL="342900" indent="-342900" algn="l">
              <a:buFont typeface="Arial" panose="020B0604020202020204" pitchFamily="34" charset="0"/>
              <a:buChar char="•"/>
            </a:pPr>
            <a:endParaRPr lang="en-CA"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5" name="Picture 4">
            <a:extLst>
              <a:ext uri="{FF2B5EF4-FFF2-40B4-BE49-F238E27FC236}">
                <a16:creationId xmlns:a16="http://schemas.microsoft.com/office/drawing/2014/main" id="{4140213E-AD93-4F68-86B7-32BF6D95CD59}"/>
              </a:ext>
            </a:extLst>
          </p:cNvPr>
          <p:cNvPicPr>
            <a:picLocks noChangeAspect="1"/>
          </p:cNvPicPr>
          <p:nvPr/>
        </p:nvPicPr>
        <p:blipFill>
          <a:blip r:embed="rId3"/>
          <a:stretch>
            <a:fillRect/>
          </a:stretch>
        </p:blipFill>
        <p:spPr>
          <a:xfrm>
            <a:off x="5001676" y="2042477"/>
            <a:ext cx="3753043" cy="1911448"/>
          </a:xfrm>
          <a:prstGeom prst="rect">
            <a:avLst/>
          </a:prstGeom>
        </p:spPr>
      </p:pic>
    </p:spTree>
    <p:extLst>
      <p:ext uri="{BB962C8B-B14F-4D97-AF65-F5344CB8AC3E}">
        <p14:creationId xmlns:p14="http://schemas.microsoft.com/office/powerpoint/2010/main" val="42633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 Mitigar Ataques STP </a:t>
            </a:r>
            <a:br>
              <a:rPr lang="en-US" sz="1600" dirty="0"/>
            </a:br>
            <a:r>
              <a:rPr lang="pt-BR" sz="2400"/>
              <a:t>Configurar o PortFast (Continuação)</a:t>
            </a:r>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7"/>
            <a:ext cx="8120698" cy="3689897"/>
          </a:xfrm>
        </p:spPr>
        <p:txBody>
          <a:bodyPr/>
          <a:lstStyle/>
          <a:p>
            <a:pPr marL="0" indent="0" algn="l" rtl="0"/>
            <a:r>
              <a:rPr lang="pt-BR" sz="1600">
                <a:solidFill>
                  <a:srgbClr val="000000"/>
                </a:solidFill>
              </a:rPr>
              <a:t>Para verificar se o PortFast está ativado globalmente, você pode usar:</a:t>
            </a:r>
          </a:p>
          <a:p>
            <a:pPr marL="285750" indent="-285750" algn="l" rtl="0">
              <a:buFont typeface="Arial" panose="020B0604020202020204" pitchFamily="34" charset="0"/>
              <a:buChar char="•"/>
            </a:pPr>
            <a:r>
              <a:rPr lang="pt-BR" sz="1400" b="1">
                <a:solidFill>
                  <a:srgbClr val="000000"/>
                </a:solidFill>
              </a:rPr>
              <a:t>show running-config | begin span</a:t>
            </a:r>
            <a:r>
              <a:rPr lang="pt-BR" sz="1400">
                <a:solidFill>
                  <a:srgbClr val="000000"/>
                </a:solidFill>
              </a:rPr>
              <a:t> command </a:t>
            </a:r>
          </a:p>
          <a:p>
            <a:pPr marL="285750" indent="-285750" algn="l" rtl="0">
              <a:buFont typeface="Arial" panose="020B0604020202020204" pitchFamily="34" charset="0"/>
              <a:buChar char="•"/>
            </a:pPr>
            <a:r>
              <a:rPr lang="pt-BR" sz="1400" b="1">
                <a:solidFill>
                  <a:srgbClr val="000000"/>
                </a:solidFill>
              </a:rPr>
              <a:t>show spanning-tree summary</a:t>
            </a:r>
            <a:r>
              <a:rPr lang="pt-BR" sz="1400">
                <a:solidFill>
                  <a:srgbClr val="000000"/>
                </a:solidFill>
              </a:rPr>
              <a:t> command</a:t>
            </a:r>
          </a:p>
          <a:p>
            <a:pPr marL="0" indent="0" algn="l"/>
            <a:endParaRPr lang="en-US" sz="1600" dirty="0">
              <a:solidFill>
                <a:srgbClr val="000000"/>
              </a:solidFill>
            </a:endParaRPr>
          </a:p>
          <a:p>
            <a:pPr marL="0" indent="0" algn="l" rtl="0"/>
            <a:r>
              <a:rPr lang="pt-BR" sz="1400">
                <a:solidFill>
                  <a:srgbClr val="000000"/>
                </a:solidFill>
              </a:rPr>
              <a:t>Para verificar se o PortFast está habilitado para uma interface, use o comando </a:t>
            </a:r>
            <a:r>
              <a:rPr lang="pt-BR" sz="1400" b="1">
                <a:solidFill>
                  <a:srgbClr val="000000"/>
                </a:solidFill>
              </a:rPr>
              <a:t>show running-config interface </a:t>
            </a:r>
            <a:r>
              <a:rPr lang="pt-BR" sz="1400" i="1">
                <a:solidFill>
                  <a:srgbClr val="000000"/>
                </a:solidFill>
              </a:rPr>
              <a:t>type/number </a:t>
            </a:r>
            <a:r>
              <a:rPr lang="pt-BR" sz="1400">
                <a:solidFill>
                  <a:srgbClr val="000000"/>
                </a:solidFill>
              </a:rPr>
              <a:t>. </a:t>
            </a:r>
          </a:p>
          <a:p>
            <a:pPr marL="0" indent="0" algn="l"/>
            <a:endParaRPr lang="en-US" sz="1400" dirty="0">
              <a:solidFill>
                <a:srgbClr val="000000"/>
              </a:solidFill>
            </a:endParaRPr>
          </a:p>
          <a:p>
            <a:pPr marL="0" indent="0" algn="l" rtl="0"/>
            <a:r>
              <a:rPr lang="pt-BR" sz="1400">
                <a:solidFill>
                  <a:srgbClr val="000000"/>
                </a:solidFill>
              </a:rPr>
              <a:t>O comando da interface </a:t>
            </a:r>
            <a:r>
              <a:rPr lang="pt-BR" sz="1400" b="1">
                <a:solidFill>
                  <a:srgbClr val="000000"/>
                </a:solidFill>
              </a:rPr>
              <a:t>spanning-tree interface </a:t>
            </a:r>
            <a:r>
              <a:rPr lang="pt-BR" sz="1400" i="1">
                <a:solidFill>
                  <a:srgbClr val="000000"/>
                </a:solidFill>
              </a:rPr>
              <a:t>type/number </a:t>
            </a:r>
            <a:r>
              <a:rPr lang="pt-BR" sz="1400" b="1">
                <a:solidFill>
                  <a:srgbClr val="000000"/>
                </a:solidFill>
              </a:rPr>
              <a:t>detail</a:t>
            </a:r>
            <a:r>
              <a:rPr lang="pt-BR" sz="1400">
                <a:solidFill>
                  <a:srgbClr val="000000"/>
                </a:solidFill>
              </a:rPr>
              <a:t>  também pode ser usado para verificação.</a:t>
            </a:r>
          </a:p>
        </p:txBody>
      </p:sp>
    </p:spTree>
    <p:extLst>
      <p:ext uri="{BB962C8B-B14F-4D97-AF65-F5344CB8AC3E}">
        <p14:creationId xmlns:p14="http://schemas.microsoft.com/office/powerpoint/2010/main" val="237372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pt-B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pt-B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pt-BR" sz="1600"/>
              <a:t>Check Your Understanding activities </a:t>
            </a:r>
            <a:r>
              <a:rPr lang="pt-BR" sz="1600" b="1" i="1"/>
              <a:t>do not </a:t>
            </a:r>
            <a:r>
              <a:rPr lang="pt-BR" sz="1600"/>
              <a:t>affect student grades.</a:t>
            </a:r>
          </a:p>
          <a:p>
            <a:pPr rtl="0">
              <a:spcBef>
                <a:spcPct val="30000"/>
              </a:spcBef>
              <a:buFont typeface="Arial" panose="020B0604020202020204" pitchFamily="34" charset="0"/>
              <a:buChar char="•"/>
            </a:pPr>
            <a:r>
              <a:rPr lang="pt-B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Mitigar Ataques STP </a:t>
            </a:r>
            <a:br>
              <a:rPr lang="en-US" sz="1600" dirty="0"/>
            </a:br>
            <a:r>
              <a:rPr lang="pt-BR" sz="2400"/>
              <a:t>Configurar o PortFast</a:t>
            </a:r>
          </a:p>
        </p:txBody>
      </p:sp>
      <p:sp>
        <p:nvSpPr>
          <p:cNvPr id="6" name="Content Placeholder 5">
            <a:extLst>
              <a:ext uri="{FF2B5EF4-FFF2-40B4-BE49-F238E27FC236}">
                <a16:creationId xmlns:a16="http://schemas.microsoft.com/office/drawing/2014/main" id="{797BF870-B116-964B-8319-6DEA2EC18A45}"/>
              </a:ext>
            </a:extLst>
          </p:cNvPr>
          <p:cNvSpPr>
            <a:spLocks noGrp="1"/>
          </p:cNvSpPr>
          <p:nvPr>
            <p:ph idx="1"/>
          </p:nvPr>
        </p:nvSpPr>
        <p:spPr>
          <a:xfrm>
            <a:off x="474662" y="731837"/>
            <a:ext cx="8280057" cy="1439863"/>
          </a:xfrm>
        </p:spPr>
        <p:txBody>
          <a:bodyPr/>
          <a:lstStyle/>
          <a:p>
            <a:pPr marL="0" indent="0" algn="l" rtl="0"/>
            <a:r>
              <a:rPr lang="pt-BR" sz="1400">
                <a:solidFill>
                  <a:srgbClr val="000000"/>
                </a:solidFill>
              </a:rPr>
              <a:t>Uma porta de acesso pode receber BPDUs inesperadas acidentalmente ou porque um usuário conectou um switch não autorizado à porta de acesso.</a:t>
            </a:r>
          </a:p>
          <a:p>
            <a:pPr marL="285750" indent="-285750" algn="l" rtl="0">
              <a:buFont typeface="Arial" panose="020B0604020202020204" pitchFamily="34" charset="0"/>
              <a:buChar char="•"/>
            </a:pPr>
            <a:r>
              <a:rPr lang="pt-BR" sz="1400">
                <a:solidFill>
                  <a:srgbClr val="000000"/>
                </a:solidFill>
              </a:rPr>
              <a:t>Se um BPDU for recebido em uma porta de acesso ativada pelo BPDU Guard, a porta será colocada no estado desativado por erro. </a:t>
            </a:r>
          </a:p>
          <a:p>
            <a:pPr marL="285750" indent="-285750" algn="l" rtl="0">
              <a:buFont typeface="Arial" panose="020B0604020202020204" pitchFamily="34" charset="0"/>
              <a:buChar char="•"/>
            </a:pPr>
            <a:r>
              <a:rPr lang="pt-BR" sz="1400">
                <a:solidFill>
                  <a:srgbClr val="000000"/>
                </a:solidFill>
              </a:rPr>
              <a:t>Isso significa que a porta está desligada e deve ser reativada manualmente ou recuperada automaticamente através do comando global   </a:t>
            </a:r>
            <a:r>
              <a:rPr lang="pt-BR" sz="1400" b="1">
                <a:solidFill>
                  <a:srgbClr val="000000"/>
                </a:solidFill>
              </a:rPr>
              <a:t>errdisable recovery cause psecure_violation</a:t>
            </a:r>
            <a:r>
              <a:rPr lang="pt-BR" sz="1400">
                <a:solidFill>
                  <a:srgbClr val="000000"/>
                </a:solidFill>
              </a:rPr>
              <a:t> </a:t>
            </a:r>
          </a:p>
        </p:txBody>
      </p:sp>
      <p:sp>
        <p:nvSpPr>
          <p:cNvPr id="5" name="Content Placeholder 3">
            <a:extLst>
              <a:ext uri="{FF2B5EF4-FFF2-40B4-BE49-F238E27FC236}">
                <a16:creationId xmlns:a16="http://schemas.microsoft.com/office/drawing/2014/main" id="{FC532A87-3944-4C97-A223-9033B81A4236}"/>
              </a:ext>
            </a:extLst>
          </p:cNvPr>
          <p:cNvSpPr txBox="1">
            <a:spLocks/>
          </p:cNvSpPr>
          <p:nvPr/>
        </p:nvSpPr>
        <p:spPr>
          <a:xfrm>
            <a:off x="474662" y="2247900"/>
            <a:ext cx="4874577" cy="201930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pt-BR" sz="1600">
                <a:solidFill>
                  <a:srgbClr val="000000"/>
                </a:solidFill>
              </a:rPr>
              <a:t>O BPDU Guard pode ser ativado:</a:t>
            </a:r>
          </a:p>
          <a:p>
            <a:pPr marL="285750" indent="-285750" algn="l" rtl="0">
              <a:buFont typeface="Arial" panose="020B0604020202020204" pitchFamily="34" charset="0"/>
              <a:buChar char="•"/>
            </a:pPr>
            <a:r>
              <a:rPr lang="pt-BR" sz="1400" b="1">
                <a:solidFill>
                  <a:srgbClr val="000000"/>
                </a:solidFill>
              </a:rPr>
              <a:t>Em uma interface </a:t>
            </a:r>
            <a:r>
              <a:rPr lang="pt-BR" sz="1400">
                <a:solidFill>
                  <a:srgbClr val="000000"/>
                </a:solidFill>
              </a:rPr>
              <a:t>- use o </a:t>
            </a:r>
            <a:r>
              <a:rPr lang="pt-BR" sz="1400" b="1">
                <a:solidFill>
                  <a:srgbClr val="000000"/>
                </a:solidFill>
              </a:rPr>
              <a:t>comando de configuração da </a:t>
            </a:r>
            <a:r>
              <a:rPr lang="pt-BR" sz="1400">
                <a:solidFill>
                  <a:srgbClr val="000000"/>
                </a:solidFill>
              </a:rPr>
              <a:t>interface spanning-tree portfast.</a:t>
            </a:r>
            <a:r>
              <a:rPr lang="pt-BR" sz="1400" b="1">
                <a:solidFill>
                  <a:srgbClr val="000000"/>
                </a:solidFill>
              </a:rPr>
              <a:t> </a:t>
            </a:r>
          </a:p>
          <a:p>
            <a:pPr marL="285750" indent="-285750" algn="l" rtl="0">
              <a:buFont typeface="Arial" panose="020B0604020202020204" pitchFamily="34" charset="0"/>
              <a:buChar char="•"/>
            </a:pPr>
            <a:r>
              <a:rPr lang="pt-BR" sz="1400" b="1">
                <a:solidFill>
                  <a:srgbClr val="000000"/>
                </a:solidFill>
              </a:rPr>
              <a:t>Globalmente </a:t>
            </a:r>
            <a:r>
              <a:rPr lang="pt-BR" sz="1400">
                <a:solidFill>
                  <a:srgbClr val="000000"/>
                </a:solidFill>
              </a:rPr>
              <a:t>- Use o comando de configuração global  </a:t>
            </a:r>
            <a:r>
              <a:rPr lang="pt-BR" sz="1400" b="1">
                <a:solidFill>
                  <a:srgbClr val="000000"/>
                </a:solidFill>
              </a:rPr>
              <a:t>spanning-tree bpduguard default</a:t>
            </a:r>
            <a:r>
              <a:rPr lang="pt-BR" sz="1400">
                <a:solidFill>
                  <a:srgbClr val="000000"/>
                </a:solidFill>
              </a:rPr>
              <a:t>  para ativar o BPDU Guard em todas as portas de acesso.</a:t>
            </a:r>
          </a:p>
          <a:p>
            <a:pPr marL="285750" indent="-28575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2" name="Picture 1">
            <a:extLst>
              <a:ext uri="{FF2B5EF4-FFF2-40B4-BE49-F238E27FC236}">
                <a16:creationId xmlns:a16="http://schemas.microsoft.com/office/drawing/2014/main" id="{8E3F4A26-FB15-408B-BECA-EC19798B1FF1}"/>
              </a:ext>
            </a:extLst>
          </p:cNvPr>
          <p:cNvPicPr>
            <a:picLocks noChangeAspect="1"/>
          </p:cNvPicPr>
          <p:nvPr/>
        </p:nvPicPr>
        <p:blipFill>
          <a:blip r:embed="rId3"/>
          <a:stretch>
            <a:fillRect/>
          </a:stretch>
        </p:blipFill>
        <p:spPr>
          <a:xfrm>
            <a:off x="5864631" y="2247900"/>
            <a:ext cx="2794144" cy="2508379"/>
          </a:xfrm>
          <a:prstGeom prst="rect">
            <a:avLst/>
          </a:prstGeom>
        </p:spPr>
      </p:pic>
    </p:spTree>
    <p:extLst>
      <p:ext uri="{BB962C8B-B14F-4D97-AF65-F5344CB8AC3E}">
        <p14:creationId xmlns:p14="http://schemas.microsoft.com/office/powerpoint/2010/main" val="39990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pt-BR">
                <a:solidFill>
                  <a:schemeClr val="accent5">
                    <a:lumMod val="40000"/>
                    <a:lumOff val="60000"/>
                  </a:schemeClr>
                </a:solidFill>
              </a:rPr>
              <a:t>11.6 - Módulo Prática e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Módulo Prática e Quiz</a:t>
            </a:r>
            <a:br>
              <a:rPr lang="en-US" sz="1600" dirty="0"/>
            </a:br>
            <a:r>
              <a:rPr lang="pt-BR" sz="2400"/>
              <a:t>Packet Tracer - Configurações de Segurança de Switch</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Nesta atividade do Packet Tracer, você irá:</a:t>
            </a:r>
          </a:p>
          <a:p>
            <a:pPr marL="342900" indent="-342900" algn="l" rtl="0">
              <a:buFont typeface="Arial" panose="020B0604020202020204" pitchFamily="34" charset="0"/>
              <a:buChar char="•"/>
            </a:pPr>
            <a:r>
              <a:rPr lang="pt-BR" sz="1800">
                <a:solidFill>
                  <a:srgbClr val="000000"/>
                </a:solidFill>
              </a:rPr>
              <a:t>Portas seguras não utilizadas</a:t>
            </a:r>
          </a:p>
          <a:p>
            <a:pPr marL="342900" indent="-342900" algn="l" rtl="0">
              <a:buFont typeface="Arial" panose="020B0604020202020204" pitchFamily="34" charset="0"/>
              <a:buChar char="•"/>
            </a:pPr>
            <a:r>
              <a:rPr lang="pt-BR" sz="1800">
                <a:solidFill>
                  <a:srgbClr val="000000"/>
                </a:solidFill>
              </a:rPr>
              <a:t>Implementar a segurança de porta</a:t>
            </a:r>
          </a:p>
          <a:p>
            <a:pPr marL="342900" indent="-342900" algn="l" rtl="0">
              <a:buFont typeface="Arial" panose="020B0604020202020204" pitchFamily="34" charset="0"/>
              <a:buChar char="•"/>
            </a:pPr>
            <a:r>
              <a:rPr lang="pt-BR" sz="1800">
                <a:solidFill>
                  <a:srgbClr val="000000"/>
                </a:solidFill>
              </a:rPr>
              <a:t>Mitigar ataques de salto de VLAN</a:t>
            </a:r>
          </a:p>
          <a:p>
            <a:pPr marL="342900" indent="-342900" algn="l" rtl="0">
              <a:buFont typeface="Arial" panose="020B0604020202020204" pitchFamily="34" charset="0"/>
              <a:buChar char="•"/>
            </a:pPr>
            <a:r>
              <a:rPr lang="pt-BR" sz="1800">
                <a:solidFill>
                  <a:srgbClr val="000000"/>
                </a:solidFill>
              </a:rPr>
              <a:t>Mitigar ataques de DHCP</a:t>
            </a:r>
          </a:p>
          <a:p>
            <a:pPr marL="342900" indent="-342900" algn="l" rtl="0">
              <a:buFont typeface="Arial" panose="020B0604020202020204" pitchFamily="34" charset="0"/>
              <a:buChar char="•"/>
            </a:pPr>
            <a:r>
              <a:rPr lang="pt-BR" sz="1800">
                <a:solidFill>
                  <a:srgbClr val="000000"/>
                </a:solidFill>
              </a:rPr>
              <a:t>Mitigar ataques de ARP</a:t>
            </a:r>
          </a:p>
          <a:p>
            <a:pPr marL="342900" indent="-342900" algn="l" rtl="0">
              <a:buFont typeface="Arial" panose="020B0604020202020204" pitchFamily="34" charset="0"/>
              <a:buChar char="•"/>
            </a:pPr>
            <a:r>
              <a:rPr lang="pt-BR" sz="1800">
                <a:solidFill>
                  <a:srgbClr val="000000"/>
                </a:solidFill>
              </a:rPr>
              <a:t>Mitigar ataques STP</a:t>
            </a:r>
          </a:p>
          <a:p>
            <a:pPr marL="342900" indent="-342900" algn="l" rtl="0">
              <a:buFont typeface="Arial" panose="020B0604020202020204" pitchFamily="34" charset="0"/>
              <a:buChar char="•"/>
            </a:pPr>
            <a:r>
              <a:rPr lang="pt-BR" sz="1800">
                <a:solidFill>
                  <a:srgbClr val="000000"/>
                </a:solidFill>
              </a:rPr>
              <a:t>Verifique a configuração de segurança do switch</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pt-BR" sz="1600"/>
              <a:t>Módulo Prática e Quiz</a:t>
            </a:r>
            <a:br>
              <a:rPr lang="en-US" sz="1600" dirty="0"/>
            </a:br>
            <a:r>
              <a:rPr lang="pt-BR" sz="2400"/>
              <a:t>Rastreador de Pacotes - Configurações de Segurança de Switch</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rtl="0"/>
            <a:r>
              <a:rPr lang="pt-BR" sz="1800">
                <a:solidFill>
                  <a:srgbClr val="000000"/>
                </a:solidFill>
              </a:rPr>
              <a:t>Neste laboratório, você irá:</a:t>
            </a:r>
          </a:p>
          <a:p>
            <a:pPr marL="342900" indent="-342900" algn="l" rtl="0">
              <a:buFont typeface="Arial" panose="020B0604020202020204" pitchFamily="34" charset="0"/>
              <a:buChar char="•"/>
            </a:pPr>
            <a:r>
              <a:rPr lang="pt-BR" sz="1800">
                <a:solidFill>
                  <a:srgbClr val="000000"/>
                </a:solidFill>
              </a:rPr>
              <a:t>Portas seguras não utilizadas</a:t>
            </a:r>
          </a:p>
          <a:p>
            <a:pPr marL="342900" indent="-342900" algn="l" rtl="0">
              <a:buFont typeface="Arial" panose="020B0604020202020204" pitchFamily="34" charset="0"/>
              <a:buChar char="•"/>
            </a:pPr>
            <a:r>
              <a:rPr lang="pt-BR" sz="1800">
                <a:solidFill>
                  <a:srgbClr val="000000"/>
                </a:solidFill>
              </a:rPr>
              <a:t>Implementar a segurança de porta</a:t>
            </a:r>
          </a:p>
          <a:p>
            <a:pPr marL="342900" indent="-342900" algn="l" rtl="0">
              <a:buFont typeface="Arial" panose="020B0604020202020204" pitchFamily="34" charset="0"/>
              <a:buChar char="•"/>
            </a:pPr>
            <a:r>
              <a:rPr lang="pt-BR" sz="1800">
                <a:solidFill>
                  <a:srgbClr val="000000"/>
                </a:solidFill>
              </a:rPr>
              <a:t>Mitigar ataques de salto de VLAN</a:t>
            </a:r>
          </a:p>
          <a:p>
            <a:pPr marL="342900" indent="-342900" algn="l" rtl="0">
              <a:buFont typeface="Arial" panose="020B0604020202020204" pitchFamily="34" charset="0"/>
              <a:buChar char="•"/>
            </a:pPr>
            <a:r>
              <a:rPr lang="pt-BR" sz="1800">
                <a:solidFill>
                  <a:srgbClr val="000000"/>
                </a:solidFill>
              </a:rPr>
              <a:t>Mitigar ataques de DHCP</a:t>
            </a:r>
          </a:p>
          <a:p>
            <a:pPr marL="342900" indent="-342900" algn="l" rtl="0">
              <a:buFont typeface="Arial" panose="020B0604020202020204" pitchFamily="34" charset="0"/>
              <a:buChar char="•"/>
            </a:pPr>
            <a:r>
              <a:rPr lang="pt-BR" sz="1800">
                <a:solidFill>
                  <a:srgbClr val="000000"/>
                </a:solidFill>
              </a:rPr>
              <a:t>Mitigar ataques de ARP</a:t>
            </a:r>
          </a:p>
          <a:p>
            <a:pPr marL="342900" indent="-342900" algn="l" rtl="0">
              <a:buFont typeface="Arial" panose="020B0604020202020204" pitchFamily="34" charset="0"/>
              <a:buChar char="•"/>
            </a:pPr>
            <a:r>
              <a:rPr lang="pt-BR" sz="1800">
                <a:solidFill>
                  <a:srgbClr val="000000"/>
                </a:solidFill>
              </a:rPr>
              <a:t>Mitigar ataques STP</a:t>
            </a:r>
          </a:p>
          <a:p>
            <a:pPr marL="342900" indent="-342900" algn="l" rtl="0">
              <a:buFont typeface="Arial" panose="020B0604020202020204" pitchFamily="34" charset="0"/>
              <a:buChar char="•"/>
            </a:pPr>
            <a:r>
              <a:rPr lang="pt-BR" sz="1800">
                <a:solidFill>
                  <a:srgbClr val="000000"/>
                </a:solidFill>
              </a:rPr>
              <a:t>Verifique a configuração de segurança do switch</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188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marL="169545" indent="-169545">
              <a:buFont typeface="Arial" panose="020B0604020202020204" pitchFamily="34" charset="0"/>
              <a:buChar char="•"/>
            </a:pPr>
            <a:r>
              <a:rPr lang="pt-BR" sz="1400" dirty="0">
                <a:ea typeface="ＭＳ Ｐゴシック"/>
              </a:rPr>
              <a:t>Todas as portas do switch (interfaces) devem ser protegidas antes que o switch seja implantado para uso em produção. </a:t>
            </a:r>
            <a:endParaRPr lang="pt-BR" sz="1400" dirty="0"/>
          </a:p>
          <a:p>
            <a:pPr marL="169545" indent="-169545">
              <a:buFont typeface="Arial" panose="020B0604020202020204" pitchFamily="34" charset="0"/>
              <a:buChar char="•"/>
            </a:pPr>
            <a:r>
              <a:rPr lang="pt-BR" sz="1400" dirty="0">
                <a:ea typeface="ＭＳ Ｐゴシック"/>
              </a:rPr>
              <a:t>Por default, as portas do switch de camada 2 são configuradas como </a:t>
            </a:r>
            <a:r>
              <a:rPr lang="pt-BR" sz="1400" dirty="0" err="1">
                <a:ea typeface="ＭＳ Ｐゴシック"/>
              </a:rPr>
              <a:t>dynamic</a:t>
            </a:r>
            <a:r>
              <a:rPr lang="pt-BR" sz="1400" dirty="0">
                <a:ea typeface="ＭＳ Ｐゴシック"/>
              </a:rPr>
              <a:t> auto (</a:t>
            </a:r>
            <a:r>
              <a:rPr lang="pt-BR" sz="1400" dirty="0" err="1">
                <a:ea typeface="ＭＳ Ｐゴシック"/>
              </a:rPr>
              <a:t>trunking</a:t>
            </a:r>
            <a:r>
              <a:rPr lang="pt-BR" sz="1400" dirty="0">
                <a:ea typeface="ＭＳ Ｐゴシック"/>
              </a:rPr>
              <a:t> </a:t>
            </a:r>
            <a:r>
              <a:rPr lang="pt-BR" sz="1400" dirty="0" err="1">
                <a:ea typeface="ＭＳ Ｐゴシック"/>
              </a:rPr>
              <a:t>on</a:t>
            </a:r>
            <a:r>
              <a:rPr lang="pt-BR" sz="1400" dirty="0">
                <a:ea typeface="ＭＳ Ｐゴシック"/>
              </a:rPr>
              <a:t>). </a:t>
            </a:r>
            <a:endParaRPr lang="pt-BR" sz="1400" dirty="0"/>
          </a:p>
          <a:p>
            <a:pPr marL="169545" indent="-169545">
              <a:buFont typeface="Arial" panose="020B0604020202020204" pitchFamily="34" charset="0"/>
              <a:buChar char="•"/>
            </a:pPr>
            <a:r>
              <a:rPr lang="pt-BR" sz="1400" dirty="0">
                <a:ea typeface="ＭＳ Ｐゴシック"/>
              </a:rPr>
              <a:t>O método mais simples e mais eficiente de evitar ataques de inundação à tabela MAC é ativar a segurança de porta. </a:t>
            </a:r>
            <a:endParaRPr lang="pt-BR" sz="1400" dirty="0"/>
          </a:p>
          <a:p>
            <a:pPr marL="169545" indent="-169545">
              <a:buFont typeface="Arial" panose="020B0604020202020204" pitchFamily="34" charset="0"/>
              <a:buChar char="•"/>
            </a:pPr>
            <a:r>
              <a:rPr lang="pt-BR" sz="1400" dirty="0">
                <a:ea typeface="ＭＳ Ｐゴシック"/>
              </a:rPr>
              <a:t>O switch pode ser configurado para aprender sobre endereços MAC em uma porta segura de uma das três maneiras: configuradas manualmente, aprendidas dinamicamente e aprendidas dinamicamente-aderentes. </a:t>
            </a:r>
            <a:endParaRPr lang="pt-BR" sz="1400" dirty="0"/>
          </a:p>
          <a:p>
            <a:pPr marL="169545" indent="-169545">
              <a:buFont typeface="Arial" panose="020B0604020202020204" pitchFamily="34" charset="0"/>
              <a:buChar char="•"/>
            </a:pPr>
            <a:r>
              <a:rPr lang="pt-BR" sz="1400" dirty="0">
                <a:ea typeface="ＭＳ Ｐゴシック"/>
              </a:rPr>
              <a:t>Se o endereço MAC de um dispositivo conectado à porta for diferente da lista de endereços seguros, ocorrerá uma violação de porta. Por padrão, a porta entra no estado </a:t>
            </a:r>
            <a:r>
              <a:rPr lang="pt-BR" sz="1400" dirty="0" err="1">
                <a:ea typeface="ＭＳ Ｐゴシック"/>
              </a:rPr>
              <a:t>error-disabled</a:t>
            </a:r>
            <a:r>
              <a:rPr lang="pt-BR" sz="1400" dirty="0">
                <a:ea typeface="ＭＳ Ｐゴシック"/>
              </a:rPr>
              <a:t>. Quando uma porta é desligada e colocada no estado </a:t>
            </a:r>
            <a:r>
              <a:rPr lang="pt-BR" sz="1400" dirty="0" err="1">
                <a:ea typeface="ＭＳ Ｐゴシック"/>
              </a:rPr>
              <a:t>error-disabled</a:t>
            </a:r>
            <a:r>
              <a:rPr lang="pt-BR" sz="1400" dirty="0">
                <a:ea typeface="ＭＳ Ｐゴシック"/>
              </a:rPr>
              <a:t>, nenhum tráfego é enviado ou recebido nessa porta. </a:t>
            </a:r>
            <a:endParaRPr lang="pt-BR" sz="1400" dirty="0"/>
          </a:p>
          <a:p>
            <a:pPr marL="169545" indent="-169545" rtl="0">
              <a:buFont typeface="Arial" panose="020B0604020202020204" pitchFamily="34" charset="0"/>
              <a:buChar char="•"/>
            </a:pPr>
            <a:r>
              <a:rPr lang="pt-BR" sz="1400" dirty="0">
                <a:ea typeface="ＭＳ Ｐゴシック"/>
              </a:rPr>
              <a:t>Atenuar os ataques de salto de VLAN desativando as negociações de DTP, desativando portas não utilizadas, configurando manualmente o entroncamento onde necessário e usando uma VLAN nativa diferente da VLAN 1.</a:t>
            </a:r>
          </a:p>
          <a:p>
            <a:pPr marL="169545" indent="-169545"/>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pt-BR" sz="1400">
                <a:latin typeface="Arial" charset="0"/>
              </a:rPr>
              <a:t>Módulo Prática e Quiz</a:t>
            </a:r>
            <a:br>
              <a:rPr lang="en-US" dirty="0">
                <a:latin typeface="Arial" charset="0"/>
              </a:rPr>
            </a:br>
            <a:r>
              <a:rPr lang="pt-BR">
                <a:latin typeface="Arial" charset="0"/>
              </a:rPr>
              <a:t>O que aprendi neste módulo? (continuação)</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rtl="0">
              <a:buFont typeface="Arial" panose="020B0604020202020204" pitchFamily="34" charset="0"/>
              <a:buChar char="•"/>
            </a:pPr>
            <a:r>
              <a:rPr lang="pt-BR" sz="1600"/>
              <a:t>O objetivo de um ataque de privação de DHCP é criar uma negação de serviço (DoS) para conectar clientes. Os ataques de spoofing de DHCP podem ser reduzidos com o uso do rastreamento de DHCP em portas confiáveis. </a:t>
            </a:r>
          </a:p>
          <a:p>
            <a:pPr rtl="0">
              <a:buFont typeface="Arial" panose="020B0604020202020204" pitchFamily="34" charset="0"/>
              <a:buChar char="•"/>
            </a:pPr>
            <a:r>
              <a:rPr lang="pt-BR" sz="1600"/>
              <a:t>O rastreamento DHCP determina se as mensagens DHCP são de uma fonte confiável ou não confiável configurada administrativamente. Em seguida, filtra as mensagens DHCP e limita a taxa de tráfego DHCP de fontes não confiáveis. </a:t>
            </a:r>
          </a:p>
          <a:p>
            <a:pPr rtl="0">
              <a:buFont typeface="Arial" panose="020B0604020202020204" pitchFamily="34" charset="0"/>
              <a:buChar char="•"/>
            </a:pPr>
            <a:r>
              <a:rPr lang="pt-BR" sz="1600"/>
              <a:t>A inspeção dinâmica de ARP (DAI) requer espionagem de DHCP e ajuda a impedir ataques de ARP verificando o tráfego de ARP. </a:t>
            </a:r>
          </a:p>
          <a:p>
            <a:pPr rtl="0">
              <a:buFont typeface="Arial" panose="020B0604020202020204" pitchFamily="34" charset="0"/>
              <a:buChar char="•"/>
            </a:pPr>
            <a:r>
              <a:rPr lang="pt-BR" sz="1600"/>
              <a:t>Implemente a inspeção ARP dinâmica para reduzir a falsificação e o envenenamento por ARP.</a:t>
            </a:r>
          </a:p>
          <a:p>
            <a:pPr rtl="0">
              <a:buFont typeface="Arial" panose="020B0604020202020204" pitchFamily="34" charset="0"/>
              <a:buChar char="•"/>
            </a:pPr>
            <a:r>
              <a:rPr lang="pt-BR" sz="1600"/>
              <a:t>Para mitigar os ataques de manipulação do Spanning Tree Protocol (STP), use o PortFast e o Bridge Protocol Data Unit (BPDU) Guard:</a:t>
            </a:r>
          </a:p>
          <a:p>
            <a:endParaRPr lang="en-US" sz="1600" dirty="0"/>
          </a:p>
        </p:txBody>
      </p:sp>
    </p:spTree>
    <p:custDataLst>
      <p:tags r:id="rId1"/>
    </p:custDataLst>
    <p:extLst>
      <p:ext uri="{BB962C8B-B14F-4D97-AF65-F5344CB8AC3E}">
        <p14:creationId xmlns:p14="http://schemas.microsoft.com/office/powerpoint/2010/main" val="97093746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pt-BR" sz="1400">
                <a:latin typeface="Arial" charset="0"/>
              </a:rPr>
              <a:t>Module 11: LAN Security Concepts</a:t>
            </a:r>
            <a:br>
              <a:rPr lang="en-US" dirty="0">
                <a:latin typeface="Arial" charset="0"/>
              </a:rPr>
            </a:br>
            <a:r>
              <a:rPr lang="pt-BR">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502411" y="732269"/>
            <a:ext cx="4069589" cy="3934981"/>
          </a:xfrm>
          <a:ln>
            <a:solidFill>
              <a:srgbClr val="000000"/>
            </a:solidFill>
          </a:ln>
        </p:spPr>
        <p:txBody>
          <a:bodyPr/>
          <a:lstStyle/>
          <a:p>
            <a:pPr rtl="0">
              <a:buFont typeface="Arial" panose="020B0604020202020204" pitchFamily="34" charset="0"/>
              <a:buChar char="•"/>
            </a:pPr>
            <a:r>
              <a:rPr lang="pt-BR" sz="1200" b="1"/>
              <a:t>interface range</a:t>
            </a:r>
          </a:p>
          <a:p>
            <a:pPr rtl="0">
              <a:buFont typeface="Arial" panose="020B0604020202020204" pitchFamily="34" charset="0"/>
              <a:buChar char="•"/>
            </a:pPr>
            <a:r>
              <a:rPr lang="pt-BR" sz="1200" b="1"/>
              <a:t>switchport port-security</a:t>
            </a:r>
          </a:p>
          <a:p>
            <a:pPr rtl="0">
              <a:buFont typeface="Arial" panose="020B0604020202020204" pitchFamily="34" charset="0"/>
              <a:buChar char="•"/>
            </a:pPr>
            <a:r>
              <a:rPr lang="pt-BR" sz="1200" b="1"/>
              <a:t>switchport port-security interface</a:t>
            </a:r>
          </a:p>
          <a:p>
            <a:pPr rtl="0">
              <a:buFont typeface="Arial" panose="020B0604020202020204" pitchFamily="34" charset="0"/>
              <a:buChar char="•"/>
            </a:pPr>
            <a:r>
              <a:rPr lang="pt-BR" sz="1200" b="1"/>
              <a:t>switchport port-security maximum</a:t>
            </a:r>
          </a:p>
          <a:p>
            <a:pPr rtl="0">
              <a:buFont typeface="Arial" panose="020B0604020202020204" pitchFamily="34" charset="0"/>
              <a:buChar char="•"/>
            </a:pPr>
            <a:r>
              <a:rPr lang="pt-BR" sz="1200" b="1"/>
              <a:t>switchport port-security mac-address</a:t>
            </a:r>
          </a:p>
          <a:p>
            <a:pPr rtl="0">
              <a:buFont typeface="Arial" panose="020B0604020202020204" pitchFamily="34" charset="0"/>
              <a:buChar char="•"/>
            </a:pPr>
            <a:r>
              <a:rPr lang="pt-BR" sz="1200" b="1"/>
              <a:t>switchport port-security mac-address sticky</a:t>
            </a:r>
          </a:p>
          <a:p>
            <a:pPr rtl="0">
              <a:buFont typeface="Arial" panose="020B0604020202020204" pitchFamily="34" charset="0"/>
              <a:buChar char="•"/>
            </a:pPr>
            <a:r>
              <a:rPr lang="pt-BR" sz="1200" b="1"/>
              <a:t>switchport port-security aging time #</a:t>
            </a:r>
          </a:p>
          <a:p>
            <a:pPr rtl="0">
              <a:buFont typeface="Arial" panose="020B0604020202020204" pitchFamily="34" charset="0"/>
              <a:buChar char="•"/>
            </a:pPr>
            <a:r>
              <a:rPr lang="pt-BR" sz="1200" b="1"/>
              <a:t>switchport port-security aging type </a:t>
            </a:r>
          </a:p>
          <a:p>
            <a:pPr rtl="0">
              <a:buFont typeface="Arial" panose="020B0604020202020204" pitchFamily="34" charset="0"/>
              <a:buChar char="•"/>
            </a:pPr>
            <a:r>
              <a:rPr lang="pt-BR" sz="1200" b="1"/>
              <a:t>switchport port-security violation</a:t>
            </a:r>
          </a:p>
          <a:p>
            <a:pPr rtl="0">
              <a:buFont typeface="Arial" panose="020B0604020202020204" pitchFamily="34" charset="0"/>
              <a:buChar char="•"/>
            </a:pPr>
            <a:r>
              <a:rPr lang="pt-BR" sz="1200" b="1"/>
              <a:t>show switchport port-security</a:t>
            </a:r>
          </a:p>
          <a:p>
            <a:pPr rtl="0">
              <a:buFont typeface="Arial" panose="020B0604020202020204" pitchFamily="34" charset="0"/>
              <a:buChar char="•"/>
            </a:pPr>
            <a:r>
              <a:rPr lang="pt-BR" sz="1200" b="1"/>
              <a:t>switchport mode access|trunk</a:t>
            </a:r>
          </a:p>
          <a:p>
            <a:pPr rtl="0">
              <a:buFont typeface="Arial" panose="020B0604020202020204" pitchFamily="34" charset="0"/>
              <a:buChar char="•"/>
            </a:pPr>
            <a:r>
              <a:rPr lang="pt-BR" sz="1200" b="1"/>
              <a:t>switchport nonegotiate</a:t>
            </a:r>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4572000" y="732268"/>
            <a:ext cx="4069589" cy="39349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pt-BR" sz="1200" b="1"/>
              <a:t>switchport trunk native vlan #</a:t>
            </a:r>
          </a:p>
          <a:p>
            <a:pPr rtl="0">
              <a:buFont typeface="Arial" panose="020B0604020202020204" pitchFamily="34" charset="0"/>
              <a:buChar char="•"/>
            </a:pPr>
            <a:r>
              <a:rPr lang="pt-BR" sz="1200" b="1"/>
              <a:t>ip dhcp snooping</a:t>
            </a:r>
          </a:p>
          <a:p>
            <a:pPr rtl="0">
              <a:buFont typeface="Arial" panose="020B0604020202020204" pitchFamily="34" charset="0"/>
              <a:buChar char="•"/>
            </a:pPr>
            <a:r>
              <a:rPr lang="pt-BR" sz="1200" b="1"/>
              <a:t>ip dhcp snooping vlan #</a:t>
            </a:r>
          </a:p>
          <a:p>
            <a:pPr rtl="0">
              <a:buFont typeface="Arial" panose="020B0604020202020204" pitchFamily="34" charset="0"/>
              <a:buChar char="•"/>
            </a:pPr>
            <a:r>
              <a:rPr lang="pt-BR" sz="1200" b="1"/>
              <a:t>ip dhcp snooping limit rate</a:t>
            </a:r>
          </a:p>
          <a:p>
            <a:pPr rtl="0">
              <a:buFont typeface="Arial" panose="020B0604020202020204" pitchFamily="34" charset="0"/>
              <a:buChar char="•"/>
            </a:pPr>
            <a:r>
              <a:rPr lang="pt-BR" sz="1200" b="1"/>
              <a:t>show ip dhcp snooping</a:t>
            </a:r>
          </a:p>
          <a:p>
            <a:pPr rtl="0">
              <a:buFont typeface="Arial" panose="020B0604020202020204" pitchFamily="34" charset="0"/>
              <a:buChar char="•"/>
            </a:pPr>
            <a:r>
              <a:rPr lang="pt-BR" sz="1200" b="1"/>
              <a:t>ip arp inspection vlan #</a:t>
            </a:r>
          </a:p>
          <a:p>
            <a:pPr rtl="0">
              <a:buFont typeface="Arial" panose="020B0604020202020204" pitchFamily="34" charset="0"/>
              <a:buChar char="•"/>
            </a:pPr>
            <a:r>
              <a:rPr lang="pt-BR" sz="1200" b="1"/>
              <a:t>ip dhcp snooping trust</a:t>
            </a:r>
          </a:p>
          <a:p>
            <a:pPr rtl="0">
              <a:buFont typeface="Arial" panose="020B0604020202020204" pitchFamily="34" charset="0"/>
              <a:buChar char="•"/>
            </a:pPr>
            <a:r>
              <a:rPr lang="pt-BR" sz="1200" b="1"/>
              <a:t>ip arp inspection trust</a:t>
            </a:r>
          </a:p>
          <a:p>
            <a:pPr rtl="0">
              <a:buFont typeface="Arial" panose="020B0604020202020204" pitchFamily="34" charset="0"/>
              <a:buChar char="•"/>
            </a:pPr>
            <a:r>
              <a:rPr lang="pt-BR" sz="1200" b="1"/>
              <a:t>ip arp inspection validate</a:t>
            </a:r>
          </a:p>
          <a:p>
            <a:pPr rtl="0">
              <a:buFont typeface="Arial" panose="020B0604020202020204" pitchFamily="34" charset="0"/>
              <a:buChar char="•"/>
            </a:pPr>
            <a:r>
              <a:rPr lang="pt-BR" sz="1200" b="1"/>
              <a:t>spanning-tree portfast {default}</a:t>
            </a:r>
          </a:p>
          <a:p>
            <a:pPr rtl="0">
              <a:buFont typeface="Arial" panose="020B0604020202020204" pitchFamily="34" charset="0"/>
              <a:buChar char="•"/>
            </a:pPr>
            <a:r>
              <a:rPr lang="pt-BR" sz="1200" b="1"/>
              <a:t>spanning-tree bpduguard enable</a:t>
            </a:r>
          </a:p>
          <a:p>
            <a:pPr rtl="0">
              <a:buFont typeface="Arial" panose="020B0604020202020204" pitchFamily="34" charset="0"/>
              <a:buChar char="•"/>
            </a:pPr>
            <a:r>
              <a:rPr lang="pt-BR" sz="1200" b="1"/>
              <a:t>spanning-tree porfast bpduguard default</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pt-BR"/>
              <a:t>Module 11: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pt-B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597052250"/>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pt-B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200"/>
                        <a:t>Activity Type</a:t>
                      </a:r>
                    </a:p>
                  </a:txBody>
                  <a:tcPr marL="68580" marR="68580" marT="34290" marB="34290" anchor="ctr"/>
                </a:tc>
                <a:tc>
                  <a:txBody>
                    <a:bodyPr/>
                    <a:lstStyle/>
                    <a:p>
                      <a:pPr rtl="0"/>
                      <a:r>
                        <a:rPr lang="pt-BR" sz="1200"/>
                        <a:t>Activity Name</a:t>
                      </a:r>
                    </a:p>
                  </a:txBody>
                  <a:tcPr marL="68580" marR="68580" marT="34290" marB="34290" anchor="ctr"/>
                </a:tc>
                <a:tc>
                  <a:txBody>
                    <a:bodyPr/>
                    <a:lstStyle/>
                    <a:p>
                      <a:pPr rtl="0"/>
                      <a:r>
                        <a:rPr lang="pt-B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pt-BR" sz="1100">
                          <a:solidFill>
                            <a:srgbClr val="000000"/>
                          </a:solidFill>
                        </a:rPr>
                        <a:t>11.1.9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rtl="0"/>
                      <a:r>
                        <a:rPr lang="pt-BR" sz="1100">
                          <a:solidFill>
                            <a:srgbClr val="000000"/>
                          </a:solidFill>
                        </a:rPr>
                        <a:t>Implement Port Security</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pt-BR" sz="1100">
                          <a:solidFill>
                            <a:srgbClr val="000000"/>
                          </a:solidFill>
                        </a:rPr>
                        <a:t>11.1.10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rtl="0"/>
                      <a:r>
                        <a:rPr lang="pt-BR" sz="1100">
                          <a:solidFill>
                            <a:srgbClr val="000000"/>
                          </a:solidFill>
                        </a:rPr>
                        <a:t>Implement Port Security</a:t>
                      </a:r>
                    </a:p>
                  </a:txBody>
                  <a:tcPr marL="68580" marR="68580" marT="34290" marB="34290" anchor="ctr"/>
                </a:tc>
                <a:tc>
                  <a:txBody>
                    <a:bodyPr/>
                    <a:lstStyle/>
                    <a:p>
                      <a:pPr rtl="0"/>
                      <a:r>
                        <a:rPr lang="pt-BR" sz="110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pt-BR" sz="1100">
                          <a:solidFill>
                            <a:srgbClr val="000000"/>
                          </a:solidFill>
                        </a:rPr>
                        <a:t>11.2.3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Mitigate VLAN Hopping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pt-BR" sz="1100">
                          <a:solidFill>
                            <a:srgbClr val="000000"/>
                          </a:solidFill>
                        </a:rPr>
                        <a:t>11.3.5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Mitigate DHCP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pt-BR" sz="1100">
                          <a:solidFill>
                            <a:srgbClr val="000000"/>
                          </a:solidFill>
                        </a:rPr>
                        <a:t>11.4.4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Mitigate ARP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pt-BR" sz="1100">
                          <a:solidFill>
                            <a:srgbClr val="000000"/>
                          </a:solidFill>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Mitigate STP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pt-BR" sz="1100">
                          <a:solidFill>
                            <a:srgbClr val="000000"/>
                          </a:solidFill>
                        </a:rPr>
                        <a:t>11.6.1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Switch Security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pt-BR" sz="1100">
                          <a:solidFill>
                            <a:srgbClr val="000000"/>
                          </a:solidFill>
                        </a:rPr>
                        <a:t>11.6.2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pt-BR" sz="1100">
                          <a:solidFill>
                            <a:srgbClr val="000000"/>
                          </a:solidFill>
                        </a:rPr>
                        <a:t>Switch Security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pt-B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11: Best Practices</a:t>
            </a:r>
          </a:p>
        </p:txBody>
      </p:sp>
      <p:sp>
        <p:nvSpPr>
          <p:cNvPr id="11266" name="Rectangle 34"/>
          <p:cNvSpPr>
            <a:spLocks noGrp="1" noChangeArrowheads="1"/>
          </p:cNvSpPr>
          <p:nvPr>
            <p:ph idx="1"/>
          </p:nvPr>
        </p:nvSpPr>
        <p:spPr>
          <a:xfrm>
            <a:off x="145357" y="646544"/>
            <a:ext cx="8853286" cy="4155319"/>
          </a:xfrm>
        </p:spPr>
        <p:txBody>
          <a:bodyPr/>
          <a:lstStyle/>
          <a:p>
            <a:pPr marL="0" indent="0" rtl="0">
              <a:lnSpc>
                <a:spcPct val="85000"/>
              </a:lnSpc>
              <a:spcBef>
                <a:spcPct val="30000"/>
              </a:spcBef>
              <a:buNone/>
            </a:pPr>
            <a:r>
              <a:rPr lang="pt-BR" sz="1600"/>
              <a:t>Prior to teaching Module 11, the instructor should:</a:t>
            </a:r>
          </a:p>
          <a:p>
            <a:pPr rtl="0">
              <a:lnSpc>
                <a:spcPct val="85000"/>
              </a:lnSpc>
              <a:spcBef>
                <a:spcPct val="30000"/>
              </a:spcBef>
              <a:buFont typeface="Arial" panose="020B0604020202020204" pitchFamily="34" charset="0"/>
              <a:buChar char="•"/>
            </a:pPr>
            <a:r>
              <a:rPr lang="pt-BR" sz="1600"/>
              <a:t>Review the activities and assessments for this module.</a:t>
            </a:r>
          </a:p>
          <a:p>
            <a:pPr rtl="0">
              <a:lnSpc>
                <a:spcPct val="85000"/>
              </a:lnSpc>
              <a:spcBef>
                <a:spcPct val="30000"/>
              </a:spcBef>
              <a:buFont typeface="Arial" panose="020B0604020202020204" pitchFamily="34" charset="0"/>
              <a:buChar char="•"/>
            </a:pPr>
            <a:r>
              <a:rPr lang="pt-BR" sz="1600"/>
              <a:t>Try to include as many questions as possible to keep students engaged during classroom presentation.</a:t>
            </a:r>
          </a:p>
          <a:p>
            <a:pPr marL="0" indent="0" rtl="0">
              <a:lnSpc>
                <a:spcPct val="85000"/>
              </a:lnSpc>
              <a:spcBef>
                <a:spcPct val="30000"/>
              </a:spcBef>
              <a:buNone/>
            </a:pPr>
            <a:r>
              <a:rPr lang="pt-BR" sz="1600"/>
              <a:t>Topic 11.1</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How might port security cause problems for legitimate users?</a:t>
            </a:r>
          </a:p>
          <a:p>
            <a:pPr lvl="2" rtl="0">
              <a:lnSpc>
                <a:spcPct val="85000"/>
              </a:lnSpc>
              <a:spcBef>
                <a:spcPct val="30000"/>
              </a:spcBef>
            </a:pPr>
            <a:r>
              <a:rPr lang="pt-BR" sz="1600"/>
              <a:t>What port security violation mode seems to be the most effective for general deployment and why?</a:t>
            </a:r>
          </a:p>
          <a:p>
            <a:pPr marL="0" indent="0" rtl="0">
              <a:lnSpc>
                <a:spcPct val="85000"/>
              </a:lnSpc>
              <a:spcBef>
                <a:spcPct val="30000"/>
              </a:spcBef>
              <a:buNone/>
            </a:pPr>
            <a:r>
              <a:rPr lang="pt-BR" sz="1600"/>
              <a:t>Topic 11.2</a:t>
            </a:r>
          </a:p>
          <a:p>
            <a:pPr lvl="1" rtl="0">
              <a:lnSpc>
                <a:spcPct val="85000"/>
              </a:lnSpc>
              <a:spcBef>
                <a:spcPct val="30000"/>
              </a:spcBef>
            </a:pPr>
            <a:r>
              <a:rPr lang="pt-BR" sz="1600"/>
              <a:t>Ask the students or have a class discussion</a:t>
            </a:r>
          </a:p>
          <a:p>
            <a:pPr lvl="2" rtl="0">
              <a:lnSpc>
                <a:spcPct val="85000"/>
              </a:lnSpc>
              <a:spcBef>
                <a:spcPct val="30000"/>
              </a:spcBef>
            </a:pPr>
            <a:r>
              <a:rPr lang="pt-BR" sz="1600"/>
              <a:t>Is there a downside to configuring ports as static access or static trunk?</a:t>
            </a:r>
          </a:p>
          <a:p>
            <a:pPr lvl="2" rtl="0">
              <a:lnSpc>
                <a:spcPct val="85000"/>
              </a:lnSpc>
              <a:spcBef>
                <a:spcPct val="30000"/>
              </a:spcBef>
            </a:pPr>
            <a:r>
              <a:rPr lang="pt-BR" sz="1600"/>
              <a:t>What benefit do you think is provided by designating an organization-wide native VLAN?</a:t>
            </a:r>
          </a:p>
          <a:p>
            <a:pPr>
              <a:lnSpc>
                <a:spcPct val="85000"/>
              </a:lnSpc>
              <a:spcBef>
                <a:spcPct val="30000"/>
              </a:spcBef>
              <a:buFont typeface="Arial" panose="020B0604020202020204" pitchFamily="34" charset="0"/>
              <a:buChar char="•"/>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pt-BR"/>
              <a:t>Module 11: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pt-BR" sz="1400"/>
              <a:t>Topic 11.3</a:t>
            </a:r>
          </a:p>
          <a:p>
            <a:pPr lvl="1" rtl="0">
              <a:lnSpc>
                <a:spcPct val="85000"/>
              </a:lnSpc>
              <a:spcBef>
                <a:spcPct val="30000"/>
              </a:spcBef>
            </a:pPr>
            <a:r>
              <a:rPr lang="pt-BR"/>
              <a:t>Ask the students or have a class discussion</a:t>
            </a:r>
          </a:p>
          <a:p>
            <a:pPr lvl="2" rtl="0">
              <a:lnSpc>
                <a:spcPct val="85000"/>
              </a:lnSpc>
              <a:spcBef>
                <a:spcPct val="30000"/>
              </a:spcBef>
            </a:pPr>
            <a:r>
              <a:rPr lang="pt-BR" sz="1400"/>
              <a:t>How could DHCP Snooping negatively impact a user who is authorized to connect to the LAN?</a:t>
            </a:r>
          </a:p>
          <a:p>
            <a:pPr lvl="2" rtl="0">
              <a:lnSpc>
                <a:spcPct val="85000"/>
              </a:lnSpc>
              <a:spcBef>
                <a:spcPct val="30000"/>
              </a:spcBef>
            </a:pPr>
            <a:r>
              <a:rPr lang="pt-BR" sz="1400"/>
              <a:t>What is it about the data that DHCP Snooping collects that is so foundational to other LAN security mechanisms?</a:t>
            </a:r>
          </a:p>
          <a:p>
            <a:pPr marL="0" indent="0" rtl="0">
              <a:lnSpc>
                <a:spcPct val="85000"/>
              </a:lnSpc>
              <a:spcBef>
                <a:spcPct val="30000"/>
              </a:spcBef>
              <a:buNone/>
            </a:pPr>
            <a:r>
              <a:rPr lang="pt-BR" sz="1400"/>
              <a:t>Topic 11.4</a:t>
            </a:r>
          </a:p>
          <a:p>
            <a:pPr lvl="1" rtl="0">
              <a:lnSpc>
                <a:spcPct val="85000"/>
              </a:lnSpc>
              <a:spcBef>
                <a:spcPct val="30000"/>
              </a:spcBef>
            </a:pPr>
            <a:r>
              <a:rPr lang="pt-BR"/>
              <a:t>Ask the students or have a class discussion</a:t>
            </a:r>
          </a:p>
          <a:p>
            <a:pPr lvl="2" rtl="0">
              <a:lnSpc>
                <a:spcPct val="85000"/>
              </a:lnSpc>
              <a:spcBef>
                <a:spcPct val="30000"/>
              </a:spcBef>
            </a:pPr>
            <a:r>
              <a:rPr lang="pt-BR" sz="1400"/>
              <a:t>What cold happen if another device pretends to be the default gateway in a LAN?</a:t>
            </a:r>
          </a:p>
          <a:p>
            <a:pPr lvl="2" rtl="0">
              <a:lnSpc>
                <a:spcPct val="85000"/>
              </a:lnSpc>
              <a:spcBef>
                <a:spcPct val="30000"/>
              </a:spcBef>
            </a:pPr>
            <a:r>
              <a:rPr lang="pt-BR" sz="1400"/>
              <a:t>Why do you think ports facing upstream are typically configured as trusted for Dynamic ARP Inspection?</a:t>
            </a:r>
          </a:p>
          <a:p>
            <a:pPr marL="0" indent="0" rtl="0">
              <a:lnSpc>
                <a:spcPct val="85000"/>
              </a:lnSpc>
              <a:spcBef>
                <a:spcPct val="30000"/>
              </a:spcBef>
              <a:buNone/>
            </a:pPr>
            <a:r>
              <a:rPr lang="pt-BR" sz="1400"/>
              <a:t>Topic 11.5</a:t>
            </a:r>
          </a:p>
          <a:p>
            <a:pPr lvl="1" rtl="0">
              <a:lnSpc>
                <a:spcPct val="85000"/>
              </a:lnSpc>
              <a:spcBef>
                <a:spcPct val="30000"/>
              </a:spcBef>
            </a:pPr>
            <a:r>
              <a:rPr lang="pt-BR"/>
              <a:t>Ask the students or have a class discussion</a:t>
            </a:r>
          </a:p>
          <a:p>
            <a:pPr lvl="2" rtl="0">
              <a:lnSpc>
                <a:spcPct val="85000"/>
              </a:lnSpc>
              <a:spcBef>
                <a:spcPct val="30000"/>
              </a:spcBef>
            </a:pPr>
            <a:r>
              <a:rPr lang="pt-BR" sz="1400"/>
              <a:t>What benefit does PortFast provide to the ordinary connected user?</a:t>
            </a:r>
          </a:p>
          <a:p>
            <a:pPr lvl="2" rtl="0">
              <a:lnSpc>
                <a:spcPct val="85000"/>
              </a:lnSpc>
              <a:spcBef>
                <a:spcPct val="30000"/>
              </a:spcBef>
            </a:pPr>
            <a:r>
              <a:rPr lang="pt-BR" sz="1400"/>
              <a:t>Why does PortFast not error-disable an interface where it receives a spanning-tree BPDU?</a:t>
            </a:r>
          </a:p>
          <a:p>
            <a:pPr marL="261937" lvl="2" indent="0">
              <a:lnSpc>
                <a:spcPct val="85000"/>
              </a:lnSpc>
              <a:spcBef>
                <a:spcPct val="30000"/>
              </a:spcBef>
              <a:buNone/>
            </a:pPr>
            <a:endParaRPr lang="en-US" sz="1400" dirty="0"/>
          </a:p>
          <a:p>
            <a:pPr lvl="2">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pt-BR">
                <a:solidFill>
                  <a:schemeClr val="accent5">
                    <a:lumMod val="40000"/>
                    <a:lumOff val="60000"/>
                  </a:schemeClr>
                </a:solidFill>
              </a:rPr>
              <a:t>Módulo 11: Configuração de Segurança de Switch</a:t>
            </a:r>
          </a:p>
        </p:txBody>
      </p:sp>
      <p:sp>
        <p:nvSpPr>
          <p:cNvPr id="7" name="Subtitle 6"/>
          <p:cNvSpPr>
            <a:spLocks noGrp="1"/>
          </p:cNvSpPr>
          <p:nvPr>
            <p:ph type="subTitle" idx="1"/>
          </p:nvPr>
        </p:nvSpPr>
        <p:spPr>
          <a:xfrm>
            <a:off x="469497" y="3809526"/>
            <a:ext cx="2368954" cy="902174"/>
          </a:xfrm>
        </p:spPr>
        <p:txBody>
          <a:bodyPr/>
          <a:lstStyle/>
          <a:p>
            <a:pPr rtl="0"/>
            <a:r>
              <a:rPr lang="pt-BR">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4867</TotalTime>
  <Words>4279</Words>
  <Application>Microsoft Office PowerPoint</Application>
  <PresentationFormat>On-screen Show (16:9)</PresentationFormat>
  <Paragraphs>622</Paragraphs>
  <Slides>57</Slides>
  <Notes>55</Notes>
  <HiddenSlides>8</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Default Theme</vt:lpstr>
      <vt:lpstr>Módulo 11: Configuração de Segurança de Switch</vt:lpstr>
      <vt:lpstr>Instructor Materials – Module 11 Planning Guide</vt:lpstr>
      <vt:lpstr>What to Expect in this Module</vt:lpstr>
      <vt:lpstr>What to Expect in this Module (Cont.)</vt:lpstr>
      <vt:lpstr>Check Your Understanding</vt:lpstr>
      <vt:lpstr>Module 11: Activities</vt:lpstr>
      <vt:lpstr>Module 11: Best Practices</vt:lpstr>
      <vt:lpstr>Module 11: Best Practices (Cont.)</vt:lpstr>
      <vt:lpstr>Módulo 11: Configuração de Segurança de Switch</vt:lpstr>
      <vt:lpstr>Objetivos do módulo</vt:lpstr>
      <vt:lpstr>11.1 Implementar a segurança de porta</vt:lpstr>
      <vt:lpstr>Implementar Segurança de Porta  Proteja portas não usadas</vt:lpstr>
      <vt:lpstr>Implementar Segurança de Porta Mitigar ataques de tabela de endereços MAC</vt:lpstr>
      <vt:lpstr>Implementar a segurança de porta  Habilitar a Segurança de Porta</vt:lpstr>
      <vt:lpstr>Implementar a segurança de porta  Habilitar a Segurança de Porta</vt:lpstr>
      <vt:lpstr>Implementar a segurança de porta  Habilitar a Segurança de Porta</vt:lpstr>
      <vt:lpstr>Implementar a Segurança de Porta Limite e aprenda endereços MAC</vt:lpstr>
      <vt:lpstr>Implementar a Segurança de Porta Limite e aprenda endereços MAC</vt:lpstr>
      <vt:lpstr>Implementar a Segurança de Porta Limite e aprenda endereços MAC</vt:lpstr>
      <vt:lpstr>Implementar a segurança de porta  Vencimento de Segurança de Porta</vt:lpstr>
      <vt:lpstr>Implementar a segurança de porta  Vencimento de Segurança de Porta</vt:lpstr>
      <vt:lpstr> Implementação de Segurança de porta Segurança de porta: modos de violação</vt:lpstr>
      <vt:lpstr> Implementação de Segurança de porta Segurança de porta: modos de violação (Continuação)</vt:lpstr>
      <vt:lpstr>Implementar Segurança de Porta Portas no estado error-disabled</vt:lpstr>
      <vt:lpstr>Implementar Segurança de Porta Portas no estado error-disabled (Continuação)</vt:lpstr>
      <vt:lpstr>Implementar a segurança de porta  Verificar a Segurança de Porta</vt:lpstr>
      <vt:lpstr>Implementar a segurança de porta  Verificar a Segurança de Porta</vt:lpstr>
      <vt:lpstr>Implementar a segurança de porta  Verificar a Segurança de Porta (Continuação)</vt:lpstr>
      <vt:lpstr>Implementar a segurança de porta  Verificar a Segurança de Porta</vt:lpstr>
      <vt:lpstr>Implementar Segurança de Porta  Packet Tracer - Implementar Segurança de Porta</vt:lpstr>
      <vt:lpstr>11.2 - Mitigar ataques de VLAN</vt:lpstr>
      <vt:lpstr>Mitigar ataques de VLAN  Revisão de Ataques de VLAN</vt:lpstr>
      <vt:lpstr>Mitigar Ataques de VLAN:  Etapas para mitigar ataques de salto de VLAN</vt:lpstr>
      <vt:lpstr>11.3 Mitigar os ataques ao DHCP</vt:lpstr>
      <vt:lpstr>Mitigar Ataques DHCP  Revisão de Ataques DHCP</vt:lpstr>
      <vt:lpstr>Mitigar Ataques de DHCP  Detecção de DHCP</vt:lpstr>
      <vt:lpstr>Mitigar Ataques de DHCP  Etapas da Detecção de DHCP</vt:lpstr>
      <vt:lpstr>Mitigar Ataques de DHCP  Exemplo de Detecção de DHCP</vt:lpstr>
      <vt:lpstr>Mitigar Ataques de DHCP  Exemplo de Configuração de Detecção de DHCP (Continuação)</vt:lpstr>
      <vt:lpstr>Mitigar os ataques ao ARP</vt:lpstr>
      <vt:lpstr>Mitigar Ataques ARP Inspeção de ARP Dinâmica</vt:lpstr>
      <vt:lpstr>Mitigar Ataques ARP Diretrizes de implementação do DAI</vt:lpstr>
      <vt:lpstr>Mitigar Ataques de ARP  Exemplo de Configuração de DAI</vt:lpstr>
      <vt:lpstr>Mitigar Ataques de ARP Exemplo de Configuração de DAI (Continuação)</vt:lpstr>
      <vt:lpstr>Mitigar Ataques de ARP  Exemplo de Configuração de DAI (Continuação)</vt:lpstr>
      <vt:lpstr>11.5 - Mitigar os ataques ao STP</vt:lpstr>
      <vt:lpstr>Mitigar Ataques STP  PortFast e BPDU Guard</vt:lpstr>
      <vt:lpstr>Mitigar Ataques STP  Configurar o PortFast</vt:lpstr>
      <vt:lpstr> Mitigar Ataques STP  Configurar o PortFast (Continuação)</vt:lpstr>
      <vt:lpstr>Mitigar Ataques STP  Configurar o PortFast</vt:lpstr>
      <vt:lpstr>11.6 - Módulo Prática e Quiz</vt:lpstr>
      <vt:lpstr>Módulo Prática e Quiz Packet Tracer - Configurações de Segurança de Switch</vt:lpstr>
      <vt:lpstr>Módulo Prática e Quiz Rastreador de Pacotes - Configurações de Segurança de Switch</vt:lpstr>
      <vt:lpstr>Módulo Prática e Quiz O que aprendi neste módulo?</vt:lpstr>
      <vt:lpstr>Módulo Prática e Quiz O que aprendi neste módulo? (continuação)</vt:lpstr>
      <vt:lpstr>Module 11: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328</cp:revision>
  <dcterms:created xsi:type="dcterms:W3CDTF">2019-10-18T06:21:22Z</dcterms:created>
  <dcterms:modified xsi:type="dcterms:W3CDTF">2020-05-14T02:48:20Z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