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7.xml" ContentType="application/vnd.openxmlformats-officedocument.presentationml.tags+xml"/>
  <Override PartName="/ppt/notesSlides/notesSlide57.xml" ContentType="application/vnd.openxmlformats-officedocument.presentationml.notesSlide+xml"/>
  <Override PartName="/ppt/tags/tag18.xml" ContentType="application/vnd.openxmlformats-officedocument.presentationml.tags+xml"/>
  <Override PartName="/ppt/notesSlides/notesSlide58.xml" ContentType="application/vnd.openxmlformats-officedocument.presentationml.notesSlide+xml"/>
  <Override PartName="/ppt/tags/tag19.xml" ContentType="application/vnd.openxmlformats-officedocument.presentationml.tags+xml"/>
  <Override PartName="/ppt/notesSlides/notesSlide59.xml" ContentType="application/vnd.openxmlformats-officedocument.presentationml.notesSlide+xml"/>
  <Override PartName="/ppt/tags/tag20.xml" ContentType="application/vnd.openxmlformats-officedocument.presentationml.tags+xml"/>
  <Override PartName="/ppt/notesSlides/notesSlide60.xml" ContentType="application/vnd.openxmlformats-officedocument.presentationml.notesSlide+xml"/>
  <Override PartName="/ppt/tags/tag21.xml" ContentType="application/vnd.openxmlformats-officedocument.presentationml.tags+xml"/>
  <Override PartName="/ppt/notesSlides/notesSlide61.xml" ContentType="application/vnd.openxmlformats-officedocument.presentationml.notesSlide+xml"/>
  <Override PartName="/ppt/tags/tag22.xml" ContentType="application/vnd.openxmlformats-officedocument.presentationml.tags+xml"/>
  <Override PartName="/ppt/notesSlides/notesSlide62.xml" ContentType="application/vnd.openxmlformats-officedocument.presentationml.notesSlide+xml"/>
  <Override PartName="/ppt/tags/tag23.xml" ContentType="application/vnd.openxmlformats-officedocument.presentationml.tags+xml"/>
  <Override PartName="/ppt/notesSlides/notesSlide6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7"/>
  </p:notesMasterIdLst>
  <p:sldIdLst>
    <p:sldId id="513" r:id="rId2"/>
    <p:sldId id="1209" r:id="rId3"/>
    <p:sldId id="1312" r:id="rId4"/>
    <p:sldId id="1071" r:id="rId5"/>
    <p:sldId id="1313"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056" r:id="rId19"/>
    <p:sldId id="1187" r:id="rId20"/>
    <p:sldId id="1276"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90" r:id="rId39"/>
    <p:sldId id="1291" r:id="rId40"/>
    <p:sldId id="1292" r:id="rId41"/>
    <p:sldId id="1293" r:id="rId42"/>
    <p:sldId id="1294" r:id="rId43"/>
    <p:sldId id="1295" r:id="rId44"/>
    <p:sldId id="1296" r:id="rId45"/>
    <p:sldId id="1297" r:id="rId46"/>
    <p:sldId id="1298" r:id="rId47"/>
    <p:sldId id="1299" r:id="rId48"/>
    <p:sldId id="1300" r:id="rId49"/>
    <p:sldId id="1269" r:id="rId50"/>
    <p:sldId id="1270" r:id="rId51"/>
    <p:sldId id="1301" r:id="rId52"/>
    <p:sldId id="1302" r:id="rId53"/>
    <p:sldId id="1303" r:id="rId54"/>
    <p:sldId id="1304" r:id="rId55"/>
    <p:sldId id="1305" r:id="rId56"/>
    <p:sldId id="1306" r:id="rId57"/>
    <p:sldId id="1307" r:id="rId58"/>
    <p:sldId id="1308" r:id="rId59"/>
    <p:sldId id="957" r:id="rId60"/>
    <p:sldId id="1138" r:id="rId61"/>
    <p:sldId id="1309" r:id="rId62"/>
    <p:sldId id="1310" r:id="rId63"/>
    <p:sldId id="1311" r:id="rId64"/>
    <p:sldId id="874" r:id="rId65"/>
    <p:sldId id="291" r:id="rId66"/>
  </p:sldIdLst>
  <p:sldSz cx="9144000" cy="5143500" type="screen16x9"/>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B093B-694A-C681-49E8-EA30ABF57449}" v="17" dt="2020-06-08T03:24:06.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86275" autoAdjust="0"/>
  </p:normalViewPr>
  <p:slideViewPr>
    <p:cSldViewPr snapToGrid="0" showGuides="1">
      <p:cViewPr varScale="1">
        <p:scale>
          <a:sx n="76" d="100"/>
          <a:sy n="76" d="100"/>
        </p:scale>
        <p:origin x="824"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spcBef>
                <a:spcPts val="0"/>
              </a:spcBef>
            </a:pPr>
            <a:r>
              <a:rPr lang="pt-BR">
                <a:solidFill>
                  <a:schemeClr val="accent5">
                    <a:lumMod val="40000"/>
                    <a:lumOff val="60000"/>
                  </a:schemeClr>
                </a:solidFill>
              </a:rPr>
              <a:t>Switching, Routing, e Wireless Essentials v7.0 (SRWE)</a:t>
            </a:r>
          </a:p>
          <a:p>
            <a:pPr rtl="0">
              <a:buFontTx/>
              <a:buNone/>
            </a:pPr>
            <a:r>
              <a:rPr lang="pt-BR" b="0"/>
              <a:t>Módulo 14: Conceitos de roteamento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14.1 - Determinação de caminho</a:t>
            </a:r>
          </a:p>
          <a:p>
            <a:pPr rtl="0"/>
            <a:r>
              <a:rPr lang="pt-BR"/>
              <a:t>14.1.1 - Duas funções de um roteador</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14.1 - Determinação de caminho</a:t>
            </a:r>
          </a:p>
          <a:p>
            <a:pPr rtl="0"/>
            <a:r>
              <a:rPr lang="pt-BR"/>
              <a:t>14.1.2 - Exemplo de funções do roteador</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17247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14.1 - Determinação de caminho</a:t>
            </a:r>
          </a:p>
          <a:p>
            <a:pPr rtl="0"/>
            <a:r>
              <a:rPr lang="pt-BR"/>
              <a:t>14.1.3 - </a:t>
            </a:r>
            <a:r>
              <a:rPr lang="pt-BR" sz="1200"/>
              <a:t>Melhor Caminho Igual a Partida Mais Longa</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27522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14.1 - Determinação de caminho</a:t>
            </a:r>
          </a:p>
          <a:p>
            <a:pPr rtl="0"/>
            <a:r>
              <a:rPr lang="pt-BR"/>
              <a:t>14.1.4 - </a:t>
            </a:r>
            <a:r>
              <a:rPr lang="pt-BR" sz="1200"/>
              <a:t>Exemplo de correspondência mais longa do IPv4</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74528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14.1 - Determinação de caminho</a:t>
            </a:r>
          </a:p>
          <a:p>
            <a:pPr rtl="0"/>
            <a:r>
              <a:rPr lang="pt-BR"/>
              <a:t>14.1.5 - </a:t>
            </a:r>
            <a:r>
              <a:rPr lang="pt-BR" sz="1200"/>
              <a:t>Exemplo de correspondência mais longa do IPv6</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42797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14.1 - Determinação de caminho</a:t>
            </a:r>
          </a:p>
          <a:p>
            <a:pPr rtl="0"/>
            <a:r>
              <a:rPr lang="pt-BR"/>
              <a:t>14.1.6 - </a:t>
            </a:r>
            <a:r>
              <a:rPr lang="pt-BR" sz="1200"/>
              <a:t>Criar a Tabela de Roteamento</a:t>
            </a:r>
          </a:p>
          <a:p>
            <a:pPr rtl="0"/>
            <a:r>
              <a:rPr lang="pt-BR" sz="1200"/>
              <a:t>14.1.7 - Verifique o seu entendimento - Determinação do caminho</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661538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14.2.1 - Processo de decisão de encaminhamento de pacotes</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14.2.1 - Processo de decisão de encaminhamento de pacotes (Cont.)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626790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14.2.1 - Processo de decisão de encaminhamento de pacotes (Cont.)</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48200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sz="800" b="0" i="0" u="none" strike="noStrike" kern="1200" cap="none" spc="0" normalizeH="0" baseline="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sz="800" b="0" i="0" u="none" strike="noStrike" kern="1200" cap="none" spc="0" normalizeH="0" baseline="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14.2.1 - Processo de decisão de encaminhamento de pacotes (Cont.)</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56836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14.2.2 - Encaminhamento completo de pacotes</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4012703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14.2.3 - </a:t>
            </a:r>
            <a:r>
              <a:rPr lang="pt-BR" sz="1200"/>
              <a:t>Packet Forwarding Mechanisms</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502628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14.2.3 - </a:t>
            </a:r>
            <a:r>
              <a:rPr lang="pt-BR" sz="1200"/>
              <a:t>Mecanismos de encaminhamento de pacotes (Cont.)</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867293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14.2.3 - </a:t>
            </a:r>
            <a:r>
              <a:rPr lang="pt-BR" sz="1200"/>
              <a:t>Mecanismos de encaminhamento de pacotes (Cont.)</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19405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14.2 - Encaminhamento de pacotes</a:t>
            </a:r>
          </a:p>
          <a:p>
            <a:pPr rtl="0"/>
            <a:r>
              <a:rPr lang="pt-BR"/>
              <a:t>14.2.3 - </a:t>
            </a:r>
            <a:r>
              <a:rPr lang="pt-BR" sz="1200"/>
              <a:t>Mecanismos de encaminhamento de pacotes (Cont.)</a:t>
            </a:r>
          </a:p>
          <a:p>
            <a:pPr rtl="0"/>
            <a:r>
              <a:rPr lang="pt-BR" sz="1200"/>
              <a:t>14.2.4 - Verifique o seu entendimento - Encaminhamento de pacotes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869273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14.3 - Revisão básica da configuração do roteador</a:t>
            </a:r>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14.3 - Revisão básica da configuração do roteador</a:t>
            </a:r>
          </a:p>
          <a:p>
            <a:pPr rtl="0"/>
            <a:r>
              <a:rPr lang="pt-BR"/>
              <a:t>14.3.1 - Topologia</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14.3 - Revisão básica da configuração do roteador</a:t>
            </a:r>
          </a:p>
          <a:p>
            <a:pPr rtl="0"/>
            <a:r>
              <a:rPr lang="pt-BR"/>
              <a:t>14.3.2 - Comandos de Configuração</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4067956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14.3 - Revisão básica da configuração do roteador</a:t>
            </a:r>
          </a:p>
          <a:p>
            <a:pPr rtl="0"/>
            <a:r>
              <a:rPr lang="pt-BR"/>
              <a:t>14.3.3 - Comandos de Verificação</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42998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14.3 - Revisão básica da configuração do roteador</a:t>
            </a:r>
          </a:p>
          <a:p>
            <a:pPr rtl="0"/>
            <a:r>
              <a:rPr lang="pt-BR"/>
              <a:t>14.3.4 -Saída de Comando do Filtro</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247072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14.3 - Revisão básica da configuração do roteador</a:t>
            </a:r>
          </a:p>
          <a:p>
            <a:pPr rtl="0"/>
            <a:r>
              <a:rPr lang="pt-BR"/>
              <a:t>14.3.5 - </a:t>
            </a:r>
            <a:r>
              <a:rPr lang="pt-BR" sz="1200"/>
              <a:t>Packet Tracer - Revisão da Configuração do Roteador Básico</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224075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14.4.1 - Origens de rota</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14.4.2 - Princípios da Tabela de Roteamento</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013483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14.4.3 - Entradas da Tabela de Roteamento</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262989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14.4.4 - Redes Diretamente Conectadas</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2443152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14.4.5 - Rotas Estáticas</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3166841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14.4.6 - Rotas estáticas na Tabela de Roteamento IP</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2230844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14.4.7 - Protocolos de Roteamento Dinâmico</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72703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14.4.8 - Rotas Dinâmicas na Tabela de Roteamento</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768020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14.4.9 - Default Route</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284846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14.4.10 - </a:t>
            </a:r>
            <a:r>
              <a:rPr lang="pt-BR" sz="1200"/>
              <a:t>Estrutura de uma Tabela de Roteamento IPv4</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861295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14.4.10 - </a:t>
            </a:r>
            <a:r>
              <a:rPr lang="pt-BR" sz="1200"/>
              <a:t>Estrutura de uma Tabela de Roteamento IPv4</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2013982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14.4.11 - </a:t>
            </a:r>
            <a:r>
              <a:rPr lang="pt-BR" sz="1200"/>
              <a:t>Estrutura de uma Tabela de Roteamento IPv6</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5313111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14.4.12 - Administrative Distance</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795866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14.4 - Tabela de roteamento IP</a:t>
            </a:r>
          </a:p>
          <a:p>
            <a:pPr rtl="0"/>
            <a:r>
              <a:rPr lang="pt-BR"/>
              <a:t>14.4.12 - Distância administrativa (Cont.)</a:t>
            </a:r>
          </a:p>
          <a:p>
            <a:pPr rtl="0"/>
            <a:r>
              <a:rPr lang="pt-BR"/>
              <a:t>14.4.13 - Verifique seu entendimento - Tabela de roteamento IP</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4115001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p:txBody>
      </p:sp>
      <p:sp>
        <p:nvSpPr>
          <p:cNvPr id="4" name="Slide Number Placeholder 3"/>
          <p:cNvSpPr>
            <a:spLocks noGrp="1"/>
          </p:cNvSpPr>
          <p:nvPr>
            <p:ph type="sldNum" sz="quarter" idx="10"/>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2933737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14.5.1 - Estática ou Dinâmica?</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465960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14.5.1 - Estática ou Dinâmica? (continuação)</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191977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14.5.1 - Estática ou Dinâmica? (continuação)</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791985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14.5.2 - Evolução do Roteamento Dinâmico</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3090020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14.5.2 - Evolução do Roteamento Dinâmico (Cont.)</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1716725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14.5.3 - Conceitos de Protocolo de Roteamento Dinâmico</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42052967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14.5.3 - Conceitos de Protocolo de Roteamento Dinâmico (Cont.)</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3009244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14.5.4 - Melhor Caminho</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1959688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14.5 - Roteamento estático e dinâmico</a:t>
            </a:r>
          </a:p>
          <a:p>
            <a:pPr rtl="0"/>
            <a:r>
              <a:rPr lang="pt-BR"/>
              <a:t>14.5.5 - Balanceamento de Carga</a:t>
            </a:r>
          </a:p>
          <a:p>
            <a:pPr rtl="0"/>
            <a:r>
              <a:rPr lang="pt-BR"/>
              <a:t>14.5.6 - Verifique seu entendimento - Roteamento dinâmico e estático</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7571910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14.6 - Módulo Prática e Quiz</a:t>
            </a:r>
          </a:p>
        </p:txBody>
      </p:sp>
      <p:sp>
        <p:nvSpPr>
          <p:cNvPr id="4" name="Slide Number Placeholder 3"/>
          <p:cNvSpPr>
            <a:spLocks noGrp="1"/>
          </p:cNvSpPr>
          <p:nvPr>
            <p:ph type="sldNum" sz="quarter" idx="10"/>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14 - Conceitos de roteamento</a:t>
            </a:r>
          </a:p>
          <a:p>
            <a:pPr rtl="0"/>
            <a:r>
              <a:rPr lang="pt-BR"/>
              <a:t>14.6 - Módulo Prática e Quiz</a:t>
            </a:r>
          </a:p>
          <a:p>
            <a:pPr rtl="0"/>
            <a:r>
              <a:rPr lang="pt-BR"/>
              <a:t>14.6.1 - O que eu aprendi neste módulo?</a:t>
            </a:r>
          </a:p>
          <a:p>
            <a:pPr rtl="0"/>
            <a:r>
              <a:rPr lang="pt-BR"/>
              <a:t>14.6.2 - Teste de Módulo - Conceitos de Roteamento</a:t>
            </a:r>
          </a:p>
        </p:txBody>
      </p:sp>
    </p:spTree>
    <p:extLst>
      <p:ext uri="{BB962C8B-B14F-4D97-AF65-F5344CB8AC3E}">
        <p14:creationId xmlns:p14="http://schemas.microsoft.com/office/powerpoint/2010/main" val="2527915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14 - Conceitos de roteamento</a:t>
            </a:r>
          </a:p>
          <a:p>
            <a:pPr rtl="0"/>
            <a:r>
              <a:rPr lang="pt-BR"/>
              <a:t>14.6 - Módulo Prática e Quiz</a:t>
            </a:r>
          </a:p>
          <a:p>
            <a:pPr rtl="0"/>
            <a:r>
              <a:rPr lang="pt-BR"/>
              <a:t>14.6.1 - O que eu aprendi neste módulo? (continuação)</a:t>
            </a:r>
          </a:p>
        </p:txBody>
      </p:sp>
    </p:spTree>
    <p:extLst>
      <p:ext uri="{BB962C8B-B14F-4D97-AF65-F5344CB8AC3E}">
        <p14:creationId xmlns:p14="http://schemas.microsoft.com/office/powerpoint/2010/main" val="393168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14 - Conceitos de roteamento</a:t>
            </a:r>
          </a:p>
          <a:p>
            <a:pPr rtl="0"/>
            <a:r>
              <a:rPr lang="pt-BR"/>
              <a:t>14.6 - Módulo Prática e Quiz</a:t>
            </a:r>
          </a:p>
          <a:p>
            <a:pPr rtl="0"/>
            <a:r>
              <a:rPr lang="pt-BR"/>
              <a:t>14.6.1 - O que eu aprendi neste módulo? (continuação)</a:t>
            </a:r>
          </a:p>
        </p:txBody>
      </p:sp>
    </p:spTree>
    <p:extLst>
      <p:ext uri="{BB962C8B-B14F-4D97-AF65-F5344CB8AC3E}">
        <p14:creationId xmlns:p14="http://schemas.microsoft.com/office/powerpoint/2010/main" val="1352407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63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a:t>14 - Conceitos de roteamento</a:t>
            </a:r>
          </a:p>
          <a:p>
            <a:pPr rtl="0"/>
            <a:r>
              <a:rPr lang="pt-BR"/>
              <a:t>14.6 - Módulo Prática e Quiz</a:t>
            </a:r>
          </a:p>
          <a:p>
            <a:pPr rtl="0"/>
            <a:r>
              <a:rPr lang="pt-BR"/>
              <a:t>14.6.1 - O que eu aprendi neste módulo? (continuação)</a:t>
            </a:r>
          </a:p>
          <a:p>
            <a:pPr rtl="0"/>
            <a:r>
              <a:rPr lang="pt-BR"/>
              <a:t>14.6.2 - Teste de Módulo - Conceitos de Roteamento</a:t>
            </a:r>
          </a:p>
        </p:txBody>
      </p:sp>
    </p:spTree>
    <p:extLst>
      <p:ext uri="{BB962C8B-B14F-4D97-AF65-F5344CB8AC3E}">
        <p14:creationId xmlns:p14="http://schemas.microsoft.com/office/powerpoint/2010/main" val="6486389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64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spcBef>
                <a:spcPts val="0"/>
              </a:spcBef>
            </a:pPr>
            <a:r>
              <a:rPr lang="pt-BR">
                <a:solidFill>
                  <a:schemeClr val="accent5">
                    <a:lumMod val="40000"/>
                    <a:lumOff val="60000"/>
                  </a:schemeClr>
                </a:solidFill>
              </a:rPr>
              <a:t>Switching, Routing, e Wireless Essentials v7.0 (SRWE)</a:t>
            </a:r>
          </a:p>
          <a:p>
            <a:pPr rtl="0">
              <a:buFontTx/>
              <a:buNone/>
            </a:pPr>
            <a:r>
              <a:rPr lang="pt-BR" b="0"/>
              <a:t>Módulo 14: Conceitos de roteamento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14- Conceitos de Roteamento</a:t>
            </a:r>
          </a:p>
          <a:p>
            <a:pPr rtl="0">
              <a:buFontTx/>
              <a:buNone/>
            </a:pPr>
            <a:r>
              <a:rPr lang="pt-BR"/>
              <a:t>14.0 – Introdução</a:t>
            </a:r>
          </a:p>
          <a:p>
            <a:pPr rtl="0">
              <a:buFontTx/>
              <a:buNone/>
            </a:pPr>
            <a:r>
              <a:rPr lang="pt-BR"/>
              <a:t>14.0.2 - O que aprenderei a fazer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14 - Conceitos de roteamento</a:t>
            </a:r>
          </a:p>
          <a:p>
            <a:pPr rtl="0"/>
            <a:r>
              <a:rPr lang="pt-BR"/>
              <a:t>14.1 - Determinação de caminho</a:t>
            </a:r>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14: Conceitos de roteamento</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6" y="3809526"/>
            <a:ext cx="3545913" cy="902174"/>
          </a:xfrm>
        </p:spPr>
        <p:txBody>
          <a:bodyPr/>
          <a:lstStyle/>
          <a:p>
            <a:pPr rtl="0">
              <a:spcBef>
                <a:spcPts val="0"/>
              </a:spcBef>
            </a:pPr>
            <a:r>
              <a:rPr lang="pt-BR">
                <a:solidFill>
                  <a:schemeClr val="accent5">
                    <a:lumMod val="40000"/>
                    <a:lumOff val="60000"/>
                  </a:schemeClr>
                </a:solidFill>
              </a:rPr>
              <a:t>Switching, Routing, e Wireless Essentials v7.0 (SRWE)</a:t>
            </a:r>
          </a:p>
          <a:p>
            <a:pPr rtl="0">
              <a:spcBef>
                <a:spcPts val="0"/>
              </a:spcBef>
            </a:pPr>
            <a:r>
              <a:rPr lang="pt-BR">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0" y="798944"/>
            <a:ext cx="9143999" cy="757551"/>
          </a:xfrm>
        </p:spPr>
        <p:txBody>
          <a:bodyPr/>
          <a:lstStyle/>
          <a:p>
            <a:pPr marL="0" lvl="0" indent="0" defTabSz="914400" rtl="0" eaLnBrk="0" hangingPunct="0">
              <a:spcBef>
                <a:spcPct val="0"/>
              </a:spcBef>
              <a:spcAft>
                <a:spcPct val="0"/>
              </a:spcAft>
              <a:buClrTx/>
              <a:buSzTx/>
              <a:buNone/>
            </a:pPr>
            <a:r>
              <a:rPr lang="pt-BR" sz="1600" b="1">
                <a:solidFill>
                  <a:schemeClr val="tx1"/>
                </a:solidFill>
                <a:ea typeface="Calibri" panose="020F0502020204030204" pitchFamily="34" charset="0"/>
                <a:cs typeface="Calibri" panose="020F0502020204030204" pitchFamily="34" charset="0"/>
              </a:rPr>
              <a:t>Título do Módulo: </a:t>
            </a:r>
            <a:r>
              <a:rPr lang="pt-BR" sz="1600">
                <a:solidFill>
                  <a:schemeClr val="tx1"/>
                </a:solidFill>
                <a:ea typeface="Calibri" panose="020F0502020204030204" pitchFamily="34" charset="0"/>
                <a:cs typeface="Calibri" panose="020F0502020204030204" pitchFamily="34" charset="0"/>
              </a:rPr>
              <a:t>Conceitos de Roteamento</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pt-BR" sz="1600" b="1">
                <a:solidFill>
                  <a:schemeClr val="tx1"/>
                </a:solidFill>
                <a:ea typeface="Calibri" panose="020F0502020204030204" pitchFamily="34" charset="0"/>
                <a:cs typeface="Calibri" panose="020F0502020204030204" pitchFamily="34" charset="0"/>
              </a:rPr>
              <a:t>Objetivo do Módulo</a:t>
            </a:r>
            <a:r>
              <a:rPr lang="pt-BR" sz="1600">
                <a:solidFill>
                  <a:schemeClr val="tx1"/>
                </a:solidFill>
                <a:ea typeface="Calibri" panose="020F0502020204030204" pitchFamily="34" charset="0"/>
                <a:cs typeface="Calibri" panose="020F0502020204030204" pitchFamily="34" charset="0"/>
              </a:rPr>
              <a:t>: </a:t>
            </a:r>
            <a:r>
              <a:rPr lang="pt-BR" sz="1600"/>
              <a:t>Explicar como os roteadores usam informações em pacotes para tomar decisões de encaminhamento</a:t>
            </a:r>
            <a:r>
              <a:rPr lang="pt-BR"/>
              <a:t>.</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3093640"/>
              </p:ext>
            </p:extLst>
          </p:nvPr>
        </p:nvGraphicFramePr>
        <p:xfrm>
          <a:off x="340052" y="2005565"/>
          <a:ext cx="7896830" cy="252730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Determinação do Caminho</a:t>
                      </a:r>
                    </a:p>
                  </a:txBody>
                  <a:tcPr marL="47625" marR="47625" marT="47625" marB="47625" anchor="ctr">
                    <a:solidFill>
                      <a:schemeClr val="accent1"/>
                    </a:solidFill>
                  </a:tcPr>
                </a:tc>
                <a:tc>
                  <a:txBody>
                    <a:bodyPr/>
                    <a:lstStyle/>
                    <a:p>
                      <a:pPr rtl="0" fontAlgn="ctr"/>
                      <a:r>
                        <a:rPr lang="pt-BR" b="0">
                          <a:effectLst/>
                        </a:rPr>
                        <a:t>Explique como os roteadores determinam o melhor caminho.</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Encaminhamento de Pacotes</a:t>
                      </a:r>
                    </a:p>
                  </a:txBody>
                  <a:tcPr marL="47625" marR="47625" marT="47625" marB="47625" anchor="ctr">
                    <a:solidFill>
                      <a:schemeClr val="accent1"/>
                    </a:solidFill>
                  </a:tcPr>
                </a:tc>
                <a:tc>
                  <a:txBody>
                    <a:bodyPr/>
                    <a:lstStyle/>
                    <a:p>
                      <a:pPr rtl="0" fontAlgn="ctr"/>
                      <a:r>
                        <a:rPr lang="pt-BR" b="0">
                          <a:effectLst/>
                        </a:rPr>
                        <a:t>Explique como os roteadores encaminha pacotes para o destino.</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Revisão básica da configuração do roteador</a:t>
                      </a:r>
                    </a:p>
                  </a:txBody>
                  <a:tcPr marL="47625" marR="47625" marT="47625" marB="47625" anchor="ctr">
                    <a:solidFill>
                      <a:schemeClr val="accent1"/>
                    </a:solidFill>
                  </a:tcPr>
                </a:tc>
                <a:tc>
                  <a:txBody>
                    <a:bodyPr/>
                    <a:lstStyle/>
                    <a:p>
                      <a:pPr rtl="0" fontAlgn="ctr"/>
                      <a:r>
                        <a:rPr lang="pt-BR" b="0">
                          <a:effectLst/>
                        </a:rPr>
                        <a:t>Definir configurações básicas em um roteador.</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pt-BR" b="1">
                          <a:solidFill>
                            <a:schemeClr val="bg1"/>
                          </a:solidFill>
                          <a:effectLst/>
                        </a:rPr>
                        <a:t>Tabela de roteamento de IP</a:t>
                      </a:r>
                    </a:p>
                  </a:txBody>
                  <a:tcPr marL="47625" marR="47625" marT="47625" marB="47625" anchor="ctr">
                    <a:solidFill>
                      <a:schemeClr val="accent1"/>
                    </a:solidFill>
                  </a:tcPr>
                </a:tc>
                <a:tc>
                  <a:txBody>
                    <a:bodyPr/>
                    <a:lstStyle/>
                    <a:p>
                      <a:pPr rtl="0" fontAlgn="ctr"/>
                      <a:r>
                        <a:rPr lang="pt-BR" b="0">
                          <a:effectLst/>
                        </a:rPr>
                        <a:t>Descrever a estrutura de uma tabela de roteamento.</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pt-BR" b="1">
                          <a:solidFill>
                            <a:schemeClr val="bg1"/>
                          </a:solidFill>
                          <a:effectLst/>
                        </a:rPr>
                        <a:t>Roteamento estático e dinâmico</a:t>
                      </a:r>
                    </a:p>
                  </a:txBody>
                  <a:tcPr marL="47625" marR="47625" marT="47625" marB="47625" anchor="ctr">
                    <a:solidFill>
                      <a:schemeClr val="accent1"/>
                    </a:solidFill>
                  </a:tcPr>
                </a:tc>
                <a:tc>
                  <a:txBody>
                    <a:bodyPr/>
                    <a:lstStyle/>
                    <a:p>
                      <a:pPr rtl="0" fontAlgn="ctr"/>
                      <a:r>
                        <a:rPr lang="pt-BR" b="0">
                          <a:effectLst/>
                        </a:rPr>
                        <a:t>Comparar os conceitos de roteamento estático e dinâmico.</a:t>
                      </a:r>
                    </a:p>
                  </a:txBody>
                  <a:tcPr marL="47625" marR="47625" marT="47625" marB="47625" anchor="ctr"/>
                </a:tc>
                <a:extLst>
                  <a:ext uri="{0D108BD9-81ED-4DB2-BD59-A6C34878D82A}">
                    <a16:rowId xmlns:a16="http://schemas.microsoft.com/office/drawing/2014/main" val="1790720521"/>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14.1 Determinação de Caminho</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Determinação de caminho</a:t>
            </a:r>
            <a:br>
              <a:rPr lang="en-US" dirty="0"/>
            </a:br>
            <a:r>
              <a:rPr lang="pt-BR" sz="2400"/>
              <a:t>Duas funções de um roteador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Quando um roteador recebe um pacote IP em uma interface, ele determina qual interface usar para encaminhar o pacote ao destino. Isso é conhecido como roteamento. A interface que o roteador usa para encaminhar o pacote pode ser o destino final ou pode ser uma rede conectada a outro roteador usado para acessar a rede destino. Cada rede à qual um roteador se conecta normalmente requer uma interface separada, mas isso nem sempre pode ser o caso.</a:t>
            </a:r>
          </a:p>
          <a:p>
            <a:pPr marL="0" indent="0" algn="l"/>
            <a:endParaRPr lang="en-US" sz="1600" dirty="0">
              <a:solidFill>
                <a:srgbClr val="000000"/>
              </a:solidFill>
            </a:endParaRPr>
          </a:p>
          <a:p>
            <a:pPr marL="0" indent="0" algn="l" rtl="0"/>
            <a:r>
              <a:rPr lang="pt-BR" sz="1600">
                <a:solidFill>
                  <a:srgbClr val="000000"/>
                </a:solidFill>
              </a:rPr>
              <a:t>As principais funções de um roteador são determinar o melhor caminho para encaminhar pacotes com base nas informações em sua tabela de roteamento e encaminhar pacotes para seu destino.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Exemplo de funções doroteador</a:t>
            </a:r>
            <a:r>
              <a:rPr lang="pt-BR" sz="1600"/>
              <a:t>de determinação de caminho</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rtl="0"/>
            <a:r>
              <a:rPr lang="pt-BR" sz="1600">
                <a:solidFill>
                  <a:srgbClr val="000000"/>
                </a:solidFill>
              </a:rPr>
              <a:t>O roteador usa sua tabela de roteamento IP para determinar qual caminho (rota) usar para encaminhar um pacote. R1 e R2 usarão suas respectivas tabelas de roteamento IP para primeiro determinar o melhor caminho e, em seguida, encaminhar o pacote.</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Determinação decaminhomelhor caminho igual a correspondência mais longa</a:t>
            </a:r>
            <a:br>
              <a:rPr lang="en-US" dirty="0"/>
            </a:br>
            <a:endParaRPr lang="en-US" dirty="0"/>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a:solidFill>
                  <a:srgbClr val="000000"/>
                </a:solidFill>
              </a:rPr>
              <a:t>O melhor caminho na tabela de roteamento também é conhecido como a correspondência mais longa.</a:t>
            </a:r>
          </a:p>
          <a:p>
            <a:pPr marL="342900" indent="-342900" algn="l" rtl="0">
              <a:buFont typeface="Arial" panose="020B0604020202020204" pitchFamily="34" charset="0"/>
              <a:buChar char="•"/>
            </a:pPr>
            <a:r>
              <a:rPr lang="pt-BR" sz="1600">
                <a:solidFill>
                  <a:srgbClr val="000000"/>
                </a:solidFill>
              </a:rPr>
              <a:t>A tabela de roteamento contém entradas de rota que consistem em um prefixo (endereço de rede) e comprimento do prefixo. Para que haja uma correspondência entre o endereço IP de destino de um pacote e uma rota na tabela de roteamento, um número mínimo de bits da extrema esquerda deve corresponder entre o endereço IP do pacote e a rota na tabela de roteamento. O comprimento do prefixo da rota na tabela de roteamento é usado para determinar o número mínimo de bits da extrema esquerda que devem corresponder. </a:t>
            </a:r>
          </a:p>
          <a:p>
            <a:pPr marL="342900" indent="-342900" algn="l" rtl="0">
              <a:buFont typeface="Arial" panose="020B0604020202020204" pitchFamily="34" charset="0"/>
              <a:buChar char="•"/>
            </a:pPr>
            <a:r>
              <a:rPr lang="pt-BR" sz="1600">
                <a:solidFill>
                  <a:srgbClr val="000000"/>
                </a:solidFill>
              </a:rPr>
              <a:t>A correspondência mais longa é a rota na tabela de roteamento que possui o maior número de bits correspondentes da extrema esquerda com o endereço IP de destino do pacote. A correspondência mais longa é sempre a rota preferida.</a:t>
            </a:r>
          </a:p>
          <a:p>
            <a:pPr marL="0" indent="0" algn="l"/>
            <a:endParaRPr lang="en-US" sz="1600" b="1" dirty="0">
              <a:solidFill>
                <a:srgbClr val="000000"/>
              </a:solidFill>
            </a:endParaRPr>
          </a:p>
          <a:p>
            <a:pPr marL="0" indent="0" algn="l" rtl="0"/>
            <a:r>
              <a:rPr lang="pt-BR" sz="1600" b="1">
                <a:solidFill>
                  <a:srgbClr val="000000"/>
                </a:solidFill>
              </a:rPr>
              <a:t>Observação</a:t>
            </a:r>
            <a:r>
              <a:rPr lang="pt-BR" sz="1600">
                <a:solidFill>
                  <a:srgbClr val="000000"/>
                </a:solidFill>
              </a:rPr>
              <a:t>: O termo comprimento do prefixo será usado para se referir à parte da rede dos endereços IPv4 e IPv6.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Exemplo de correspondência mais longaIPv4</a:t>
            </a:r>
            <a:r>
              <a:rPr lang="pt-BR" sz="1600"/>
              <a:t>de determinação de caminho</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Na tabela, um pacote IPv4 tem o endereço IPv4 de destino 172.16.0.10. O roteador possui três entradas de rota em sua tabela de roteamento IPv4 que correspondem a este pacote: 172.16.0.0/12, 172.16.0.0/18 e 172.16.0.0/26. Das três rotas, 172.16.0.0/26 tem a correspondência mais longa e seria escolhido para encaminhar o pacote. Para que qualquer uma dessas rotas seja considerada uma correspondência, deve haver pelo menos o número de bits correspondentes indicado pela máscara de sub-rede da rota.</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897951352"/>
              </p:ext>
            </p:extLst>
          </p:nvPr>
        </p:nvGraphicFramePr>
        <p:xfrm>
          <a:off x="797977" y="2477570"/>
          <a:ext cx="7548046" cy="237617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rtl="0" fontAlgn="ctr"/>
                      <a:r>
                        <a:rPr lang="pt-BR">
                          <a:effectLst/>
                        </a:rPr>
                        <a:t>Endereço IPv4 de destino</a:t>
                      </a:r>
                    </a:p>
                  </a:txBody>
                  <a:tcPr marL="47625" marR="47625" marT="47625" marB="47625" anchor="ctr"/>
                </a:tc>
                <a:tc hMerge="1">
                  <a:txBody>
                    <a:bodyPr/>
                    <a:lstStyle/>
                    <a:p>
                      <a:endParaRPr lang="en-US"/>
                    </a:p>
                  </a:txBody>
                  <a:tcPr/>
                </a:tc>
                <a:tc>
                  <a:txBody>
                    <a:bodyPr/>
                    <a:lstStyle/>
                    <a:p>
                      <a:pPr algn="l" rtl="0" fontAlgn="ctr"/>
                      <a:r>
                        <a:rPr lang="pt-BR">
                          <a:effectLst/>
                        </a:rPr>
                        <a:t>Endereço em binário</a:t>
                      </a:r>
                    </a:p>
                  </a:txBody>
                  <a:tcPr marL="47625" marR="47625" marT="47625" marB="47625" anchor="ctr"/>
                </a:tc>
                <a:extLst>
                  <a:ext uri="{0D108BD9-81ED-4DB2-BD59-A6C34878D82A}">
                    <a16:rowId xmlns:a16="http://schemas.microsoft.com/office/drawing/2014/main" val="35115582"/>
                  </a:ext>
                </a:extLst>
              </a:tr>
              <a:tr h="370840">
                <a:tc gridSpan="2">
                  <a:txBody>
                    <a:bodyPr/>
                    <a:lstStyle/>
                    <a:p>
                      <a:pPr rtl="0" fontAlgn="ctr"/>
                      <a:r>
                        <a:rPr lang="pt-BR" b="0">
                          <a:effectLst/>
                        </a:rPr>
                        <a:t>172.16.0.10</a:t>
                      </a:r>
                    </a:p>
                  </a:txBody>
                  <a:tcPr marL="47625" marR="47625" marT="47625" marB="47625" anchor="ctr"/>
                </a:tc>
                <a:tc hMerge="1">
                  <a:txBody>
                    <a:bodyPr/>
                    <a:lstStyle/>
                    <a:p>
                      <a:endParaRPr lang="en-US"/>
                    </a:p>
                  </a:txBody>
                  <a:tcPr/>
                </a:tc>
                <a:tc>
                  <a:txBody>
                    <a:bodyPr/>
                    <a:lstStyle/>
                    <a:p>
                      <a:pPr rtl="0" fontAlgn="ctr"/>
                      <a:r>
                        <a:rPr lang="pt-BR" b="1">
                          <a:effectLst/>
                        </a:rPr>
                        <a:t>10101100.00010000.00000000.00</a:t>
                      </a:r>
                      <a:r>
                        <a:rPr lang="pt-BR" b="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rtl="0" fontAlgn="ctr"/>
                      <a:r>
                        <a:rPr lang="pt-BR">
                          <a:effectLst/>
                        </a:rPr>
                        <a:t>Entrada da Rota</a:t>
                      </a:r>
                    </a:p>
                  </a:txBody>
                  <a:tcPr marL="47625" marR="47625" marT="47625" marB="47625" anchor="ctr"/>
                </a:tc>
                <a:tc>
                  <a:txBody>
                    <a:bodyPr/>
                    <a:lstStyle/>
                    <a:p>
                      <a:pPr algn="l" rtl="0" fontAlgn="ctr"/>
                      <a:r>
                        <a:rPr lang="pt-BR">
                          <a:effectLst/>
                        </a:rPr>
                        <a:t>Comprimento do prefixo/prefixo</a:t>
                      </a:r>
                    </a:p>
                  </a:txBody>
                  <a:tcPr marL="47625" marR="47625" marT="47625" marB="47625" anchor="ctr"/>
                </a:tc>
                <a:tc>
                  <a:txBody>
                    <a:bodyPr/>
                    <a:lstStyle/>
                    <a:p>
                      <a:pPr algn="l" rtl="0" fontAlgn="ctr"/>
                      <a:r>
                        <a:rPr lang="pt-BR">
                          <a:effectLst/>
                        </a:rPr>
                        <a:t>Endereço em binário</a:t>
                      </a:r>
                    </a:p>
                  </a:txBody>
                  <a:tcPr marL="47625" marR="47625" marT="47625" marB="47625" anchor="ctr"/>
                </a:tc>
                <a:extLst>
                  <a:ext uri="{0D108BD9-81ED-4DB2-BD59-A6C34878D82A}">
                    <a16:rowId xmlns:a16="http://schemas.microsoft.com/office/drawing/2014/main" val="3857871476"/>
                  </a:ext>
                </a:extLst>
              </a:tr>
              <a:tr h="370840">
                <a:tc>
                  <a:txBody>
                    <a:bodyPr/>
                    <a:lstStyle/>
                    <a:p>
                      <a:pPr rtl="0" fontAlgn="ctr"/>
                      <a:r>
                        <a:rPr lang="pt-BR" b="0">
                          <a:effectLst/>
                        </a:rPr>
                        <a:t>1</a:t>
                      </a:r>
                    </a:p>
                  </a:txBody>
                  <a:tcPr marL="47625" marR="47625" marT="47625" marB="47625" anchor="ctr"/>
                </a:tc>
                <a:tc>
                  <a:txBody>
                    <a:bodyPr/>
                    <a:lstStyle/>
                    <a:p>
                      <a:pPr rtl="0" fontAlgn="ctr"/>
                      <a:r>
                        <a:rPr lang="pt-BR" b="0">
                          <a:effectLst/>
                        </a:rPr>
                        <a:t>172.16.0.0</a:t>
                      </a:r>
                      <a:r>
                        <a:rPr lang="pt-BR" b="1">
                          <a:effectLst/>
                        </a:rPr>
                        <a:t>/12</a:t>
                      </a:r>
                    </a:p>
                  </a:txBody>
                  <a:tcPr marL="47625" marR="47625" marT="47625" marB="47625" anchor="ctr"/>
                </a:tc>
                <a:tc>
                  <a:txBody>
                    <a:bodyPr/>
                    <a:lstStyle/>
                    <a:p>
                      <a:pPr rtl="0" fontAlgn="ctr"/>
                      <a:r>
                        <a:rPr lang="pt-BR" b="1">
                          <a:effectLst/>
                        </a:rPr>
                        <a:t>10101100.0001</a:t>
                      </a:r>
                      <a:r>
                        <a:rPr lang="pt-BR" b="0">
                          <a:effectLst/>
                        </a:rPr>
                        <a:t>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rtl="0" fontAlgn="ctr"/>
                      <a:r>
                        <a:rPr lang="pt-BR" b="0">
                          <a:effectLst/>
                        </a:rPr>
                        <a:t>2</a:t>
                      </a:r>
                    </a:p>
                  </a:txBody>
                  <a:tcPr marL="47625" marR="47625" marT="47625" marB="47625" anchor="ctr"/>
                </a:tc>
                <a:tc>
                  <a:txBody>
                    <a:bodyPr/>
                    <a:lstStyle/>
                    <a:p>
                      <a:pPr rtl="0" fontAlgn="ctr"/>
                      <a:r>
                        <a:rPr lang="pt-BR" b="0">
                          <a:effectLst/>
                        </a:rPr>
                        <a:t>172.16.0.0</a:t>
                      </a:r>
                      <a:r>
                        <a:rPr lang="pt-BR" b="1">
                          <a:effectLst/>
                        </a:rPr>
                        <a:t>/18</a:t>
                      </a:r>
                    </a:p>
                  </a:txBody>
                  <a:tcPr marL="47625" marR="47625" marT="47625" marB="47625" anchor="ctr"/>
                </a:tc>
                <a:tc>
                  <a:txBody>
                    <a:bodyPr/>
                    <a:lstStyle/>
                    <a:p>
                      <a:pPr rtl="0" fontAlgn="ctr"/>
                      <a:r>
                        <a:rPr lang="pt-BR" b="1">
                          <a:effectLst/>
                        </a:rPr>
                        <a:t>10101100.00010000.00</a:t>
                      </a:r>
                      <a:r>
                        <a:rPr lang="pt-BR" b="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rtl="0" fontAlgn="ctr"/>
                      <a:r>
                        <a:rPr lang="pt-BR" b="0">
                          <a:effectLst/>
                        </a:rPr>
                        <a:t>3</a:t>
                      </a:r>
                    </a:p>
                  </a:txBody>
                  <a:tcPr marL="47625" marR="47625" marT="47625" marB="47625" anchor="ctr"/>
                </a:tc>
                <a:tc>
                  <a:txBody>
                    <a:bodyPr/>
                    <a:lstStyle/>
                    <a:p>
                      <a:pPr rtl="0" fontAlgn="ctr"/>
                      <a:r>
                        <a:rPr lang="pt-BR" b="0">
                          <a:effectLst/>
                        </a:rPr>
                        <a:t>172.16.0.0</a:t>
                      </a:r>
                      <a:r>
                        <a:rPr lang="pt-BR" b="1">
                          <a:effectLst/>
                        </a:rPr>
                        <a:t>/26</a:t>
                      </a:r>
                    </a:p>
                  </a:txBody>
                  <a:tcPr marL="47625" marR="47625" marT="47625" marB="47625" anchor="ctr"/>
                </a:tc>
                <a:tc>
                  <a:txBody>
                    <a:bodyPr/>
                    <a:lstStyle/>
                    <a:p>
                      <a:pPr rtl="0" fontAlgn="ctr"/>
                      <a:r>
                        <a:rPr lang="pt-BR" b="1">
                          <a:effectLst/>
                        </a:rPr>
                        <a:t>10101100.00010000.00000000.00</a:t>
                      </a:r>
                      <a:r>
                        <a:rPr lang="pt-BR" b="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Exemplo de correspondência mais longa doIPv6</a:t>
            </a:r>
            <a:r>
              <a:rPr lang="pt-BR" sz="1600"/>
              <a:t>de determinação de caminho</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rtl="0"/>
            <a:r>
              <a:rPr lang="pt-BR" sz="1600">
                <a:solidFill>
                  <a:srgbClr val="000000"/>
                </a:solidFill>
              </a:rPr>
              <a:t>Um pacote IPv6 tem o endereço IPv6 de destino 2001:db8:c000: :99. Este exemplo mostra três entradas de rota, mas apenas duas delas são uma correspondência válida, sendo uma delas a correspondência mais longa. As duas primeiras entradas de rota têm comprimentos de prefixo que têm o número necessário de bits correspondentes conforme indicado pelo comprimento do prefixo. A terceira entrada de rota não é uma correspondência porque seu prefixo /64 requer 64 bits correspondentes.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158726452"/>
              </p:ext>
            </p:extLst>
          </p:nvPr>
        </p:nvGraphicFramePr>
        <p:xfrm>
          <a:off x="691117" y="2439481"/>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pPr rtl="0"/>
                      <a:r>
                        <a:rPr lang="pt-BR"/>
                        <a:t>Destino</a:t>
                      </a:r>
                    </a:p>
                  </a:txBody>
                  <a:tcPr/>
                </a:tc>
                <a:tc gridSpan="2">
                  <a:txBody>
                    <a:bodyPr/>
                    <a:lstStyle/>
                    <a:p>
                      <a:pPr rtl="0"/>
                      <a:r>
                        <a:rPr lang="pt-BR"/>
                        <a:t>2001:db8:c000። 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rtl="0" fontAlgn="ctr"/>
                      <a:r>
                        <a:rPr lang="pt-BR">
                          <a:effectLst/>
                        </a:rPr>
                        <a:t>Entrada da Rota</a:t>
                      </a:r>
                    </a:p>
                  </a:txBody>
                  <a:tcPr marL="47625" marR="47625" marT="47625" marB="47625" anchor="ctr"/>
                </a:tc>
                <a:tc>
                  <a:txBody>
                    <a:bodyPr/>
                    <a:lstStyle/>
                    <a:p>
                      <a:pPr algn="l" rtl="0" fontAlgn="ctr"/>
                      <a:r>
                        <a:rPr lang="pt-BR">
                          <a:effectLst/>
                        </a:rPr>
                        <a:t>Comprimento do prefixo/prefixo</a:t>
                      </a:r>
                    </a:p>
                  </a:txBody>
                  <a:tcPr marL="47625" marR="47625" marT="47625" marB="47625" anchor="ctr"/>
                </a:tc>
                <a:tc>
                  <a:txBody>
                    <a:bodyPr/>
                    <a:lstStyle/>
                    <a:p>
                      <a:pPr algn="l" rtl="0" fontAlgn="ctr"/>
                      <a:r>
                        <a:rPr lang="pt-BR">
                          <a:effectLst/>
                        </a:rPr>
                        <a:t>Combina?</a:t>
                      </a:r>
                    </a:p>
                  </a:txBody>
                  <a:tcPr marL="47625" marR="47625" marT="47625" marB="47625" anchor="ctr"/>
                </a:tc>
                <a:extLst>
                  <a:ext uri="{0D108BD9-81ED-4DB2-BD59-A6C34878D82A}">
                    <a16:rowId xmlns:a16="http://schemas.microsoft.com/office/drawing/2014/main" val="1896413192"/>
                  </a:ext>
                </a:extLst>
              </a:tr>
              <a:tr h="370840">
                <a:tc>
                  <a:txBody>
                    <a:bodyPr/>
                    <a:lstStyle/>
                    <a:p>
                      <a:pPr rtl="0" fontAlgn="ctr"/>
                      <a:r>
                        <a:rPr lang="pt-BR" b="0">
                          <a:effectLst/>
                        </a:rPr>
                        <a:t>1</a:t>
                      </a:r>
                    </a:p>
                  </a:txBody>
                  <a:tcPr marL="47625" marR="47625" marT="47625" marB="47625" anchor="ctr"/>
                </a:tc>
                <a:tc>
                  <a:txBody>
                    <a:bodyPr/>
                    <a:lstStyle/>
                    <a:p>
                      <a:pPr rtl="0" fontAlgn="ctr"/>
                      <a:r>
                        <a:rPr lang="pt-BR" b="1">
                          <a:effectLst/>
                        </a:rPr>
                        <a:t>2001:db8:c0</a:t>
                      </a:r>
                      <a:r>
                        <a:rPr lang="pt-BR" b="0">
                          <a:effectLst/>
                        </a:rPr>
                        <a:t>00።</a:t>
                      </a:r>
                      <a:r>
                        <a:rPr lang="pt-BR" b="1">
                          <a:effectLst/>
                        </a:rPr>
                        <a:t>/40</a:t>
                      </a:r>
                    </a:p>
                  </a:txBody>
                  <a:tcPr marL="47625" marR="47625" marT="47625" marB="47625" anchor="ctr"/>
                </a:tc>
                <a:tc>
                  <a:txBody>
                    <a:bodyPr/>
                    <a:lstStyle/>
                    <a:p>
                      <a:pPr rtl="0" fontAlgn="ctr"/>
                      <a:r>
                        <a:rPr lang="pt-BR" b="0">
                          <a:effectLst/>
                        </a:rPr>
                        <a:t>Partida de 40 bits</a:t>
                      </a:r>
                    </a:p>
                  </a:txBody>
                  <a:tcPr marL="47625" marR="47625" marT="47625" marB="47625" anchor="ctr"/>
                </a:tc>
                <a:extLst>
                  <a:ext uri="{0D108BD9-81ED-4DB2-BD59-A6C34878D82A}">
                    <a16:rowId xmlns:a16="http://schemas.microsoft.com/office/drawing/2014/main" val="3523326430"/>
                  </a:ext>
                </a:extLst>
              </a:tr>
              <a:tr h="370840">
                <a:tc>
                  <a:txBody>
                    <a:bodyPr/>
                    <a:lstStyle/>
                    <a:p>
                      <a:pPr rtl="0" fontAlgn="ctr"/>
                      <a:r>
                        <a:rPr lang="pt-BR" b="0">
                          <a:effectLst/>
                        </a:rPr>
                        <a:t>2</a:t>
                      </a:r>
                    </a:p>
                  </a:txBody>
                  <a:tcPr marL="47625" marR="47625" marT="47625" marB="47625" anchor="ctr"/>
                </a:tc>
                <a:tc>
                  <a:txBody>
                    <a:bodyPr/>
                    <a:lstStyle/>
                    <a:p>
                      <a:pPr rtl="0" fontAlgn="ctr"/>
                      <a:r>
                        <a:rPr lang="pt-BR" b="1">
                          <a:effectLst/>
                        </a:rPr>
                        <a:t>2001:db8:c000</a:t>
                      </a:r>
                      <a:r>
                        <a:rPr lang="pt-BR" b="0">
                          <a:effectLst/>
                        </a:rPr>
                        <a:t>።</a:t>
                      </a:r>
                      <a:r>
                        <a:rPr lang="pt-BR" b="1">
                          <a:effectLst/>
                        </a:rPr>
                        <a:t>/48</a:t>
                      </a:r>
                    </a:p>
                  </a:txBody>
                  <a:tcPr marL="47625" marR="47625" marT="47625" marB="47625" anchor="ctr"/>
                </a:tc>
                <a:tc>
                  <a:txBody>
                    <a:bodyPr/>
                    <a:lstStyle/>
                    <a:p>
                      <a:pPr rtl="0" fontAlgn="ctr"/>
                      <a:r>
                        <a:rPr lang="pt-BR" b="0">
                          <a:effectLst/>
                        </a:rPr>
                        <a:t>Jogo de 48 bits (jogo mais longo)</a:t>
                      </a:r>
                    </a:p>
                  </a:txBody>
                  <a:tcPr marL="47625" marR="47625" marT="47625" marB="47625" anchor="ctr"/>
                </a:tc>
                <a:extLst>
                  <a:ext uri="{0D108BD9-81ED-4DB2-BD59-A6C34878D82A}">
                    <a16:rowId xmlns:a16="http://schemas.microsoft.com/office/drawing/2014/main" val="3100934322"/>
                  </a:ext>
                </a:extLst>
              </a:tr>
              <a:tr h="370840">
                <a:tc>
                  <a:txBody>
                    <a:bodyPr/>
                    <a:lstStyle/>
                    <a:p>
                      <a:pPr rtl="0" fontAlgn="ctr"/>
                      <a:r>
                        <a:rPr lang="pt-BR" b="0">
                          <a:effectLst/>
                        </a:rPr>
                        <a:t>3</a:t>
                      </a:r>
                    </a:p>
                  </a:txBody>
                  <a:tcPr marL="47625" marR="47625" marT="47625" marB="47625" anchor="ctr"/>
                </a:tc>
                <a:tc>
                  <a:txBody>
                    <a:bodyPr/>
                    <a:lstStyle/>
                    <a:p>
                      <a:pPr rtl="0" fontAlgn="ctr"/>
                      <a:r>
                        <a:rPr lang="pt-BR" b="1">
                          <a:effectLst/>
                        </a:rPr>
                        <a:t>2001:db8:c000:5555</a:t>
                      </a:r>
                      <a:r>
                        <a:rPr lang="pt-BR" b="0">
                          <a:effectLst/>
                        </a:rPr>
                        <a:t>። /64</a:t>
                      </a:r>
                    </a:p>
                  </a:txBody>
                  <a:tcPr marL="47625" marR="47625" marT="47625" marB="47625" anchor="ctr"/>
                </a:tc>
                <a:tc>
                  <a:txBody>
                    <a:bodyPr/>
                    <a:lstStyle/>
                    <a:p>
                      <a:pPr rtl="0" fontAlgn="ctr"/>
                      <a:r>
                        <a:rPr lang="pt-BR" b="0">
                          <a:effectLst/>
                        </a:rPr>
                        <a:t>Não corresponde a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Determinação do Caminho</a:t>
            </a:r>
            <a:br>
              <a:rPr lang="en-US" dirty="0"/>
            </a:br>
            <a:r>
              <a:rPr lang="pt-BR" sz="2400"/>
              <a:t>Crie a Tabela de Roteamento</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58724" y="731837"/>
            <a:ext cx="8695996" cy="3689897"/>
          </a:xfrm>
        </p:spPr>
        <p:txBody>
          <a:bodyPr lIns="91420" tIns="45710" rIns="91420" bIns="45710" anchor="t">
            <a:noAutofit/>
          </a:bodyPr>
          <a:lstStyle/>
          <a:p>
            <a:pPr marL="0" indent="0" algn="l"/>
            <a:r>
              <a:rPr lang="pt-BR" sz="1500" b="1" dirty="0">
                <a:solidFill>
                  <a:srgbClr val="000000"/>
                </a:solidFill>
                <a:ea typeface="ＭＳ Ｐゴシック"/>
              </a:rPr>
              <a:t>Redes Conectadas Diretamente:</a:t>
            </a:r>
            <a:r>
              <a:rPr lang="pt-BR" sz="1500" dirty="0">
                <a:solidFill>
                  <a:srgbClr val="000000"/>
                </a:solidFill>
                <a:ea typeface="ＭＳ Ｐゴシック"/>
              </a:rPr>
              <a:t> Adicionadas à tabela de roteamento quando uma interface local é configurada com um endereço IP e uma máscara de </a:t>
            </a:r>
            <a:r>
              <a:rPr lang="pt-BR" sz="1500" dirty="0" err="1">
                <a:solidFill>
                  <a:srgbClr val="000000"/>
                </a:solidFill>
                <a:ea typeface="ＭＳ Ｐゴシック"/>
              </a:rPr>
              <a:t>sub-rede</a:t>
            </a:r>
            <a:r>
              <a:rPr lang="pt-BR" sz="1500" dirty="0">
                <a:solidFill>
                  <a:srgbClr val="000000"/>
                </a:solidFill>
                <a:ea typeface="ＭＳ Ｐゴシック"/>
              </a:rPr>
              <a:t> (comprimento do prefixo) e está ativa (para cima e para cima). </a:t>
            </a:r>
            <a:endParaRPr lang="pt-BR" sz="1500" dirty="0">
              <a:solidFill>
                <a:srgbClr val="000000"/>
              </a:solidFill>
            </a:endParaRPr>
          </a:p>
          <a:p>
            <a:pPr marL="0" indent="0" algn="l"/>
            <a:endParaRPr lang="en-US" sz="1500" dirty="0">
              <a:solidFill>
                <a:srgbClr val="000000"/>
              </a:solidFill>
            </a:endParaRPr>
          </a:p>
          <a:p>
            <a:pPr marL="0" indent="0" algn="l" rtl="0"/>
            <a:r>
              <a:rPr lang="pt-BR" sz="1500" b="1" dirty="0">
                <a:solidFill>
                  <a:srgbClr val="000000"/>
                </a:solidFill>
                <a:ea typeface="ＭＳ Ｐゴシック"/>
              </a:rPr>
              <a:t>Redes </a:t>
            </a:r>
            <a:r>
              <a:rPr lang="pt-BR" sz="1500" b="1" dirty="0" err="1">
                <a:solidFill>
                  <a:srgbClr val="000000"/>
                </a:solidFill>
                <a:ea typeface="ＭＳ Ｐゴシック"/>
              </a:rPr>
              <a:t>remotas:</a:t>
            </a:r>
            <a:r>
              <a:rPr lang="pt-BR" sz="1500" dirty="0" err="1">
                <a:solidFill>
                  <a:srgbClr val="000000"/>
                </a:solidFill>
                <a:ea typeface="ＭＳ Ｐゴシック"/>
              </a:rPr>
              <a:t>redes</a:t>
            </a:r>
            <a:r>
              <a:rPr lang="pt-BR" sz="1500" dirty="0">
                <a:solidFill>
                  <a:srgbClr val="000000"/>
                </a:solidFill>
                <a:ea typeface="ＭＳ Ｐゴシック"/>
              </a:rPr>
              <a:t> que não estão diretamente conectadas ao roteador. Os roteadores aprendem sobre redes remotas de duas maneiras:</a:t>
            </a:r>
          </a:p>
          <a:p>
            <a:pPr marL="415925" lvl="1" indent="-342900">
              <a:buFont typeface="Arial" panose="020B0604020202020204" pitchFamily="34" charset="0"/>
              <a:buChar char="•"/>
            </a:pPr>
            <a:r>
              <a:rPr lang="pt-BR" b="1" dirty="0">
                <a:solidFill>
                  <a:srgbClr val="000000"/>
                </a:solidFill>
                <a:ea typeface="ＭＳ Ｐゴシック"/>
              </a:rPr>
              <a:t>Rotas estáticas</a:t>
            </a:r>
            <a:r>
              <a:rPr lang="pt-BR" dirty="0">
                <a:solidFill>
                  <a:srgbClr val="000000"/>
                </a:solidFill>
                <a:ea typeface="ＭＳ Ｐゴシック"/>
              </a:rPr>
              <a:t> - Adicionadas à tabela de roteamento quando uma rota é configurada manualmente. </a:t>
            </a:r>
          </a:p>
          <a:p>
            <a:pPr marL="415985" lvl="1" indent="-342900" rtl="0">
              <a:buFont typeface="Arial" panose="020B0604020202020204" pitchFamily="34" charset="0"/>
              <a:buChar char="•"/>
            </a:pPr>
            <a:r>
              <a:rPr lang="pt-BR" b="1" dirty="0">
                <a:solidFill>
                  <a:srgbClr val="000000"/>
                </a:solidFill>
                <a:ea typeface="ＭＳ Ｐゴシック"/>
              </a:rPr>
              <a:t>Protocolos de roteamento dinâmico</a:t>
            </a:r>
            <a:r>
              <a:rPr lang="pt-BR" dirty="0">
                <a:solidFill>
                  <a:srgbClr val="000000"/>
                </a:solidFill>
                <a:ea typeface="ＭＳ Ｐゴシック"/>
              </a:rPr>
              <a:t> - Adicionado à tabela de roteamento quando os protocolos de roteamento aprendem dinamicamente sobre a rede remota. </a:t>
            </a:r>
            <a:r>
              <a:rPr lang="pt-BR" b="1" dirty="0">
                <a:solidFill>
                  <a:srgbClr val="000000"/>
                </a:solidFill>
                <a:ea typeface="ＭＳ Ｐゴシック"/>
              </a:rPr>
              <a:t> </a:t>
            </a:r>
            <a:endParaRPr lang="pt-BR" b="1" dirty="0">
              <a:solidFill>
                <a:srgbClr val="000000"/>
              </a:solidFill>
            </a:endParaRPr>
          </a:p>
          <a:p>
            <a:pPr marL="415925" lvl="1" indent="-342900">
              <a:buFont typeface="Arial" panose="020B0604020202020204" pitchFamily="34" charset="0"/>
              <a:buChar char="•"/>
            </a:pPr>
            <a:endParaRPr lang="en-US" dirty="0">
              <a:solidFill>
                <a:srgbClr val="000000"/>
              </a:solidFill>
            </a:endParaRPr>
          </a:p>
          <a:p>
            <a:pPr marL="0" indent="0" algn="l"/>
            <a:r>
              <a:rPr lang="pt-BR" sz="1500" b="1" dirty="0">
                <a:solidFill>
                  <a:srgbClr val="000000"/>
                </a:solidFill>
                <a:ea typeface="ＭＳ Ｐゴシック"/>
              </a:rPr>
              <a:t>Rota </a:t>
            </a:r>
            <a:r>
              <a:rPr lang="pt-BR" sz="1500" b="1" dirty="0" err="1">
                <a:solidFill>
                  <a:srgbClr val="000000"/>
                </a:solidFill>
                <a:ea typeface="ＭＳ Ｐゴシック"/>
              </a:rPr>
              <a:t>Padrão:</a:t>
            </a:r>
            <a:r>
              <a:rPr lang="pt-BR" sz="1500" dirty="0" err="1">
                <a:solidFill>
                  <a:srgbClr val="000000"/>
                </a:solidFill>
                <a:ea typeface="ＭＳ Ｐゴシック"/>
              </a:rPr>
              <a:t>Especifica</a:t>
            </a:r>
            <a:r>
              <a:rPr lang="pt-BR" sz="1500" dirty="0">
                <a:solidFill>
                  <a:srgbClr val="000000"/>
                </a:solidFill>
                <a:ea typeface="ＭＳ Ｐゴシック"/>
              </a:rPr>
              <a:t> um roteador de próximo salto a ser usado quando a tabela de roteamento não contém uma rota específica que corresponda ao endereço IP de destino. A rota padrão pode ser inserida manualmente como uma rota estática ou aprendida automaticamente a partir de um protocolo de roteamento dinâmico. </a:t>
            </a:r>
            <a:endParaRPr lang="pt-BR" sz="1500" dirty="0">
              <a:solidFill>
                <a:srgbClr val="000000"/>
              </a:solidFill>
            </a:endParaRPr>
          </a:p>
          <a:p>
            <a:pPr lvl="1" indent="-285750" rtl="0">
              <a:buFont typeface="Arial" panose="020B0604020202020204" pitchFamily="34" charset="0"/>
              <a:buChar char="•"/>
            </a:pPr>
            <a:r>
              <a:rPr lang="pt-BR" dirty="0">
                <a:solidFill>
                  <a:srgbClr val="000000"/>
                </a:solidFill>
                <a:ea typeface="ＭＳ Ｐゴシック"/>
              </a:rPr>
              <a:t>Uma rota padrão tem um comprimento de prefixo /0. Isso significa que nenhum bit precisa corresponder ao endereço IP de destino para que esta entrada de rota seja usada. Se não houver rotas com uma correspondência maior que 0 bits, a rota padrão será usada para encaminhar o pacote. A rota padrão às vezes é referida como um gateway de último recurso.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14.2 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Processo de decisão de encaminhamento de pacotes</a:t>
            </a:r>
          </a:p>
        </p:txBody>
      </p:sp>
      <p:sp>
        <p:nvSpPr>
          <p:cNvPr id="8" name="Rectangle 7">
            <a:extLst>
              <a:ext uri="{FF2B5EF4-FFF2-40B4-BE49-F238E27FC236}">
                <a16:creationId xmlns:a16="http://schemas.microsoft.com/office/drawing/2014/main" id="{EAFC0DA3-8ADE-2B42-951D-8C4F944F5E4C}"/>
              </a:ext>
            </a:extLst>
          </p:cNvPr>
          <p:cNvSpPr/>
          <p:nvPr/>
        </p:nvSpPr>
        <p:spPr>
          <a:xfrm>
            <a:off x="111982" y="737824"/>
            <a:ext cx="3184792" cy="4185761"/>
          </a:xfrm>
          <a:prstGeom prst="rect">
            <a:avLst/>
          </a:prstGeom>
        </p:spPr>
        <p:txBody>
          <a:bodyPr wrap="square" anchor="t">
            <a:spAutoFit/>
          </a:bodyPr>
          <a:lstStyle/>
          <a:p>
            <a:pPr>
              <a:buFont typeface="+mj-lt"/>
              <a:buAutoNum type="arabicPeriod"/>
            </a:pPr>
            <a:r>
              <a:rPr lang="pt-BR" sz="1400" b="1" dirty="0">
                <a:solidFill>
                  <a:srgbClr val="000000"/>
                </a:solidFill>
                <a:latin typeface="CiscoSans"/>
                <a:ea typeface="ＭＳ Ｐゴシック"/>
              </a:rPr>
              <a:t> </a:t>
            </a:r>
            <a:r>
              <a:rPr lang="pt-BR" sz="1400" dirty="0">
                <a:solidFill>
                  <a:srgbClr val="000000"/>
                </a:solidFill>
                <a:latin typeface="+mn-lt"/>
                <a:ea typeface="ＭＳ Ｐゴシック"/>
              </a:rPr>
              <a:t>O quadro de link de dados com um pacote IP encapsulado chega na interface de entrada. </a:t>
            </a:r>
            <a:endParaRPr lang="pt-BR" sz="1400" dirty="0">
              <a:solidFill>
                <a:srgbClr val="000000"/>
              </a:solidFill>
              <a:latin typeface="+mn-lt"/>
              <a:cs typeface="Arial"/>
            </a:endParaRPr>
          </a:p>
          <a:p>
            <a:pPr>
              <a:buFont typeface="+mj-lt"/>
              <a:buAutoNum type="arabicPeriod"/>
            </a:pPr>
            <a:r>
              <a:rPr lang="pt-BR" sz="1400" dirty="0">
                <a:solidFill>
                  <a:srgbClr val="000000"/>
                </a:solidFill>
                <a:latin typeface="+mn-lt"/>
                <a:ea typeface="ＭＳ Ｐゴシック"/>
              </a:rPr>
              <a:t> O roteador examina o endereço IP de destino no cabeçalho do pacote e consulta sua tabela de roteamento IP.</a:t>
            </a:r>
            <a:endParaRPr lang="pt-BR" sz="1400" dirty="0">
              <a:solidFill>
                <a:srgbClr val="000000"/>
              </a:solidFill>
              <a:latin typeface="+mn-lt"/>
              <a:ea typeface="ＭＳ Ｐゴシック"/>
              <a:cs typeface="Arial"/>
            </a:endParaRPr>
          </a:p>
          <a:p>
            <a:pPr>
              <a:buFont typeface="+mj-lt"/>
              <a:buAutoNum type="arabicPeriod"/>
            </a:pPr>
            <a:r>
              <a:rPr lang="pt-BR" sz="1400" dirty="0">
                <a:solidFill>
                  <a:srgbClr val="000000"/>
                </a:solidFill>
                <a:latin typeface="+mn-lt"/>
                <a:ea typeface="ＭＳ Ｐゴシック"/>
              </a:rPr>
              <a:t> O roteador localiza o prefixo correspondente mais longo na tabela de roteamento.</a:t>
            </a:r>
            <a:endParaRPr lang="pt-BR" sz="1400" dirty="0">
              <a:solidFill>
                <a:srgbClr val="000000"/>
              </a:solidFill>
              <a:latin typeface="+mn-lt"/>
              <a:ea typeface="ＭＳ Ｐゴシック"/>
              <a:cs typeface="Arial"/>
            </a:endParaRPr>
          </a:p>
          <a:p>
            <a:pPr>
              <a:buFont typeface="+mj-lt"/>
              <a:buAutoNum type="arabicPeriod"/>
            </a:pPr>
            <a:r>
              <a:rPr lang="pt-BR" sz="1400" dirty="0">
                <a:solidFill>
                  <a:srgbClr val="000000"/>
                </a:solidFill>
                <a:latin typeface="+mn-lt"/>
                <a:ea typeface="ＭＳ Ｐゴシック"/>
              </a:rPr>
              <a:t> O roteador encapsula o pacote em um quadro de link de dados e o encaminha para fora da interface de saída. O destino pode ser um dispositivo conectado à rede ou um roteador de próximo salto.</a:t>
            </a:r>
            <a:endParaRPr lang="pt-BR" sz="1400" dirty="0">
              <a:solidFill>
                <a:srgbClr val="000000"/>
              </a:solidFill>
              <a:latin typeface="+mn-lt"/>
              <a:ea typeface="ＭＳ Ｐゴシック"/>
              <a:cs typeface="Arial"/>
            </a:endParaRPr>
          </a:p>
          <a:p>
            <a:pPr>
              <a:buFont typeface="+mj-lt"/>
              <a:buAutoNum type="arabicPeriod"/>
            </a:pPr>
            <a:r>
              <a:rPr lang="pt-BR" sz="1400" dirty="0">
                <a:solidFill>
                  <a:srgbClr val="000000"/>
                </a:solidFill>
                <a:latin typeface="+mn-lt"/>
                <a:ea typeface="ＭＳ Ｐゴシック"/>
              </a:rPr>
              <a:t> No entanto, se não houver nenhuma entrada de rota correspondente, o pacote será descartado</a:t>
            </a:r>
            <a:r>
              <a:rPr lang="pt-BR" sz="1400" dirty="0">
                <a:solidFill>
                  <a:srgbClr val="000000"/>
                </a:solidFill>
                <a:latin typeface="CiscoSans"/>
                <a:ea typeface="ＭＳ Ｐゴシック"/>
              </a:rPr>
              <a:t>. </a:t>
            </a:r>
            <a:endParaRPr lang="pt-BR" sz="1400" dirty="0">
              <a:solidFill>
                <a:srgbClr val="000000"/>
              </a:solidFill>
              <a:latin typeface="CiscoSans"/>
            </a:endParaRP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buFont typeface="Arial" panose="020B0604020202020204" pitchFamily="34" charset="0"/>
              <a:buChar char="•"/>
            </a:pPr>
            <a:r>
              <a:rPr lang="pt-BR"/>
              <a:t>Information to help you become familiar with the module</a:t>
            </a:r>
          </a:p>
          <a:p>
            <a:pPr lvl="1" rtl="0">
              <a:buFont typeface="Arial" panose="020B0604020202020204" pitchFamily="34" charset="0"/>
              <a:buChar char="•"/>
            </a:pPr>
            <a:r>
              <a:rPr lang="pt-BR"/>
              <a:t>Teaching aids</a:t>
            </a:r>
          </a:p>
          <a:p>
            <a:pPr rtl="0">
              <a:buFont typeface="Arial" panose="020B0604020202020204" pitchFamily="34" charset="0"/>
              <a:buChar char="•"/>
            </a:pPr>
            <a:r>
              <a:rPr lang="pt-BR"/>
              <a:t>Instructor Class Presentation</a:t>
            </a:r>
          </a:p>
          <a:p>
            <a:pPr lvl="1" rtl="0">
              <a:buFont typeface="Arial" panose="020B0604020202020204" pitchFamily="34" charset="0"/>
              <a:buChar char="•"/>
            </a:pPr>
            <a:r>
              <a:rPr lang="pt-BR"/>
              <a:t>Optional slides that you can use in the classroom</a:t>
            </a:r>
          </a:p>
          <a:p>
            <a:pPr lvl="1" rtl="0">
              <a:buFont typeface="Arial" panose="020B0604020202020204" pitchFamily="34" charset="0"/>
              <a:buChar char="•"/>
            </a:pPr>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Processo de decisão de encaminhamento de pacotes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Depois que um roteador determinar o melhor caminho, ele pode fazer o seguinte:</a:t>
            </a:r>
          </a:p>
          <a:p>
            <a:pPr marL="0" indent="0" algn="l"/>
            <a:endParaRPr lang="en-US" sz="1600" dirty="0">
              <a:solidFill>
                <a:srgbClr val="000000"/>
              </a:solidFill>
            </a:endParaRPr>
          </a:p>
          <a:p>
            <a:pPr marL="0" indent="0" algn="l" rtl="0"/>
            <a:r>
              <a:rPr lang="pt-BR" sz="1600" b="1">
                <a:solidFill>
                  <a:srgbClr val="000000"/>
                </a:solidFill>
              </a:rPr>
              <a:t>Encaminhar o pacote para um dispositivo em uma rede conectada diretamente</a:t>
            </a:r>
          </a:p>
          <a:p>
            <a:pPr marL="285750" indent="-285750" algn="l" rtl="0">
              <a:buFont typeface="Arial" panose="020B0604020202020204" pitchFamily="34" charset="0"/>
              <a:buChar char="•"/>
            </a:pPr>
            <a:r>
              <a:rPr lang="pt-BR" sz="1600">
                <a:solidFill>
                  <a:srgbClr val="000000"/>
                </a:solidFill>
              </a:rPr>
              <a:t>Se a entrada de rota indicar que a interface de saída é uma rede conectada diretamente, o pacote pode ser encaminhado diretamente para o dispositivo de destino. Normalmente, esta é uma LAN Ethernet.</a:t>
            </a:r>
          </a:p>
          <a:p>
            <a:pPr marL="285750" indent="-285750" algn="l" rtl="0">
              <a:buFont typeface="Arial" panose="020B0604020202020204" pitchFamily="34" charset="0"/>
              <a:buChar char="•"/>
            </a:pPr>
            <a:r>
              <a:rPr lang="pt-BR" sz="1600">
                <a:solidFill>
                  <a:srgbClr val="000000"/>
                </a:solidFill>
              </a:rPr>
              <a:t>Para encapsular o pacote no quadro Ethernet, o roteador precisa determinar o endereço MAC de destino associado ao endereço IP de destino do pacote. O processo varia com base em se o pacote é um pacote IPv4 ou IPv6.</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Processo de decisão de encaminhamento de pacotes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Depois que um roteador determinar o melhor caminho, ele pode fazer o seguinte:</a:t>
            </a:r>
          </a:p>
          <a:p>
            <a:pPr marL="0" indent="0" algn="l"/>
            <a:endParaRPr lang="en-US" sz="1600" b="1" dirty="0">
              <a:solidFill>
                <a:srgbClr val="000000"/>
              </a:solidFill>
            </a:endParaRPr>
          </a:p>
          <a:p>
            <a:pPr marL="0" indent="0" algn="l" rtl="0"/>
            <a:r>
              <a:rPr lang="pt-BR" sz="1600" b="1">
                <a:solidFill>
                  <a:srgbClr val="000000"/>
                </a:solidFill>
              </a:rPr>
              <a:t>Encaminhe o pacote para um roteador Next-Hop</a:t>
            </a:r>
          </a:p>
          <a:p>
            <a:pPr marL="342900" indent="-342900" algn="l" rtl="0">
              <a:buFont typeface="Arial" panose="020B0604020202020204" pitchFamily="34" charset="0"/>
              <a:buChar char="•"/>
            </a:pPr>
            <a:r>
              <a:rPr lang="pt-BR" sz="1600">
                <a:solidFill>
                  <a:srgbClr val="000000"/>
                </a:solidFill>
              </a:rPr>
              <a:t>Se a entrada de rota indicar que o endereço IP de destino está em uma rede remota, ou seja, um dispositivo na rede que não está conectado diretamente. O pacote deve ser encaminhado para o roteador do próximo salto. O endereço do próximo salto é indicado na entrada da rota.</a:t>
            </a:r>
          </a:p>
          <a:p>
            <a:pPr marL="342900" indent="-342900" algn="l" rtl="0">
              <a:buFont typeface="Arial" panose="020B0604020202020204" pitchFamily="34" charset="0"/>
              <a:buChar char="•"/>
            </a:pPr>
            <a:r>
              <a:rPr lang="pt-BR" sz="1600">
                <a:solidFill>
                  <a:srgbClr val="000000"/>
                </a:solidFill>
              </a:rPr>
              <a:t>Se o roteador de encaminhamento e o roteador de próximo salto estiverem em uma rede Ethernet, ocorrerá um processo semelhante (ARP e ICMPv6 Neighbor Discovery) para determinar o endereço MAC de destino do pacote, conforme descrito anteriormente. A diferença é que o roteador procurará o endereço IP do roteador próximo salto em sua tabela ARP ou cache vizinho, em vez do endereço IP de destino do pacote.</a:t>
            </a:r>
          </a:p>
          <a:p>
            <a:pPr marL="0" indent="0" algn="l"/>
            <a:endParaRPr lang="en-US" sz="1600" b="1" dirty="0">
              <a:solidFill>
                <a:srgbClr val="000000"/>
              </a:solidFill>
            </a:endParaRPr>
          </a:p>
          <a:p>
            <a:pPr marL="0" indent="0" algn="l" rtl="0"/>
            <a:r>
              <a:rPr lang="pt-BR" sz="1600" b="1">
                <a:solidFill>
                  <a:srgbClr val="000000"/>
                </a:solidFill>
              </a:rPr>
              <a:t>Observação</a:t>
            </a:r>
            <a:r>
              <a:rPr lang="pt-BR" sz="1600">
                <a:solidFill>
                  <a:srgbClr val="000000"/>
                </a:solidFill>
              </a:rPr>
              <a:t>: Esse processo variará para outros tipos de redes da Camada 2. </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Processo de decisão de encaminhamento de pacotes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Depois que um roteador determinar o melhor caminho, ele pode fazer o seguinte:</a:t>
            </a:r>
          </a:p>
          <a:p>
            <a:pPr marL="0" indent="0" algn="l"/>
            <a:endParaRPr lang="en-US" sz="1600" dirty="0">
              <a:solidFill>
                <a:srgbClr val="000000"/>
              </a:solidFill>
            </a:endParaRPr>
          </a:p>
          <a:p>
            <a:pPr marL="0" indent="0" algn="l" rtl="0"/>
            <a:r>
              <a:rPr lang="pt-BR" sz="1600" b="1">
                <a:solidFill>
                  <a:srgbClr val="000000"/>
                </a:solidFill>
              </a:rPr>
              <a:t>Eliminar o Pacote - Sem Correspondência na Tabela de Roteamento</a:t>
            </a:r>
          </a:p>
          <a:p>
            <a:pPr marL="342900" indent="-342900" algn="l" rtl="0">
              <a:buFont typeface="Arial" panose="020B0604020202020204" pitchFamily="34" charset="0"/>
              <a:buChar char="•"/>
            </a:pPr>
            <a:r>
              <a:rPr lang="pt-BR" sz="1600">
                <a:solidFill>
                  <a:srgbClr val="000000"/>
                </a:solidFill>
              </a:rPr>
              <a:t>Se não houver correspondência entre o endereço IP de destino e um prefixo na tabela de roteamento, e se não houver rota padrão, o pacote será descartado.</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 Encaminhamento</a:t>
            </a:r>
            <a:br>
              <a:rPr lang="en-US" dirty="0"/>
            </a:br>
            <a:r>
              <a:rPr lang="pt-BR" sz="2400"/>
              <a:t>de Encaminhamento de Pacotes</a:t>
            </a:r>
            <a:r>
              <a:rPr lang="pt-BR" sz="1600"/>
              <a:t>de Ponto a Ponto</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principal responsabilidade da função de encaminhamento de pacotes é encapsular pacotes no tipo de quadro de vínculo de dados apropriado para a interface de saída. Por exemplo, o formato de quadro de link de dados para um link serial pode ser o protocolo PPP (Point-to-Point), o protocolo HDLC (High-Level Data Link Control) ou algum outro protocolo de Camada 2.</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Mecanismos de encaminhamento de pacotes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principal responsabilidade da função de encaminhamento de pacotes é encapsular pacotes no tipo de quadro de vínculo de dados apropriado para a interface de saída. Quanto mais eficientemente um roteador pode executar essa tarefa, os pacotes mais rápidos podem ser encaminhados pelo roteador. </a:t>
            </a:r>
          </a:p>
          <a:p>
            <a:pPr marL="0" indent="0" algn="l"/>
            <a:endParaRPr lang="en-US" sz="1600" dirty="0">
              <a:solidFill>
                <a:srgbClr val="000000"/>
              </a:solidFill>
            </a:endParaRPr>
          </a:p>
          <a:p>
            <a:pPr marL="0" indent="0" algn="l" rtl="0"/>
            <a:r>
              <a:rPr lang="pt-BR" sz="1600">
                <a:solidFill>
                  <a:srgbClr val="000000"/>
                </a:solidFill>
              </a:rPr>
              <a:t>Os roteadores suportam os três mecanismos de encaminhamento de pacotes a seguir:</a:t>
            </a:r>
          </a:p>
          <a:p>
            <a:pPr marL="342900" indent="-342900" algn="l" rtl="0">
              <a:buFont typeface="Arial" panose="020B0604020202020204" pitchFamily="34" charset="0"/>
              <a:buChar char="•"/>
            </a:pPr>
            <a:r>
              <a:rPr lang="pt-BR" sz="1600">
                <a:solidFill>
                  <a:srgbClr val="000000"/>
                </a:solidFill>
              </a:rPr>
              <a:t>Switching de processos</a:t>
            </a:r>
          </a:p>
          <a:p>
            <a:pPr marL="342900" indent="-342900" algn="l" rtl="0">
              <a:buFont typeface="Arial" panose="020B0604020202020204" pitchFamily="34" charset="0"/>
              <a:buChar char="•"/>
            </a:pPr>
            <a:r>
              <a:rPr lang="pt-BR" sz="1600">
                <a:solidFill>
                  <a:srgbClr val="000000"/>
                </a:solidFill>
              </a:rPr>
              <a:t>Switching rápido</a:t>
            </a:r>
          </a:p>
          <a:p>
            <a:pPr marL="342900" indent="-342900" algn="l" rtl="0">
              <a:buFont typeface="Arial" panose="020B0604020202020204" pitchFamily="34" charset="0"/>
              <a:buChar char="•"/>
            </a:pPr>
            <a:r>
              <a:rPr lang="pt-BR" sz="160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Mecanismos de encaminhamento de pacotes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rtl="0"/>
            <a:r>
              <a:rPr lang="pt-BR" sz="1600" b="1">
                <a:solidFill>
                  <a:srgbClr val="000000"/>
                </a:solidFill>
              </a:rPr>
              <a:t>Troca de processo: </a:t>
            </a:r>
            <a:r>
              <a:rPr lang="pt-BR" sz="1600">
                <a:solidFill>
                  <a:srgbClr val="000000"/>
                </a:solidFill>
              </a:rPr>
              <a:t>Um mecanismo de encaminhamento de pacotes mais antigo ainda está disponível para roteadores Cisco. Quando um pacote chega em uma interface, ele é encaminhado ao plano de controle onde a CPU associa o endereço destino a uma entrada em sua tabela de roteamento e depois determina a interface de saída e encaminha o pacote. É importante entender que o roteador faz isso para todos os pacotes, mesmo que o destino seja o mesmo para um fluxo de pacotes.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Mecanismos de encaminhamento de pacotes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b="1">
                <a:solidFill>
                  <a:srgbClr val="000000"/>
                </a:solidFill>
              </a:rPr>
              <a:t>Comutação Rápida:</a:t>
            </a:r>
            <a:r>
              <a:rPr lang="pt-BR" sz="1600">
                <a:solidFill>
                  <a:srgbClr val="000000"/>
                </a:solidFill>
              </a:rPr>
              <a:t>Outro mecanismo de encaminhamento de pacotes mais antigo, que foi o sucessor do processo de switching. A comutação rápida usa um cache de comutação rápida para armazenar informações do próximo salto. Quando um pacote chega em uma interface, ele é encaminhado ao plano de controle onde a CPU procura uma correspondência no cache de switching rápido. Se não estiver lá, seu switching de processos e encaminhamento serão realizados na interface de saída. As informações de fluxo para o pacote são então armazenadas no cache de comutação rápida. Se outro pacote que vai para o mesmo destino chegar em uma interface, as informações do próximo salto no cache serão reutilizadas sem intervenção da CPU.</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3020313"/>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Encaminhamento de pacotes</a:t>
            </a:r>
            <a:br>
              <a:rPr lang="en-US" dirty="0"/>
            </a:br>
            <a:r>
              <a:rPr lang="pt-BR" sz="2400"/>
              <a:t>Mecanismos de encaminhamento de pacotes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pt-BR" sz="1600" b="1">
                <a:solidFill>
                  <a:srgbClr val="000000"/>
                </a:solidFill>
              </a:rPr>
              <a:t>Encaminhamento Cisco Express (CEF): </a:t>
            </a:r>
            <a:r>
              <a:rPr lang="pt-BR" sz="1600">
                <a:solidFill>
                  <a:srgbClr val="000000"/>
                </a:solidFill>
              </a:rPr>
              <a:t>O mecanismo de encaminhamento de pacotes mais recente e padrão do Cisco IOS. O CEF constrói uma base de informações de encaminhamento (FIB) e uma tabela de adjacência. As entradas da tabela não são acionadas por pacotes como a comutação rápida, mas acionadas por alterações, como quando algo muda na topologia de rede. Quando uma rede converge, as tabelas FIB e adjacência contêm todas as informações que um roteador precisaria considerar ao encaminhar um pacote.</a:t>
            </a:r>
            <a:r>
              <a:rPr lang="pt-BR" sz="1600" b="1">
                <a:solidFill>
                  <a:srgbClr val="000000"/>
                </a:solidFill>
              </a:rPr>
              <a: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2203948" y="2580227"/>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14.3 Basic Router Configuration Review</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Topologia</a:t>
            </a:r>
            <a:r>
              <a:rPr lang="pt-BR" sz="1600"/>
              <a:t>de revisão da configuração básica do roteador</a:t>
            </a:r>
          </a:p>
        </p:txBody>
      </p:sp>
      <p:sp>
        <p:nvSpPr>
          <p:cNvPr id="4" name="Content Placeholder 3">
            <a:extLst>
              <a:ext uri="{FF2B5EF4-FFF2-40B4-BE49-F238E27FC236}">
                <a16:creationId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rtl="0"/>
            <a:r>
              <a:rPr lang="pt-BR" sz="1600">
                <a:solidFill>
                  <a:srgbClr val="000000"/>
                </a:solidFill>
              </a:rPr>
              <a:t>A topologia na figura será usada para exemplos de configuração e verificação. Ele também será usado no próximo tópico para discutir a tabela de roteamento IP.</a:t>
            </a:r>
          </a:p>
        </p:txBody>
      </p:sp>
      <p:pic>
        <p:nvPicPr>
          <p:cNvPr id="7" name="Picture 6">
            <a:extLst>
              <a:ext uri="{FF2B5EF4-FFF2-40B4-BE49-F238E27FC236}">
                <a16:creationId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Revisão básica da configuração do roteador</a:t>
            </a:r>
            <a:br>
              <a:rPr lang="en-US" dirty="0"/>
            </a:br>
            <a:r>
              <a:rPr lang="pt-BR" sz="2400"/>
              <a:t>Comandos de configuração</a:t>
            </a:r>
          </a:p>
        </p:txBody>
      </p:sp>
      <p:sp>
        <p:nvSpPr>
          <p:cNvPr id="6" name="Rectangle 5">
            <a:extLst>
              <a:ext uri="{FF2B5EF4-FFF2-40B4-BE49-F238E27FC236}">
                <a16:creationId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pPr rtl="0"/>
            <a:r>
              <a:rPr lang="pt-BR" sz="1000">
                <a:solidFill>
                  <a:srgbClr val="000000"/>
                </a:solidFill>
                <a:latin typeface="Courier New" panose="02070309020205020404" pitchFamily="49" charset="0"/>
              </a:rPr>
              <a:t>Router&gt; </a:t>
            </a:r>
            <a:r>
              <a:rPr lang="pt-BR" sz="1000" b="1">
                <a:solidFill>
                  <a:srgbClr val="000000"/>
                </a:solidFill>
                <a:latin typeface="Courier New" panose="02070309020205020404" pitchFamily="49" charset="0"/>
              </a:rPr>
              <a:t>enable</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Router# </a:t>
            </a:r>
            <a:r>
              <a:rPr lang="pt-BR" sz="1000" b="1">
                <a:solidFill>
                  <a:srgbClr val="000000"/>
                </a:solidFill>
                <a:latin typeface="Courier New" panose="02070309020205020404" pitchFamily="49" charset="0"/>
              </a:rPr>
              <a:t>configure terminal</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Insira os comandos de configuração, um por linha. Termine com CNTL/Z. </a:t>
            </a:r>
          </a:p>
          <a:p>
            <a:pPr rtl="0"/>
            <a:r>
              <a:rPr lang="pt-BR" sz="1000">
                <a:solidFill>
                  <a:srgbClr val="000000"/>
                </a:solidFill>
                <a:latin typeface="Courier New" panose="02070309020205020404" pitchFamily="49" charset="0"/>
              </a:rPr>
              <a:t>Router(config)#</a:t>
            </a:r>
            <a:r>
              <a:rPr lang="pt-BR" sz="1000" b="1">
                <a:solidFill>
                  <a:srgbClr val="000000"/>
                </a:solidFill>
                <a:latin typeface="Courier New" panose="02070309020205020404" pitchFamily="49" charset="0"/>
              </a:rPr>
              <a:t>hostname R1</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 </a:t>
            </a:r>
            <a:r>
              <a:rPr lang="pt-BR" sz="1000" b="1">
                <a:solidFill>
                  <a:srgbClr val="000000"/>
                </a:solidFill>
                <a:latin typeface="Courier New" panose="02070309020205020404" pitchFamily="49" charset="0"/>
              </a:rPr>
              <a:t>enable secret class </a:t>
            </a:r>
          </a:p>
          <a:p>
            <a:pPr rtl="0"/>
            <a:r>
              <a:rPr lang="pt-BR" sz="1000">
                <a:solidFill>
                  <a:srgbClr val="000000"/>
                </a:solidFill>
                <a:latin typeface="Courier New" panose="02070309020205020404" pitchFamily="49" charset="0"/>
              </a:rPr>
              <a:t>R1(config)# </a:t>
            </a:r>
            <a:r>
              <a:rPr lang="pt-BR" sz="1000" b="1">
                <a:solidFill>
                  <a:srgbClr val="000000"/>
                </a:solidFill>
                <a:latin typeface="Courier New" panose="02070309020205020404" pitchFamily="49" charset="0"/>
              </a:rPr>
              <a:t>line console 0 </a:t>
            </a:r>
          </a:p>
          <a:p>
            <a:pPr rtl="0"/>
            <a:r>
              <a:rPr lang="pt-BR" sz="1000">
                <a:solidFill>
                  <a:srgbClr val="000000"/>
                </a:solidFill>
                <a:latin typeface="Courier New" panose="02070309020205020404" pitchFamily="49" charset="0"/>
              </a:rPr>
              <a:t>R1(config-line)# </a:t>
            </a:r>
            <a:r>
              <a:rPr lang="pt-BR" sz="1000" b="1">
                <a:solidFill>
                  <a:srgbClr val="000000"/>
                </a:solidFill>
                <a:latin typeface="Courier New" panose="02070309020205020404" pitchFamily="49" charset="0"/>
              </a:rPr>
              <a:t>logging synchronous</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R1(config-line)# </a:t>
            </a:r>
            <a:r>
              <a:rPr lang="pt-BR" sz="1000" b="1">
                <a:solidFill>
                  <a:srgbClr val="000000"/>
                </a:solidFill>
                <a:latin typeface="Courier New" panose="02070309020205020404" pitchFamily="49" charset="0"/>
              </a:rPr>
              <a:t>password cisco</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R1(config-line)#</a:t>
            </a:r>
            <a:r>
              <a:rPr lang="pt-BR" sz="1000" b="1">
                <a:solidFill>
                  <a:srgbClr val="000000"/>
                </a:solidFill>
                <a:latin typeface="Courier New" panose="02070309020205020404" pitchFamily="49" charset="0"/>
              </a:rPr>
              <a:t>login</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R1(config-line)# </a:t>
            </a:r>
            <a:r>
              <a:rPr lang="pt-BR" sz="1000" b="1">
                <a:solidFill>
                  <a:srgbClr val="000000"/>
                </a:solidFill>
                <a:latin typeface="Courier New" panose="02070309020205020404" pitchFamily="49" charset="0"/>
              </a:rPr>
              <a:t>exit</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a:t>
            </a:r>
            <a:r>
              <a:rPr lang="pt-BR" sz="1000" b="1">
                <a:solidFill>
                  <a:srgbClr val="000000"/>
                </a:solidFill>
                <a:latin typeface="Courier New" panose="02070309020205020404" pitchFamily="49" charset="0"/>
              </a:rPr>
              <a:t>line vty 0 4</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R1(config-line)# </a:t>
            </a:r>
            <a:r>
              <a:rPr lang="pt-BR" sz="1000" b="1">
                <a:solidFill>
                  <a:srgbClr val="000000"/>
                </a:solidFill>
                <a:latin typeface="Courier New" panose="02070309020205020404" pitchFamily="49" charset="0"/>
              </a:rPr>
              <a:t>password cisco</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R1(config-line)#</a:t>
            </a:r>
            <a:r>
              <a:rPr lang="pt-BR" sz="1000" b="1">
                <a:solidFill>
                  <a:srgbClr val="000000"/>
                </a:solidFill>
                <a:latin typeface="Courier New" panose="02070309020205020404" pitchFamily="49" charset="0"/>
              </a:rPr>
              <a:t>login</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R1(config-line)# </a:t>
            </a:r>
            <a:r>
              <a:rPr lang="pt-BR" sz="1000" b="1">
                <a:solidFill>
                  <a:srgbClr val="000000"/>
                </a:solidFill>
                <a:latin typeface="Courier New" panose="02070309020205020404" pitchFamily="49" charset="0"/>
              </a:rPr>
              <a:t>transport input ssh telnet</a:t>
            </a:r>
            <a:r>
              <a:rPr lang="pt-BR" sz="1000">
                <a:solidFill>
                  <a:srgbClr val="000000"/>
                </a:solidFill>
                <a:latin typeface="Courier New" panose="02070309020205020404" pitchFamily="49" charset="0"/>
              </a:rPr>
              <a:t> R1(config-line)# </a:t>
            </a:r>
            <a:r>
              <a:rPr lang="pt-BR" sz="1000" b="1">
                <a:solidFill>
                  <a:srgbClr val="000000"/>
                </a:solidFill>
                <a:latin typeface="Courier New" panose="02070309020205020404" pitchFamily="49" charset="0"/>
              </a:rPr>
              <a:t>exit</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 (config) # </a:t>
            </a:r>
            <a:r>
              <a:rPr lang="pt-BR" sz="1000" b="1">
                <a:solidFill>
                  <a:srgbClr val="000000"/>
                </a:solidFill>
                <a:latin typeface="Courier New" panose="02070309020205020404" pitchFamily="49" charset="0"/>
              </a:rPr>
              <a:t>serviço de criptografia de senha </a:t>
            </a:r>
            <a:r>
              <a:rPr lang="pt-BR" sz="1000">
                <a:solidFill>
                  <a:srgbClr val="000000"/>
                </a:solidFill>
                <a:latin typeface="Courier New" panose="02070309020205020404" pitchFamily="49" charset="0"/>
              </a:rPr>
              <a:t>R1 (config) # </a:t>
            </a:r>
            <a:r>
              <a:rPr lang="pt-BR" sz="1000" b="1">
                <a:solidFill>
                  <a:srgbClr val="000000"/>
                </a:solidFill>
                <a:latin typeface="Courier New" panose="02070309020205020404" pitchFamily="49" charset="0"/>
              </a:rPr>
              <a:t>banner motd # </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Digite a mensagem TEXT. Termine com uma nova linha e o #</a:t>
            </a:r>
            <a:r>
              <a:rPr lang="pt-BR" sz="1000" b="1">
                <a:solidFill>
                  <a:srgbClr val="000000"/>
                </a:solidFill>
                <a:latin typeface="Courier New" panose="02070309020205020404" pitchFamily="49" charset="0"/>
              </a:rPr>
              <a:t>*********************************************** AVISO: Acesso não autorizado é proibido! *************************************************** </a:t>
            </a:r>
          </a:p>
          <a:p>
            <a:pPr rtl="0"/>
            <a:r>
              <a:rPr lang="pt-BR" sz="1000" b="1">
                <a:solidFill>
                  <a:srgbClr val="000000"/>
                </a:solidFill>
                <a:latin typeface="Courier New" panose="02070309020205020404" pitchFamily="49" charset="0"/>
              </a:rPr>
              <a:t>#</a:t>
            </a:r>
          </a:p>
        </p:txBody>
      </p:sp>
      <p:sp>
        <p:nvSpPr>
          <p:cNvPr id="8" name="Rectangle 7">
            <a:extLst>
              <a:ext uri="{FF2B5EF4-FFF2-40B4-BE49-F238E27FC236}">
                <a16:creationId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pPr rtl="0"/>
            <a:r>
              <a:rPr lang="pt-BR" sz="1000">
                <a:solidFill>
                  <a:srgbClr val="000000"/>
                </a:solidFill>
                <a:latin typeface="Courier New" panose="02070309020205020404" pitchFamily="49" charset="0"/>
              </a:rPr>
              <a:t>R1(config)# </a:t>
            </a:r>
            <a:r>
              <a:rPr lang="pt-BR" sz="1000" b="1">
                <a:solidFill>
                  <a:srgbClr val="000000"/>
                </a:solidFill>
                <a:latin typeface="Courier New" panose="02070309020205020404" pitchFamily="49" charset="0"/>
              </a:rPr>
              <a:t>ipv6 unicast-routing</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 </a:t>
            </a:r>
            <a:r>
              <a:rPr lang="pt-BR" sz="1000" b="1">
                <a:solidFill>
                  <a:srgbClr val="000000"/>
                </a:solidFill>
                <a:latin typeface="Courier New" panose="02070309020205020404" pitchFamily="49" charset="0"/>
              </a:rPr>
              <a:t>interface gigabitEthernet 0/0/0</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R1(config-if)# </a:t>
            </a:r>
            <a:r>
              <a:rPr lang="pt-BR" sz="1000" b="1">
                <a:solidFill>
                  <a:srgbClr val="000000"/>
                </a:solidFill>
                <a:latin typeface="Courier New" panose="02070309020205020404" pitchFamily="49" charset="0"/>
              </a:rPr>
              <a:t>description Link to LAN 1</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R1(config-if)# </a:t>
            </a:r>
            <a:r>
              <a:rPr lang="pt-BR" sz="1000" b="1">
                <a:solidFill>
                  <a:srgbClr val="000000"/>
                </a:solidFill>
                <a:latin typeface="Courier New" panose="02070309020205020404" pitchFamily="49" charset="0"/>
              </a:rPr>
              <a:t>ip address 10.0.1.1 255.255.255.0 </a:t>
            </a:r>
          </a:p>
          <a:p>
            <a:pPr rtl="0"/>
            <a:r>
              <a:rPr lang="pt-BR" sz="1000">
                <a:solidFill>
                  <a:srgbClr val="000000"/>
                </a:solidFill>
                <a:latin typeface="Courier New" panose="02070309020205020404" pitchFamily="49" charset="0"/>
              </a:rPr>
              <a:t>R1(config-if)#</a:t>
            </a:r>
            <a:r>
              <a:rPr lang="pt-BR" sz="1000" b="1">
                <a:solidFill>
                  <a:srgbClr val="000000"/>
                </a:solidFill>
                <a:latin typeface="Courier New" panose="02070309020205020404" pitchFamily="49" charset="0"/>
              </a:rPr>
              <a:t>ipv6 address 2001:db8:acad:1::1/64</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 (config-if) # </a:t>
            </a:r>
            <a:r>
              <a:rPr lang="pt-BR" sz="1000" b="1">
                <a:solidFill>
                  <a:srgbClr val="000000"/>
                </a:solidFill>
                <a:latin typeface="Courier New" panose="02070309020205020404" pitchFamily="49" charset="0"/>
              </a:rPr>
              <a:t>ipv6 endereço fe80: :1:a link-local</a:t>
            </a:r>
            <a:r>
              <a:rPr lang="pt-BR" sz="1000">
                <a:solidFill>
                  <a:srgbClr val="000000"/>
                </a:solidFill>
                <a:latin typeface="Courier New" panose="02070309020205020404" pitchFamily="49" charset="0"/>
              </a:rPr>
              <a:t> R1 (config-if) # </a:t>
            </a:r>
            <a:r>
              <a:rPr lang="pt-BR" sz="1000" b="1">
                <a:solidFill>
                  <a:srgbClr val="000000"/>
                </a:solidFill>
                <a:latin typeface="Courier New" panose="02070309020205020404" pitchFamily="49" charset="0"/>
              </a:rPr>
              <a:t>sem desligamento</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R1(config-if)# </a:t>
            </a:r>
            <a:r>
              <a:rPr lang="pt-BR" sz="1000" b="1">
                <a:solidFill>
                  <a:srgbClr val="000000"/>
                </a:solidFill>
                <a:latin typeface="Courier New" panose="02070309020205020404" pitchFamily="49" charset="0"/>
              </a:rPr>
              <a:t>exit</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 </a:t>
            </a:r>
            <a:r>
              <a:rPr lang="pt-BR" sz="1000" b="1">
                <a:solidFill>
                  <a:srgbClr val="000000"/>
                </a:solidFill>
                <a:latin typeface="Courier New" panose="02070309020205020404" pitchFamily="49" charset="0"/>
              </a:rPr>
              <a:t>interface gigabitethernet 0/0/1</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R1(config-if)# </a:t>
            </a:r>
            <a:r>
              <a:rPr lang="pt-BR" sz="1000" b="1">
                <a:solidFill>
                  <a:srgbClr val="000000"/>
                </a:solidFill>
                <a:latin typeface="Courier New" panose="02070309020205020404" pitchFamily="49" charset="0"/>
              </a:rPr>
              <a:t>description Link to LAN 2</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 (config-if) # </a:t>
            </a:r>
            <a:r>
              <a:rPr lang="pt-BR" sz="1000" b="1">
                <a:solidFill>
                  <a:srgbClr val="000000"/>
                </a:solidFill>
                <a:latin typeface="Courier New" panose="02070309020205020404" pitchFamily="49" charset="0"/>
              </a:rPr>
              <a:t>endereço IP 10.0.2.1 255.255.0 </a:t>
            </a:r>
            <a:r>
              <a:rPr lang="pt-BR" sz="1000">
                <a:solidFill>
                  <a:srgbClr val="000000"/>
                </a:solidFill>
                <a:latin typeface="Courier New" panose="02070309020205020404" pitchFamily="49" charset="0"/>
              </a:rPr>
              <a:t>R1 (config-if) # </a:t>
            </a:r>
            <a:r>
              <a:rPr lang="pt-BR" sz="1000" b="1">
                <a:solidFill>
                  <a:srgbClr val="000000"/>
                </a:solidFill>
                <a:latin typeface="Courier New" panose="02070309020205020404" pitchFamily="49" charset="0"/>
              </a:rPr>
              <a:t>ipv6 endereço 2001:db8:acad:2: :1/64 </a:t>
            </a:r>
            <a:r>
              <a:rPr lang="pt-BR" sz="1000">
                <a:solidFill>
                  <a:srgbClr val="000000"/>
                </a:solidFill>
                <a:latin typeface="Courier New" panose="02070309020205020404" pitchFamily="49" charset="0"/>
              </a:rPr>
              <a:t>R1 (config-if) # </a:t>
            </a:r>
            <a:r>
              <a:rPr lang="pt-BR" sz="1000" b="1">
                <a:solidFill>
                  <a:srgbClr val="000000"/>
                </a:solidFill>
                <a:latin typeface="Courier New" panose="02070309020205020404" pitchFamily="49" charset="0"/>
              </a:rPr>
              <a:t>ipv6 endereço fe80: :1:b link-local </a:t>
            </a:r>
            <a:r>
              <a:rPr lang="pt-BR" sz="1000">
                <a:solidFill>
                  <a:srgbClr val="000000"/>
                </a:solidFill>
                <a:latin typeface="Courier New" panose="02070309020205020404" pitchFamily="49" charset="0"/>
              </a:rPr>
              <a:t>R1 (config-if) # </a:t>
            </a:r>
            <a:r>
              <a:rPr lang="pt-BR" sz="1000" b="1">
                <a:solidFill>
                  <a:srgbClr val="000000"/>
                </a:solidFill>
                <a:latin typeface="Courier New" panose="02070309020205020404" pitchFamily="49" charset="0"/>
              </a:rPr>
              <a:t>sem desligamento </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R1(config-if)# </a:t>
            </a:r>
            <a:r>
              <a:rPr lang="pt-BR" sz="1000" b="1">
                <a:solidFill>
                  <a:srgbClr val="000000"/>
                </a:solidFill>
                <a:latin typeface="Courier New" panose="02070309020205020404" pitchFamily="49" charset="0"/>
              </a:rPr>
              <a:t>exit</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 </a:t>
            </a:r>
            <a:r>
              <a:rPr lang="pt-BR" sz="1000" b="1">
                <a:solidFill>
                  <a:srgbClr val="000000"/>
                </a:solidFill>
                <a:latin typeface="Courier New" panose="02070309020205020404" pitchFamily="49" charset="0"/>
              </a:rPr>
              <a:t>interface serial 0/1/1</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R1(config-if)# </a:t>
            </a:r>
            <a:r>
              <a:rPr lang="pt-BR" sz="1000" b="1">
                <a:solidFill>
                  <a:srgbClr val="000000"/>
                </a:solidFill>
                <a:latin typeface="Courier New" panose="02070309020205020404" pitchFamily="49" charset="0"/>
              </a:rPr>
              <a:t>description Link to R2</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 (config-if) # </a:t>
            </a:r>
            <a:r>
              <a:rPr lang="pt-BR" sz="1000" b="1">
                <a:solidFill>
                  <a:srgbClr val="000000"/>
                </a:solidFill>
                <a:latin typeface="Courier New" panose="02070309020205020404" pitchFamily="49" charset="0"/>
              </a:rPr>
              <a:t>endereço IP 10.0.3.1 255.255.0</a:t>
            </a:r>
            <a:r>
              <a:rPr lang="pt-BR" sz="1000">
                <a:solidFill>
                  <a:srgbClr val="000000"/>
                </a:solidFill>
                <a:latin typeface="Courier New" panose="02070309020205020404" pitchFamily="49" charset="0"/>
              </a:rPr>
              <a:t> R1 (config-if) # </a:t>
            </a:r>
            <a:r>
              <a:rPr lang="pt-BR" sz="1000" b="1">
                <a:solidFill>
                  <a:srgbClr val="000000"/>
                </a:solidFill>
                <a:latin typeface="Courier New" panose="02070309020205020404" pitchFamily="49" charset="0"/>
              </a:rPr>
              <a:t>ipv6 endereço 2001:db8:acad:3: :1/64</a:t>
            </a:r>
            <a:r>
              <a:rPr lang="pt-BR" sz="1000">
                <a:solidFill>
                  <a:srgbClr val="000000"/>
                </a:solidFill>
                <a:latin typeface="Courier New" panose="02070309020205020404" pitchFamily="49" charset="0"/>
              </a:rPr>
              <a:t> R1 (config-if) # </a:t>
            </a:r>
            <a:r>
              <a:rPr lang="pt-BR" sz="1000" b="1">
                <a:solidFill>
                  <a:srgbClr val="000000"/>
                </a:solidFill>
                <a:latin typeface="Courier New" panose="02070309020205020404" pitchFamily="49" charset="0"/>
              </a:rPr>
              <a:t>ipv6 endereço fe80: :1:c link-local</a:t>
            </a:r>
            <a:r>
              <a:rPr lang="pt-BR" sz="1000">
                <a:solidFill>
                  <a:srgbClr val="000000"/>
                </a:solidFill>
                <a:latin typeface="Courier New" panose="02070309020205020404" pitchFamily="49" charset="0"/>
              </a:rPr>
              <a:t> R1 (config-if) # </a:t>
            </a:r>
            <a:r>
              <a:rPr lang="pt-BR" sz="1000" b="1">
                <a:solidFill>
                  <a:srgbClr val="000000"/>
                </a:solidFill>
                <a:latin typeface="Courier New" panose="02070309020205020404" pitchFamily="49" charset="0"/>
              </a:rPr>
              <a:t>sem desligamento</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R1(config-if)# </a:t>
            </a:r>
            <a:r>
              <a:rPr lang="pt-BR" sz="1000" b="1">
                <a:solidFill>
                  <a:srgbClr val="000000"/>
                </a:solidFill>
                <a:latin typeface="Courier New" panose="02070309020205020404" pitchFamily="49" charset="0"/>
              </a:rPr>
              <a:t>exit</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R1# </a:t>
            </a:r>
            <a:r>
              <a:rPr lang="pt-BR" sz="1000" b="1">
                <a:solidFill>
                  <a:srgbClr val="000000"/>
                </a:solidFill>
                <a:latin typeface="Courier New" panose="02070309020205020404" pitchFamily="49" charset="0"/>
              </a:rPr>
              <a:t>copy running-config startup-config</a:t>
            </a:r>
            <a:r>
              <a:rPr lang="pt-BR" sz="1000">
                <a:solidFill>
                  <a:srgbClr val="000000"/>
                </a:solidFill>
                <a:latin typeface="Courier New" panose="02070309020205020404" pitchFamily="49" charset="0"/>
              </a:rPr>
              <a:t> </a:t>
            </a:r>
          </a:p>
          <a:p>
            <a:pPr rtl="0"/>
            <a:r>
              <a:rPr lang="pt-BR" sz="1000">
                <a:solidFill>
                  <a:srgbClr val="000000"/>
                </a:solidFill>
                <a:latin typeface="Courier New" panose="02070309020205020404" pitchFamily="49" charset="0"/>
              </a:rPr>
              <a:t>Destination filename [startup-config]? </a:t>
            </a:r>
          </a:p>
          <a:p>
            <a:pPr rtl="0"/>
            <a:r>
              <a:rPr lang="pt-BR" sz="1000">
                <a:solidFill>
                  <a:srgbClr val="000000"/>
                </a:solidFill>
                <a:latin typeface="Courier New" panose="02070309020205020404" pitchFamily="49" charset="0"/>
              </a:rPr>
              <a:t>Building configuration... </a:t>
            </a:r>
          </a:p>
          <a:p>
            <a:pPr rtl="0"/>
            <a:r>
              <a:rPr lang="pt-BR" sz="1000">
                <a:solidFill>
                  <a:srgbClr val="000000"/>
                </a:solidFill>
                <a:latin typeface="Courier New" panose="02070309020205020404" pitchFamily="49" charset="0"/>
              </a:rPr>
              <a:t>[OK] </a:t>
            </a:r>
          </a:p>
          <a:p>
            <a:pPr rtl="0"/>
            <a:r>
              <a:rPr lang="pt-BR" sz="1000">
                <a:solidFill>
                  <a:srgbClr val="000000"/>
                </a:solidFill>
                <a:latin typeface="Courier New" panose="02070309020205020404" pitchFamily="49" charset="0"/>
              </a:rPr>
              <a:t>R1#</a:t>
            </a: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Revisão Básica da Configuração do Roteador</a:t>
            </a:r>
            <a:br>
              <a:rPr lang="en-US" dirty="0"/>
            </a:br>
            <a:r>
              <a:rPr lang="pt-BR" sz="2400"/>
              <a:t>Comandos de Verificação</a:t>
            </a:r>
          </a:p>
        </p:txBody>
      </p:sp>
      <p:sp>
        <p:nvSpPr>
          <p:cNvPr id="5" name="Content Placeholder 4">
            <a:extLst>
              <a:ext uri="{FF2B5EF4-FFF2-40B4-BE49-F238E27FC236}">
                <a16:creationId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rtl="0"/>
            <a:r>
              <a:rPr lang="pt-BR" sz="1600">
                <a:solidFill>
                  <a:srgbClr val="000000"/>
                </a:solidFill>
              </a:rPr>
              <a:t>Os comandos de verificação comuns incluem o seguinte:</a:t>
            </a:r>
          </a:p>
          <a:p>
            <a:pPr marL="342900" indent="-342900" algn="l" rtl="0">
              <a:buFont typeface="Arial" panose="020B0604020202020204" pitchFamily="34" charset="0"/>
              <a:buChar char="•"/>
            </a:pPr>
            <a:r>
              <a:rPr lang="pt-BR" sz="1600" b="1">
                <a:solidFill>
                  <a:srgbClr val="000000"/>
                </a:solidFill>
              </a:rPr>
              <a:t>show ip interface brief</a:t>
            </a:r>
          </a:p>
          <a:p>
            <a:pPr marL="342900" indent="-342900" algn="l" rtl="0">
              <a:buFont typeface="Arial" panose="020B0604020202020204" pitchFamily="34" charset="0"/>
              <a:buChar char="•"/>
            </a:pPr>
            <a:r>
              <a:rPr lang="pt-BR" sz="1600" b="1">
                <a:solidFill>
                  <a:srgbClr val="000000"/>
                </a:solidFill>
              </a:rPr>
              <a:t>show running-config interface</a:t>
            </a:r>
            <a:r>
              <a:rPr lang="pt-BR" sz="1600">
                <a:solidFill>
                  <a:srgbClr val="000000"/>
                </a:solidFill>
              </a:rPr>
              <a:t> </a:t>
            </a:r>
            <a:r>
              <a:rPr lang="pt-BR" sz="1600" i="1">
                <a:solidFill>
                  <a:srgbClr val="000000"/>
                </a:solidFill>
              </a:rPr>
              <a:t>interface-type number</a:t>
            </a:r>
          </a:p>
          <a:p>
            <a:pPr marL="342900" indent="-342900" algn="l" rtl="0">
              <a:buFont typeface="Arial" panose="020B0604020202020204" pitchFamily="34" charset="0"/>
              <a:buChar char="•"/>
            </a:pPr>
            <a:r>
              <a:rPr lang="pt-BR" sz="1600" b="1">
                <a:solidFill>
                  <a:srgbClr val="000000"/>
                </a:solidFill>
              </a:rPr>
              <a:t>show interfaces</a:t>
            </a:r>
          </a:p>
          <a:p>
            <a:pPr marL="342900" indent="-342900" algn="l" rtl="0">
              <a:buFont typeface="Arial" panose="020B0604020202020204" pitchFamily="34" charset="0"/>
              <a:buChar char="•"/>
            </a:pPr>
            <a:r>
              <a:rPr lang="pt-BR" sz="1600" b="1">
                <a:solidFill>
                  <a:srgbClr val="000000"/>
                </a:solidFill>
              </a:rPr>
              <a:t>show ip interface</a:t>
            </a:r>
          </a:p>
          <a:p>
            <a:pPr marL="342900" indent="-342900" algn="l" rtl="0">
              <a:buFont typeface="Arial" panose="020B0604020202020204" pitchFamily="34" charset="0"/>
              <a:buChar char="•"/>
            </a:pPr>
            <a:r>
              <a:rPr lang="pt-BR" sz="1600" b="1">
                <a:solidFill>
                  <a:srgbClr val="000000"/>
                </a:solidFill>
              </a:rPr>
              <a:t>show ip route</a:t>
            </a:r>
          </a:p>
          <a:p>
            <a:pPr marL="342900" indent="-342900" algn="l" rtl="0">
              <a:buFont typeface="Arial" panose="020B0604020202020204" pitchFamily="34" charset="0"/>
              <a:buChar char="•"/>
            </a:pPr>
            <a:r>
              <a:rPr lang="pt-BR" sz="1600" b="1">
                <a:solidFill>
                  <a:srgbClr val="000000"/>
                </a:solidFill>
              </a:rPr>
              <a:t>ping</a:t>
            </a:r>
          </a:p>
          <a:p>
            <a:pPr marL="0" indent="0" algn="l" rtl="0"/>
            <a:r>
              <a:rPr lang="pt-BR" sz="1600">
                <a:solidFill>
                  <a:srgbClr val="000000"/>
                </a:solidFill>
              </a:rPr>
              <a:t>Em cada caso, substitua </a:t>
            </a:r>
            <a:r>
              <a:rPr lang="pt-BR" sz="1600" b="1">
                <a:solidFill>
                  <a:srgbClr val="000000"/>
                </a:solidFill>
              </a:rPr>
              <a:t>ip</a:t>
            </a:r>
            <a:r>
              <a:rPr lang="pt-BR" sz="1600">
                <a:solidFill>
                  <a:srgbClr val="000000"/>
                </a:solidFill>
              </a:rPr>
              <a:t> por </a:t>
            </a:r>
            <a:r>
              <a:rPr lang="pt-BR" sz="1600" b="1">
                <a:solidFill>
                  <a:srgbClr val="000000"/>
                </a:solidFill>
              </a:rPr>
              <a:t>ipv6</a:t>
            </a:r>
            <a:r>
              <a:rPr lang="pt-BR" sz="1600">
                <a:solidFill>
                  <a:srgbClr val="000000"/>
                </a:solidFill>
              </a:rPr>
              <a:t> para a versão IPv6 do comando.</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Saída do comando dofiltro</a:t>
            </a:r>
            <a:r>
              <a:rPr lang="pt-BR" sz="1600"/>
              <a:t>de revisão da configuração do roteador básico</a:t>
            </a:r>
          </a:p>
        </p:txBody>
      </p:sp>
      <p:sp>
        <p:nvSpPr>
          <p:cNvPr id="4" name="Content Placeholder 3">
            <a:extLst>
              <a:ext uri="{FF2B5EF4-FFF2-40B4-BE49-F238E27FC236}">
                <a16:creationId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Os comandos de filtragem podem ser usados para exibir seções específicas de saída. Para ativar o comando de filtragem, insira o caracter(</a:t>
            </a:r>
            <a:r>
              <a:rPr lang="pt-BR" sz="1600" b="1">
                <a:solidFill>
                  <a:srgbClr val="000000"/>
                </a:solidFill>
              </a:rPr>
              <a:t>|</a:t>
            </a:r>
            <a:r>
              <a:rPr lang="pt-BR" sz="1600">
                <a:solidFill>
                  <a:srgbClr val="000000"/>
                </a:solidFill>
              </a:rPr>
              <a:t>)  depois do comando </a:t>
            </a:r>
            <a:r>
              <a:rPr lang="pt-BR" sz="1600" b="1">
                <a:solidFill>
                  <a:srgbClr val="000000"/>
                </a:solidFill>
              </a:rPr>
              <a:t>show</a:t>
            </a:r>
            <a:r>
              <a:rPr lang="pt-BR" sz="1600">
                <a:solidFill>
                  <a:srgbClr val="000000"/>
                </a:solidFill>
              </a:rPr>
              <a:t>  e, em seguida, insira um parâmetro de filtragem e uma expressão de filtragem.</a:t>
            </a:r>
          </a:p>
          <a:p>
            <a:pPr marL="0" indent="0" algn="l"/>
            <a:endParaRPr lang="en-US" sz="1600" dirty="0">
              <a:solidFill>
                <a:srgbClr val="000000"/>
              </a:solidFill>
            </a:endParaRPr>
          </a:p>
          <a:p>
            <a:pPr marL="0" indent="0" algn="l" rtl="0"/>
            <a:r>
              <a:rPr lang="pt-BR" sz="1600">
                <a:solidFill>
                  <a:srgbClr val="000000"/>
                </a:solidFill>
              </a:rPr>
              <a:t>Os parâmetros de filtragem que podem ser configurados após o pipe incluem:</a:t>
            </a:r>
          </a:p>
          <a:p>
            <a:pPr marL="415985" lvl="1" indent="-342900" rtl="0">
              <a:buFont typeface="Arial" panose="020B0604020202020204" pitchFamily="34" charset="0"/>
              <a:buChar char="•"/>
            </a:pPr>
            <a:r>
              <a:rPr lang="pt-BR" sz="1600" b="1">
                <a:solidFill>
                  <a:srgbClr val="000000"/>
                </a:solidFill>
              </a:rPr>
              <a:t>section</a:t>
            </a:r>
            <a:r>
              <a:rPr lang="pt-BR" sz="1600">
                <a:solidFill>
                  <a:srgbClr val="000000"/>
                </a:solidFill>
              </a:rPr>
              <a:t> - Isso exibe a seção inteira que começa com a expressão de filtragem.</a:t>
            </a:r>
          </a:p>
          <a:p>
            <a:pPr marL="415985" lvl="1" indent="-342900" rtl="0">
              <a:buFont typeface="Arial" panose="020B0604020202020204" pitchFamily="34" charset="0"/>
              <a:buChar char="•"/>
            </a:pPr>
            <a:r>
              <a:rPr lang="pt-BR" sz="1600" b="1">
                <a:solidFill>
                  <a:srgbClr val="000000"/>
                </a:solidFill>
              </a:rPr>
              <a:t>include</a:t>
            </a:r>
            <a:r>
              <a:rPr lang="pt-BR" sz="1600">
                <a:solidFill>
                  <a:srgbClr val="000000"/>
                </a:solidFill>
              </a:rPr>
              <a:t> - Isso inclui todas as linhas de saída que correspondem à expressão de filtragem.</a:t>
            </a:r>
          </a:p>
          <a:p>
            <a:pPr marL="415985" lvl="1" indent="-342900" rtl="0">
              <a:buFont typeface="Arial" panose="020B0604020202020204" pitchFamily="34" charset="0"/>
              <a:buChar char="•"/>
            </a:pPr>
            <a:r>
              <a:rPr lang="pt-BR" sz="1600" b="1">
                <a:solidFill>
                  <a:srgbClr val="000000"/>
                </a:solidFill>
              </a:rPr>
              <a:t>exclude</a:t>
            </a:r>
            <a:r>
              <a:rPr lang="pt-BR" sz="1600">
                <a:solidFill>
                  <a:srgbClr val="000000"/>
                </a:solidFill>
              </a:rPr>
              <a:t> - Isso exclui todas as linhas de saída que correspondem à expressão de filtragem.</a:t>
            </a:r>
          </a:p>
          <a:p>
            <a:pPr marL="415985" lvl="1" indent="-342900" rtl="0">
              <a:buFont typeface="Arial" panose="020B0604020202020204" pitchFamily="34" charset="0"/>
              <a:buChar char="•"/>
            </a:pPr>
            <a:r>
              <a:rPr lang="pt-BR" sz="1600" b="1">
                <a:solidFill>
                  <a:srgbClr val="000000"/>
                </a:solidFill>
              </a:rPr>
              <a:t>begin</a:t>
            </a:r>
            <a:r>
              <a:rPr lang="pt-BR" sz="1600">
                <a:solidFill>
                  <a:srgbClr val="000000"/>
                </a:solidFill>
              </a:rPr>
              <a:t> - Isso exibe todas as linhas de saída de um determinado ponto, começando com a linha que corresponde à expressão de filtragem.</a:t>
            </a:r>
          </a:p>
          <a:p>
            <a:pPr marL="0" indent="0" algn="l"/>
            <a:endParaRPr lang="en-US" sz="1600" b="1" dirty="0">
              <a:solidFill>
                <a:srgbClr val="000000"/>
              </a:solidFill>
            </a:endParaRPr>
          </a:p>
          <a:p>
            <a:pPr marL="0" indent="0" algn="l" rtl="0"/>
            <a:r>
              <a:rPr lang="pt-BR" sz="1600" b="1">
                <a:solidFill>
                  <a:srgbClr val="000000"/>
                </a:solidFill>
              </a:rPr>
              <a:t>Nota</a:t>
            </a:r>
            <a:r>
              <a:rPr lang="pt-BR" sz="1600">
                <a:solidFill>
                  <a:srgbClr val="000000"/>
                </a:solidFill>
              </a:rPr>
              <a:t>: Os filtros de saída podem ser usados em combinação com qualquer comando </a:t>
            </a:r>
            <a:r>
              <a:rPr lang="pt-BR" sz="1600" b="1">
                <a:solidFill>
                  <a:srgbClr val="000000"/>
                </a:solidFill>
              </a:rPr>
              <a:t>show</a:t>
            </a:r>
            <a:r>
              <a:rPr lang="pt-BR" sz="1600">
                <a:solidFill>
                  <a:srgbClr val="000000"/>
                </a:solidFill>
              </a:rPr>
              <a:t>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Rastreador depacotes de revisão da configuração do roteador básico - revisão da configuração do roteador básico</a:t>
            </a:r>
          </a:p>
        </p:txBody>
      </p:sp>
      <p:sp>
        <p:nvSpPr>
          <p:cNvPr id="5" name="Content Placeholder 4">
            <a:extLst>
              <a:ext uri="{FF2B5EF4-FFF2-40B4-BE49-F238E27FC236}">
                <a16:creationId xmlns:a16="http://schemas.microsoft.com/office/drawing/2014/main" id="{003A75EE-3BC8-7A42-B492-FED972E6152F}"/>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Neste Packet Tracer, você fará o seguinte:</a:t>
            </a:r>
          </a:p>
          <a:p>
            <a:pPr marL="342900" indent="-342900" algn="l" rtl="0">
              <a:buFont typeface="Arial" panose="020B0604020202020204" pitchFamily="34" charset="0"/>
              <a:buChar char="•"/>
            </a:pPr>
            <a:r>
              <a:rPr lang="pt-BR" sz="1800">
                <a:solidFill>
                  <a:srgbClr val="000000"/>
                </a:solidFill>
              </a:rPr>
              <a:t>Configurar os Dispositivos e Verificar a Conectividade</a:t>
            </a:r>
          </a:p>
          <a:p>
            <a:pPr marL="342900" indent="-342900" algn="l" rtl="0">
              <a:buFont typeface="Arial" panose="020B0604020202020204" pitchFamily="34" charset="0"/>
              <a:buChar char="•"/>
            </a:pPr>
            <a:r>
              <a:rPr lang="pt-BR" sz="1800">
                <a:solidFill>
                  <a:srgbClr val="000000"/>
                </a:solidFill>
              </a:rPr>
              <a:t>Exibir Informações do Roteador</a:t>
            </a:r>
          </a:p>
        </p:txBody>
      </p:sp>
    </p:spTree>
    <p:extLst>
      <p:ext uri="{BB962C8B-B14F-4D97-AF65-F5344CB8AC3E}">
        <p14:creationId xmlns:p14="http://schemas.microsoft.com/office/powerpoint/2010/main" val="3279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14.4 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IP Routing Table</a:t>
            </a:r>
            <a:br>
              <a:rPr lang="en-US" dirty="0"/>
            </a:br>
            <a:r>
              <a:rPr lang="pt-BR" sz="240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Uma tabela de roteamento contém uma lista de rotas para redes conhecidas (prefixos e comprimentos de prefixo). A fonte desta informação é derivada do seguinte:</a:t>
            </a:r>
          </a:p>
          <a:p>
            <a:pPr marL="342900" indent="-342900" algn="l" rtl="0">
              <a:buFont typeface="Arial" panose="020B0604020202020204" pitchFamily="34" charset="0"/>
              <a:buChar char="•"/>
            </a:pPr>
            <a:r>
              <a:rPr lang="pt-BR" sz="1600">
                <a:solidFill>
                  <a:srgbClr val="000000"/>
                </a:solidFill>
              </a:rPr>
              <a:t>Redes diretamente conectadas</a:t>
            </a:r>
          </a:p>
          <a:p>
            <a:pPr marL="342900" indent="-342900" algn="l" rtl="0">
              <a:buFont typeface="Arial" panose="020B0604020202020204" pitchFamily="34" charset="0"/>
              <a:buChar char="•"/>
            </a:pPr>
            <a:r>
              <a:rPr lang="pt-BR" sz="1600">
                <a:solidFill>
                  <a:srgbClr val="000000"/>
                </a:solidFill>
              </a:rPr>
              <a:t>Rotas estáticas</a:t>
            </a:r>
          </a:p>
          <a:p>
            <a:pPr marL="342900" indent="-342900" algn="l" rtl="0">
              <a:buFont typeface="Arial" panose="020B0604020202020204" pitchFamily="34" charset="0"/>
              <a:buChar char="•"/>
            </a:pPr>
            <a:r>
              <a:rPr lang="pt-BR" sz="1600">
                <a:solidFill>
                  <a:srgbClr val="000000"/>
                </a:solidFill>
              </a:rPr>
              <a:t>Protocolos de roteamento dinâmico</a:t>
            </a:r>
          </a:p>
          <a:p>
            <a:pPr marL="342900" indent="-34290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A origem de cada rota na tabela de roteamento é identificada por um código. Os códigos comuns incluem o seguinte:</a:t>
            </a:r>
          </a:p>
          <a:p>
            <a:pPr marL="415985" lvl="1" indent="-342900" rtl="0">
              <a:buFont typeface="Arial" panose="020B0604020202020204" pitchFamily="34" charset="0"/>
              <a:buChar char="•"/>
            </a:pPr>
            <a:r>
              <a:rPr lang="pt-BR" b="1">
                <a:solidFill>
                  <a:srgbClr val="000000"/>
                </a:solidFill>
              </a:rPr>
              <a:t>L</a:t>
            </a:r>
            <a:r>
              <a:rPr lang="pt-BR">
                <a:solidFill>
                  <a:srgbClr val="000000"/>
                </a:solidFill>
              </a:rPr>
              <a:t> - Identifica o endereço atribuído a uma interface do roteador.</a:t>
            </a:r>
            <a:r>
              <a:rPr lang="pt-BR" b="1">
                <a:solidFill>
                  <a:srgbClr val="000000"/>
                </a:solidFill>
              </a:rPr>
              <a:t> </a:t>
            </a:r>
          </a:p>
          <a:p>
            <a:pPr marL="415985" lvl="1" indent="-342900" rtl="0">
              <a:buFont typeface="Arial" panose="020B0604020202020204" pitchFamily="34" charset="0"/>
              <a:buChar char="•"/>
            </a:pPr>
            <a:r>
              <a:rPr lang="pt-BR" b="1">
                <a:solidFill>
                  <a:srgbClr val="000000"/>
                </a:solidFill>
              </a:rPr>
              <a:t>C</a:t>
            </a:r>
            <a:r>
              <a:rPr lang="pt-BR">
                <a:solidFill>
                  <a:srgbClr val="000000"/>
                </a:solidFill>
              </a:rPr>
              <a:t> - Identifica uma rede conectada diretamente.</a:t>
            </a:r>
          </a:p>
          <a:p>
            <a:pPr marL="415985" lvl="1" indent="-342900" rtl="0">
              <a:buFont typeface="Arial" panose="020B0604020202020204" pitchFamily="34" charset="0"/>
              <a:buChar char="•"/>
            </a:pPr>
            <a:r>
              <a:rPr lang="pt-BR" b="1">
                <a:solidFill>
                  <a:srgbClr val="000000"/>
                </a:solidFill>
              </a:rPr>
              <a:t>S</a:t>
            </a:r>
            <a:r>
              <a:rPr lang="pt-BR">
                <a:solidFill>
                  <a:srgbClr val="000000"/>
                </a:solidFill>
              </a:rPr>
              <a:t> - Identifica uma rota estática criada para alcançar uma rede específica.</a:t>
            </a:r>
          </a:p>
          <a:p>
            <a:pPr marL="415985" lvl="1" indent="-342900" rtl="0">
              <a:buFont typeface="Arial" panose="020B0604020202020204" pitchFamily="34" charset="0"/>
              <a:buChar char="•"/>
            </a:pPr>
            <a:r>
              <a:rPr lang="pt-BR" b="1">
                <a:solidFill>
                  <a:srgbClr val="000000"/>
                </a:solidFill>
              </a:rPr>
              <a:t>O</a:t>
            </a:r>
            <a:r>
              <a:rPr lang="pt-BR">
                <a:solidFill>
                  <a:srgbClr val="000000"/>
                </a:solidFill>
              </a:rPr>
              <a:t> - Identifica uma rede aprendida dinamicamente de outro roteador usando o protocolo de roteamento OSPF.</a:t>
            </a:r>
          </a:p>
          <a:p>
            <a:pPr marL="415985" lvl="1" indent="-342900" rtl="0">
              <a:buFont typeface="Arial" panose="020B0604020202020204" pitchFamily="34" charset="0"/>
              <a:buChar char="•"/>
            </a:pPr>
            <a:r>
              <a:rPr lang="pt-BR" b="1">
                <a:solidFill>
                  <a:srgbClr val="000000"/>
                </a:solidFill>
              </a:rPr>
              <a:t>*</a:t>
            </a:r>
            <a:r>
              <a:rPr lang="pt-BR">
                <a:solidFill>
                  <a:srgbClr val="000000"/>
                </a:solidFill>
              </a:rPr>
              <a:t> - Esta rota é candidata a uma rota padrão.</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Princípios da tabela deroteamento da tabela de roteamento</a:t>
            </a:r>
            <a:r>
              <a:rPr lang="pt-BR" sz="1600"/>
              <a:t>IP</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rtl="0"/>
            <a:r>
              <a:rPr lang="pt-BR" sz="1600">
                <a:solidFill>
                  <a:srgbClr val="000000"/>
                </a:solidFill>
              </a:rPr>
              <a:t>Há três princípios de tabela de roteamento conforme descrito na tabela. Estes são problemas que são resolvidos pela configuração adequada de protocolos de roteamento dinâmico ou rotas estáticas em todos os roteadores entre os dispositivos de origem e destino.</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914967663"/>
              </p:ext>
            </p:extLst>
          </p:nvPr>
        </p:nvGraphicFramePr>
        <p:xfrm>
          <a:off x="556436" y="1937422"/>
          <a:ext cx="7938978" cy="303403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rtl="0" fontAlgn="ctr"/>
                      <a:r>
                        <a:rPr lang="pt-BR" sz="1200" b="1">
                          <a:effectLst/>
                        </a:rPr>
                        <a:t>Princípio da tabela de roteamento</a:t>
                      </a:r>
                    </a:p>
                  </a:txBody>
                  <a:tcPr marL="47625" marR="47625" marT="47625" marB="47625" anchor="ctr"/>
                </a:tc>
                <a:tc>
                  <a:txBody>
                    <a:bodyPr/>
                    <a:lstStyle/>
                    <a:p>
                      <a:pPr algn="l" rtl="0" fontAlgn="ctr"/>
                      <a:r>
                        <a:rPr lang="pt-BR" sz="1200" b="1">
                          <a:effectLst/>
                        </a:rPr>
                        <a:t>Exemplo</a:t>
                      </a:r>
                    </a:p>
                  </a:txBody>
                  <a:tcPr marL="47625" marR="47625" marT="47625" marB="47625" anchor="ctr"/>
                </a:tc>
                <a:extLst>
                  <a:ext uri="{0D108BD9-81ED-4DB2-BD59-A6C34878D82A}">
                    <a16:rowId xmlns:a16="http://schemas.microsoft.com/office/drawing/2014/main" val="1415906804"/>
                  </a:ext>
                </a:extLst>
              </a:tr>
              <a:tr h="370840">
                <a:tc>
                  <a:txBody>
                    <a:bodyPr/>
                    <a:lstStyle/>
                    <a:p>
                      <a:pPr rtl="0" fontAlgn="ctr"/>
                      <a:r>
                        <a:rPr lang="pt-BR" sz="1200" b="0">
                          <a:effectLst/>
                        </a:rPr>
                        <a:t>Cada roteador toma sua decisão sozinho, com base nas informações que possui em sua própria tabela de roteamento.</a:t>
                      </a:r>
                    </a:p>
                  </a:txBody>
                  <a:tcPr marL="47625" marR="47625" marT="47625" marB="47625" anchor="ctr"/>
                </a:tc>
                <a:tc>
                  <a:txBody>
                    <a:bodyPr/>
                    <a:lstStyle/>
                    <a:p>
                      <a:pPr rtl="0" fontAlgn="ctr">
                        <a:buFont typeface="Arial" panose="020B0604020202020204" pitchFamily="34" charset="0"/>
                        <a:buChar char="•"/>
                      </a:pPr>
                      <a:r>
                        <a:rPr lang="pt-BR" sz="1200" b="0">
                          <a:effectLst/>
                        </a:rPr>
                        <a:t>R1 só pode encaminhar pacotes usando sua própria tabela de roteamento.</a:t>
                      </a:r>
                    </a:p>
                    <a:p>
                      <a:pPr rtl="0" fontAlgn="ctr">
                        <a:buFont typeface="Arial" panose="020B0604020202020204" pitchFamily="34" charset="0"/>
                        <a:buChar char="•"/>
                      </a:pPr>
                      <a:r>
                        <a:rPr lang="pt-BR" sz="1200" b="0">
                          <a:effectLst/>
                        </a:rPr>
                        <a:t>R1 não sabe quais rotas estão nas tabelas de roteamento de outros roteadores (por exemplo, R2).</a:t>
                      </a:r>
                    </a:p>
                  </a:txBody>
                  <a:tcPr marL="47625" marR="47625" marT="47625" marB="47625" anchor="ctr"/>
                </a:tc>
                <a:extLst>
                  <a:ext uri="{0D108BD9-81ED-4DB2-BD59-A6C34878D82A}">
                    <a16:rowId xmlns:a16="http://schemas.microsoft.com/office/drawing/2014/main" val="2991939691"/>
                  </a:ext>
                </a:extLst>
              </a:tr>
              <a:tr h="370840">
                <a:tc>
                  <a:txBody>
                    <a:bodyPr/>
                    <a:lstStyle/>
                    <a:p>
                      <a:pPr rtl="0" fontAlgn="ctr"/>
                      <a:r>
                        <a:rPr lang="pt-BR" sz="1200" b="0">
                          <a:effectLst/>
                        </a:rPr>
                        <a:t>As informações em uma tabela de roteamento de um roteador não correspondem necessariamente à tabela de roteamento de outro roteador.</a:t>
                      </a:r>
                    </a:p>
                  </a:txBody>
                  <a:tcPr marL="47625" marR="47625" marT="47625" marB="47625" anchor="ctr"/>
                </a:tc>
                <a:tc>
                  <a:txBody>
                    <a:bodyPr/>
                    <a:lstStyle/>
                    <a:p>
                      <a:pPr rtl="0" fontAlgn="ctr"/>
                      <a:r>
                        <a:rPr lang="pt-BR" sz="1200" b="0">
                          <a:effectLst/>
                        </a:rPr>
                        <a:t>Só porque R1 tem rota em sua tabela de roteamento para uma rede na internet via R2, isso não significa que R2 saiba sobre essa mesma rede.</a:t>
                      </a:r>
                    </a:p>
                  </a:txBody>
                  <a:tcPr marL="47625" marR="47625" marT="47625" marB="47625" anchor="ctr"/>
                </a:tc>
                <a:extLst>
                  <a:ext uri="{0D108BD9-81ED-4DB2-BD59-A6C34878D82A}">
                    <a16:rowId xmlns:a16="http://schemas.microsoft.com/office/drawing/2014/main" val="811559231"/>
                  </a:ext>
                </a:extLst>
              </a:tr>
              <a:tr h="370840">
                <a:tc>
                  <a:txBody>
                    <a:bodyPr/>
                    <a:lstStyle/>
                    <a:p>
                      <a:pPr rtl="0" fontAlgn="ctr"/>
                      <a:r>
                        <a:rPr lang="pt-BR" sz="1200" b="0">
                          <a:effectLst/>
                        </a:rPr>
                        <a:t>As informações de roteamento sobre um caminho não fornecem informações de roteamento de retorno.</a:t>
                      </a:r>
                    </a:p>
                  </a:txBody>
                  <a:tcPr marL="47625" marR="47625" marT="47625" marB="47625" anchor="ctr"/>
                </a:tc>
                <a:tc>
                  <a:txBody>
                    <a:bodyPr/>
                    <a:lstStyle/>
                    <a:p>
                      <a:pPr rtl="0" fontAlgn="ctr"/>
                      <a:r>
                        <a:rPr lang="pt-BR" sz="1200" b="0">
                          <a:effectLst/>
                        </a:rPr>
                        <a:t>R1 recebe um pacote com o endereço IP de destino do PC1 e o endereço IP de origem do PC3. Só porque R1 sabe encaminhar o pacote para fora de sua interface G0/0/0, não significa necessariamente que ele saiba como encaminhar pacotes originários de PC1 de volta para a rede remota de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Entradas da Tabela deRoteamento de</a:t>
            </a:r>
            <a:r>
              <a:rPr lang="pt-BR" sz="1600"/>
              <a:t>IP</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rtl="0"/>
            <a:r>
              <a:rPr lang="pt-BR" sz="1400">
                <a:solidFill>
                  <a:srgbClr val="000000"/>
                </a:solidFill>
              </a:rPr>
              <a:t>Na figura, os números identificam as seguintes informações:</a:t>
            </a:r>
          </a:p>
          <a:p>
            <a:pPr marL="342900" indent="-342900" algn="l" rtl="0">
              <a:buFont typeface="Arial" panose="020B0604020202020204" pitchFamily="34" charset="0"/>
              <a:buChar char="•"/>
            </a:pPr>
            <a:r>
              <a:rPr lang="pt-BR" sz="1350" b="1">
                <a:solidFill>
                  <a:srgbClr val="000000"/>
                </a:solidFill>
              </a:rPr>
              <a:t>Origem da rota</a:t>
            </a:r>
            <a:r>
              <a:rPr lang="pt-BR" sz="1350">
                <a:solidFill>
                  <a:srgbClr val="000000"/>
                </a:solidFill>
              </a:rPr>
              <a:t> - Isso identifica como a rota foi aprendida.</a:t>
            </a:r>
          </a:p>
          <a:p>
            <a:pPr marL="342900" indent="-342900" algn="l" rtl="0">
              <a:buFont typeface="Arial" panose="020B0604020202020204" pitchFamily="34" charset="0"/>
              <a:buChar char="•"/>
            </a:pPr>
            <a:r>
              <a:rPr lang="pt-BR" sz="1350" b="1">
                <a:solidFill>
                  <a:srgbClr val="000000"/>
                </a:solidFill>
              </a:rPr>
              <a:t>Rede de destino (prefixo e comprimento do prefixo)</a:t>
            </a:r>
            <a:r>
              <a:rPr lang="pt-BR" sz="1350">
                <a:solidFill>
                  <a:srgbClr val="000000"/>
                </a:solidFill>
              </a:rPr>
              <a:t> - Identifica o endereço da rede remota. </a:t>
            </a:r>
          </a:p>
          <a:p>
            <a:pPr marL="342900" indent="-342900" algn="l" rtl="0">
              <a:buFont typeface="Arial" panose="020B0604020202020204" pitchFamily="34" charset="0"/>
              <a:buChar char="•"/>
            </a:pPr>
            <a:r>
              <a:rPr lang="pt-BR" sz="1350" b="1">
                <a:solidFill>
                  <a:srgbClr val="000000"/>
                </a:solidFill>
              </a:rPr>
              <a:t>Distância administrativa</a:t>
            </a:r>
            <a:r>
              <a:rPr lang="pt-BR" sz="1350">
                <a:solidFill>
                  <a:srgbClr val="000000"/>
                </a:solidFill>
              </a:rPr>
              <a:t> - Isso identifica a confiabilidade da origem da rota. Valores menores indicam a origem de rota preferencial.</a:t>
            </a:r>
          </a:p>
          <a:p>
            <a:pPr marL="342900" indent="-342900" algn="l" rtl="0">
              <a:buFont typeface="Arial" panose="020B0604020202020204" pitchFamily="34" charset="0"/>
              <a:buChar char="•"/>
            </a:pPr>
            <a:r>
              <a:rPr lang="pt-BR" sz="1350" b="1">
                <a:solidFill>
                  <a:srgbClr val="000000"/>
                </a:solidFill>
              </a:rPr>
              <a:t>Métrica</a:t>
            </a:r>
            <a:r>
              <a:rPr lang="pt-BR" sz="1350">
                <a:solidFill>
                  <a:srgbClr val="000000"/>
                </a:solidFill>
              </a:rPr>
              <a:t> - Isso identifica o valor atribuído para alcançar a rede remota. Valores mais baixos indicam rotas preferidas.</a:t>
            </a:r>
          </a:p>
          <a:p>
            <a:pPr marL="342900" indent="-342900" algn="l" rtl="0">
              <a:buFont typeface="Arial" panose="020B0604020202020204" pitchFamily="34" charset="0"/>
              <a:buChar char="•"/>
            </a:pPr>
            <a:r>
              <a:rPr lang="pt-BR" sz="1350" b="1">
                <a:solidFill>
                  <a:srgbClr val="000000"/>
                </a:solidFill>
              </a:rPr>
              <a:t>Next-hop</a:t>
            </a:r>
            <a:r>
              <a:rPr lang="pt-BR" sz="1350">
                <a:solidFill>
                  <a:srgbClr val="000000"/>
                </a:solidFill>
              </a:rPr>
              <a:t> - Isso identifica o endereço IP do próximo roteador para o qual o pacote seria encaminhado.</a:t>
            </a:r>
          </a:p>
          <a:p>
            <a:pPr marL="342900" indent="-342900" algn="l" rtl="0">
              <a:buFont typeface="Arial" panose="020B0604020202020204" pitchFamily="34" charset="0"/>
              <a:buChar char="•"/>
            </a:pPr>
            <a:r>
              <a:rPr lang="pt-BR" sz="1350" b="1">
                <a:solidFill>
                  <a:srgbClr val="000000"/>
                </a:solidFill>
              </a:rPr>
              <a:t>Route timestamp</a:t>
            </a:r>
            <a:r>
              <a:rPr lang="pt-BR" sz="1350">
                <a:solidFill>
                  <a:srgbClr val="000000"/>
                </a:solidFill>
              </a:rPr>
              <a:t> - Isso identifica quanto tempo se passou desde que a rota foi aprendida.</a:t>
            </a:r>
          </a:p>
          <a:p>
            <a:pPr marL="342900" indent="-342900" algn="l" rtl="0">
              <a:buFont typeface="Arial" panose="020B0604020202020204" pitchFamily="34" charset="0"/>
              <a:buChar char="•"/>
            </a:pPr>
            <a:r>
              <a:rPr lang="pt-BR" sz="1350" b="1">
                <a:solidFill>
                  <a:srgbClr val="000000"/>
                </a:solidFill>
              </a:rPr>
              <a:t>Exit interface</a:t>
            </a:r>
            <a:r>
              <a:rPr lang="pt-BR" sz="1350">
                <a:solidFill>
                  <a:srgbClr val="000000"/>
                </a:solidFill>
              </a:rPr>
              <a:t> - Isso identifica a interface de saída a ser usada pelos pacotes de saída para atingir seu destino final</a:t>
            </a:r>
            <a:r>
              <a:rPr lang="pt-BR" sz="140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pPr rtl="0"/>
            <a:r>
              <a:rPr lang="pt-BR" sz="1400" b="1">
                <a:solidFill>
                  <a:srgbClr val="000000"/>
                </a:solidFill>
              </a:rPr>
              <a:t>Observação</a:t>
            </a:r>
            <a:r>
              <a:rPr lang="pt-BR" sz="1400">
                <a:solidFill>
                  <a:srgbClr val="000000"/>
                </a:solidFill>
              </a:rPr>
              <a:t>: O comprimento do prefixo da rede de destino especifica o número mínimo de bits à esquerda que devem corresponder entre o endereço IP do pacote e a rede de destino (prefixo) para que essa rota seja usada. </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Tabela de roteamento IP</a:t>
            </a:r>
            <a:br>
              <a:rPr lang="en-US" dirty="0"/>
            </a:br>
            <a:r>
              <a:rPr lang="pt-BR" sz="2400"/>
              <a:t>Redes diretamente conectadas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rtl="0"/>
            <a:r>
              <a:rPr lang="pt-BR" sz="1600">
                <a:solidFill>
                  <a:srgbClr val="000000"/>
                </a:solidFill>
              </a:rPr>
              <a:t>Para saber mais sobre redes remotas, o roteador deve ter pelo menos uma interface ativa configurada com um endereço IP e uma máscara de sub-rede (comprimento do prefixo). Isso é conhecido como uma rede diretamente conectada ou uma rota diretamente conectada. Os roteadores adicionam uma rota diretamente conectada à sua tabela de roteamento quando uma interface é configurada com um endereço IP e é ativada.</a:t>
            </a:r>
          </a:p>
          <a:p>
            <a:pPr marL="342900" indent="-342900" algn="l" rtl="0">
              <a:buFont typeface="Arial" panose="020B0604020202020204" pitchFamily="34" charset="0"/>
              <a:buChar char="•"/>
            </a:pPr>
            <a:r>
              <a:rPr lang="pt-BR" sz="1600">
                <a:solidFill>
                  <a:srgbClr val="000000"/>
                </a:solidFill>
              </a:rPr>
              <a:t>Uma rede conectada diretamente é denotada por um código de status </a:t>
            </a:r>
            <a:r>
              <a:rPr lang="pt-BR" sz="1600" b="1">
                <a:solidFill>
                  <a:srgbClr val="000000"/>
                </a:solidFill>
              </a:rPr>
              <a:t>C</a:t>
            </a:r>
            <a:r>
              <a:rPr lang="pt-BR" sz="1600">
                <a:solidFill>
                  <a:srgbClr val="000000"/>
                </a:solidFill>
              </a:rPr>
              <a:t> na tabela de roteamento. A rota contém um prefixo de rede e comprimento de prefixo.</a:t>
            </a:r>
          </a:p>
          <a:p>
            <a:pPr marL="342900" indent="-342900" algn="l" rtl="0">
              <a:buFont typeface="Arial" panose="020B0604020202020204" pitchFamily="34" charset="0"/>
              <a:buChar char="•"/>
            </a:pPr>
            <a:r>
              <a:rPr lang="pt-BR" sz="1600">
                <a:solidFill>
                  <a:srgbClr val="000000"/>
                </a:solidFill>
              </a:rPr>
              <a:t>A tabela de roteamento também contém uma rota local para cada uma de suas redes diretamente conectadas, indicada pelo código de status de </a:t>
            </a:r>
            <a:r>
              <a:rPr lang="pt-BR" sz="1600" b="1">
                <a:solidFill>
                  <a:srgbClr val="000000"/>
                </a:solidFill>
              </a:rPr>
              <a:t>L.</a:t>
            </a:r>
            <a:r>
              <a:rPr lang="pt-BR" sz="1600">
                <a:solidFill>
                  <a:srgbClr val="000000"/>
                </a:solidFill>
              </a:rPr>
              <a:t> </a:t>
            </a:r>
          </a:p>
          <a:p>
            <a:pPr marL="342900" indent="-342900" algn="l" rtl="0">
              <a:buFont typeface="Arial" panose="020B0604020202020204" pitchFamily="34" charset="0"/>
              <a:buChar char="•"/>
            </a:pPr>
            <a:r>
              <a:rPr lang="pt-BR" sz="1600">
                <a:solidFill>
                  <a:srgbClr val="000000"/>
                </a:solidFill>
              </a:rPr>
              <a:t>Para rotas locais IPv4, o comprimento do prefixo é /32 e para rotas locais IPv6 o comprimento do prefixo é /128. Isso significa que o endereço IP de destino do pacote deve corresponder a todos os bits na rota local para que essa rota seja uma correspondência. O objetivo da rota local é determinar com eficiência quando ele recebe um pacote para a interface, em vez de um pacote que precisa ser encaminhado.</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Rotas</a:t>
            </a:r>
            <a:br>
              <a:rPr lang="en-US" dirty="0"/>
            </a:br>
            <a:r>
              <a:rPr lang="pt-BR" sz="2400"/>
              <a:t>estáticas</a:t>
            </a:r>
            <a:r>
              <a:rPr lang="pt-BR" sz="1600"/>
              <a:t>da tabela de roteamento IP</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Depois que as interfaces diretamente conectadas são configuradas e adicionadas à tabela de roteamento, o roteamento estático ou dinâmico pode ser implementado para acessar redes remotas. As rotas estáticas são configuradas manualmente. Elas definem um caminho explícito entre dois dispositivos de rede. Eles não são atualizados automaticamente e devem ser reconfigurados manualmente se a topologia da rede mudar. </a:t>
            </a:r>
          </a:p>
          <a:p>
            <a:pPr marL="0" indent="0" algn="l"/>
            <a:endParaRPr lang="en-US" sz="1600" dirty="0">
              <a:solidFill>
                <a:srgbClr val="000000"/>
              </a:solidFill>
            </a:endParaRPr>
          </a:p>
          <a:p>
            <a:pPr marL="0" indent="0" algn="l" rtl="0"/>
            <a:r>
              <a:rPr lang="pt-BR" sz="1600">
                <a:solidFill>
                  <a:srgbClr val="000000"/>
                </a:solidFill>
              </a:rPr>
              <a:t>O roteamento estático tem três usos principais:</a:t>
            </a:r>
          </a:p>
          <a:p>
            <a:pPr marL="415985" lvl="1" indent="-342900" rtl="0"/>
            <a:r>
              <a:rPr lang="pt-BR" sz="1600">
                <a:solidFill>
                  <a:srgbClr val="000000"/>
                </a:solidFill>
              </a:rPr>
              <a:t>Ele facilita a manutenção da tabela de roteamento em redes menores que não devem crescer significativamente.</a:t>
            </a:r>
          </a:p>
          <a:p>
            <a:pPr marL="415985" lvl="1" indent="-342900" rtl="0"/>
            <a:r>
              <a:rPr lang="pt-BR" sz="1600">
                <a:solidFill>
                  <a:srgbClr val="000000"/>
                </a:solidFill>
              </a:rPr>
              <a:t>Ele usa uma única rota padrão para representar um caminho para qualquer rede que não tenha uma correspondência mais específica com outra rota na tabela de roteamento. As rotas padrão são usadas para enviar tráfego para qualquer destino além do próximo roteador upstream.</a:t>
            </a:r>
          </a:p>
          <a:p>
            <a:pPr marL="415985" lvl="1" indent="-342900" rtl="0"/>
            <a:r>
              <a:rPr lang="pt-BR" sz="1600">
                <a:solidFill>
                  <a:srgbClr val="000000"/>
                </a:solidFill>
              </a:rPr>
              <a:t>Ele roteia de e para redes stub. Uma rede stub é uma rede acessada por uma única rota e o roteador tem apenas um vizinho.</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Rotasestáticas da Tabela de Roteamento IP na Tabela de Roteamento IP</a:t>
            </a:r>
          </a:p>
        </p:txBody>
      </p:sp>
      <p:sp>
        <p:nvSpPr>
          <p:cNvPr id="8" name="Rectangle 7">
            <a:extLst>
              <a:ext uri="{FF2B5EF4-FFF2-40B4-BE49-F238E27FC236}">
                <a16:creationId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pPr rtl="0"/>
            <a:r>
              <a:rPr lang="pt-BR" sz="1600">
                <a:solidFill>
                  <a:srgbClr val="000000"/>
                </a:solidFill>
                <a:latin typeface="+mn-lt"/>
              </a:rPr>
              <a:t>A topologia na figura é simplificada para mostrar apenas uma LAN conectada a cada roteador. A figura mostra as rotas estáticas IPv4 e IPv6 configuradas em R1 para alcançar as redes 10.0.4.0/24 e 2001:db8:acad:4: :/64 no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Protocolos de roteamento dinâmico da tabela de roteamento IP</a:t>
            </a:r>
            <a:br>
              <a:rPr lang="en-US" dirty="0"/>
            </a:br>
            <a:endParaRPr lang="en-US" dirty="0"/>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Protocolos de roteamento dinâmico são usados pelos roteadores para compartilhar automaticamente informações sobre a acessibilidade e o status das redes remotas. Os protocolos de roteamento dinâmico executam várias atividades, incluindo descoberta de rede e manutenção de tabelas de roteamento.</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775875"/>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RotasDinâmicas da Tabela de Roteamento IP na Tabela de Rote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rtl="0"/>
            <a:r>
              <a:rPr lang="pt-BR" sz="1600">
                <a:solidFill>
                  <a:srgbClr val="000000"/>
                </a:solidFill>
              </a:rPr>
              <a:t>O OSPF agora está sendo usado em nossa topologia de exemplo para aprender dinamicamente todas as redes conectadas a R1 e R2. As entradas da tabela de roteamento usam o código de status de </a:t>
            </a:r>
            <a:r>
              <a:rPr lang="pt-BR" sz="1600" b="1">
                <a:solidFill>
                  <a:srgbClr val="000000"/>
                </a:solidFill>
              </a:rPr>
              <a:t>O</a:t>
            </a:r>
            <a:r>
              <a:rPr lang="pt-BR" sz="1600">
                <a:solidFill>
                  <a:srgbClr val="000000"/>
                </a:solidFill>
              </a:rPr>
              <a:t> para indicar que a rota foi aprendida pelo protocolo de roteamento OSPF. Ambas as entradas também incluem o endereço IP do roteador do próximo salto, via </a:t>
            </a:r>
            <a:r>
              <a:rPr lang="pt-BR" sz="1600" i="1">
                <a:solidFill>
                  <a:srgbClr val="000000"/>
                </a:solidFill>
              </a:rPr>
              <a:t>endereço IP</a:t>
            </a:r>
            <a:r>
              <a:rPr lang="pt-BR" sz="1600">
                <a:solidFill>
                  <a:srgbClr val="000000"/>
                </a:solidFill>
              </a:rPr>
              <a:t>.</a:t>
            </a:r>
          </a:p>
          <a:p>
            <a:pPr marL="0" indent="0" algn="l" rtl="0"/>
            <a:r>
              <a:rPr lang="pt-BR" sz="1400" b="1">
                <a:solidFill>
                  <a:srgbClr val="000000"/>
                </a:solidFill>
              </a:rPr>
              <a:t>Observação</a:t>
            </a:r>
            <a:r>
              <a:rPr lang="pt-BR" sz="1400">
                <a:solidFill>
                  <a:srgbClr val="000000"/>
                </a:solidFill>
              </a:rPr>
              <a:t>: os protocolos de roteamento IPv6 usam o endereço de link local do roteador de próximo salto. </a:t>
            </a:r>
          </a:p>
          <a:p>
            <a:pPr marL="0" indent="0" algn="l" rtl="0"/>
            <a:r>
              <a:rPr lang="pt-BR" sz="1400" b="1">
                <a:solidFill>
                  <a:srgbClr val="000000"/>
                </a:solidFill>
              </a:rPr>
              <a:t>Note</a:t>
            </a:r>
            <a:r>
              <a:rPr lang="pt-BR" sz="1400">
                <a:solidFill>
                  <a:srgbClr val="000000"/>
                </a:solidFill>
              </a:rPr>
              <a:t>: OSPF routing configuration for IPv4 and IPv6 is beyond the scope of this course.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108524" y="2776108"/>
            <a:ext cx="6926952" cy="2354491"/>
          </a:xfrm>
          <a:prstGeom prst="rect">
            <a:avLst/>
          </a:prstGeom>
          <a:solidFill>
            <a:srgbClr val="000000"/>
          </a:solidFill>
        </p:spPr>
        <p:txBody>
          <a:bodyPr wrap="square">
            <a:spAutoFit/>
          </a:bodyPr>
          <a:lstStyle/>
          <a:p>
            <a:pPr rtl="0"/>
            <a:r>
              <a:rPr lang="pt-BR" sz="1050">
                <a:solidFill>
                  <a:schemeClr val="bg1"/>
                </a:solidFill>
                <a:latin typeface="Courier New" panose="02070309020205020404" pitchFamily="49" charset="0"/>
              </a:rPr>
              <a:t>R1# </a:t>
            </a:r>
            <a:r>
              <a:rPr lang="pt-BR" sz="1050" b="1">
                <a:solidFill>
                  <a:schemeClr val="bg1"/>
                </a:solidFill>
                <a:latin typeface="Courier New" panose="02070309020205020404" pitchFamily="49" charset="0"/>
              </a:rPr>
              <a:t>show ip route</a:t>
            </a:r>
            <a:r>
              <a:rPr lang="pt-BR" sz="1050">
                <a:solidFill>
                  <a:schemeClr val="bg1"/>
                </a:solidFill>
                <a:latin typeface="Courier New" panose="02070309020205020404" pitchFamily="49" charset="0"/>
              </a:rPr>
              <a:t> </a:t>
            </a:r>
          </a:p>
          <a:p>
            <a:pPr rtl="0"/>
            <a:r>
              <a:rPr lang="pt-BR" sz="1050">
                <a:solidFill>
                  <a:schemeClr val="bg1"/>
                </a:solidFill>
                <a:latin typeface="Courier New" panose="02070309020205020404" pitchFamily="49" charset="0"/>
              </a:rPr>
              <a:t>Códigos: L - local, C - conectado, S - estático, R - RIP, M - móvel, B - BGP D - EIGRP, EX - EIGRP externo, </a:t>
            </a:r>
            <a:r>
              <a:rPr lang="pt-BR" sz="1050">
                <a:solidFill>
                  <a:srgbClr val="FFFF00"/>
                </a:solidFill>
                <a:latin typeface="Courier New" panose="02070309020205020404" pitchFamily="49" charset="0"/>
              </a:rPr>
              <a:t>O - OSPF</a:t>
            </a:r>
            <a:r>
              <a:rPr lang="pt-BR" sz="1050">
                <a:solidFill>
                  <a:schemeClr val="bg1"/>
                </a:solidFill>
                <a:latin typeface="Courier New" panose="02070309020205020404" pitchFamily="49" charset="0"/>
              </a:rPr>
              <a:t>, IA - OSPF inter area </a:t>
            </a:r>
          </a:p>
          <a:p>
            <a:pPr rtl="0"/>
            <a:r>
              <a:rPr lang="pt-BR" sz="1050">
                <a:solidFill>
                  <a:schemeClr val="bg1"/>
                </a:solidFill>
                <a:latin typeface="Courier New" panose="02070309020205020404" pitchFamily="49" charset="0"/>
              </a:rPr>
              <a:t>(saída omitida por brevidade) </a:t>
            </a:r>
          </a:p>
          <a:p>
            <a:pPr rtl="0"/>
            <a:r>
              <a:rPr lang="pt-BR" sz="1050">
                <a:solidFill>
                  <a:schemeClr val="bg1"/>
                </a:solidFill>
                <a:latin typeface="Courier New" panose="02070309020205020404" pitchFamily="49" charset="0"/>
              </a:rPr>
              <a:t>O 10.0.4.0/24 [110/50] via 10.0.3.2, 00:24:22, Serial0/1/1 </a:t>
            </a:r>
          </a:p>
          <a:p>
            <a:pPr rtl="0"/>
            <a:r>
              <a:rPr lang="pt-BR" sz="1050">
                <a:solidFill>
                  <a:schemeClr val="bg1"/>
                </a:solidFill>
                <a:latin typeface="Courier New" panose="02070309020205020404" pitchFamily="49" charset="0"/>
              </a:rPr>
              <a:t>O 10.0.5.0/24 [110/50] via 10.0.3.2, 00:24:15, Serial0/1/1 </a:t>
            </a:r>
          </a:p>
          <a:p>
            <a:pPr rtl="0"/>
            <a:r>
              <a:rPr lang="pt-BR" sz="1050">
                <a:solidFill>
                  <a:schemeClr val="bg1"/>
                </a:solidFill>
                <a:latin typeface="Courier New" panose="02070309020205020404" pitchFamily="49" charset="0"/>
              </a:rPr>
              <a:t>R1# </a:t>
            </a:r>
            <a:r>
              <a:rPr lang="pt-BR" sz="1050" b="1">
                <a:solidFill>
                  <a:schemeClr val="bg1"/>
                </a:solidFill>
                <a:latin typeface="Courier New" panose="02070309020205020404" pitchFamily="49" charset="0"/>
              </a:rPr>
              <a:t>show ipv6 route</a:t>
            </a:r>
            <a:r>
              <a:rPr lang="pt-BR" sz="1050">
                <a:solidFill>
                  <a:schemeClr val="bg1"/>
                </a:solidFill>
                <a:latin typeface="Courier New" panose="02070309020205020404" pitchFamily="49" charset="0"/>
              </a:rPr>
              <a:t> </a:t>
            </a:r>
          </a:p>
          <a:p>
            <a:pPr rtl="0"/>
            <a:r>
              <a:rPr lang="pt-BR" sz="1050">
                <a:solidFill>
                  <a:schemeClr val="bg1"/>
                </a:solidFill>
                <a:latin typeface="Courier New" panose="02070309020205020404" pitchFamily="49" charset="0"/>
              </a:rPr>
              <a:t>IPv6 Routing Table - default - 10 entries </a:t>
            </a:r>
          </a:p>
          <a:p>
            <a:pPr rtl="0"/>
            <a:r>
              <a:rPr lang="pt-BR" sz="1050">
                <a:solidFill>
                  <a:schemeClr val="bg1"/>
                </a:solidFill>
                <a:latin typeface="Courier New" panose="02070309020205020404" pitchFamily="49" charset="0"/>
              </a:rPr>
              <a:t>(Saída omitida) </a:t>
            </a:r>
          </a:p>
          <a:p>
            <a:pPr rtl="0"/>
            <a:r>
              <a:rPr lang="pt-BR" sz="1050">
                <a:solidFill>
                  <a:schemeClr val="bg1"/>
                </a:solidFill>
                <a:latin typeface="Courier New" panose="02070309020205020404" pitchFamily="49" charset="0"/>
              </a:rPr>
              <a:t>NDr - Redirect, RL - RPL, </a:t>
            </a:r>
            <a:r>
              <a:rPr lang="pt-BR" sz="1050">
                <a:solidFill>
                  <a:srgbClr val="FFFF00"/>
                </a:solidFill>
                <a:latin typeface="Courier New" panose="02070309020205020404" pitchFamily="49" charset="0"/>
              </a:rPr>
              <a:t>O - OSPF Intra</a:t>
            </a:r>
            <a:r>
              <a:rPr lang="pt-BR" sz="1050">
                <a:solidFill>
                  <a:schemeClr val="bg1"/>
                </a:solidFill>
                <a:latin typeface="Courier New" panose="02070309020205020404" pitchFamily="49" charset="0"/>
              </a:rPr>
              <a:t>, OI - OSPF Inter </a:t>
            </a:r>
          </a:p>
          <a:p>
            <a:pPr rtl="0"/>
            <a:r>
              <a:rPr lang="pt-BR" sz="1050">
                <a:solidFill>
                  <a:schemeClr val="bg1"/>
                </a:solidFill>
                <a:latin typeface="Courier New" panose="02070309020205020404" pitchFamily="49" charset="0"/>
              </a:rPr>
              <a:t>O 2001:DB8:ACAD:4::/64 [110/50] </a:t>
            </a:r>
          </a:p>
          <a:p>
            <a:pPr rtl="0"/>
            <a:r>
              <a:rPr lang="pt-BR" sz="1050">
                <a:solidFill>
                  <a:schemeClr val="bg1"/>
                </a:solidFill>
                <a:latin typeface="Courier New" panose="02070309020205020404" pitchFamily="49" charset="0"/>
              </a:rPr>
              <a:t>   via FE80::2:C, Serial0/1/1 </a:t>
            </a:r>
          </a:p>
          <a:p>
            <a:pPr rtl="0"/>
            <a:r>
              <a:rPr lang="pt-BR" sz="1050">
                <a:solidFill>
                  <a:schemeClr val="bg1"/>
                </a:solidFill>
                <a:latin typeface="Courier New" panose="02070309020205020404" pitchFamily="49" charset="0"/>
              </a:rPr>
              <a:t>O 2001:DB8:ACAD:5::/64 [110/50] </a:t>
            </a:r>
          </a:p>
          <a:p>
            <a:pPr rtl="0"/>
            <a:r>
              <a:rPr lang="pt-BR" sz="1050">
                <a:solidFill>
                  <a:schemeClr val="bg1"/>
                </a:solidFill>
                <a:latin typeface="Courier New" panose="02070309020205020404" pitchFamily="49" charset="0"/>
              </a:rPr>
              <a:t>   via FE80::2:C, Serial0/1/1</a:t>
            </a: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Rota</a:t>
            </a:r>
            <a:br>
              <a:rPr lang="en-US" dirty="0"/>
            </a:br>
            <a:r>
              <a:rPr lang="pt-BR" sz="2400"/>
              <a:t>padrão</a:t>
            </a:r>
            <a:r>
              <a:rPr lang="pt-BR" sz="1600"/>
              <a:t>da tabela de roteamento IP</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rota padrão especifica um roteador de próximo salto a ser usado quando a tabela de roteamento não contém uma rota específica que corresponda ao endereço IP de destino. Uma rota padrão pode ser uma rota estática ou aprendida automaticamente a partir de um protocolo de roteamento dinâmico. Uma rota padrão tem uma entrada de rota IPv4 de 0.0.0.0/0 ou uma entrada de rota IPv6 de: :/0. Isso significa que zero ou nenhum bit precisa corresponder entre o endereço IP de destino e a rota padrão.</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Tabela de roteamento IP</a:t>
            </a:r>
            <a:br>
              <a:rPr lang="en-US" dirty="0"/>
            </a:br>
            <a:r>
              <a:rPr lang="pt-BR" sz="2400"/>
              <a:t>Estrutura de uma tabela de roteamento IPv4</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IPv4 foi padronizado usando a arquitetura de endereçamento clássico agora obsoleta. A tabela de roteamento IPv4 é organizada usando essa mesma estrutura de classe. Embora o processo de pesquisa não use mais classes, a estrutura da tabela de roteamento IPv4 ainda mantém nesse formato.</a:t>
            </a:r>
          </a:p>
          <a:p>
            <a:pPr marL="0" indent="0" algn="l"/>
            <a:endParaRPr lang="en-US" sz="1600" dirty="0">
              <a:solidFill>
                <a:srgbClr val="000000"/>
              </a:solidFill>
            </a:endParaRPr>
          </a:p>
          <a:p>
            <a:pPr marL="0" indent="0" algn="l" rtl="0"/>
            <a:r>
              <a:rPr lang="pt-BR" sz="1600">
                <a:solidFill>
                  <a:srgbClr val="000000"/>
                </a:solidFill>
              </a:rPr>
              <a:t>Uma entrada recuada é conhecida como uma rota filho. Uma entrada de rota é recuada se for a sub-rede de um endereço de classe (rede de classe A, B ou C). As redes conectadas diretamente sempre serão recuadas (rotas filhas) porque o endereço local da interface é sempre inserido na tabela de roteamento como /32. A rota filho incluirá a origem da rota e todas as informações de encaminhamento, como o endereço do próximo salto. O endereço de rede com classe desta sub-rede será mostrado acima da entrada de rota, menos recuado e sem um código-fonte. Essa rota é conhecida como rota pai.</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Tabela de roteamento IP</a:t>
            </a:r>
            <a:br>
              <a:rPr lang="en-US" dirty="0"/>
            </a:br>
            <a:r>
              <a:rPr lang="pt-BR" sz="2400"/>
              <a:t>Estrutura de uma tabela de roteamento IPv4</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rtl="0">
              <a:buFont typeface="Arial" panose="020B0604020202020204" pitchFamily="34" charset="0"/>
              <a:buChar char="•"/>
            </a:pPr>
            <a:r>
              <a:rPr lang="pt-BR" sz="1400">
                <a:solidFill>
                  <a:srgbClr val="000000"/>
                </a:solidFill>
              </a:rPr>
              <a:t>Uma entrada recuada é conhecida como uma </a:t>
            </a:r>
            <a:r>
              <a:rPr lang="pt-BR" sz="1400" b="1">
                <a:solidFill>
                  <a:srgbClr val="000000"/>
                </a:solidFill>
              </a:rPr>
              <a:t>rota filho</a:t>
            </a:r>
            <a:r>
              <a:rPr lang="pt-BR" sz="1400">
                <a:solidFill>
                  <a:srgbClr val="000000"/>
                </a:solidFill>
              </a:rPr>
              <a:t>. Uma entrada de rota é recuada se for a sub-rede de um endereço de classe (rede de classe A, B ou C). </a:t>
            </a:r>
          </a:p>
          <a:p>
            <a:pPr marL="285750" indent="-285750" algn="l" rtl="0">
              <a:buFont typeface="Arial" panose="020B0604020202020204" pitchFamily="34" charset="0"/>
              <a:buChar char="•"/>
            </a:pPr>
            <a:r>
              <a:rPr lang="pt-BR" sz="1400">
                <a:solidFill>
                  <a:srgbClr val="000000"/>
                </a:solidFill>
              </a:rPr>
              <a:t>As redes conectadas diretamente sempre serão recuadas (rotas filhas) porque o endereço local da interface é sempre inserido na tabela de roteamento como /32. </a:t>
            </a:r>
          </a:p>
          <a:p>
            <a:pPr marL="285750" indent="-285750" algn="l" rtl="0">
              <a:buFont typeface="Arial" panose="020B0604020202020204" pitchFamily="34" charset="0"/>
              <a:buChar char="•"/>
            </a:pPr>
            <a:r>
              <a:rPr lang="pt-BR" sz="1400">
                <a:solidFill>
                  <a:srgbClr val="000000"/>
                </a:solidFill>
              </a:rPr>
              <a:t>A rota filho incluirá a origem da rota e todas as informações de encaminhamento, como o endereço do próximo salto. </a:t>
            </a:r>
          </a:p>
          <a:p>
            <a:pPr marL="285750" indent="-285750" algn="l" rtl="0">
              <a:buFont typeface="Arial" panose="020B0604020202020204" pitchFamily="34" charset="0"/>
              <a:buChar char="•"/>
            </a:pPr>
            <a:r>
              <a:rPr lang="pt-BR" sz="1400">
                <a:solidFill>
                  <a:srgbClr val="000000"/>
                </a:solidFill>
              </a:rPr>
              <a:t>O endereço de rede com classe desta sub-rede será mostrado acima da entrada de rota, menos recuado e sem um código-fonte. Isso é conhecido como </a:t>
            </a:r>
            <a:r>
              <a:rPr lang="pt-BR" sz="1400" b="1">
                <a:solidFill>
                  <a:srgbClr val="000000"/>
                </a:solidFill>
              </a:rPr>
              <a:t>rota pai</a:t>
            </a:r>
            <a:r>
              <a:rPr lang="pt-BR" sz="1400">
                <a:solidFill>
                  <a:srgbClr val="000000"/>
                </a:solidFill>
              </a:rPr>
              <a:t>.</a:t>
            </a:r>
          </a:p>
        </p:txBody>
      </p:sp>
      <p:sp>
        <p:nvSpPr>
          <p:cNvPr id="8" name="Rectangle 7">
            <a:extLst>
              <a:ext uri="{FF2B5EF4-FFF2-40B4-BE49-F238E27FC236}">
                <a16:creationId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pPr rtl="0"/>
            <a:r>
              <a:rPr lang="pt-BR" sz="1200">
                <a:solidFill>
                  <a:schemeClr val="bg1"/>
                </a:solidFill>
                <a:latin typeface="Courier New" panose="02070309020205020404" pitchFamily="49" charset="0"/>
              </a:rPr>
              <a:t>Router# </a:t>
            </a:r>
            <a:r>
              <a:rPr lang="pt-BR" sz="1200" b="1">
                <a:solidFill>
                  <a:schemeClr val="bg1"/>
                </a:solidFill>
                <a:latin typeface="Courier New" panose="02070309020205020404" pitchFamily="49" charset="0"/>
              </a:rPr>
              <a:t>show ip route</a:t>
            </a:r>
            <a:r>
              <a:rPr lang="pt-BR" sz="1200">
                <a:solidFill>
                  <a:schemeClr val="bg1"/>
                </a:solidFill>
                <a:latin typeface="Courier New" panose="02070309020205020404" pitchFamily="49" charset="0"/>
              </a:rPr>
              <a:t> </a:t>
            </a:r>
          </a:p>
          <a:p>
            <a:pPr rtl="0"/>
            <a:r>
              <a:rPr lang="pt-BR" sz="1200">
                <a:solidFill>
                  <a:schemeClr val="bg1"/>
                </a:solidFill>
                <a:latin typeface="Courier New" panose="02070309020205020404" pitchFamily="49" charset="0"/>
              </a:rPr>
              <a:t>(Saída omitida) </a:t>
            </a:r>
          </a:p>
          <a:p>
            <a:pPr rtl="0"/>
            <a:r>
              <a:rPr lang="pt-BR" sz="1200">
                <a:solidFill>
                  <a:schemeClr val="bg1"/>
                </a:solidFill>
                <a:latin typeface="Courier New" panose="02070309020205020404" pitchFamily="49" charset="0"/>
              </a:rPr>
              <a:t>   192.168.1.0/24 é variavelmente..</a:t>
            </a:r>
          </a:p>
          <a:p>
            <a:pPr rtl="0"/>
            <a:r>
              <a:rPr lang="pt-BR" sz="1200">
                <a:solidFill>
                  <a:schemeClr val="bg1"/>
                </a:solidFill>
                <a:latin typeface="Courier New" panose="02070309020205020404" pitchFamily="49" charset="0"/>
              </a:rPr>
              <a:t>C 192.168.1.0/24 é direto..</a:t>
            </a:r>
          </a:p>
          <a:p>
            <a:pPr rtl="0"/>
            <a:r>
              <a:rPr lang="pt-BR" sz="1200">
                <a:solidFill>
                  <a:schemeClr val="bg1"/>
                </a:solidFill>
                <a:latin typeface="Courier New" panose="02070309020205020404" pitchFamily="49" charset="0"/>
              </a:rPr>
              <a:t>L 192.168.1.1/32 é direto..</a:t>
            </a:r>
          </a:p>
          <a:p>
            <a:pPr rtl="0"/>
            <a:r>
              <a:rPr lang="pt-BR" sz="1200">
                <a:solidFill>
                  <a:schemeClr val="bg1"/>
                </a:solidFill>
                <a:latin typeface="Courier New" panose="02070309020205020404" pitchFamily="49" charset="0"/>
              </a:rPr>
              <a:t>O 192.168.2.0/24 [110/65]..</a:t>
            </a:r>
          </a:p>
          <a:p>
            <a:pPr rtl="0"/>
            <a:r>
              <a:rPr lang="pt-BR" sz="1200">
                <a:solidFill>
                  <a:schemeClr val="bg1"/>
                </a:solidFill>
                <a:latin typeface="Courier New" panose="02070309020205020404" pitchFamily="49" charset="0"/>
              </a:rPr>
              <a:t>O 192.168.3.0/24 [110/65]..</a:t>
            </a:r>
          </a:p>
          <a:p>
            <a:pPr rtl="0"/>
            <a:r>
              <a:rPr lang="pt-BR" sz="1200">
                <a:solidFill>
                  <a:schemeClr val="bg1"/>
                </a:solidFill>
                <a:latin typeface="Courier New" panose="02070309020205020404" pitchFamily="49" charset="0"/>
              </a:rPr>
              <a:t>   192.168.12.0/24 é variab..</a:t>
            </a:r>
          </a:p>
          <a:p>
            <a:pPr rtl="0"/>
            <a:r>
              <a:rPr lang="pt-BR" sz="1200">
                <a:solidFill>
                  <a:schemeClr val="bg1"/>
                </a:solidFill>
                <a:latin typeface="Courier New" panose="02070309020205020404" pitchFamily="49" charset="0"/>
              </a:rPr>
              <a:t>C 192.168.12.0/30 é direto..</a:t>
            </a:r>
          </a:p>
          <a:p>
            <a:pPr rtl="0"/>
            <a:r>
              <a:rPr lang="pt-BR" sz="1200">
                <a:solidFill>
                  <a:schemeClr val="bg1"/>
                </a:solidFill>
                <a:latin typeface="Courier New" panose="02070309020205020404" pitchFamily="49" charset="0"/>
              </a:rPr>
              <a:t>L 192.168.12.1/32 é direta..</a:t>
            </a:r>
          </a:p>
          <a:p>
            <a:pPr rtl="0"/>
            <a:r>
              <a:rPr lang="pt-BR" sz="1200">
                <a:solidFill>
                  <a:schemeClr val="bg1"/>
                </a:solidFill>
                <a:latin typeface="Courier New" panose="02070309020205020404" pitchFamily="49" charset="0"/>
              </a:rPr>
              <a:t>   192.168.13.0/24 é variavelmente..</a:t>
            </a:r>
          </a:p>
          <a:p>
            <a:pPr rtl="0"/>
            <a:r>
              <a:rPr lang="pt-BR" sz="1200">
                <a:solidFill>
                  <a:schemeClr val="bg1"/>
                </a:solidFill>
                <a:latin typeface="Courier New" panose="02070309020205020404" pitchFamily="49" charset="0"/>
              </a:rPr>
              <a:t>C 192.168.13.0/30 é direta..</a:t>
            </a:r>
          </a:p>
          <a:p>
            <a:pPr rtl="0"/>
            <a:r>
              <a:rPr lang="pt-BR" sz="1200">
                <a:solidFill>
                  <a:schemeClr val="bg1"/>
                </a:solidFill>
                <a:latin typeface="Courier New" panose="02070309020205020404" pitchFamily="49" charset="0"/>
              </a:rPr>
              <a:t>L 192.168.13.1/32 é direta..</a:t>
            </a:r>
          </a:p>
          <a:p>
            <a:pPr rtl="0"/>
            <a:r>
              <a:rPr lang="pt-BR" sz="1200">
                <a:solidFill>
                  <a:schemeClr val="bg1"/>
                </a:solidFill>
                <a:latin typeface="Courier New" panose="02070309020205020404" pitchFamily="49" charset="0"/>
              </a:rPr>
              <a:t>   192.168.23.0/30 is subnette..</a:t>
            </a:r>
          </a:p>
          <a:p>
            <a:pPr rtl="0"/>
            <a:r>
              <a:rPr lang="pt-BR" sz="1200">
                <a:solidFill>
                  <a:schemeClr val="bg1"/>
                </a:solidFill>
                <a:latin typeface="Courier New" panose="02070309020205020404" pitchFamily="49" charset="0"/>
              </a:rPr>
              <a:t>O 192.168.23.0/30 [110/128]..</a:t>
            </a:r>
          </a:p>
          <a:p>
            <a:pPr rtl="0"/>
            <a:r>
              <a:rPr lang="pt-BR" sz="1200">
                <a:solidFill>
                  <a:schemeClr val="bg1"/>
                </a:solidFill>
                <a:latin typeface="Courier New" panose="02070309020205020404" pitchFamily="49" charset="0"/>
              </a:rPr>
              <a:t>Router#</a:t>
            </a: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Estrutura da tabela de roteamento IP de uma tabela de roteamento IPv6</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rtl="0"/>
            <a:r>
              <a:rPr lang="pt-BR" sz="1600">
                <a:solidFill>
                  <a:srgbClr val="000000"/>
                </a:solidFill>
              </a:rPr>
              <a:t>O conceito de endereçamento clássico nunca fez parte do IPv6, então a estrutura de uma tabela de roteamento IPv6 é muito direta. Cada entrada de rota IPv6 é formatada e alinhada da mesma maneira.</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pPr rtl="0"/>
            <a:r>
              <a:rPr lang="pt-BR" sz="1100">
                <a:solidFill>
                  <a:schemeClr val="bg1"/>
                </a:solidFill>
                <a:latin typeface="Courier New" panose="02070309020205020404" pitchFamily="49" charset="0"/>
              </a:rPr>
              <a:t>R1# </a:t>
            </a:r>
            <a:r>
              <a:rPr lang="pt-BR" sz="1100" b="1">
                <a:solidFill>
                  <a:schemeClr val="bg1"/>
                </a:solidFill>
                <a:latin typeface="Courier New" panose="02070309020205020404" pitchFamily="49" charset="0"/>
              </a:rPr>
              <a:t>show ipv6 route</a:t>
            </a:r>
            <a:r>
              <a:rPr lang="pt-BR" sz="1100">
                <a:solidFill>
                  <a:schemeClr val="bg1"/>
                </a:solidFill>
                <a:latin typeface="Courier New" panose="02070309020205020404" pitchFamily="49" charset="0"/>
              </a:rPr>
              <a:t> </a:t>
            </a:r>
          </a:p>
          <a:p>
            <a:pPr rtl="0"/>
            <a:r>
              <a:rPr lang="pt-BR" sz="1100">
                <a:solidFill>
                  <a:schemeClr val="bg1"/>
                </a:solidFill>
                <a:latin typeface="Courier New" panose="02070309020205020404" pitchFamily="49" charset="0"/>
              </a:rPr>
              <a:t>(saída omitida por brevidade) </a:t>
            </a:r>
          </a:p>
          <a:p>
            <a:pPr rtl="0"/>
            <a:r>
              <a:rPr lang="pt-BR" sz="1100">
                <a:solidFill>
                  <a:schemeClr val="bg1"/>
                </a:solidFill>
                <a:latin typeface="Courier New" panose="02070309020205020404" pitchFamily="49" charset="0"/>
              </a:rPr>
              <a:t>OE2: :/0 [110/1], etiqueta 2 </a:t>
            </a:r>
          </a:p>
          <a:p>
            <a:pPr rtl="0"/>
            <a:r>
              <a:rPr lang="pt-BR" sz="1100">
                <a:solidFill>
                  <a:schemeClr val="bg1"/>
                </a:solidFill>
                <a:latin typeface="Courier New" panose="02070309020205020404" pitchFamily="49" charset="0"/>
              </a:rPr>
              <a:t>   via FE80: :2:C, Serial0/0/1 </a:t>
            </a:r>
          </a:p>
          <a:p>
            <a:pPr rtl="0"/>
            <a:r>
              <a:rPr lang="pt-BR" sz="1100">
                <a:solidFill>
                  <a:schemeClr val="bg1"/>
                </a:solidFill>
                <a:latin typeface="Courier New" panose="02070309020205020404" pitchFamily="49" charset="0"/>
              </a:rPr>
              <a:t>C 2001:DB8:ACAD:1::/64 [0/0] </a:t>
            </a:r>
          </a:p>
          <a:p>
            <a:pPr rtl="0"/>
            <a:r>
              <a:rPr lang="pt-BR" sz="1100">
                <a:solidFill>
                  <a:schemeClr val="bg1"/>
                </a:solidFill>
                <a:latin typeface="Courier New" panose="02070309020205020404" pitchFamily="49" charset="0"/>
              </a:rPr>
              <a:t>   via Gigabitethernet0/0/0, conectado diretamente </a:t>
            </a:r>
          </a:p>
          <a:p>
            <a:pPr rtl="0"/>
            <a:r>
              <a:rPr lang="pt-BR" sz="1100">
                <a:solidFill>
                  <a:schemeClr val="bg1"/>
                </a:solidFill>
                <a:latin typeface="Courier New" panose="02070309020205020404" pitchFamily="49" charset="0"/>
              </a:rPr>
              <a:t>L 2001:DB8:ACAD:1::1/128 [0/0] </a:t>
            </a:r>
          </a:p>
          <a:p>
            <a:pPr rtl="0"/>
            <a:r>
              <a:rPr lang="pt-BR" sz="1100">
                <a:solidFill>
                  <a:schemeClr val="bg1"/>
                </a:solidFill>
                <a:latin typeface="Courier New" panose="02070309020205020404" pitchFamily="49" charset="0"/>
              </a:rPr>
              <a:t>   via Gigabitethernet0/0/0, receba </a:t>
            </a:r>
          </a:p>
          <a:p>
            <a:pPr rtl="0"/>
            <a:r>
              <a:rPr lang="pt-BR" sz="1100">
                <a:solidFill>
                  <a:schemeClr val="bg1"/>
                </a:solidFill>
                <a:latin typeface="Courier New" panose="02070309020205020404" pitchFamily="49" charset="0"/>
              </a:rPr>
              <a:t>C 2001:DB8:ACAD:2::/64 [0/0] </a:t>
            </a:r>
          </a:p>
          <a:p>
            <a:pPr rtl="0"/>
            <a:r>
              <a:rPr lang="pt-BR" sz="1100">
                <a:solidFill>
                  <a:schemeClr val="bg1"/>
                </a:solidFill>
                <a:latin typeface="Courier New" panose="02070309020205020404" pitchFamily="49" charset="0"/>
              </a:rPr>
              <a:t>  via Gigabitethernet0/0/1, conectado diretamente </a:t>
            </a:r>
          </a:p>
          <a:p>
            <a:pPr rtl="0"/>
            <a:r>
              <a:rPr lang="pt-BR" sz="1100">
                <a:solidFill>
                  <a:schemeClr val="bg1"/>
                </a:solidFill>
                <a:latin typeface="Courier New" panose="02070309020205020404" pitchFamily="49" charset="0"/>
              </a:rPr>
              <a:t>L 2001:DB8:ACAD:2::1/128 [0/0] </a:t>
            </a:r>
          </a:p>
          <a:p>
            <a:pPr rtl="0"/>
            <a:r>
              <a:rPr lang="pt-BR" sz="1100">
                <a:solidFill>
                  <a:schemeClr val="bg1"/>
                </a:solidFill>
                <a:latin typeface="Courier New" panose="02070309020205020404" pitchFamily="49" charset="0"/>
              </a:rPr>
              <a:t>   via Gigabitethernet0/0/1, receba </a:t>
            </a:r>
          </a:p>
          <a:p>
            <a:pPr rtl="0"/>
            <a:r>
              <a:rPr lang="pt-BR" sz="1100">
                <a:solidFill>
                  <a:schemeClr val="bg1"/>
                </a:solidFill>
                <a:latin typeface="Courier New" panose="02070309020205020404" pitchFamily="49" charset="0"/>
              </a:rPr>
              <a:t>C 2001:DB8:ACAD:3: :/64 [0/0] </a:t>
            </a:r>
          </a:p>
          <a:p>
            <a:pPr rtl="0"/>
            <a:r>
              <a:rPr lang="pt-BR" sz="1100">
                <a:solidFill>
                  <a:schemeClr val="bg1"/>
                </a:solidFill>
                <a:latin typeface="Courier New" panose="02070309020205020404" pitchFamily="49" charset="0"/>
              </a:rPr>
              <a:t>   via Serial0/1/1, conectado diretamente </a:t>
            </a:r>
          </a:p>
          <a:p>
            <a:pPr rtl="0"/>
            <a:r>
              <a:rPr lang="pt-BR" sz="1100">
                <a:solidFill>
                  <a:schemeClr val="bg1"/>
                </a:solidFill>
                <a:latin typeface="Courier New" panose="02070309020205020404" pitchFamily="49" charset="0"/>
              </a:rPr>
              <a:t>L 2001:DB8:ACAD:3: :1/128 [0/0] </a:t>
            </a:r>
          </a:p>
          <a:p>
            <a:pPr rtl="0"/>
            <a:r>
              <a:rPr lang="pt-BR" sz="1100">
                <a:solidFill>
                  <a:schemeClr val="bg1"/>
                </a:solidFill>
                <a:latin typeface="Courier New" panose="02070309020205020404" pitchFamily="49" charset="0"/>
              </a:rPr>
              <a:t>   via Serial0/1/1, receba </a:t>
            </a:r>
          </a:p>
          <a:p>
            <a:pPr rtl="0"/>
            <a:r>
              <a:rPr lang="pt-BR" sz="1100">
                <a:solidFill>
                  <a:schemeClr val="bg1"/>
                </a:solidFill>
                <a:latin typeface="Courier New" panose="02070309020205020404" pitchFamily="49" charset="0"/>
              </a:rPr>
              <a:t>O 2001:DB8:ACAD:4::/64 [110/50] </a:t>
            </a:r>
          </a:p>
          <a:p>
            <a:pPr rtl="0"/>
            <a:r>
              <a:rPr lang="pt-BR" sz="1100">
                <a:solidFill>
                  <a:schemeClr val="bg1"/>
                </a:solidFill>
                <a:latin typeface="Courier New" panose="02070309020205020404" pitchFamily="49" charset="0"/>
              </a:rPr>
              <a:t>   via FE80::2:C, Serial0/1/1 </a:t>
            </a:r>
          </a:p>
          <a:p>
            <a:pPr rtl="0"/>
            <a:r>
              <a:rPr lang="pt-BR" sz="1100">
                <a:solidFill>
                  <a:schemeClr val="bg1"/>
                </a:solidFill>
                <a:latin typeface="Courier New" panose="02070309020205020404" pitchFamily="49" charset="0"/>
              </a:rPr>
              <a:t>O 2001:DB8:ACAD:5::/64 [110/50] </a:t>
            </a:r>
          </a:p>
          <a:p>
            <a:pPr rtl="0"/>
            <a:r>
              <a:rPr lang="pt-BR" sz="1100">
                <a:solidFill>
                  <a:schemeClr val="bg1"/>
                </a:solidFill>
                <a:latin typeface="Courier New" panose="02070309020205020404" pitchFamily="49" charset="0"/>
              </a:rPr>
              <a:t>   via FE80::2:C, Serial0/1/1 </a:t>
            </a:r>
          </a:p>
          <a:p>
            <a:pPr rtl="0"/>
            <a:r>
              <a:rPr lang="pt-BR" sz="1100">
                <a:solidFill>
                  <a:schemeClr val="bg1"/>
                </a:solidFill>
                <a:latin typeface="Courier New" panose="02070309020205020404" pitchFamily="49" charset="0"/>
              </a:rPr>
              <a:t>L FF00::/8 [0/0] </a:t>
            </a:r>
          </a:p>
          <a:p>
            <a:pPr rtl="0"/>
            <a:r>
              <a:rPr lang="pt-BR" sz="1100">
                <a:solidFill>
                  <a:schemeClr val="bg1"/>
                </a:solidFill>
                <a:latin typeface="Courier New" panose="02070309020205020404" pitchFamily="49" charset="0"/>
              </a:rPr>
              <a:t>   via Null0, receive </a:t>
            </a:r>
          </a:p>
          <a:p>
            <a:pPr rtl="0"/>
            <a:r>
              <a:rPr lang="pt-BR" sz="1100">
                <a:solidFill>
                  <a:schemeClr val="bg1"/>
                </a:solidFill>
                <a:latin typeface="Courier New" panose="02070309020205020404" pitchFamily="49" charset="0"/>
              </a:rPr>
              <a:t>R1#</a:t>
            </a: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Distânciaadministrativa</a:t>
            </a:r>
            <a:r>
              <a:rPr lang="pt-BR" sz="1600"/>
              <a:t>da tabela de roteamento IP</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Uma entrada de rota para um endereço de rede específico (prefixo e comprimento do prefixo) só pode aparecer uma vez na tabela de roteamento. No entanto, é possível que a tabela de roteamento aprenda sobre o mesmo endereço de rede de mais de uma origem de roteamento. Exceto por circunstâncias muito específicas, apenas um protocolo de roteamento dinâmico deve ser implementado em um roteador. Cada protocolo de roteamento pode decidir sobre um caminho diferente para alcançar o destino com base na métrica desse protocolo de roteamento.</a:t>
            </a:r>
          </a:p>
          <a:p>
            <a:pPr marL="0" indent="0" algn="l"/>
            <a:endParaRPr lang="en-US" sz="1600" dirty="0">
              <a:solidFill>
                <a:srgbClr val="000000"/>
              </a:solidFill>
            </a:endParaRPr>
          </a:p>
          <a:p>
            <a:pPr marL="0" indent="0" algn="l" rtl="0"/>
            <a:r>
              <a:rPr lang="pt-BR" sz="1600">
                <a:solidFill>
                  <a:srgbClr val="000000"/>
                </a:solidFill>
              </a:rPr>
              <a:t>Isso levanta algumas questões, como as seguintes:</a:t>
            </a:r>
          </a:p>
          <a:p>
            <a:pPr marL="415985" lvl="1" indent="-342900" rtl="0">
              <a:buFont typeface="Arial" panose="020B0604020202020204" pitchFamily="34" charset="0"/>
              <a:buChar char="•"/>
            </a:pPr>
            <a:r>
              <a:rPr lang="pt-BR">
                <a:solidFill>
                  <a:srgbClr val="000000"/>
                </a:solidFill>
              </a:rPr>
              <a:t>Como o roteador sabe qual fonte usar?</a:t>
            </a:r>
          </a:p>
          <a:p>
            <a:pPr marL="415985" lvl="1" indent="-342900" rtl="0">
              <a:buFont typeface="Arial" panose="020B0604020202020204" pitchFamily="34" charset="0"/>
              <a:buChar char="•"/>
            </a:pPr>
            <a:r>
              <a:rPr lang="pt-BR">
                <a:solidFill>
                  <a:srgbClr val="000000"/>
                </a:solidFill>
              </a:rPr>
              <a:t>Qual rota deve instalar na tabela de roteamento? </a:t>
            </a:r>
          </a:p>
          <a:p>
            <a:pPr marL="0" indent="0" algn="l"/>
            <a:endParaRPr lang="en-US" sz="1600" dirty="0">
              <a:solidFill>
                <a:srgbClr val="000000"/>
              </a:solidFill>
            </a:endParaRPr>
          </a:p>
          <a:p>
            <a:pPr marL="0" indent="0" algn="l" rtl="0"/>
            <a:r>
              <a:rPr lang="pt-BR" sz="1600">
                <a:solidFill>
                  <a:srgbClr val="000000"/>
                </a:solidFill>
              </a:rPr>
              <a:t>O CISCO IOS usa o que é conhecido como a distância administrativa (AD) para determinar a rota a instalar na tabela de roteamento IP. O AD representa a "confiabilidade" da rota. Quanto menor o AD, mais confiável é a origem da rota.</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Distânciaadministrativa da tabela de roteamento IP (Cont.) </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rtl="0"/>
            <a:r>
              <a:rPr lang="pt-BR" sz="1600">
                <a:solidFill>
                  <a:srgbClr val="000000"/>
                </a:solidFill>
              </a:rPr>
              <a:t>A tabela lista vários protocolos de roteamento e seus ADs associados.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rtl="0" fontAlgn="ctr"/>
                      <a:r>
                        <a:rPr lang="pt-BR" sz="1200">
                          <a:effectLst/>
                        </a:rPr>
                        <a:t>Origem da Rota</a:t>
                      </a:r>
                    </a:p>
                  </a:txBody>
                  <a:tcPr marL="47625" marR="47625" marT="47625" marB="47625" anchor="ctr"/>
                </a:tc>
                <a:tc>
                  <a:txBody>
                    <a:bodyPr/>
                    <a:lstStyle/>
                    <a:p>
                      <a:pPr algn="l" rtl="0" fontAlgn="ctr"/>
                      <a:r>
                        <a:rPr lang="pt-BR" sz="1200">
                          <a:effectLst/>
                        </a:rPr>
                        <a:t>Distância Administrativa</a:t>
                      </a:r>
                    </a:p>
                  </a:txBody>
                  <a:tcPr marL="47625" marR="47625" marT="47625" marB="47625" anchor="ctr"/>
                </a:tc>
                <a:extLst>
                  <a:ext uri="{0D108BD9-81ED-4DB2-BD59-A6C34878D82A}">
                    <a16:rowId xmlns:a16="http://schemas.microsoft.com/office/drawing/2014/main" val="2705007103"/>
                  </a:ext>
                </a:extLst>
              </a:tr>
              <a:tr h="291066">
                <a:tc>
                  <a:txBody>
                    <a:bodyPr/>
                    <a:lstStyle/>
                    <a:p>
                      <a:pPr rtl="0" fontAlgn="ctr"/>
                      <a:r>
                        <a:rPr lang="pt-BR" sz="1200" b="0">
                          <a:effectLst/>
                        </a:rPr>
                        <a:t>Diretamente conectado</a:t>
                      </a:r>
                    </a:p>
                  </a:txBody>
                  <a:tcPr marL="47625" marR="47625" marT="47625" marB="47625" anchor="ctr"/>
                </a:tc>
                <a:tc>
                  <a:txBody>
                    <a:bodyPr/>
                    <a:lstStyle/>
                    <a:p>
                      <a:pPr algn="ctr" rtl="0" fontAlgn="ctr"/>
                      <a:r>
                        <a:rPr lang="pt-BR"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rtl="0" fontAlgn="ctr"/>
                      <a:r>
                        <a:rPr lang="pt-BR" sz="1200" b="0">
                          <a:effectLst/>
                        </a:rPr>
                        <a:t>Rota estática</a:t>
                      </a:r>
                    </a:p>
                  </a:txBody>
                  <a:tcPr marL="47625" marR="47625" marT="47625" marB="47625" anchor="ctr"/>
                </a:tc>
                <a:tc>
                  <a:txBody>
                    <a:bodyPr/>
                    <a:lstStyle/>
                    <a:p>
                      <a:pPr algn="ctr" rtl="0" fontAlgn="ctr"/>
                      <a:r>
                        <a:rPr lang="pt-BR"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rtl="0" fontAlgn="ctr"/>
                      <a:r>
                        <a:rPr lang="pt-BR" sz="1200" b="0">
                          <a:effectLst/>
                        </a:rPr>
                        <a:t>Rota EIGRP de resumo</a:t>
                      </a:r>
                    </a:p>
                  </a:txBody>
                  <a:tcPr marL="47625" marR="47625" marT="47625" marB="47625" anchor="ctr"/>
                </a:tc>
                <a:tc>
                  <a:txBody>
                    <a:bodyPr/>
                    <a:lstStyle/>
                    <a:p>
                      <a:pPr algn="ctr" rtl="0" fontAlgn="ctr"/>
                      <a:r>
                        <a:rPr lang="pt-BR"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rtl="0" fontAlgn="ctr"/>
                      <a:r>
                        <a:rPr lang="pt-BR" sz="1200" b="0">
                          <a:effectLst/>
                        </a:rPr>
                        <a:t>BGP Externo</a:t>
                      </a:r>
                    </a:p>
                  </a:txBody>
                  <a:tcPr marL="47625" marR="47625" marT="47625" marB="47625" anchor="ctr"/>
                </a:tc>
                <a:tc>
                  <a:txBody>
                    <a:bodyPr/>
                    <a:lstStyle/>
                    <a:p>
                      <a:pPr algn="ctr" rtl="0" fontAlgn="ctr"/>
                      <a:r>
                        <a:rPr lang="pt-BR"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rtl="0" fontAlgn="ctr"/>
                      <a:r>
                        <a:rPr lang="pt-BR" sz="1200" b="0">
                          <a:effectLst/>
                        </a:rPr>
                        <a:t>EIGRP Interno</a:t>
                      </a:r>
                    </a:p>
                  </a:txBody>
                  <a:tcPr marL="47625" marR="47625" marT="47625" marB="47625" anchor="ctr"/>
                </a:tc>
                <a:tc>
                  <a:txBody>
                    <a:bodyPr/>
                    <a:lstStyle/>
                    <a:p>
                      <a:pPr algn="ctr" rtl="0" fontAlgn="ctr"/>
                      <a:r>
                        <a:rPr lang="pt-BR"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rtl="0" fontAlgn="ctr"/>
                      <a:r>
                        <a:rPr lang="pt-BR" sz="1200" b="0">
                          <a:effectLst/>
                        </a:rPr>
                        <a:t>OSPF</a:t>
                      </a:r>
                    </a:p>
                  </a:txBody>
                  <a:tcPr marL="47625" marR="47625" marT="47625" marB="47625" anchor="ctr"/>
                </a:tc>
                <a:tc>
                  <a:txBody>
                    <a:bodyPr/>
                    <a:lstStyle/>
                    <a:p>
                      <a:pPr algn="ctr" rtl="0" fontAlgn="ctr"/>
                      <a:r>
                        <a:rPr lang="pt-BR"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rtl="0" fontAlgn="ctr"/>
                      <a:r>
                        <a:rPr lang="pt-BR" sz="1200" b="0">
                          <a:effectLst/>
                        </a:rPr>
                        <a:t>IS-IS</a:t>
                      </a:r>
                    </a:p>
                  </a:txBody>
                  <a:tcPr marL="47625" marR="47625" marT="47625" marB="47625" anchor="ctr"/>
                </a:tc>
                <a:tc>
                  <a:txBody>
                    <a:bodyPr/>
                    <a:lstStyle/>
                    <a:p>
                      <a:pPr algn="ctr" rtl="0" fontAlgn="ctr"/>
                      <a:r>
                        <a:rPr lang="pt-BR"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rtl="0" fontAlgn="ctr"/>
                      <a:r>
                        <a:rPr lang="pt-BR" sz="1200" b="0">
                          <a:effectLst/>
                        </a:rPr>
                        <a:t>RIP</a:t>
                      </a:r>
                    </a:p>
                  </a:txBody>
                  <a:tcPr marL="47625" marR="47625" marT="47625" marB="47625" anchor="ctr"/>
                </a:tc>
                <a:tc>
                  <a:txBody>
                    <a:bodyPr/>
                    <a:lstStyle/>
                    <a:p>
                      <a:pPr algn="ctr" rtl="0" fontAlgn="ctr"/>
                      <a:r>
                        <a:rPr lang="pt-BR"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rtl="0" fontAlgn="ctr"/>
                      <a:r>
                        <a:rPr lang="pt-BR" sz="1200" b="0">
                          <a:effectLst/>
                        </a:rPr>
                        <a:t>EIGRP Externo</a:t>
                      </a:r>
                    </a:p>
                  </a:txBody>
                  <a:tcPr marL="47625" marR="47625" marT="47625" marB="47625" anchor="ctr"/>
                </a:tc>
                <a:tc>
                  <a:txBody>
                    <a:bodyPr/>
                    <a:lstStyle/>
                    <a:p>
                      <a:pPr algn="ctr" rtl="0" fontAlgn="ctr"/>
                      <a:r>
                        <a:rPr lang="pt-BR"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rtl="0" fontAlgn="ctr"/>
                      <a:r>
                        <a:rPr lang="pt-BR" sz="1200" b="0">
                          <a:effectLst/>
                        </a:rPr>
                        <a:t>BGP Interno</a:t>
                      </a:r>
                    </a:p>
                  </a:txBody>
                  <a:tcPr marL="47625" marR="47625" marT="47625" marB="47625" anchor="ctr"/>
                </a:tc>
                <a:tc>
                  <a:txBody>
                    <a:bodyPr/>
                    <a:lstStyle/>
                    <a:p>
                      <a:pPr algn="ctr" rtl="0" fontAlgn="ctr"/>
                      <a:r>
                        <a:rPr lang="pt-BR" sz="1200" b="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14.5 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a:t>Check Your Understanding activities </a:t>
            </a:r>
            <a:r>
              <a:rPr lang="pt-BR" b="1" i="1"/>
              <a:t>do not </a:t>
            </a:r>
            <a:r>
              <a:rPr lang="pt-BR"/>
              <a:t>affect student grades.</a:t>
            </a:r>
          </a:p>
          <a:p>
            <a:pPr rtl="0">
              <a:spcBef>
                <a:spcPct val="30000"/>
              </a:spcBef>
              <a:buFont typeface="Arial" panose="020B0604020202020204" pitchFamily="34" charset="0"/>
              <a:buChar char="•"/>
            </a:pPr>
            <a:r>
              <a:rPr lang="pt-BR"/>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2598895096"/>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Roteamento estático e dinâmico</a:t>
            </a:r>
            <a:br>
              <a:rPr lang="en-US" dirty="0"/>
            </a:br>
            <a:r>
              <a:rPr lang="pt-BR" sz="2400"/>
              <a:t>estático ou dinâmico? </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Roteamento estático e dinâmico não são mutuamente exclusivos. Em vez disso, a maioria das redes usa uma combinação de protocolos de roteamento dinâmico e rotas estáticas.</a:t>
            </a:r>
          </a:p>
          <a:p>
            <a:pPr marL="0" indent="0" algn="l"/>
            <a:endParaRPr lang="en-US" sz="1600" b="1" dirty="0">
              <a:solidFill>
                <a:srgbClr val="000000"/>
              </a:solidFill>
            </a:endParaRPr>
          </a:p>
          <a:p>
            <a:pPr marL="0" indent="0" algn="l" rtl="0"/>
            <a:r>
              <a:rPr lang="pt-BR" sz="1600">
                <a:solidFill>
                  <a:srgbClr val="000000"/>
                </a:solidFill>
              </a:rPr>
              <a:t>Rotas estáticas são comumente usadas nos seguintes cenários:</a:t>
            </a:r>
          </a:p>
          <a:p>
            <a:pPr marL="358835" lvl="1" indent="-285750" rtl="0">
              <a:buFont typeface="Arial" panose="020B0604020202020204" pitchFamily="34" charset="0"/>
              <a:buChar char="•"/>
            </a:pPr>
            <a:r>
              <a:rPr lang="pt-BR" sz="1600">
                <a:solidFill>
                  <a:srgbClr val="000000"/>
                </a:solidFill>
              </a:rPr>
              <a:t>Como uma rota padrão encaminhando pacotes para um provedor de serviços</a:t>
            </a:r>
          </a:p>
          <a:p>
            <a:pPr marL="358835" lvl="1" indent="-285750" rtl="0">
              <a:buFont typeface="Arial" panose="020B0604020202020204" pitchFamily="34" charset="0"/>
              <a:buChar char="•"/>
            </a:pPr>
            <a:r>
              <a:rPr lang="pt-BR" sz="1600">
                <a:solidFill>
                  <a:srgbClr val="000000"/>
                </a:solidFill>
              </a:rPr>
              <a:t>Para rotas fora do domínio de roteamento e não aprendidas pelo protocolo de roteamento dinâmico</a:t>
            </a:r>
          </a:p>
          <a:p>
            <a:pPr marL="358835" lvl="1" indent="-285750" rtl="0">
              <a:buFont typeface="Arial" panose="020B0604020202020204" pitchFamily="34" charset="0"/>
              <a:buChar char="•"/>
            </a:pPr>
            <a:r>
              <a:rPr lang="pt-BR" sz="1600">
                <a:solidFill>
                  <a:srgbClr val="000000"/>
                </a:solidFill>
              </a:rPr>
              <a:t>Quando o administrador de rede deseja definir explicitamente o caminho para uma rede específica</a:t>
            </a:r>
          </a:p>
          <a:p>
            <a:pPr marL="358835" lvl="1" indent="-285750" rtl="0">
              <a:buFont typeface="Arial" panose="020B0604020202020204" pitchFamily="34" charset="0"/>
              <a:buChar char="•"/>
            </a:pPr>
            <a:r>
              <a:rPr lang="pt-BR" sz="1600">
                <a:solidFill>
                  <a:srgbClr val="000000"/>
                </a:solidFill>
              </a:rPr>
              <a:t>Para roteamento entre redes stub</a:t>
            </a:r>
          </a:p>
          <a:p>
            <a:pPr marL="0" indent="0" algn="l"/>
            <a:endParaRPr lang="en-US" sz="1600" dirty="0">
              <a:solidFill>
                <a:srgbClr val="000000"/>
              </a:solidFill>
            </a:endParaRPr>
          </a:p>
          <a:p>
            <a:pPr marL="0" indent="0" algn="l" rtl="0"/>
            <a:r>
              <a:rPr lang="pt-BR" sz="1600">
                <a:solidFill>
                  <a:srgbClr val="000000"/>
                </a:solidFill>
              </a:rPr>
              <a:t>As rotas estáticas são úteis para redes menores com apenas um caminho para uma rede externa. Eles também fornecem segurança em uma rede maior para certos tipos de tráfego, ou links para outras redes que precisam de mais controle.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Roteamento estático e dinâmico</a:t>
            </a:r>
            <a:br>
              <a:rPr lang="en-US" dirty="0"/>
            </a:br>
            <a:r>
              <a:rPr lang="pt-BR" sz="2400"/>
              <a:t>estático ou dinâmico? (continuação)</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Protocolos de roteamento dinâmico são implementados em qualquer tipo de rede que consiste em mais do que apenas alguns roteadores. Os protocolos de roteamento dinâmico são escalonáveis e determinam automaticamente as melhores rotas se houver uma alteração na topologia.</a:t>
            </a:r>
          </a:p>
          <a:p>
            <a:pPr marL="0" indent="0" algn="l"/>
            <a:endParaRPr lang="en-US" sz="1600" dirty="0">
              <a:solidFill>
                <a:srgbClr val="000000"/>
              </a:solidFill>
            </a:endParaRPr>
          </a:p>
          <a:p>
            <a:pPr marL="0" indent="0" algn="l" rtl="0"/>
            <a:r>
              <a:rPr lang="pt-BR" sz="1600">
                <a:solidFill>
                  <a:srgbClr val="000000"/>
                </a:solidFill>
              </a:rPr>
              <a:t>Protocolos de roteamento dinâmico são comumente usados nos seguintes cenários:</a:t>
            </a:r>
          </a:p>
          <a:p>
            <a:pPr marL="415985" lvl="1" indent="-342900" rtl="0">
              <a:buFont typeface="Arial" panose="020B0604020202020204" pitchFamily="34" charset="0"/>
              <a:buChar char="•"/>
            </a:pPr>
            <a:r>
              <a:rPr lang="pt-BR">
                <a:solidFill>
                  <a:srgbClr val="000000"/>
                </a:solidFill>
              </a:rPr>
              <a:t>Em redes que consistem em mais do que apenas alguns roteadores</a:t>
            </a:r>
          </a:p>
          <a:p>
            <a:pPr marL="415985" lvl="1" indent="-342900" rtl="0">
              <a:buFont typeface="Arial" panose="020B0604020202020204" pitchFamily="34" charset="0"/>
              <a:buChar char="•"/>
            </a:pPr>
            <a:r>
              <a:rPr lang="pt-BR">
                <a:solidFill>
                  <a:srgbClr val="000000"/>
                </a:solidFill>
              </a:rPr>
              <a:t>Quando uma alteração na topologia de rede requer que a rede determine automaticamente outro caminho</a:t>
            </a:r>
          </a:p>
          <a:p>
            <a:pPr marL="415985" lvl="1" indent="-342900" rtl="0">
              <a:buFont typeface="Arial" panose="020B0604020202020204" pitchFamily="34" charset="0"/>
              <a:buChar char="•"/>
            </a:pPr>
            <a:r>
              <a:rPr lang="pt-BR">
                <a:solidFill>
                  <a:srgbClr val="000000"/>
                </a:solidFill>
              </a:rPr>
              <a:t>Para escalabilidade. À medida que a rede cresce, o protocolo de roteamento dinâmico aprende automaticamente sobre quaisquer novas redes.</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Roteamento estático e dinâmico</a:t>
            </a:r>
            <a:br>
              <a:rPr lang="en-US" dirty="0"/>
            </a:br>
            <a:r>
              <a:rPr lang="pt-BR" sz="2400"/>
              <a:t>estático ou dinâmico? (continuação)</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tabela mostra uma comparação de algumas diferenças entre roteamento dinâmico e estático.</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35153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rtl="0" fontAlgn="ctr"/>
                      <a:r>
                        <a:rPr lang="pt-BR">
                          <a:effectLst/>
                        </a:rPr>
                        <a:t>Recurso</a:t>
                      </a:r>
                    </a:p>
                  </a:txBody>
                  <a:tcPr marL="47625" marR="47625" marT="47625" marB="47625" anchor="ctr"/>
                </a:tc>
                <a:tc>
                  <a:txBody>
                    <a:bodyPr/>
                    <a:lstStyle/>
                    <a:p>
                      <a:pPr algn="l" rtl="0" fontAlgn="ctr"/>
                      <a:r>
                        <a:rPr lang="pt-BR">
                          <a:effectLst/>
                        </a:rPr>
                        <a:t>Roteamento dinâmico</a:t>
                      </a:r>
                    </a:p>
                  </a:txBody>
                  <a:tcPr marL="47625" marR="47625" marT="47625" marB="47625" anchor="ctr"/>
                </a:tc>
                <a:tc>
                  <a:txBody>
                    <a:bodyPr/>
                    <a:lstStyle/>
                    <a:p>
                      <a:pPr algn="l" rtl="0" fontAlgn="ctr"/>
                      <a:r>
                        <a:rPr lang="pt-BR">
                          <a:effectLst/>
                        </a:rPr>
                        <a:t>Roteamento estático</a:t>
                      </a:r>
                    </a:p>
                  </a:txBody>
                  <a:tcPr marL="47625" marR="47625" marT="47625" marB="47625" anchor="ctr"/>
                </a:tc>
                <a:extLst>
                  <a:ext uri="{0D108BD9-81ED-4DB2-BD59-A6C34878D82A}">
                    <a16:rowId xmlns:a16="http://schemas.microsoft.com/office/drawing/2014/main" val="2687243114"/>
                  </a:ext>
                </a:extLst>
              </a:tr>
              <a:tr h="370840">
                <a:tc>
                  <a:txBody>
                    <a:bodyPr/>
                    <a:lstStyle/>
                    <a:p>
                      <a:pPr rtl="0" fontAlgn="ctr"/>
                      <a:r>
                        <a:rPr lang="pt-BR" b="0">
                          <a:solidFill>
                            <a:schemeClr val="bg1"/>
                          </a:solidFill>
                          <a:effectLst/>
                        </a:rPr>
                        <a:t>Complexidade da configuração</a:t>
                      </a:r>
                    </a:p>
                  </a:txBody>
                  <a:tcPr marL="47625" marR="47625" marT="47625" marB="47625" anchor="ctr">
                    <a:solidFill>
                      <a:schemeClr val="accent1"/>
                    </a:solidFill>
                  </a:tcPr>
                </a:tc>
                <a:tc>
                  <a:txBody>
                    <a:bodyPr/>
                    <a:lstStyle/>
                    <a:p>
                      <a:pPr rtl="0" fontAlgn="ctr"/>
                      <a:r>
                        <a:rPr lang="pt-BR" b="0">
                          <a:effectLst/>
                        </a:rPr>
                        <a:t>Independente do tamanho da rede</a:t>
                      </a:r>
                    </a:p>
                  </a:txBody>
                  <a:tcPr marL="47625" marR="47625" marT="47625" marB="47625" anchor="ctr"/>
                </a:tc>
                <a:tc>
                  <a:txBody>
                    <a:bodyPr/>
                    <a:lstStyle/>
                    <a:p>
                      <a:pPr rtl="0" fontAlgn="ctr"/>
                      <a:r>
                        <a:rPr lang="pt-BR" b="0">
                          <a:effectLst/>
                        </a:rPr>
                        <a:t>Aumenta com o tamanho da rede</a:t>
                      </a:r>
                    </a:p>
                  </a:txBody>
                  <a:tcPr marL="47625" marR="47625" marT="47625" marB="47625" anchor="ctr"/>
                </a:tc>
                <a:extLst>
                  <a:ext uri="{0D108BD9-81ED-4DB2-BD59-A6C34878D82A}">
                    <a16:rowId xmlns:a16="http://schemas.microsoft.com/office/drawing/2014/main" val="2775754087"/>
                  </a:ext>
                </a:extLst>
              </a:tr>
              <a:tr h="370840">
                <a:tc>
                  <a:txBody>
                    <a:bodyPr/>
                    <a:lstStyle/>
                    <a:p>
                      <a:pPr rtl="0" fontAlgn="ctr"/>
                      <a:r>
                        <a:rPr lang="pt-BR" b="0">
                          <a:solidFill>
                            <a:schemeClr val="bg1"/>
                          </a:solidFill>
                          <a:effectLst/>
                        </a:rPr>
                        <a:t>Alterações na topologia</a:t>
                      </a:r>
                    </a:p>
                  </a:txBody>
                  <a:tcPr marL="47625" marR="47625" marT="47625" marB="47625" anchor="ctr">
                    <a:solidFill>
                      <a:schemeClr val="accent1"/>
                    </a:solidFill>
                  </a:tcPr>
                </a:tc>
                <a:tc>
                  <a:txBody>
                    <a:bodyPr/>
                    <a:lstStyle/>
                    <a:p>
                      <a:pPr rtl="0" fontAlgn="ctr"/>
                      <a:r>
                        <a:rPr lang="pt-BR" b="0">
                          <a:effectLst/>
                        </a:rPr>
                        <a:t>Adapta-se automaticamente às alterações de topologia</a:t>
                      </a:r>
                    </a:p>
                  </a:txBody>
                  <a:tcPr marL="47625" marR="47625" marT="47625" marB="47625" anchor="ctr"/>
                </a:tc>
                <a:tc>
                  <a:txBody>
                    <a:bodyPr/>
                    <a:lstStyle/>
                    <a:p>
                      <a:pPr rtl="0" fontAlgn="ctr"/>
                      <a:r>
                        <a:rPr lang="pt-BR" b="0">
                          <a:effectLst/>
                        </a:rPr>
                        <a:t>Requer intervenção do administrador</a:t>
                      </a:r>
                    </a:p>
                  </a:txBody>
                  <a:tcPr marL="47625" marR="47625" marT="47625" marB="47625" anchor="ctr"/>
                </a:tc>
                <a:extLst>
                  <a:ext uri="{0D108BD9-81ED-4DB2-BD59-A6C34878D82A}">
                    <a16:rowId xmlns:a16="http://schemas.microsoft.com/office/drawing/2014/main" val="982232348"/>
                  </a:ext>
                </a:extLst>
              </a:tr>
              <a:tr h="370840">
                <a:tc>
                  <a:txBody>
                    <a:bodyPr/>
                    <a:lstStyle/>
                    <a:p>
                      <a:pPr rtl="0" fontAlgn="ctr"/>
                      <a:r>
                        <a:rPr lang="pt-BR" b="0">
                          <a:solidFill>
                            <a:schemeClr val="bg1"/>
                          </a:solidFill>
                          <a:effectLst/>
                        </a:rPr>
                        <a:t>Escalabilidade</a:t>
                      </a:r>
                    </a:p>
                  </a:txBody>
                  <a:tcPr marL="47625" marR="47625" marT="47625" marB="47625" anchor="ctr">
                    <a:solidFill>
                      <a:schemeClr val="accent1"/>
                    </a:solidFill>
                  </a:tcPr>
                </a:tc>
                <a:tc>
                  <a:txBody>
                    <a:bodyPr/>
                    <a:lstStyle/>
                    <a:p>
                      <a:pPr rtl="0" fontAlgn="ctr"/>
                      <a:r>
                        <a:rPr lang="pt-BR" b="0">
                          <a:effectLst/>
                        </a:rPr>
                        <a:t>Adequado para topologias de rede simples a complexas</a:t>
                      </a:r>
                    </a:p>
                  </a:txBody>
                  <a:tcPr marL="47625" marR="47625" marT="47625" marB="47625" anchor="ctr"/>
                </a:tc>
                <a:tc>
                  <a:txBody>
                    <a:bodyPr/>
                    <a:lstStyle/>
                    <a:p>
                      <a:pPr rtl="0" fontAlgn="ctr"/>
                      <a:r>
                        <a:rPr lang="pt-BR" b="0">
                          <a:effectLst/>
                        </a:rPr>
                        <a:t>Adequado para topologias simples</a:t>
                      </a:r>
                    </a:p>
                  </a:txBody>
                  <a:tcPr marL="47625" marR="47625" marT="47625" marB="47625" anchor="ctr"/>
                </a:tc>
                <a:extLst>
                  <a:ext uri="{0D108BD9-81ED-4DB2-BD59-A6C34878D82A}">
                    <a16:rowId xmlns:a16="http://schemas.microsoft.com/office/drawing/2014/main" val="1746941744"/>
                  </a:ext>
                </a:extLst>
              </a:tr>
              <a:tr h="370840">
                <a:tc>
                  <a:txBody>
                    <a:bodyPr/>
                    <a:lstStyle/>
                    <a:p>
                      <a:pPr rtl="0" fontAlgn="ctr"/>
                      <a:r>
                        <a:rPr lang="pt-BR" b="0">
                          <a:solidFill>
                            <a:schemeClr val="bg1"/>
                          </a:solidFill>
                          <a:effectLst/>
                        </a:rPr>
                        <a:t>Segurança</a:t>
                      </a:r>
                    </a:p>
                  </a:txBody>
                  <a:tcPr marL="47625" marR="47625" marT="47625" marB="47625" anchor="ctr">
                    <a:solidFill>
                      <a:schemeClr val="accent1"/>
                    </a:solidFill>
                  </a:tcPr>
                </a:tc>
                <a:tc>
                  <a:txBody>
                    <a:bodyPr/>
                    <a:lstStyle/>
                    <a:p>
                      <a:pPr rtl="0" fontAlgn="ctr"/>
                      <a:r>
                        <a:rPr lang="pt-BR" b="0">
                          <a:effectLst/>
                        </a:rPr>
                        <a:t>A segurança deve ser configurada</a:t>
                      </a:r>
                    </a:p>
                  </a:txBody>
                  <a:tcPr marL="47625" marR="47625" marT="47625" marB="47625" anchor="ctr"/>
                </a:tc>
                <a:tc>
                  <a:txBody>
                    <a:bodyPr/>
                    <a:lstStyle/>
                    <a:p>
                      <a:pPr rtl="0" fontAlgn="ctr"/>
                      <a:r>
                        <a:rPr lang="pt-BR" b="0">
                          <a:effectLst/>
                        </a:rPr>
                        <a:t>A segurança é inerente</a:t>
                      </a:r>
                    </a:p>
                  </a:txBody>
                  <a:tcPr marL="47625" marR="47625" marT="47625" marB="47625" anchor="ctr"/>
                </a:tc>
                <a:extLst>
                  <a:ext uri="{0D108BD9-81ED-4DB2-BD59-A6C34878D82A}">
                    <a16:rowId xmlns:a16="http://schemas.microsoft.com/office/drawing/2014/main" val="1687909195"/>
                  </a:ext>
                </a:extLst>
              </a:tr>
              <a:tr h="370840">
                <a:tc>
                  <a:txBody>
                    <a:bodyPr/>
                    <a:lstStyle/>
                    <a:p>
                      <a:pPr rtl="0" fontAlgn="ctr"/>
                      <a:r>
                        <a:rPr lang="pt-BR" b="0">
                          <a:solidFill>
                            <a:schemeClr val="bg1"/>
                          </a:solidFill>
                          <a:effectLst/>
                        </a:rPr>
                        <a:t>Uso de recursos</a:t>
                      </a:r>
                    </a:p>
                  </a:txBody>
                  <a:tcPr marL="47625" marR="47625" marT="47625" marB="47625" anchor="ctr">
                    <a:solidFill>
                      <a:schemeClr val="accent1"/>
                    </a:solidFill>
                  </a:tcPr>
                </a:tc>
                <a:tc>
                  <a:txBody>
                    <a:bodyPr/>
                    <a:lstStyle/>
                    <a:p>
                      <a:pPr rtl="0" fontAlgn="ctr"/>
                      <a:r>
                        <a:rPr lang="pt-BR" b="0">
                          <a:effectLst/>
                        </a:rPr>
                        <a:t>Usa CPU, memória e largura de banda do link</a:t>
                      </a:r>
                    </a:p>
                  </a:txBody>
                  <a:tcPr marL="47625" marR="47625" marT="47625" marB="47625" anchor="ctr"/>
                </a:tc>
                <a:tc>
                  <a:txBody>
                    <a:bodyPr/>
                    <a:lstStyle/>
                    <a:p>
                      <a:pPr rtl="0" fontAlgn="ctr"/>
                      <a:r>
                        <a:rPr lang="pt-BR" b="0">
                          <a:effectLst/>
                        </a:rPr>
                        <a:t>Não são necessários recursos adicionais</a:t>
                      </a:r>
                    </a:p>
                  </a:txBody>
                  <a:tcPr marL="47625" marR="47625" marT="47625" marB="47625" anchor="ctr"/>
                </a:tc>
                <a:extLst>
                  <a:ext uri="{0D108BD9-81ED-4DB2-BD59-A6C34878D82A}">
                    <a16:rowId xmlns:a16="http://schemas.microsoft.com/office/drawing/2014/main" val="452984166"/>
                  </a:ext>
                </a:extLst>
              </a:tr>
              <a:tr h="370840">
                <a:tc>
                  <a:txBody>
                    <a:bodyPr/>
                    <a:lstStyle/>
                    <a:p>
                      <a:pPr rtl="0" fontAlgn="ctr"/>
                      <a:r>
                        <a:rPr lang="pt-BR" b="0">
                          <a:solidFill>
                            <a:schemeClr val="bg1"/>
                          </a:solidFill>
                          <a:effectLst/>
                        </a:rPr>
                        <a:t>Previsibilidade de caminho</a:t>
                      </a:r>
                    </a:p>
                  </a:txBody>
                  <a:tcPr marL="47625" marR="47625" marT="47625" marB="47625" anchor="ctr">
                    <a:solidFill>
                      <a:schemeClr val="accent1"/>
                    </a:solidFill>
                  </a:tcPr>
                </a:tc>
                <a:tc>
                  <a:txBody>
                    <a:bodyPr/>
                    <a:lstStyle/>
                    <a:p>
                      <a:pPr rtl="0" fontAlgn="ctr"/>
                      <a:r>
                        <a:rPr lang="pt-BR" b="0">
                          <a:effectLst/>
                        </a:rPr>
                        <a:t>A rota depende da topologia e do protocolo de roteamento usado</a:t>
                      </a:r>
                    </a:p>
                  </a:txBody>
                  <a:tcPr marL="47625" marR="47625" marT="47625" marB="47625" anchor="ctr"/>
                </a:tc>
                <a:tc>
                  <a:txBody>
                    <a:bodyPr/>
                    <a:lstStyle/>
                    <a:p>
                      <a:pPr rtl="0" fontAlgn="ctr"/>
                      <a:r>
                        <a:rPr lang="pt-BR" b="0">
                          <a:effectLst/>
                        </a:rPr>
                        <a:t>Definido explicitamente pelo administrador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Evolução dinâmica de roteamento estático edinâmico</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Os protocolos de roteamento dinâmico foram usados em redes desde o final da década de 80. Um dos primeiros protocolos de roteamento foi o RIP. O RIPv1 foi lançado em 1988, mas alguns dos algoritmos básicos no protocolo foram usados na ARPANET (Advanced Research Projects Agency Network) em 1969. Como as redes evoluíram e se tornaram mais complexas, surgiram novos protocolos de roteamento.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043311"/>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Evolução de RoteamentoDinâmico Estático e Dinâmico de Roteamento (Cont.) </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rtl="0"/>
            <a:r>
              <a:rPr lang="pt-BR" sz="1600">
                <a:solidFill>
                  <a:srgbClr val="000000"/>
                </a:solidFill>
              </a:rPr>
              <a:t>A tabela classifica os protocolos de roteamento atuais. Interiores Gateway Protocolos (IGP) são protocolos de roteamento usados para trocar informações de roteamento dentro de um domínio de roteamento administrado por uma única organização. Há apenas um EGP e é BGP. O BGP é usado para trocar informações de roteamento entre diferentes organizações, conhecidos como sistemas autônomos (AS). O BGP é usado por ISPs para rotear pacotes pela Internet. Os protocolos de roteamento de vetor de distância, estado de link e vetor de caminho referem-se ao tipo de algoritmo de roteamento usado para determinar o melhor caminho.</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3825263444"/>
              </p:ext>
            </p:extLst>
          </p:nvPr>
        </p:nvGraphicFramePr>
        <p:xfrm>
          <a:off x="935665" y="2862940"/>
          <a:ext cx="7198242" cy="1778000"/>
        </p:xfrm>
        <a:graphic>
          <a:graphicData uri="http://schemas.openxmlformats.org/drawingml/2006/table">
            <a:tbl>
              <a:tblPr firstRow="1" bandRow="1">
                <a:tableStyleId>{5C22544A-7EE6-4342-B048-85BDC9FD1C3A}</a:tableStyleId>
              </a:tblPr>
              <a:tblGrid>
                <a:gridCol w="912336">
                  <a:extLst>
                    <a:ext uri="{9D8B030D-6E8A-4147-A177-3AD203B41FA5}">
                      <a16:colId xmlns:a16="http://schemas.microsoft.com/office/drawing/2014/main" val="806955637"/>
                    </a:ext>
                  </a:extLst>
                </a:gridCol>
                <a:gridCol w="771358">
                  <a:extLst>
                    <a:ext uri="{9D8B030D-6E8A-4147-A177-3AD203B41FA5}">
                      <a16:colId xmlns:a16="http://schemas.microsoft.com/office/drawing/2014/main" val="340555182"/>
                    </a:ext>
                  </a:extLst>
                </a:gridCol>
                <a:gridCol w="1099348">
                  <a:extLst>
                    <a:ext uri="{9D8B030D-6E8A-4147-A177-3AD203B41FA5}">
                      <a16:colId xmlns:a16="http://schemas.microsoft.com/office/drawing/2014/main" val="939922169"/>
                    </a:ext>
                  </a:extLst>
                </a:gridCol>
                <a:gridCol w="986259">
                  <a:extLst>
                    <a:ext uri="{9D8B030D-6E8A-4147-A177-3AD203B41FA5}">
                      <a16:colId xmlns:a16="http://schemas.microsoft.com/office/drawing/2014/main" val="2504549430"/>
                    </a:ext>
                  </a:extLst>
                </a:gridCol>
                <a:gridCol w="977628">
                  <a:extLst>
                    <a:ext uri="{9D8B030D-6E8A-4147-A177-3AD203B41FA5}">
                      <a16:colId xmlns:a16="http://schemas.microsoft.com/office/drawing/2014/main" val="836460247"/>
                    </a:ext>
                  </a:extLst>
                </a:gridCol>
                <a:gridCol w="2451313">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pPr rtl="0"/>
                      <a:r>
                        <a:rPr lang="pt-BR"/>
                        <a:t>Protocolos de Gateway Interno</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rtl="0"/>
                      <a:r>
                        <a:rPr lang="pt-BR"/>
                        <a:t>Protocolos do Gateway Exterior</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pPr rtl="0"/>
                      <a:r>
                        <a:rPr lang="pt-BR"/>
                        <a:t>Distance Vector</a:t>
                      </a:r>
                    </a:p>
                  </a:txBody>
                  <a:tcPr/>
                </a:tc>
                <a:tc hMerge="1">
                  <a:txBody>
                    <a:bodyPr/>
                    <a:lstStyle/>
                    <a:p>
                      <a:endParaRPr lang="en-US"/>
                    </a:p>
                  </a:txBody>
                  <a:tcPr/>
                </a:tc>
                <a:tc gridSpan="2">
                  <a:txBody>
                    <a:bodyPr/>
                    <a:lstStyle/>
                    <a:p>
                      <a:pPr rtl="0"/>
                      <a:r>
                        <a:rPr lang="pt-BR"/>
                        <a:t>Link - State</a:t>
                      </a:r>
                    </a:p>
                  </a:txBody>
                  <a:tcPr/>
                </a:tc>
                <a:tc hMerge="1">
                  <a:txBody>
                    <a:bodyPr/>
                    <a:lstStyle/>
                    <a:p>
                      <a:endParaRPr lang="en-US"/>
                    </a:p>
                  </a:txBody>
                  <a:tcPr/>
                </a:tc>
                <a:tc>
                  <a:txBody>
                    <a:bodyPr/>
                    <a:lstStyle/>
                    <a:p>
                      <a:pPr rtl="0"/>
                      <a:r>
                        <a:rPr lang="pt-BR"/>
                        <a:t>Vetor de Caminho</a:t>
                      </a:r>
                    </a:p>
                  </a:txBody>
                  <a:tcPr/>
                </a:tc>
                <a:extLst>
                  <a:ext uri="{0D108BD9-81ED-4DB2-BD59-A6C34878D82A}">
                    <a16:rowId xmlns:a16="http://schemas.microsoft.com/office/drawing/2014/main" val="1826465723"/>
                  </a:ext>
                </a:extLst>
              </a:tr>
              <a:tr h="370840">
                <a:tc>
                  <a:txBody>
                    <a:bodyPr/>
                    <a:lstStyle/>
                    <a:p>
                      <a:pPr rtl="0"/>
                      <a:r>
                        <a:rPr lang="pt-BR"/>
                        <a:t>IPv4</a:t>
                      </a:r>
                    </a:p>
                  </a:txBody>
                  <a:tcPr/>
                </a:tc>
                <a:tc>
                  <a:txBody>
                    <a:bodyPr/>
                    <a:lstStyle/>
                    <a:p>
                      <a:pPr rtl="0"/>
                      <a:r>
                        <a:rPr lang="pt-BR"/>
                        <a:t>RIPv2</a:t>
                      </a:r>
                    </a:p>
                  </a:txBody>
                  <a:tcPr/>
                </a:tc>
                <a:tc>
                  <a:txBody>
                    <a:bodyPr/>
                    <a:lstStyle/>
                    <a:p>
                      <a:pPr rtl="0"/>
                      <a:r>
                        <a:rPr lang="pt-BR"/>
                        <a:t>EIGRP</a:t>
                      </a:r>
                    </a:p>
                  </a:txBody>
                  <a:tcPr/>
                </a:tc>
                <a:tc>
                  <a:txBody>
                    <a:bodyPr/>
                    <a:lstStyle/>
                    <a:p>
                      <a:pPr rtl="0"/>
                      <a:r>
                        <a:rPr lang="pt-BR"/>
                        <a:t>OSPFv2</a:t>
                      </a:r>
                    </a:p>
                  </a:txBody>
                  <a:tcPr/>
                </a:tc>
                <a:tc>
                  <a:txBody>
                    <a:bodyPr/>
                    <a:lstStyle/>
                    <a:p>
                      <a:pPr rtl="0"/>
                      <a:r>
                        <a:rPr lang="pt-BR"/>
                        <a:t>IS-IS</a:t>
                      </a:r>
                    </a:p>
                  </a:txBody>
                  <a:tcPr/>
                </a:tc>
                <a:tc>
                  <a:txBody>
                    <a:bodyPr/>
                    <a:lstStyle/>
                    <a:p>
                      <a:pPr rtl="0"/>
                      <a:r>
                        <a:rPr lang="pt-BR"/>
                        <a:t>BGP-4</a:t>
                      </a:r>
                    </a:p>
                  </a:txBody>
                  <a:tcPr/>
                </a:tc>
                <a:extLst>
                  <a:ext uri="{0D108BD9-81ED-4DB2-BD59-A6C34878D82A}">
                    <a16:rowId xmlns:a16="http://schemas.microsoft.com/office/drawing/2014/main" val="310896320"/>
                  </a:ext>
                </a:extLst>
              </a:tr>
              <a:tr h="370840">
                <a:tc>
                  <a:txBody>
                    <a:bodyPr/>
                    <a:lstStyle/>
                    <a:p>
                      <a:pPr rtl="0"/>
                      <a:r>
                        <a:rPr lang="pt-BR"/>
                        <a:t>IPv6</a:t>
                      </a:r>
                    </a:p>
                  </a:txBody>
                  <a:tcPr/>
                </a:tc>
                <a:tc>
                  <a:txBody>
                    <a:bodyPr/>
                    <a:lstStyle/>
                    <a:p>
                      <a:pPr rtl="0"/>
                      <a:r>
                        <a:rPr lang="pt-BR"/>
                        <a:t>RIPng</a:t>
                      </a:r>
                    </a:p>
                  </a:txBody>
                  <a:tcPr/>
                </a:tc>
                <a:tc>
                  <a:txBody>
                    <a:bodyPr/>
                    <a:lstStyle/>
                    <a:p>
                      <a:pPr rtl="0"/>
                      <a:r>
                        <a:rPr lang="pt-BR"/>
                        <a:t>EIGRP para IPv6</a:t>
                      </a:r>
                    </a:p>
                  </a:txBody>
                  <a:tcPr/>
                </a:tc>
                <a:tc>
                  <a:txBody>
                    <a:bodyPr/>
                    <a:lstStyle/>
                    <a:p>
                      <a:pPr rtl="0"/>
                      <a:r>
                        <a:rPr lang="pt-BR"/>
                        <a:t>OSPFv3</a:t>
                      </a:r>
                    </a:p>
                  </a:txBody>
                  <a:tcPr/>
                </a:tc>
                <a:tc>
                  <a:txBody>
                    <a:bodyPr/>
                    <a:lstStyle/>
                    <a:p>
                      <a:pPr rtl="0"/>
                      <a:r>
                        <a:rPr lang="pt-BR"/>
                        <a:t>IS-IS para IPv6</a:t>
                      </a:r>
                    </a:p>
                  </a:txBody>
                  <a:tcPr/>
                </a:tc>
                <a:tc>
                  <a:txBody>
                    <a:bodyPr/>
                    <a:lstStyle/>
                    <a:p>
                      <a:pPr rtl="0"/>
                      <a:r>
                        <a:rPr lang="pt-BR"/>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Conceitos de protocolo de roteamentodinâmico de roteamento</a:t>
            </a:r>
            <a:r>
              <a:rPr lang="pt-BR" sz="1600"/>
              <a:t>estático e dinâmico</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 protocolo de roteamento é um conjunto de processos, algoritmos e mensagens usados para trocar informações de roteamento e preencher a tabela de roteamento com a escolha dos melhores caminhos. O objetivo dos protocolos de roteamento dinâmico inclui o seguinte:</a:t>
            </a:r>
          </a:p>
          <a:p>
            <a:pPr marL="415985" lvl="1" indent="-342900" rtl="0">
              <a:buFont typeface="Arial" panose="020B0604020202020204" pitchFamily="34" charset="0"/>
              <a:buChar char="•"/>
            </a:pPr>
            <a:r>
              <a:rPr lang="pt-BR" sz="1600">
                <a:solidFill>
                  <a:srgbClr val="000000"/>
                </a:solidFill>
              </a:rPr>
              <a:t>Descoberta de redes remotas</a:t>
            </a:r>
          </a:p>
          <a:p>
            <a:pPr marL="415985" lvl="1" indent="-342900" rtl="0">
              <a:buFont typeface="Arial" panose="020B0604020202020204" pitchFamily="34" charset="0"/>
              <a:buChar char="•"/>
            </a:pPr>
            <a:r>
              <a:rPr lang="pt-BR" sz="1600">
                <a:solidFill>
                  <a:srgbClr val="000000"/>
                </a:solidFill>
              </a:rPr>
              <a:t>Manutenção das Informações de roteamento atualizada</a:t>
            </a:r>
          </a:p>
          <a:p>
            <a:pPr marL="415985" lvl="1" indent="-342900" rtl="0">
              <a:buFont typeface="Arial" panose="020B0604020202020204" pitchFamily="34" charset="0"/>
              <a:buChar char="•"/>
            </a:pPr>
            <a:r>
              <a:rPr lang="pt-BR" sz="1600">
                <a:solidFill>
                  <a:srgbClr val="000000"/>
                </a:solidFill>
              </a:rPr>
              <a:t>Escolher o melhor caminho para as redes destino</a:t>
            </a:r>
          </a:p>
          <a:p>
            <a:pPr marL="415985" lvl="1" indent="-342900" rtl="0">
              <a:buFont typeface="Arial" panose="020B0604020202020204" pitchFamily="34" charset="0"/>
              <a:buChar char="•"/>
            </a:pPr>
            <a:r>
              <a:rPr lang="pt-BR" sz="1600">
                <a:solidFill>
                  <a:srgbClr val="000000"/>
                </a:solidFill>
              </a:rPr>
              <a:t>Capacidade de encontrar o melhor caminho novo se o caminho atual não estiver mais disponível</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Conceitos de Protocolo de RoteamentoDinâmico de Roteamento Estático e Dinâmico (Cont.) </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Os principais componentes dos protocolos de roteamento dinâmico incluem o seguinte:</a:t>
            </a:r>
          </a:p>
          <a:p>
            <a:pPr marL="358835" lvl="1" indent="-285750" rtl="0">
              <a:buFont typeface="Arial" panose="020B0604020202020204" pitchFamily="34" charset="0"/>
              <a:buChar char="•"/>
            </a:pPr>
            <a:r>
              <a:rPr lang="pt-BR" b="1">
                <a:solidFill>
                  <a:srgbClr val="000000"/>
                </a:solidFill>
              </a:rPr>
              <a:t>Estruturas de Dados -</a:t>
            </a:r>
            <a:r>
              <a:rPr lang="pt-BR">
                <a:solidFill>
                  <a:srgbClr val="000000"/>
                </a:solidFill>
              </a:rPr>
              <a:t> Os protocolos de roteamento geralmente usam tabelas ou bancos de dados para suas operações. Essas informações são armazenadas na RAM.</a:t>
            </a:r>
          </a:p>
          <a:p>
            <a:pPr marL="358835" lvl="1" indent="-285750" rtl="0">
              <a:buFont typeface="Arial" panose="020B0604020202020204" pitchFamily="34" charset="0"/>
              <a:buChar char="•"/>
            </a:pPr>
            <a:r>
              <a:rPr lang="pt-BR" b="1">
                <a:solidFill>
                  <a:srgbClr val="000000"/>
                </a:solidFill>
              </a:rPr>
              <a:t>Mensagens de Protocolo de Roteamento -</a:t>
            </a:r>
            <a:r>
              <a:rPr lang="pt-BR">
                <a:solidFill>
                  <a:srgbClr val="000000"/>
                </a:solidFill>
              </a:rPr>
              <a:t> Os protocolos de roteamento usam vários tipos de mensagens para descobrir roteadores vizinhos, trocar informações de roteamento e outras tarefas para aprender e manter informações precisas sobre a rede.</a:t>
            </a:r>
          </a:p>
          <a:p>
            <a:pPr marL="358835" lvl="1" indent="-285750" rtl="0">
              <a:buFont typeface="Arial" panose="020B0604020202020204" pitchFamily="34" charset="0"/>
              <a:buChar char="•"/>
            </a:pPr>
            <a:r>
              <a:rPr lang="pt-BR" b="1">
                <a:solidFill>
                  <a:srgbClr val="000000"/>
                </a:solidFill>
              </a:rPr>
              <a:t>Algoritimo -</a:t>
            </a:r>
            <a:r>
              <a:rPr lang="pt-BR">
                <a:solidFill>
                  <a:srgbClr val="000000"/>
                </a:solidFill>
              </a:rPr>
              <a:t> Um algoritmo é uma lista finita de etapas usadas para realizar uma tarefa. Os protocolos de roteamento usam algoritmos para facilitar as informações de roteamento e para a melhor determinação de caminho.</a:t>
            </a:r>
          </a:p>
          <a:p>
            <a:pPr marL="285750" indent="-28575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Os protocolos de roteamento determinam o melhor caminho, ou rota, para cada rede. Essa rota é oferecida para a tabela de roteamento. A rota será instalada na tabela de roteamento se não houver outra fonte de roteamento com um AD mais baixo.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Melhor caminho</a:t>
            </a:r>
            <a:r>
              <a:rPr lang="pt-BR" sz="1600"/>
              <a:t>de roteamento estático e dinâmico</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rtl="0"/>
            <a:r>
              <a:rPr lang="pt-BR" sz="1600">
                <a:solidFill>
                  <a:srgbClr val="000000"/>
                </a:solidFill>
              </a:rPr>
              <a:t>O melhor caminho é selecionado por um protocolo de roteamento com base no valor ou métrica que utiliza para determinar a distância para acessar uma rede. Uma métrica é o valor quantitativo usado para medir a distância para uma determinada rede. O melhor caminho para uma rede é o caminho com a métrica mais baixa.</a:t>
            </a:r>
          </a:p>
          <a:p>
            <a:pPr marL="0" indent="0" algn="l" rtl="0"/>
            <a:r>
              <a:rPr lang="pt-BR" sz="1600">
                <a:solidFill>
                  <a:srgbClr val="000000"/>
                </a:solidFill>
              </a:rPr>
              <a:t>Os protocolos de roteamento dinâmico normalmente usam suas próprias regras e métricas para criar e atualizar as tabelas de roteamento. A tabela a seguir lista os protocolos dinâmicos comuns e suas métricas.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2792431127"/>
              </p:ext>
            </p:extLst>
          </p:nvPr>
        </p:nvGraphicFramePr>
        <p:xfrm>
          <a:off x="636587" y="2494028"/>
          <a:ext cx="7870826" cy="2575560"/>
        </p:xfrm>
        <a:graphic>
          <a:graphicData uri="http://schemas.openxmlformats.org/drawingml/2006/table">
            <a:tbl>
              <a:tblPr firstRow="1" bandRow="1">
                <a:tableStyleId>{5C22544A-7EE6-4342-B048-85BDC9FD1C3A}</a:tableStyleId>
              </a:tblPr>
              <a:tblGrid>
                <a:gridCol w="2428026">
                  <a:extLst>
                    <a:ext uri="{9D8B030D-6E8A-4147-A177-3AD203B41FA5}">
                      <a16:colId xmlns:a16="http://schemas.microsoft.com/office/drawing/2014/main" val="3206744767"/>
                    </a:ext>
                  </a:extLst>
                </a:gridCol>
                <a:gridCol w="5442800">
                  <a:extLst>
                    <a:ext uri="{9D8B030D-6E8A-4147-A177-3AD203B41FA5}">
                      <a16:colId xmlns:a16="http://schemas.microsoft.com/office/drawing/2014/main" val="1344843564"/>
                    </a:ext>
                  </a:extLst>
                </a:gridCol>
              </a:tblGrid>
              <a:tr h="246772">
                <a:tc>
                  <a:txBody>
                    <a:bodyPr/>
                    <a:lstStyle/>
                    <a:p>
                      <a:pPr algn="l" rtl="0" fontAlgn="ctr"/>
                      <a:r>
                        <a:rPr lang="pt-BR" sz="1200" b="1">
                          <a:effectLst/>
                        </a:rPr>
                        <a:t>Protocolo de Roteamento</a:t>
                      </a:r>
                    </a:p>
                  </a:txBody>
                  <a:tcPr marL="47625" marR="47625" marT="47625" marB="47625" anchor="ctr"/>
                </a:tc>
                <a:tc>
                  <a:txBody>
                    <a:bodyPr/>
                    <a:lstStyle/>
                    <a:p>
                      <a:pPr algn="l" rtl="0" fontAlgn="ctr"/>
                      <a:r>
                        <a:rPr lang="pt-BR" sz="1200" b="1">
                          <a:effectLst/>
                        </a:rPr>
                        <a:t>Métrica</a:t>
                      </a:r>
                    </a:p>
                  </a:txBody>
                  <a:tcPr marL="47625" marR="47625" marT="47625" marB="47625" anchor="ctr"/>
                </a:tc>
                <a:extLst>
                  <a:ext uri="{0D108BD9-81ED-4DB2-BD59-A6C34878D82A}">
                    <a16:rowId xmlns:a16="http://schemas.microsoft.com/office/drawing/2014/main" val="4218101839"/>
                  </a:ext>
                </a:extLst>
              </a:tr>
              <a:tr h="540695">
                <a:tc>
                  <a:txBody>
                    <a:bodyPr/>
                    <a:lstStyle/>
                    <a:p>
                      <a:pPr rtl="0" fontAlgn="ctr"/>
                      <a:r>
                        <a:rPr lang="pt-BR" sz="1200" b="1">
                          <a:effectLst/>
                        </a:rPr>
                        <a:t>Protocolo de Informação de Roteamento (RIP)</a:t>
                      </a:r>
                    </a:p>
                  </a:txBody>
                  <a:tcPr marL="47625" marR="47625" marT="47625" marB="47625" anchor="ctr"/>
                </a:tc>
                <a:tc>
                  <a:txBody>
                    <a:bodyPr/>
                    <a:lstStyle/>
                    <a:p>
                      <a:pPr rtl="0" fontAlgn="ctr">
                        <a:buFont typeface="Arial" panose="020B0604020202020204" pitchFamily="34" charset="0"/>
                        <a:buChar char="•"/>
                      </a:pPr>
                      <a:r>
                        <a:rPr lang="pt-BR" sz="1200" b="0">
                          <a:effectLst/>
                        </a:rPr>
                        <a:t>The metric is “hop count”.</a:t>
                      </a:r>
                    </a:p>
                    <a:p>
                      <a:pPr rtl="0" fontAlgn="ctr">
                        <a:buFont typeface="Arial" panose="020B0604020202020204" pitchFamily="34" charset="0"/>
                        <a:buChar char="•"/>
                      </a:pPr>
                      <a:r>
                        <a:rPr lang="pt-BR" sz="1200" b="0">
                          <a:effectLst/>
                        </a:rPr>
                        <a:t>Cada roteador ao longo de um caminho adiciona um salto à contagem de saltos.</a:t>
                      </a:r>
                    </a:p>
                    <a:p>
                      <a:pPr rtl="0" fontAlgn="ctr">
                        <a:buFont typeface="Arial" panose="020B0604020202020204" pitchFamily="34" charset="0"/>
                        <a:buChar char="•"/>
                      </a:pPr>
                      <a:r>
                        <a:rPr lang="pt-BR" sz="1200" b="0">
                          <a:effectLst/>
                        </a:rPr>
                        <a:t>É permitido um máximo de 15 lúpulos.</a:t>
                      </a:r>
                    </a:p>
                  </a:txBody>
                  <a:tcPr marL="47625" marR="47625" marT="47625" marB="47625" anchor="ctr"/>
                </a:tc>
                <a:extLst>
                  <a:ext uri="{0D108BD9-81ED-4DB2-BD59-A6C34878D82A}">
                    <a16:rowId xmlns:a16="http://schemas.microsoft.com/office/drawing/2014/main" val="4070743645"/>
                  </a:ext>
                </a:extLst>
              </a:tr>
              <a:tr h="550167">
                <a:tc>
                  <a:txBody>
                    <a:bodyPr/>
                    <a:lstStyle/>
                    <a:p>
                      <a:pPr rtl="0" fontAlgn="ctr"/>
                      <a:r>
                        <a:rPr lang="pt-BR" sz="1200" b="1">
                          <a:effectLst/>
                        </a:rPr>
                        <a:t>Protocolo OSPF</a:t>
                      </a:r>
                    </a:p>
                  </a:txBody>
                  <a:tcPr marL="47625" marR="47625" marT="47625" marB="47625" anchor="ctr"/>
                </a:tc>
                <a:tc>
                  <a:txBody>
                    <a:bodyPr/>
                    <a:lstStyle/>
                    <a:p>
                      <a:pPr rtl="0" fontAlgn="ctr">
                        <a:buFont typeface="Arial" panose="020B0604020202020204" pitchFamily="34" charset="0"/>
                        <a:buChar char="•"/>
                      </a:pPr>
                      <a:r>
                        <a:rPr lang="pt-BR" sz="1200" b="0">
                          <a:effectLst/>
                        </a:rPr>
                        <a:t>A métrica é "custo", com base na largura de banda cumulativa da origem ao destino.</a:t>
                      </a:r>
                    </a:p>
                    <a:p>
                      <a:pPr rtl="0" fontAlgn="ctr">
                        <a:buFont typeface="Arial" panose="020B0604020202020204" pitchFamily="34" charset="0"/>
                        <a:buChar char="•"/>
                      </a:pPr>
                      <a:r>
                        <a:rPr lang="pt-BR" sz="1200" b="0">
                          <a:effectLst/>
                        </a:rPr>
                        <a:t>Links mais rápidos recebem custos mais baixos em comparação com links mais lentos (custo mais alto).</a:t>
                      </a:r>
                    </a:p>
                  </a:txBody>
                  <a:tcPr marL="47625" marR="47625" marT="47625" marB="47625" anchor="ctr"/>
                </a:tc>
                <a:extLst>
                  <a:ext uri="{0D108BD9-81ED-4DB2-BD59-A6C34878D82A}">
                    <a16:rowId xmlns:a16="http://schemas.microsoft.com/office/drawing/2014/main" val="600989251"/>
                  </a:ext>
                </a:extLst>
              </a:tr>
              <a:tr h="428471">
                <a:tc>
                  <a:txBody>
                    <a:bodyPr/>
                    <a:lstStyle/>
                    <a:p>
                      <a:pPr rtl="0" fontAlgn="ctr"/>
                      <a:r>
                        <a:rPr lang="pt-BR" sz="1200" b="1">
                          <a:effectLst/>
                        </a:rPr>
                        <a:t>Enhanced Interior Gateway Routing Protocol (EIGRP)</a:t>
                      </a:r>
                    </a:p>
                  </a:txBody>
                  <a:tcPr marL="47625" marR="47625" marT="47625" marB="47625" anchor="ctr"/>
                </a:tc>
                <a:tc>
                  <a:txBody>
                    <a:bodyPr/>
                    <a:lstStyle/>
                    <a:p>
                      <a:pPr rtl="0" fontAlgn="ctr">
                        <a:buFont typeface="Arial" panose="020B0604020202020204" pitchFamily="34" charset="0"/>
                        <a:buChar char="•"/>
                      </a:pPr>
                      <a:r>
                        <a:rPr lang="pt-BR" sz="1200" b="0">
                          <a:effectLst/>
                        </a:rPr>
                        <a:t>Ele calcula uma métrica com base nos valores de largura de banda e atraso mais lentos.</a:t>
                      </a:r>
                    </a:p>
                    <a:p>
                      <a:pPr rtl="0" fontAlgn="ctr">
                        <a:buFont typeface="Arial" panose="020B0604020202020204" pitchFamily="34" charset="0"/>
                        <a:buChar char="•"/>
                      </a:pPr>
                      <a:r>
                        <a:rPr lang="pt-BR" sz="1200" b="0">
                          <a:effectLst/>
                        </a:rPr>
                        <a:t>Também pode incluir carga e confiabilidade no cálculo da métrica.</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2400"/>
              <a:t>Balanceamento decarga</a:t>
            </a:r>
            <a:r>
              <a:rPr lang="pt-BR" sz="1600"/>
              <a:t>de roteamento estático e dinâmico</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Quando um roteador tem dois ou mais caminhos para um destino com métricas de custo igual, o roteador encaminha os pacotes usando ambos os caminhos da mesma forma. Isso será chamado de balanceamento de carga de custo igual. </a:t>
            </a:r>
          </a:p>
          <a:p>
            <a:pPr marL="342900" indent="-342900" algn="l" rtl="0">
              <a:buFont typeface="Arial" panose="020B0604020202020204" pitchFamily="34" charset="0"/>
              <a:buChar char="•"/>
            </a:pPr>
            <a:r>
              <a:rPr lang="pt-BR" sz="1600">
                <a:solidFill>
                  <a:srgbClr val="000000"/>
                </a:solidFill>
              </a:rPr>
              <a:t>A tabela de roteamento contém a única rede destino, mas tem várias interfaces de saída, uma para cada caminho de custo igual. O roteador encaminha pacotes usando as várias interfaces de saída listadas na tabela de roteamento.</a:t>
            </a:r>
          </a:p>
          <a:p>
            <a:pPr marL="342900" indent="-342900" algn="l" rtl="0">
              <a:buFont typeface="Arial" panose="020B0604020202020204" pitchFamily="34" charset="0"/>
              <a:buChar char="•"/>
            </a:pPr>
            <a:r>
              <a:rPr lang="pt-BR" sz="1600">
                <a:solidFill>
                  <a:srgbClr val="000000"/>
                </a:solidFill>
              </a:rPr>
              <a:t>Se configurado corretamente, o balanceamento de carga pode aumentar a eficácia e o desempenho da rede.</a:t>
            </a:r>
          </a:p>
          <a:p>
            <a:pPr marL="342900" indent="-342900" algn="l" rtl="0">
              <a:buFont typeface="Arial" panose="020B0604020202020204" pitchFamily="34" charset="0"/>
              <a:buChar char="•"/>
            </a:pPr>
            <a:r>
              <a:rPr lang="pt-BR" sz="1600">
                <a:solidFill>
                  <a:srgbClr val="000000"/>
                </a:solidFill>
              </a:rPr>
              <a:t>O balanceamento de carga de custo igual é implementado automaticamente por protocolos de roteamento dinâmico. Ele é habilitado com rotas estáticas quando há várias rotas estáticas para a mesma rede de destino usando diferentes roteadores de próximo salto.</a:t>
            </a:r>
          </a:p>
          <a:p>
            <a:pPr marL="0" indent="0" algn="l"/>
            <a:endParaRPr lang="en-US" sz="1600" b="1" dirty="0">
              <a:solidFill>
                <a:srgbClr val="000000"/>
              </a:solidFill>
            </a:endParaRPr>
          </a:p>
          <a:p>
            <a:pPr marL="0" indent="0" algn="l" rtl="0"/>
            <a:r>
              <a:rPr lang="pt-BR" sz="1600" b="1">
                <a:solidFill>
                  <a:srgbClr val="000000"/>
                </a:solidFill>
              </a:rPr>
              <a:t>Note</a:t>
            </a:r>
            <a:r>
              <a:rPr lang="pt-BR" sz="160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14.6 -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14: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54815046"/>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Path Determination</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14.2.4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rtl="0"/>
                      <a:r>
                        <a:rPr lang="pt-BR" sz="1100">
                          <a:solidFill>
                            <a:srgbClr val="000000"/>
                          </a:solidFill>
                        </a:rPr>
                        <a:t>Packet Forwarding</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Basic Router Configuration Review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14.4.13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IP Routing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Dynamic and Static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Module Practice and Quiz</a:t>
            </a:r>
            <a:br>
              <a:rPr lang="en-US" dirty="0">
                <a:latin typeface="Arial" charset="0"/>
              </a:rPr>
            </a:br>
            <a:r>
              <a:rPr lang="pt-BR">
                <a:latin typeface="Arial" charset="0"/>
              </a:rPr>
              <a:t>What Did I Learn In This Module?</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a:t>As principais funções de um roteador são determinar o melhor caminho para encaminhar pacotes com base nas informações em sua tabela de roteamento e encaminhar pacotes para seu destino. </a:t>
            </a:r>
          </a:p>
          <a:p>
            <a:pPr rtl="0">
              <a:spcBef>
                <a:spcPts val="0"/>
              </a:spcBef>
              <a:spcAft>
                <a:spcPts val="0"/>
              </a:spcAft>
              <a:buFont typeface="Arial" panose="020B0604020202020204" pitchFamily="34" charset="0"/>
              <a:buChar char="•"/>
            </a:pPr>
            <a:r>
              <a:rPr lang="pt-BR"/>
              <a:t>O melhor caminho na tabela de roteamento também é conhecido como a correspondência mais longa. A correspondência mais longa é a rota na tabela de roteamento que possui o maior número de bits correspondentes da extrema esquerda com o endereço IP de destino do pacote. </a:t>
            </a:r>
          </a:p>
          <a:p>
            <a:pPr rtl="0">
              <a:spcBef>
                <a:spcPts val="0"/>
              </a:spcBef>
              <a:spcAft>
                <a:spcPts val="0"/>
              </a:spcAft>
              <a:buFont typeface="Arial" panose="020B0604020202020204" pitchFamily="34" charset="0"/>
              <a:buChar char="•"/>
            </a:pPr>
            <a:r>
              <a:rPr lang="pt-BR"/>
              <a:t>As redes conectadas diretamente são redes configuradas nas interfaces ativas de um roteador. Uma rede conectada diretamente é adicionada à tabela de roteamento quando uma interface é configurada com um endereço IP e uma máscara de sub-rede (comprimento do prefixo) e está ativa (para cima e para cima). </a:t>
            </a:r>
          </a:p>
          <a:p>
            <a:pPr rtl="0">
              <a:spcBef>
                <a:spcPts val="0"/>
              </a:spcBef>
              <a:spcAft>
                <a:spcPts val="0"/>
              </a:spcAft>
              <a:buFont typeface="Arial" panose="020B0604020202020204" pitchFamily="34" charset="0"/>
              <a:buChar char="•"/>
            </a:pPr>
            <a:r>
              <a:rPr lang="pt-BR"/>
              <a:t>Os roteadores aprendem sobre redes remotas de duas maneiras: rotas estáticas e com protocolos de roteamento dinâmico. </a:t>
            </a:r>
          </a:p>
          <a:p>
            <a:pPr rtl="0">
              <a:spcBef>
                <a:spcPts val="0"/>
              </a:spcBef>
              <a:spcAft>
                <a:spcPts val="0"/>
              </a:spcAft>
              <a:buFont typeface="Arial" panose="020B0604020202020204" pitchFamily="34" charset="0"/>
              <a:buChar char="•"/>
            </a:pPr>
            <a:r>
              <a:rPr lang="pt-BR"/>
              <a:t>Depois que um roteador determina o caminho correto, ele pode encaminhar o pacote em uma rede conectada diretamente, ele pode encaminhar o pacote para um roteador de próximo salto ou pode descartar o pacote. </a:t>
            </a:r>
          </a:p>
          <a:p>
            <a:pPr rtl="0">
              <a:spcBef>
                <a:spcPts val="0"/>
              </a:spcBef>
              <a:spcAft>
                <a:spcPts val="0"/>
              </a:spcAft>
              <a:buFont typeface="Arial" panose="020B0604020202020204" pitchFamily="34" charset="0"/>
              <a:buChar char="•"/>
            </a:pPr>
            <a:r>
              <a:rPr lang="pt-BR"/>
              <a:t>Os roteadores suportam três mecanismos de encaminhamento de pacotes: switching de processos, switching rápida e CEF. </a:t>
            </a:r>
          </a:p>
          <a:p>
            <a:pPr rtl="0">
              <a:spcBef>
                <a:spcPts val="0"/>
              </a:spcBef>
              <a:spcAft>
                <a:spcPts val="0"/>
              </a:spcAft>
              <a:buFont typeface="Arial" panose="020B0604020202020204" pitchFamily="34" charset="0"/>
              <a:buChar char="•"/>
            </a:pPr>
            <a:r>
              <a:rPr lang="pt-BR"/>
              <a:t>Existem vários comandos de configuração e verificação para roteadores, incluindo</a:t>
            </a:r>
            <a:r>
              <a:rPr lang="pt-BR" b="1"/>
              <a:t> show ip route, show ip interface, show ip interface brief e show running-config</a:t>
            </a:r>
            <a:r>
              <a:rPr lang="pt-BR"/>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a:t>Uma tabela de roteamento contém uma lista de rotas de redes conhecidas (prefixos e comprimentos de prefixo). A origem dessas informações é derivada de redes conectadas diretamente, rotas estáticas e protocolos de roteamento dinâmico. </a:t>
            </a:r>
          </a:p>
          <a:p>
            <a:pPr rtl="0">
              <a:spcBef>
                <a:spcPts val="0"/>
              </a:spcBef>
              <a:spcAft>
                <a:spcPts val="0"/>
              </a:spcAft>
              <a:buFont typeface="Arial" panose="020B0604020202020204" pitchFamily="34" charset="0"/>
              <a:buChar char="•"/>
            </a:pPr>
            <a:r>
              <a:rPr lang="pt-BR"/>
              <a:t>Cada roteador toma sua decisão sozinho, com base nas informações que possui em sua própria tabela de roteamento. As informações em uma tabela de roteamento de um roteador não correspondem necessariamente à tabela de roteamento de outro roteador. </a:t>
            </a:r>
          </a:p>
          <a:p>
            <a:pPr rtl="0">
              <a:spcBef>
                <a:spcPts val="0"/>
              </a:spcBef>
              <a:spcAft>
                <a:spcPts val="0"/>
              </a:spcAft>
              <a:buFont typeface="Arial" panose="020B0604020202020204" pitchFamily="34" charset="0"/>
              <a:buChar char="•"/>
            </a:pPr>
            <a:r>
              <a:rPr lang="pt-BR"/>
              <a:t>As informações de roteamento sobre um caminho não fornecem informações de roteamento de retorno. </a:t>
            </a:r>
          </a:p>
          <a:p>
            <a:pPr rtl="0">
              <a:spcBef>
                <a:spcPts val="0"/>
              </a:spcBef>
              <a:spcAft>
                <a:spcPts val="0"/>
              </a:spcAft>
              <a:buFont typeface="Arial" panose="020B0604020202020204" pitchFamily="34" charset="0"/>
              <a:buChar char="•"/>
            </a:pPr>
            <a:r>
              <a:rPr lang="pt-BR"/>
              <a:t>As entradas da tabela de roteamento incluem a origem da rota, rede de destino, AD, métrica, próximo salto, carimbo de data/hora da rota e interface de saída.</a:t>
            </a:r>
          </a:p>
          <a:p>
            <a:pPr rtl="0">
              <a:spcBef>
                <a:spcPts val="0"/>
              </a:spcBef>
              <a:spcAft>
                <a:spcPts val="0"/>
              </a:spcAft>
              <a:buFont typeface="Arial" panose="020B0604020202020204" pitchFamily="34" charset="0"/>
              <a:buChar char="•"/>
            </a:pPr>
            <a:r>
              <a:rPr lang="pt-BR"/>
              <a:t>As rotas estáticas são configuradas manualmente e definem um caminho explícito entre dois dispositivos de rede. </a:t>
            </a:r>
          </a:p>
          <a:p>
            <a:pPr rtl="0">
              <a:spcBef>
                <a:spcPts val="0"/>
              </a:spcBef>
              <a:spcAft>
                <a:spcPts val="0"/>
              </a:spcAft>
              <a:buFont typeface="Arial" panose="020B0604020202020204" pitchFamily="34" charset="0"/>
              <a:buChar char="•"/>
            </a:pPr>
            <a:r>
              <a:rPr lang="pt-BR"/>
              <a:t>Protocolos de roteamento dinâmico podem descobrir uma rede, manter tabelas de roteamento, selecionar um melhor caminho e descobrir automaticamente um novo melhor caminho se a topologia mudar. </a:t>
            </a:r>
          </a:p>
          <a:p>
            <a:pPr rtl="0">
              <a:spcBef>
                <a:spcPts val="0"/>
              </a:spcBef>
              <a:spcAft>
                <a:spcPts val="0"/>
              </a:spcAft>
              <a:buFont typeface="Arial" panose="020B0604020202020204" pitchFamily="34" charset="0"/>
              <a:buChar char="•"/>
            </a:pPr>
            <a:r>
              <a:rPr lang="pt-BR"/>
              <a:t>A rota padrão especifica um roteador de próximo salto a ser usado quando a tabela de roteamento não contém uma rota específica que corresponda ao endereço IP de destino. Uma rota padrão pode ser uma rota estática ou aprendida automaticamente a partir de um protocolo de roteamento dinâmico.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124996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a:t>As tabelas de roteamento IPv4 ainda têm uma estrutura baseada no endereçamento clássico representado por níveis de recuo. As tabelas de roteamento IPv6 não usam a estrutura da tabela de roteamento IPv4. </a:t>
            </a:r>
          </a:p>
          <a:p>
            <a:pPr rtl="0">
              <a:spcBef>
                <a:spcPts val="0"/>
              </a:spcBef>
              <a:spcAft>
                <a:spcPts val="0"/>
              </a:spcAft>
              <a:buFont typeface="Arial" panose="020B0604020202020204" pitchFamily="34" charset="0"/>
              <a:buChar char="•"/>
            </a:pPr>
            <a:r>
              <a:rPr lang="pt-BR"/>
              <a:t>O CISCO IOS usa o que é conhecido como a distância administrativa (AD) para determinar a rota a instalar na tabela de roteamento IP. O AD representa a "confiabilidade" da rota. Quanto menor o AD, mais confiável é a origem da rota.</a:t>
            </a:r>
          </a:p>
          <a:p>
            <a:pPr rtl="0">
              <a:spcBef>
                <a:spcPts val="0"/>
              </a:spcBef>
              <a:spcAft>
                <a:spcPts val="0"/>
              </a:spcAft>
              <a:buFont typeface="Arial" panose="020B0604020202020204" pitchFamily="34" charset="0"/>
              <a:buChar char="•"/>
            </a:pPr>
            <a:r>
              <a:rPr lang="pt-BR"/>
              <a:t>As rotas estáticas são comumente usadas como pacotes de encaminhamento de rota padrão para um provedor de serviços, para rotas fora do domínio de roteamento e não aprendidas pelo protocolo de roteamento dinâmico, quando o administrador de rede deseja definir explicitamente o caminho para uma rede específica ou para roteamento entre redes stub.</a:t>
            </a:r>
          </a:p>
          <a:p>
            <a:pPr rtl="0">
              <a:spcBef>
                <a:spcPts val="0"/>
              </a:spcBef>
              <a:spcAft>
                <a:spcPts val="0"/>
              </a:spcAft>
              <a:buFont typeface="Arial" panose="020B0604020202020204" pitchFamily="34" charset="0"/>
              <a:buChar char="•"/>
            </a:pPr>
            <a:r>
              <a:rPr lang="pt-BR"/>
              <a:t>O protocolo de roteamento dinâmico é comumente usado em redes que consistem em mais do que apenas alguns roteadores, quando uma alteração na topologia de rede requer que a rede determine automaticamente outro caminho e para escalabilidade. À medida que a rede cresce, o protocolo de roteamento dinâmico aprende automaticamente sobre quaisquer novas redes.</a:t>
            </a:r>
          </a:p>
          <a:p>
            <a:pPr rtl="0">
              <a:spcBef>
                <a:spcPts val="0"/>
              </a:spcBef>
              <a:spcAft>
                <a:spcPts val="0"/>
              </a:spcAft>
              <a:buFont typeface="Arial" panose="020B0604020202020204" pitchFamily="34" charset="0"/>
              <a:buChar char="•"/>
            </a:pPr>
            <a:r>
              <a:rPr lang="pt-BR"/>
              <a:t>Os protocolos de roteamento atuais incluem IGPs e EGPs. Os IGP trocam informações de roteamento dentro de um domínio de roteamento administrado por uma única organização. O único EGP é o BGP. O BGP troca informações de roteamento entre diferentes organizações.O BGP é usado por ISPs para rotear pacotes pela internet.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48597687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pt-BR"/>
              <a:t>Os protocolos de roteamento de vetor de distância, estado de link e vetor de caminho referem-se ao tipo de algoritmo de roteamento usado para determinar o melhor caminho. </a:t>
            </a:r>
          </a:p>
          <a:p>
            <a:pPr rtl="0">
              <a:spcBef>
                <a:spcPts val="0"/>
              </a:spcBef>
              <a:spcAft>
                <a:spcPts val="0"/>
              </a:spcAft>
              <a:buFont typeface="Arial" panose="020B0604020202020204" pitchFamily="34" charset="0"/>
              <a:buChar char="•"/>
            </a:pPr>
            <a:r>
              <a:rPr lang="pt-BR"/>
              <a:t>Os principais componentes dos protocolos de roteamento dinâmico são estruturas de dados, mensagens de protocolo de roteamento e algoritmos. </a:t>
            </a:r>
          </a:p>
          <a:p>
            <a:pPr rtl="0">
              <a:spcBef>
                <a:spcPts val="0"/>
              </a:spcBef>
              <a:spcAft>
                <a:spcPts val="0"/>
              </a:spcAft>
              <a:buFont typeface="Arial" panose="020B0604020202020204" pitchFamily="34" charset="0"/>
              <a:buChar char="•"/>
            </a:pPr>
            <a:r>
              <a:rPr lang="pt-BR"/>
              <a:t>O melhor caminho é selecionado por um protocolo de roteamento com base no valor ou métrica que utiliza para determinar a distância para acessar uma rede. O melhor caminho para uma rede é o caminho com a métrica mais baixa. </a:t>
            </a:r>
          </a:p>
          <a:p>
            <a:pPr rtl="0">
              <a:spcBef>
                <a:spcPts val="0"/>
              </a:spcBef>
              <a:spcAft>
                <a:spcPts val="0"/>
              </a:spcAft>
              <a:buFont typeface="Arial" panose="020B0604020202020204" pitchFamily="34" charset="0"/>
              <a:buChar char="•"/>
            </a:pPr>
            <a:r>
              <a:rPr lang="pt-BR"/>
              <a:t>Quando um roteador tem dois ou mais caminhos para um destino com métricas de custo igual, o roteador encaminha os pacotes usando ambos os caminhos da mesma forma. Isso será chamado de balanceamento de carga de custo igual.</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99549311"/>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551"/>
            <a:ext cx="9144000" cy="609056"/>
          </a:xfrm>
        </p:spPr>
        <p:txBody>
          <a:bodyPr/>
          <a:lstStyle/>
          <a:p>
            <a:pPr rtl="0" eaLnBrk="1" hangingPunct="1"/>
            <a:r>
              <a:rPr lang="pt-BR" sz="1400">
                <a:latin typeface="Arial" charset="0"/>
              </a:rPr>
              <a:t>Module 14: Routing Concepts</a:t>
            </a:r>
            <a:br>
              <a:rPr lang="en-US" dirty="0">
                <a:latin typeface="Arial" charset="0"/>
              </a:rPr>
            </a:br>
            <a:r>
              <a:rPr lang="pt-BR">
                <a:latin typeface="Arial" charset="0"/>
              </a:rPr>
              <a:t>New Terms and Commands</a:t>
            </a:r>
          </a:p>
        </p:txBody>
      </p:sp>
      <p:sp>
        <p:nvSpPr>
          <p:cNvPr id="2" name="Content Placeholder 1">
            <a:extLst>
              <a:ext uri="{FF2B5EF4-FFF2-40B4-BE49-F238E27FC236}">
                <a16:creationId xmlns:a16="http://schemas.microsoft.com/office/drawing/2014/main" id="{0BA3628A-DF69-8F4F-86D7-034A0FFEF989}"/>
              </a:ext>
            </a:extLst>
          </p:cNvPr>
          <p:cNvSpPr>
            <a:spLocks noGrp="1"/>
          </p:cNvSpPr>
          <p:nvPr>
            <p:ph idx="1"/>
          </p:nvPr>
        </p:nvSpPr>
        <p:spPr>
          <a:xfrm>
            <a:off x="144066" y="798944"/>
            <a:ext cx="2609768" cy="3781446"/>
          </a:xfrm>
          <a:ln>
            <a:solidFill>
              <a:srgbClr val="000000"/>
            </a:solidFill>
          </a:ln>
        </p:spPr>
        <p:txBody>
          <a:bodyPr/>
          <a:lstStyle/>
          <a:p>
            <a:pPr rtl="0">
              <a:buFont typeface="Arial" panose="020B0604020202020204" pitchFamily="34" charset="0"/>
              <a:buChar char="•"/>
            </a:pPr>
            <a:r>
              <a:rPr lang="pt-BR" sz="1200"/>
              <a:t>best path</a:t>
            </a:r>
          </a:p>
          <a:p>
            <a:pPr rtl="0">
              <a:buFont typeface="Arial" panose="020B0604020202020204" pitchFamily="34" charset="0"/>
              <a:buChar char="•"/>
            </a:pPr>
            <a:r>
              <a:rPr lang="pt-BR" sz="1200"/>
              <a:t>longest match</a:t>
            </a:r>
          </a:p>
          <a:p>
            <a:pPr rtl="0">
              <a:buFont typeface="Arial" panose="020B0604020202020204" pitchFamily="34" charset="0"/>
              <a:buChar char="•"/>
            </a:pPr>
            <a:r>
              <a:rPr lang="pt-BR" sz="1200"/>
              <a:t>prefix length</a:t>
            </a:r>
          </a:p>
          <a:p>
            <a:pPr rtl="0">
              <a:buFont typeface="Arial" panose="020B0604020202020204" pitchFamily="34" charset="0"/>
              <a:buChar char="•"/>
            </a:pPr>
            <a:r>
              <a:rPr lang="pt-BR" sz="1200"/>
              <a:t>next-hop router</a:t>
            </a:r>
          </a:p>
          <a:p>
            <a:pPr rtl="0">
              <a:buFont typeface="Arial" panose="020B0604020202020204" pitchFamily="34" charset="0"/>
              <a:buChar char="•"/>
            </a:pPr>
            <a:r>
              <a:rPr lang="pt-BR" sz="1200"/>
              <a:t>process switching</a:t>
            </a:r>
          </a:p>
          <a:p>
            <a:pPr rtl="0">
              <a:buFont typeface="Arial" panose="020B0604020202020204" pitchFamily="34" charset="0"/>
              <a:buChar char="•"/>
            </a:pPr>
            <a:r>
              <a:rPr lang="pt-BR" sz="1200"/>
              <a:t>fast switching</a:t>
            </a:r>
          </a:p>
          <a:p>
            <a:pPr rtl="0">
              <a:buFont typeface="Arial" panose="020B0604020202020204" pitchFamily="34" charset="0"/>
              <a:buChar char="•"/>
            </a:pPr>
            <a:r>
              <a:rPr lang="pt-BR" sz="1200"/>
              <a:t>Cisco Express Forwarding (CEF)</a:t>
            </a:r>
          </a:p>
          <a:p>
            <a:pPr rtl="0">
              <a:buFont typeface="Arial" panose="020B0604020202020204" pitchFamily="34" charset="0"/>
              <a:buChar char="•"/>
            </a:pPr>
            <a:r>
              <a:rPr lang="pt-BR" sz="1200"/>
              <a:t>route sources</a:t>
            </a:r>
          </a:p>
          <a:p>
            <a:pPr rtl="0">
              <a:buFont typeface="Arial" panose="020B0604020202020204" pitchFamily="34" charset="0"/>
              <a:buChar char="•"/>
            </a:pPr>
            <a:r>
              <a:rPr lang="pt-BR" sz="1200"/>
              <a:t>static routes</a:t>
            </a:r>
          </a:p>
          <a:p>
            <a:pPr rtl="0">
              <a:buFont typeface="Arial" panose="020B0604020202020204" pitchFamily="34" charset="0"/>
              <a:buChar char="•"/>
            </a:pPr>
            <a:r>
              <a:rPr lang="pt-BR" sz="1200"/>
              <a:t>dynamic routing protocols</a:t>
            </a:r>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2753834" y="798944"/>
            <a:ext cx="3327989"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pt-BR" sz="1200"/>
              <a:t>ip route</a:t>
            </a:r>
          </a:p>
          <a:p>
            <a:pPr rtl="0">
              <a:buFont typeface="Arial" panose="020B0604020202020204" pitchFamily="34" charset="0"/>
              <a:buChar char="•"/>
            </a:pPr>
            <a:r>
              <a:rPr lang="pt-BR" sz="1200"/>
              <a:t>Default Route</a:t>
            </a:r>
          </a:p>
          <a:p>
            <a:pPr rtl="0">
              <a:buFont typeface="Arial" panose="020B0604020202020204" pitchFamily="34" charset="0"/>
              <a:buChar char="•"/>
            </a:pPr>
            <a:r>
              <a:rPr lang="pt-BR" sz="1200" b="1"/>
              <a:t>ip route 0.0.0.0 0.0.0.0 [ exit-if | next-hop-ip ]</a:t>
            </a:r>
          </a:p>
          <a:p>
            <a:pPr rtl="0">
              <a:buFont typeface="Arial" panose="020B0604020202020204" pitchFamily="34" charset="0"/>
              <a:buChar char="•"/>
            </a:pPr>
            <a:r>
              <a:rPr lang="pt-BR" sz="1200" b="1"/>
              <a:t>ipv6 route ::/0 [ exit-if | next-hop-ipv6 ]</a:t>
            </a:r>
          </a:p>
          <a:p>
            <a:pPr rtl="0">
              <a:buFont typeface="Arial" panose="020B0604020202020204" pitchFamily="34" charset="0"/>
              <a:buChar char="•"/>
            </a:pPr>
            <a:r>
              <a:rPr lang="pt-BR" sz="1200"/>
              <a:t> Administrative Distance</a:t>
            </a:r>
          </a:p>
          <a:p>
            <a:pPr rtl="0">
              <a:buFont typeface="Arial" panose="020B0604020202020204" pitchFamily="34" charset="0"/>
              <a:buChar char="•"/>
            </a:pPr>
            <a:r>
              <a:rPr lang="pt-BR" sz="1200"/>
              <a:t>RIPv2</a:t>
            </a:r>
          </a:p>
          <a:p>
            <a:pPr rtl="0">
              <a:buFont typeface="Arial" panose="020B0604020202020204" pitchFamily="34" charset="0"/>
              <a:buChar char="•"/>
            </a:pPr>
            <a:r>
              <a:rPr lang="pt-BR" sz="1200"/>
              <a:t>OSPFv2</a:t>
            </a:r>
          </a:p>
          <a:p>
            <a:pPr rtl="0">
              <a:buFont typeface="Arial" panose="020B0604020202020204" pitchFamily="34" charset="0"/>
              <a:buChar char="•"/>
            </a:pPr>
            <a:r>
              <a:rPr lang="pt-BR" sz="1200"/>
              <a:t>EIGRP</a:t>
            </a:r>
          </a:p>
          <a:p>
            <a:pPr rtl="0">
              <a:buFont typeface="Arial" panose="020B0604020202020204" pitchFamily="34" charset="0"/>
              <a:buChar char="•"/>
            </a:pPr>
            <a:r>
              <a:rPr lang="pt-BR" sz="1200"/>
              <a:t>EIGRP for IPv6</a:t>
            </a:r>
          </a:p>
          <a:p>
            <a:pPr rtl="0">
              <a:buFont typeface="Arial" panose="020B0604020202020204" pitchFamily="34" charset="0"/>
              <a:buChar char="•"/>
            </a:pPr>
            <a:r>
              <a:rPr lang="pt-BR" sz="1200"/>
              <a:t>OSPFv3</a:t>
            </a:r>
          </a:p>
          <a:p>
            <a:pPr rtl="0">
              <a:buFont typeface="Arial" panose="020B0604020202020204" pitchFamily="34" charset="0"/>
              <a:buChar char="•"/>
            </a:pPr>
            <a:r>
              <a:rPr lang="pt-BR" sz="1200"/>
              <a:t>IS-IS</a:t>
            </a:r>
          </a:p>
        </p:txBody>
      </p:sp>
      <p:sp>
        <p:nvSpPr>
          <p:cNvPr id="5" name="Content Placeholder 2">
            <a:extLst>
              <a:ext uri="{FF2B5EF4-FFF2-40B4-BE49-F238E27FC236}">
                <a16:creationId xmlns:a16="http://schemas.microsoft.com/office/drawing/2014/main" id="{7962729B-3E39-2A4E-915D-C2189FE9D54D}"/>
              </a:ext>
            </a:extLst>
          </p:cNvPr>
          <p:cNvSpPr txBox="1">
            <a:spLocks/>
          </p:cNvSpPr>
          <p:nvPr/>
        </p:nvSpPr>
        <p:spPr bwMode="auto">
          <a:xfrm>
            <a:off x="6081823" y="798944"/>
            <a:ext cx="2739824"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pt-BR" sz="1200"/>
              <a:t>IS-IS for IPv6</a:t>
            </a:r>
          </a:p>
          <a:p>
            <a:pPr rtl="0">
              <a:buFont typeface="Arial" panose="020B0604020202020204" pitchFamily="34" charset="0"/>
              <a:buChar char="•"/>
            </a:pPr>
            <a:r>
              <a:rPr lang="pt-BR" sz="1200"/>
              <a:t>BGP</a:t>
            </a:r>
          </a:p>
          <a:p>
            <a:pPr rtl="0">
              <a:buFont typeface="Arial" panose="020B0604020202020204" pitchFamily="34" charset="0"/>
              <a:buChar char="•"/>
            </a:pPr>
            <a:r>
              <a:rPr lang="pt-BR" sz="1200"/>
              <a:t>BGP-MP</a:t>
            </a:r>
          </a:p>
          <a:p>
            <a:pPr rtl="0">
              <a:buFont typeface="Arial" panose="020B0604020202020204" pitchFamily="34" charset="0"/>
              <a:buChar char="•"/>
            </a:pPr>
            <a:r>
              <a:rPr lang="pt-BR" sz="1200"/>
              <a:t>EGP</a:t>
            </a:r>
          </a:p>
          <a:p>
            <a:pPr rtl="0">
              <a:buFont typeface="Arial" panose="020B0604020202020204" pitchFamily="34" charset="0"/>
              <a:buChar char="•"/>
            </a:pPr>
            <a:r>
              <a:rPr lang="pt-BR" sz="1200"/>
              <a:t>load balancing</a:t>
            </a:r>
          </a:p>
          <a:p>
            <a:pPr rtl="0">
              <a:buFont typeface="Arial" panose="020B0604020202020204" pitchFamily="34" charset="0"/>
              <a:buChar char="•"/>
            </a:pPr>
            <a:r>
              <a:rPr lang="pt-BR" sz="1200"/>
              <a:t>equal-cost load balancing</a:t>
            </a:r>
          </a:p>
          <a:p>
            <a:pPr rtl="0">
              <a:buFont typeface="Arial" panose="020B0604020202020204" pitchFamily="34" charset="0"/>
              <a:buChar char="•"/>
            </a:pPr>
            <a:r>
              <a:rPr lang="pt-BR" sz="1200"/>
              <a:t>unequal-cost load balancing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a:t>Prior to teaching Module 14,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lnSpc>
                <a:spcPct val="85000"/>
              </a:lnSpc>
              <a:spcBef>
                <a:spcPct val="30000"/>
              </a:spcBef>
              <a:buNone/>
            </a:pPr>
            <a:r>
              <a:rPr lang="pt-BR" sz="1400"/>
              <a:t>Topic 14.1</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How might we use the longest-match rules to our advantage and reduce the routing table size?</a:t>
            </a:r>
          </a:p>
          <a:p>
            <a:pPr lvl="2" rtl="0">
              <a:lnSpc>
                <a:spcPct val="85000"/>
              </a:lnSpc>
              <a:spcBef>
                <a:spcPct val="30000"/>
              </a:spcBef>
            </a:pPr>
            <a:r>
              <a:rPr lang="pt-BR" sz="1400"/>
              <a:t>Why do you think directly-connected networks are added to the routing table first?</a:t>
            </a:r>
          </a:p>
          <a:p>
            <a:pPr marL="0" indent="0" rtl="0">
              <a:lnSpc>
                <a:spcPct val="85000"/>
              </a:lnSpc>
              <a:spcBef>
                <a:spcPct val="30000"/>
              </a:spcBef>
              <a:buNone/>
            </a:pPr>
            <a:r>
              <a:rPr lang="pt-BR" sz="1400"/>
              <a:t>Topic 14.2</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What in the packet/frame must change every time a packet moves through a router?</a:t>
            </a:r>
          </a:p>
          <a:p>
            <a:pPr lvl="2" rtl="0">
              <a:lnSpc>
                <a:spcPct val="85000"/>
              </a:lnSpc>
              <a:spcBef>
                <a:spcPct val="30000"/>
              </a:spcBef>
            </a:pPr>
            <a:r>
              <a:rPr lang="pt-BR" sz="1400"/>
              <a:t>What is the router’s primary responsibility in the packet forwarding process?</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pt-BR" sz="1600"/>
              <a:t>Topic 14.3</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What is the difference in the information the show interface and show ip interface commands give you?</a:t>
            </a:r>
          </a:p>
          <a:p>
            <a:pPr marL="0" indent="0" rtl="0">
              <a:lnSpc>
                <a:spcPct val="85000"/>
              </a:lnSpc>
              <a:spcBef>
                <a:spcPct val="30000"/>
              </a:spcBef>
              <a:buNone/>
            </a:pPr>
            <a:r>
              <a:rPr lang="pt-BR" sz="1600"/>
              <a:t>Topic 14.4</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Ask the students for their own analogy of what Administrative Distance is.</a:t>
            </a:r>
          </a:p>
          <a:p>
            <a:pPr lvl="2" rtl="0">
              <a:lnSpc>
                <a:spcPct val="85000"/>
              </a:lnSpc>
              <a:spcBef>
                <a:spcPct val="30000"/>
              </a:spcBef>
            </a:pPr>
            <a:r>
              <a:rPr lang="pt-BR" sz="1600"/>
              <a:t>Have the students explain the /0 designation for a default route in their own words.</a:t>
            </a:r>
          </a:p>
          <a:p>
            <a:pPr marL="0" indent="0" rtl="0">
              <a:lnSpc>
                <a:spcPct val="85000"/>
              </a:lnSpc>
              <a:spcBef>
                <a:spcPct val="30000"/>
              </a:spcBef>
              <a:buNone/>
            </a:pPr>
            <a:r>
              <a:rPr lang="pt-BR" sz="1600"/>
              <a:t>Topic 14.5</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Routing protocols are generally categorized as IGP or EGP. What’s the difference?</a:t>
            </a:r>
          </a:p>
          <a:p>
            <a:pPr lvl="2" rtl="0">
              <a:lnSpc>
                <a:spcPct val="85000"/>
              </a:lnSpc>
              <a:spcBef>
                <a:spcPct val="30000"/>
              </a:spcBef>
            </a:pPr>
            <a:r>
              <a:rPr lang="pt-BR" sz="1600"/>
              <a:t>Have the students explain remote network discovery in their own words.</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rtl="0">
              <a:spcBef>
                <a:spcPts val="0"/>
              </a:spcBef>
            </a:pPr>
            <a:r>
              <a:rPr lang="pt-BR">
                <a:solidFill>
                  <a:schemeClr val="accent5">
                    <a:lumMod val="40000"/>
                    <a:lumOff val="60000"/>
                  </a:schemeClr>
                </a:solidFill>
              </a:rPr>
              <a:t>Switching, Routing, e Wireless Essentials v7.0 (SRWE)</a:t>
            </a:r>
          </a:p>
          <a:p>
            <a:pPr rtl="0">
              <a:spcBef>
                <a:spcPts val="0"/>
              </a:spcBef>
            </a:pPr>
            <a:r>
              <a:rPr lang="pt-BR">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14: Conceitos de roteamento</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6100</TotalTime>
  <Words>7059</Words>
  <Application>Microsoft Office PowerPoint</Application>
  <PresentationFormat>On-screen Show (16:9)</PresentationFormat>
  <Paragraphs>823</Paragraphs>
  <Slides>65</Slides>
  <Notes>63</Notes>
  <HiddenSlides>8</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Default Theme</vt:lpstr>
      <vt:lpstr>Módulo 14: Conceitos de roteamento</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Módulo 14: Conceitos de roteamento</vt:lpstr>
      <vt:lpstr>Objetivos do módulo</vt:lpstr>
      <vt:lpstr>14.1 Determinação de Caminho</vt:lpstr>
      <vt:lpstr>Determinação de caminho Duas funções de um roteador</vt:lpstr>
      <vt:lpstr>Exemplo de funções doroteadorde determinação de caminho</vt:lpstr>
      <vt:lpstr>Determinação decaminhomelhor caminho igual a correspondência mais longa </vt:lpstr>
      <vt:lpstr>Exemplo de correspondência mais longaIPv4de determinação de caminho</vt:lpstr>
      <vt:lpstr>Exemplo de correspondência mais longa doIPv6de determinação de caminho</vt:lpstr>
      <vt:lpstr>Determinação do Caminho Crie a Tabela de Roteamento</vt:lpstr>
      <vt:lpstr>14.2 Packet Forwarding</vt:lpstr>
      <vt:lpstr>Encaminhamento de pacotes Processo de decisão de encaminhamento de pacotes</vt:lpstr>
      <vt:lpstr>Encaminhamento de pacotes Processo de decisão de encaminhamento de pacotes (Cont.)</vt:lpstr>
      <vt:lpstr>Encaminhamento de pacotes Processo de decisão de encaminhamento de pacotes (Cont.)</vt:lpstr>
      <vt:lpstr>Encaminhamento de pacotes Processo de decisão de encaminhamento de pacotes (Cont.)</vt:lpstr>
      <vt:lpstr>Encaminhamento de Pacotes Encaminhamento de Encaminhamento de Pacotesde Ponto a Ponto</vt:lpstr>
      <vt:lpstr>Encaminhamento de Pacotes Mecanismos de encaminhamento de pacotes</vt:lpstr>
      <vt:lpstr>Encaminhamento de pacotes Mecanismos de encaminhamento de pacotes (Cont.)</vt:lpstr>
      <vt:lpstr>Encaminhamento de pacotes Mecanismos de encaminhamento de pacotes (Cont.)</vt:lpstr>
      <vt:lpstr>Encaminhamento de pacotes Mecanismos de encaminhamento de pacotes (Cont.)</vt:lpstr>
      <vt:lpstr>14.3 Basic Router Configuration Review</vt:lpstr>
      <vt:lpstr> Topologiade revisão da configuração básica do roteador</vt:lpstr>
      <vt:lpstr>Revisão básica da configuração do roteador Comandos de configuração</vt:lpstr>
      <vt:lpstr>Revisão Básica da Configuração do Roteador Comandos de Verificação</vt:lpstr>
      <vt:lpstr>Saída do comando dofiltrode revisão da configuração do roteador básico</vt:lpstr>
      <vt:lpstr>Rastreador depacotes de revisão da configuração do roteador básico - revisão da configuração do roteador básico</vt:lpstr>
      <vt:lpstr>14.4 IP Routing Table</vt:lpstr>
      <vt:lpstr>IP Routing Table Route Sources</vt:lpstr>
      <vt:lpstr>Princípios da tabela deroteamento da tabela de roteamentoIP</vt:lpstr>
      <vt:lpstr>Entradas da Tabela deRoteamento deIP</vt:lpstr>
      <vt:lpstr>Tabela de roteamento IP Redes diretamente conectadas</vt:lpstr>
      <vt:lpstr>Rotas estáticasda tabela de roteamento IP</vt:lpstr>
      <vt:lpstr>Rotasestáticas da Tabela de Roteamento IP na Tabela de Roteamento IP</vt:lpstr>
      <vt:lpstr>Protocolos de roteamento dinâmico da tabela de roteamento IP </vt:lpstr>
      <vt:lpstr>RotasDinâmicas da Tabela de Roteamento IP na Tabela de Rote</vt:lpstr>
      <vt:lpstr>Rota padrãoda tabela de roteamento IP</vt:lpstr>
      <vt:lpstr>Tabela de roteamento IP Estrutura de uma tabela de roteamento IPv4</vt:lpstr>
      <vt:lpstr>Tabela de roteamento IP Estrutura de uma tabela de roteamento IPv4</vt:lpstr>
      <vt:lpstr> Estrutura da tabela de roteamento IP de uma tabela de roteamento IPv6</vt:lpstr>
      <vt:lpstr>Distânciaadministrativada tabela de roteamento IP</vt:lpstr>
      <vt:lpstr>Distânciaadministrativa da tabela de roteamento IP (Cont.) </vt:lpstr>
      <vt:lpstr>14.5 Static and Dynamic Routing</vt:lpstr>
      <vt:lpstr>Roteamento estático e dinâmico estático ou dinâmico? </vt:lpstr>
      <vt:lpstr>Roteamento estático e dinâmico estático ou dinâmico? (continuação)</vt:lpstr>
      <vt:lpstr>Roteamento estático e dinâmico estático ou dinâmico? (continuação)</vt:lpstr>
      <vt:lpstr>Evolução dinâmica de roteamento estático edinâmico</vt:lpstr>
      <vt:lpstr>Evolução de RoteamentoDinâmico Estático e Dinâmico de Roteamento (Cont.) </vt:lpstr>
      <vt:lpstr>Conceitos de protocolo de roteamentodinâmico de roteamentoestático e dinâmico</vt:lpstr>
      <vt:lpstr>Conceitos de Protocolo de RoteamentoDinâmico de Roteamento Estático e Dinâmico (Cont.) </vt:lpstr>
      <vt:lpstr> Melhor caminhode roteamento estático e dinâmico</vt:lpstr>
      <vt:lpstr>Balanceamento decargade roteamento estático e dinâmico</vt:lpstr>
      <vt:lpstr>14.6 - Módulo Prática e Quiz</vt:lpstr>
      <vt:lpstr>Module Practice and Quiz What Did I Learn In This Module?</vt:lpstr>
      <vt:lpstr>Módulo Prática e Quiz O que aprendi neste módulo? (continuação)</vt:lpstr>
      <vt:lpstr>Módulo Prática e Quiz O que aprendi neste módulo? (continuação)</vt:lpstr>
      <vt:lpstr>Módulo Prática e Quiz O que aprendi neste módulo? (continuação)</vt:lpstr>
      <vt:lpstr>Module 14: Routing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371</cp:revision>
  <dcterms:created xsi:type="dcterms:W3CDTF">2019-10-18T06:21:22Z</dcterms:created>
  <dcterms:modified xsi:type="dcterms:W3CDTF">2020-06-08T03:24:22Z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