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8.xml" ContentType="application/vnd.openxmlformats-officedocument.presentationml.tags+xml"/>
  <Override PartName="/ppt/notesSlides/notesSlide46.xml" ContentType="application/vnd.openxmlformats-officedocument.presentationml.notesSlide+xml"/>
  <Override PartName="/ppt/tags/tag19.xml" ContentType="application/vnd.openxmlformats-officedocument.presentationml.tags+xml"/>
  <Override PartName="/ppt/notesSlides/notesSlide47.xml" ContentType="application/vnd.openxmlformats-officedocument.presentationml.notesSlide+xml"/>
  <Override PartName="/ppt/tags/tag20.xml" ContentType="application/vnd.openxmlformats-officedocument.presentationml.tags+xml"/>
  <Override PartName="/ppt/notesSlides/notesSlide48.xml" ContentType="application/vnd.openxmlformats-officedocument.presentationml.notesSlide+xml"/>
  <Override PartName="/ppt/tags/tag21.xml" ContentType="application/vnd.openxmlformats-officedocument.presentationml.tags+xml"/>
  <Override PartName="/ppt/notesSlides/notesSlide49.xml" ContentType="application/vnd.openxmlformats-officedocument.presentationml.notesSlide+xml"/>
  <Override PartName="/ppt/tags/tag22.xml" ContentType="application/vnd.openxmlformats-officedocument.presentationml.tags+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513" r:id="rId2"/>
    <p:sldId id="1209" r:id="rId3"/>
    <p:sldId id="1297" r:id="rId4"/>
    <p:sldId id="1071" r:id="rId5"/>
    <p:sldId id="1298" r:id="rId6"/>
    <p:sldId id="763" r:id="rId7"/>
    <p:sldId id="1052" r:id="rId8"/>
    <p:sldId id="1069" r:id="rId9"/>
    <p:sldId id="876" r:id="rId10"/>
    <p:sldId id="860" r:id="rId11"/>
    <p:sldId id="759" r:id="rId12"/>
    <p:sldId id="1108" r:id="rId13"/>
    <p:sldId id="1271" r:id="rId14"/>
    <p:sldId id="1272" r:id="rId15"/>
    <p:sldId id="1273" r:id="rId16"/>
    <p:sldId id="1274" r:id="rId17"/>
    <p:sldId id="1275" r:id="rId18"/>
    <p:sldId id="1276" r:id="rId19"/>
    <p:sldId id="1056" r:id="rId20"/>
    <p:sldId id="1187" r:id="rId21"/>
    <p:sldId id="1277" r:id="rId22"/>
    <p:sldId id="1278" r:id="rId23"/>
    <p:sldId id="1279" r:id="rId24"/>
    <p:sldId id="1280" r:id="rId25"/>
    <p:sldId id="1281" r:id="rId26"/>
    <p:sldId id="1282" r:id="rId27"/>
    <p:sldId id="1283" r:id="rId28"/>
    <p:sldId id="1103" r:id="rId29"/>
    <p:sldId id="1189" r:id="rId30"/>
    <p:sldId id="1284" r:id="rId31"/>
    <p:sldId id="1285" r:id="rId32"/>
    <p:sldId id="1286" r:id="rId33"/>
    <p:sldId id="1287" r:id="rId34"/>
    <p:sldId id="1104" r:id="rId35"/>
    <p:sldId id="1194" r:id="rId36"/>
    <p:sldId id="1288" r:id="rId37"/>
    <p:sldId id="1289" r:id="rId38"/>
    <p:sldId id="1269" r:id="rId39"/>
    <p:sldId id="1264" r:id="rId40"/>
    <p:sldId id="1290" r:id="rId41"/>
    <p:sldId id="1291" r:id="rId42"/>
    <p:sldId id="1292" r:id="rId43"/>
    <p:sldId id="1293" r:id="rId44"/>
    <p:sldId id="1294" r:id="rId45"/>
    <p:sldId id="957" r:id="rId46"/>
    <p:sldId id="1205" r:id="rId47"/>
    <p:sldId id="1270" r:id="rId48"/>
    <p:sldId id="1138" r:id="rId49"/>
    <p:sldId id="1295" r:id="rId50"/>
    <p:sldId id="1296"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3A3763-FEC7-62FC-3A19-A20CE7F97E82}" v="11" dt="2020-06-08T03:21:04.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16" autoAdjust="0"/>
    <p:restoredTop sz="86275" autoAdjust="0"/>
  </p:normalViewPr>
  <p:slideViewPr>
    <p:cSldViewPr snapToGrid="0" showGuides="1">
      <p:cViewPr varScale="1">
        <p:scale>
          <a:sx n="76" d="100"/>
          <a:sy n="76" d="100"/>
        </p:scale>
        <p:origin x="560"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spcBef>
                <a:spcPts val="0"/>
              </a:spcBef>
            </a:pPr>
            <a:r>
              <a:rPr lang="pt-BR">
                <a:solidFill>
                  <a:schemeClr val="accent5">
                    <a:lumMod val="40000"/>
                    <a:lumOff val="60000"/>
                  </a:schemeClr>
                </a:solidFill>
              </a:rPr>
              <a:t>Switching, Routing, e Wireless Essentials v7.0 (SRWE)</a:t>
            </a:r>
          </a:p>
          <a:p>
            <a:pPr rtl="0">
              <a:buFontTx/>
              <a:buNone/>
            </a:pPr>
            <a:r>
              <a:rPr lang="pt-BR" b="0"/>
              <a:t>Módulo 15: Roteamento estático de IP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15.1 - Rotas estáticas</a:t>
            </a:r>
          </a:p>
          <a:p>
            <a:pPr rtl="0"/>
            <a:r>
              <a:rPr lang="pt-BR"/>
              <a:t>15.1.1 - Tipo de rotas estáticas</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15.1 - Rotas estáticas</a:t>
            </a:r>
          </a:p>
          <a:p>
            <a:pPr rtl="0"/>
            <a:r>
              <a:rPr lang="pt-BR"/>
              <a:t>15.1.2 - </a:t>
            </a:r>
            <a:r>
              <a:rPr lang="pt-BR" sz="1200"/>
              <a:t>Next-Hop Options</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106331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15.1 - Rotas estáticas</a:t>
            </a:r>
          </a:p>
          <a:p>
            <a:pPr rtl="0"/>
            <a:r>
              <a:rPr lang="pt-BR"/>
              <a:t>15.1.3 - </a:t>
            </a:r>
            <a:r>
              <a:rPr lang="pt-BR" sz="1200"/>
              <a:t>Comando de Route Estática IPv4</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4272497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15.1 - Rotas estáticas</a:t>
            </a:r>
          </a:p>
          <a:p>
            <a:pPr rtl="0"/>
            <a:r>
              <a:rPr lang="pt-BR"/>
              <a:t>15.1.4 - </a:t>
            </a:r>
            <a:r>
              <a:rPr lang="pt-BR" sz="1200"/>
              <a:t>Comando de Route Estática IPv6</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53583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15.1 - Rotas estáticas</a:t>
            </a:r>
          </a:p>
          <a:p>
            <a:pPr rtl="0"/>
            <a:r>
              <a:rPr lang="pt-BR"/>
              <a:t>15.1.5 - </a:t>
            </a:r>
            <a:r>
              <a:rPr lang="pt-BR" sz="1200"/>
              <a:t>Topologia de pilha dupla</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107944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15.1 - Rotas estáticas</a:t>
            </a:r>
          </a:p>
          <a:p>
            <a:pPr rtl="0"/>
            <a:r>
              <a:rPr lang="pt-BR"/>
              <a:t>15.1.6 - </a:t>
            </a:r>
            <a:r>
              <a:rPr lang="pt-BR" sz="1200"/>
              <a:t>Tabelas de Roteamento Iniciando IPv4</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86569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15.1 - Rotas estáticas</a:t>
            </a:r>
          </a:p>
          <a:p>
            <a:pPr rtl="0"/>
            <a:r>
              <a:rPr lang="pt-BR"/>
              <a:t>15.1.7 - </a:t>
            </a:r>
            <a:r>
              <a:rPr lang="pt-BR" sz="1200"/>
              <a:t>Tabelas de Roteamento Iniciando IPv6</a:t>
            </a:r>
          </a:p>
          <a:p>
            <a:pPr rtl="0"/>
            <a:r>
              <a:rPr lang="pt-BR" sz="1200"/>
              <a:t>15.1.8 - Verifique seu entendimento - Rotas estáticas</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291075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Rotas IP estáticas</a:t>
            </a:r>
          </a:p>
          <a:p>
            <a:pPr rtl="0"/>
            <a:r>
              <a:rPr lang="pt-BR"/>
              <a:t>15.2 - Configurar rotas estáticas de IP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Rotas IP estáticas</a:t>
            </a:r>
          </a:p>
          <a:p>
            <a:pPr rtl="0"/>
            <a:r>
              <a:rPr lang="pt-BR"/>
              <a:t>15.2 - Configurar rotas estáticas de IP</a:t>
            </a:r>
          </a:p>
          <a:p>
            <a:pPr rtl="0"/>
            <a:r>
              <a:rPr lang="pt-BR"/>
              <a:t>15.2.1 - IPv4 Next-Hop Static Route</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94902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Rotas IP estáticas</a:t>
            </a:r>
          </a:p>
          <a:p>
            <a:pPr rtl="0"/>
            <a:r>
              <a:rPr lang="pt-BR"/>
              <a:t>15.2 - Configurar rotas estáticas de IP</a:t>
            </a:r>
          </a:p>
          <a:p>
            <a:pPr rtl="0"/>
            <a:r>
              <a:rPr lang="pt-BR"/>
              <a:t>15.2.2 - IPv6 Next-Hop Static Route</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16477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sz="800" b="0" i="0" u="none" strike="noStrike" kern="1200" cap="none" spc="0" normalizeH="0" baseline="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sz="800" b="0" i="0" u="none" strike="noStrike" kern="1200" cap="none" spc="0" normalizeH="0" baseline="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Rotas IP estáticas</a:t>
            </a:r>
          </a:p>
          <a:p>
            <a:pPr rtl="0"/>
            <a:r>
              <a:rPr lang="pt-BR"/>
              <a:t>15.2 - Configurar rotas estáticas de IP</a:t>
            </a:r>
          </a:p>
          <a:p>
            <a:pPr rtl="0"/>
            <a:r>
              <a:rPr lang="pt-BR"/>
              <a:t>15.2.3 - </a:t>
            </a:r>
            <a:r>
              <a:rPr lang="pt-BR" sz="1200"/>
              <a:t>IPv4 Directly Connected Static Route</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10863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Rotas IP estáticas</a:t>
            </a:r>
          </a:p>
          <a:p>
            <a:pPr rtl="0"/>
            <a:r>
              <a:rPr lang="pt-BR"/>
              <a:t>15.2 - Configurar rotas estáticas de IP</a:t>
            </a:r>
          </a:p>
          <a:p>
            <a:pPr rtl="0"/>
            <a:r>
              <a:rPr lang="pt-BR"/>
              <a:t>15.2.4 - </a:t>
            </a:r>
            <a:r>
              <a:rPr lang="pt-BR" sz="1200"/>
              <a:t>IPv6 Directly Connected Static Route</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527371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Rotas IP estáticas</a:t>
            </a:r>
          </a:p>
          <a:p>
            <a:pPr rtl="0"/>
            <a:r>
              <a:rPr lang="pt-BR"/>
              <a:t>15.2 - Configurar rotas estáticas de IP</a:t>
            </a:r>
          </a:p>
          <a:p>
            <a:pPr rtl="0"/>
            <a:r>
              <a:rPr lang="pt-BR"/>
              <a:t>15.2.5 - </a:t>
            </a:r>
            <a:r>
              <a:rPr lang="pt-BR" sz="1200"/>
              <a:t>IPv4 Fully Specified Static Route</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948695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Rotas IP estáticas</a:t>
            </a:r>
          </a:p>
          <a:p>
            <a:pPr rtl="0"/>
            <a:r>
              <a:rPr lang="pt-BR"/>
              <a:t>15.2 - Configurar rotas estáticas de IP</a:t>
            </a:r>
          </a:p>
          <a:p>
            <a:pPr rtl="0"/>
            <a:r>
              <a:rPr lang="pt-BR"/>
              <a:t>15.2.6 - </a:t>
            </a:r>
            <a:r>
              <a:rPr lang="pt-BR" sz="1200"/>
              <a:t>IPv6 Fully Specified Static Route</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123480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Rotas IP estáticas</a:t>
            </a:r>
          </a:p>
          <a:p>
            <a:pPr rtl="0"/>
            <a:r>
              <a:rPr lang="pt-BR"/>
              <a:t>15.2 - Configurar rotas estáticas de IP</a:t>
            </a:r>
          </a:p>
          <a:p>
            <a:pPr rtl="0"/>
            <a:r>
              <a:rPr lang="pt-BR"/>
              <a:t>15.2.6 - </a:t>
            </a:r>
            <a:r>
              <a:rPr lang="pt-BR" sz="1200"/>
              <a:t>Rota Estática Totalmente Especificada IPv6 (Cont.) </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493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Rotas IP estáticas</a:t>
            </a:r>
          </a:p>
          <a:p>
            <a:pPr rtl="0"/>
            <a:r>
              <a:rPr lang="pt-BR"/>
              <a:t>15.2 - Configurar rotas estáticas de IP</a:t>
            </a:r>
          </a:p>
          <a:p>
            <a:pPr rtl="0"/>
            <a:r>
              <a:rPr lang="pt-BR"/>
              <a:t>15.2.7 - Verify a Static Route</a:t>
            </a:r>
          </a:p>
          <a:p>
            <a:pPr rtl="0"/>
            <a:r>
              <a:rPr lang="pt-BR"/>
              <a:t>15.2.8 - Syntax Checker - Configure Static Routes</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971754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15.3 - Configurar rotas estáticas padrão de IP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15.3 - Configurar rotas estáticas padrão de IP</a:t>
            </a:r>
          </a:p>
          <a:p>
            <a:pPr rtl="0"/>
            <a:r>
              <a:rPr lang="pt-BR"/>
              <a:t>15.3.1 - Default Static Route</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65632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15.3 - Configurar rotas estáticas padrão de IP</a:t>
            </a:r>
          </a:p>
          <a:p>
            <a:pPr rtl="0"/>
            <a:r>
              <a:rPr lang="pt-BR"/>
              <a:t>15.3.1 - Rota Estática Padrão (Cont.)</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4165921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15.3 - Configurar rotas estáticas padrão de IP</a:t>
            </a:r>
          </a:p>
          <a:p>
            <a:pPr rtl="0"/>
            <a:r>
              <a:rPr lang="pt-BR"/>
              <a:t>15.3.2 - Configure a Default Static Route</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111905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15.3 - Configurar rotas estáticas padrão de IP</a:t>
            </a:r>
          </a:p>
          <a:p>
            <a:pPr rtl="0"/>
            <a:r>
              <a:rPr lang="pt-BR"/>
              <a:t>15.3.3 - Verifique uma rota estática padrão</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532471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15.3 - Configurar rotas estáticas padrão de IP </a:t>
            </a:r>
          </a:p>
          <a:p>
            <a:pPr rtl="0"/>
            <a:r>
              <a:rPr lang="pt-BR"/>
              <a:t>15.3.3 - Verificar uma rota estática padrão (cont.)</a:t>
            </a:r>
          </a:p>
          <a:p>
            <a:pPr rtl="0"/>
            <a:r>
              <a:rPr lang="pt-BR"/>
              <a:t>15.3.4 - Verificador de Sintaxe - Configurar Rotas Estáticas Padrão</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05530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15.4 – Configurar rotas estáticas flutuantes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15.4 – Configurar rotas estáticas flutuantes</a:t>
            </a:r>
          </a:p>
          <a:p>
            <a:pPr rtl="0"/>
            <a:r>
              <a:rPr lang="pt-BR"/>
              <a:t>15.4.1 - Rotas estáticas flutuantes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15.4 – Configurar rotas estáticas flutuantes</a:t>
            </a:r>
          </a:p>
          <a:p>
            <a:pPr rtl="0"/>
            <a:r>
              <a:rPr lang="pt-BR"/>
              <a:t>15.4.2 - </a:t>
            </a:r>
            <a:r>
              <a:rPr lang="pt-BR" sz="1200"/>
              <a:t>Configurar rotas estáticas flutuantes IPv4 e IPv6</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4157728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15.4 – Configurar rotas estáticas flutuantes</a:t>
            </a:r>
          </a:p>
          <a:p>
            <a:pPr rtl="0"/>
            <a:r>
              <a:rPr lang="pt-BR"/>
              <a:t>15.4.3 - </a:t>
            </a:r>
            <a:r>
              <a:rPr lang="pt-BR" sz="1200"/>
              <a:t>Teste as rotas estáticas flutuantes</a:t>
            </a:r>
          </a:p>
          <a:p>
            <a:pPr rtl="0"/>
            <a:r>
              <a:rPr lang="pt-BR" sz="1200"/>
              <a:t>15.4.4 - Verificador de sintaxe - Configurar rota estática flutuante</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742788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15.5 - Configurar rotas estáticas de host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985862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15.5 - Configurar rotas estáticas de host</a:t>
            </a:r>
          </a:p>
          <a:p>
            <a:pPr rtl="0"/>
            <a:r>
              <a:rPr lang="pt-BR"/>
              <a:t>15.5.1 - Rotas de host</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287849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15.5 - Configurar rotas estáticas de host</a:t>
            </a:r>
          </a:p>
          <a:p>
            <a:pPr rtl="0"/>
            <a:r>
              <a:rPr lang="pt-BR"/>
              <a:t>15.5.2- </a:t>
            </a:r>
            <a:r>
              <a:rPr lang="pt-BR" sz="1200"/>
              <a:t>Rotas de host instaladas automaticamente</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1482538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15.5 - Configurar rotas estáticas de host</a:t>
            </a:r>
          </a:p>
          <a:p>
            <a:pPr rtl="0"/>
            <a:r>
              <a:rPr lang="pt-BR"/>
              <a:t>15.5.3 - </a:t>
            </a:r>
            <a:r>
              <a:rPr lang="pt-BR" sz="1200"/>
              <a:t>Rotas estáticas do host</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354688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15.5 - Configurar rotas estáticas de host</a:t>
            </a:r>
          </a:p>
          <a:p>
            <a:pPr rtl="0"/>
            <a:r>
              <a:rPr lang="pt-BR"/>
              <a:t>15.5.4 - Configurar </a:t>
            </a:r>
            <a:r>
              <a:rPr lang="pt-BR" sz="1200"/>
              <a:t>rotas de host estáticas</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2431761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15.5 - Configurar rotas estáticas de host</a:t>
            </a:r>
          </a:p>
          <a:p>
            <a:pPr rtl="0"/>
            <a:r>
              <a:rPr lang="pt-BR"/>
              <a:t>15.5.5 - Verificar </a:t>
            </a:r>
            <a:r>
              <a:rPr lang="pt-BR" sz="1200"/>
              <a:t>rotas estáticas do host</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235377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15.5 - Configurar rotas estáticas de host</a:t>
            </a:r>
          </a:p>
          <a:p>
            <a:pPr rtl="0"/>
            <a:r>
              <a:rPr lang="pt-BR"/>
              <a:t>15.5.6 - </a:t>
            </a:r>
            <a:r>
              <a:rPr lang="pt-BR" sz="1200"/>
              <a:t>Configurar a Rota Estática do Host IPv6 com Link Local Next-Hop</a:t>
            </a:r>
          </a:p>
          <a:p>
            <a:pPr rtl="0"/>
            <a:r>
              <a:rPr lang="pt-BR" sz="1200"/>
              <a:t>15.5.7 - Verificador de sintaxe - Configurar rotas de host estático</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3691711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15.6 - Módulo Prática e Quiz</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15.6 - Módulo Prática e Quiz</a:t>
            </a:r>
          </a:p>
          <a:p>
            <a:pPr rtl="0"/>
            <a:r>
              <a:rPr lang="pt-BR"/>
              <a:t>15.6.1 - Rastreador de pacotes - Configurar rotas estáticas e padrão IPv4 e IPv6</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1260196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15.6 - Módulo Prática e Quiz</a:t>
            </a:r>
          </a:p>
          <a:p>
            <a:pPr rtl="0"/>
            <a:r>
              <a:rPr lang="pt-BR"/>
              <a:t>15.6.2 - Laboratório - Configurar rotas estáticas e padrão IPv4 e IPv6</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3301432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15 - Roteamento estático de IP</a:t>
            </a:r>
          </a:p>
          <a:p>
            <a:pPr rtl="0"/>
            <a:r>
              <a:rPr lang="pt-BR"/>
              <a:t>15.6 - Módulo Prática e Quiz</a:t>
            </a:r>
          </a:p>
          <a:p>
            <a:pPr rtl="0"/>
            <a:r>
              <a:rPr lang="pt-BR"/>
              <a:t>15.6.2 - O que aprendi neste módulo?</a:t>
            </a:r>
          </a:p>
        </p:txBody>
      </p:sp>
    </p:spTree>
    <p:extLst>
      <p:ext uri="{BB962C8B-B14F-4D97-AF65-F5344CB8AC3E}">
        <p14:creationId xmlns:p14="http://schemas.microsoft.com/office/powerpoint/2010/main" val="25279157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15 - Roteamento estático de IP</a:t>
            </a:r>
          </a:p>
          <a:p>
            <a:pPr rtl="0"/>
            <a:r>
              <a:rPr lang="pt-BR"/>
              <a:t>15.6 - Módulo Prática e Quiz</a:t>
            </a:r>
          </a:p>
          <a:p>
            <a:pPr rtl="0"/>
            <a:r>
              <a:rPr lang="pt-BR"/>
              <a:t>15.6.2 - O que aprendi neste módulo? (continuação)</a:t>
            </a:r>
          </a:p>
        </p:txBody>
      </p:sp>
    </p:spTree>
    <p:extLst>
      <p:ext uri="{BB962C8B-B14F-4D97-AF65-F5344CB8AC3E}">
        <p14:creationId xmlns:p14="http://schemas.microsoft.com/office/powerpoint/2010/main" val="11846252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50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15 - Roteamento estático de IP</a:t>
            </a:r>
          </a:p>
          <a:p>
            <a:pPr rtl="0"/>
            <a:r>
              <a:rPr lang="pt-BR"/>
              <a:t>15.6 - Módulo Prática e Quiz</a:t>
            </a:r>
          </a:p>
          <a:p>
            <a:pPr rtl="0"/>
            <a:r>
              <a:rPr lang="pt-BR"/>
              <a:t>15.6.2 - O que aprendi neste módulo?</a:t>
            </a:r>
          </a:p>
          <a:p>
            <a:pPr rtl="0"/>
            <a:r>
              <a:rPr lang="pt-BR"/>
              <a:t>15.6.3 - Questionário do Módulo - Roteamento Estático IP</a:t>
            </a:r>
          </a:p>
        </p:txBody>
      </p:sp>
    </p:spTree>
    <p:extLst>
      <p:ext uri="{BB962C8B-B14F-4D97-AF65-F5344CB8AC3E}">
        <p14:creationId xmlns:p14="http://schemas.microsoft.com/office/powerpoint/2010/main" val="31230871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51</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spcBef>
                <a:spcPts val="0"/>
              </a:spcBef>
            </a:pPr>
            <a:r>
              <a:rPr lang="pt-BR">
                <a:solidFill>
                  <a:schemeClr val="accent5">
                    <a:lumMod val="40000"/>
                    <a:lumOff val="60000"/>
                  </a:schemeClr>
                </a:solidFill>
              </a:rPr>
              <a:t>Switching, Routing, e Wireless Essentials v7.0 (SRWE)</a:t>
            </a:r>
          </a:p>
          <a:p>
            <a:pPr rtl="0">
              <a:buFontTx/>
              <a:buNone/>
            </a:pPr>
            <a:r>
              <a:rPr lang="pt-BR" b="0"/>
              <a:t>Módulo 15: Roteamento estático de IP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a:t>15- Roteamento estático de IP</a:t>
            </a:r>
          </a:p>
          <a:p>
            <a:pPr rtl="0">
              <a:buFontTx/>
              <a:buNone/>
            </a:pPr>
            <a:r>
              <a:rPr lang="pt-BR"/>
              <a:t>15.0 – Introdução</a:t>
            </a:r>
          </a:p>
          <a:p>
            <a:pPr rtl="0">
              <a:buFontTx/>
              <a:buNone/>
            </a:pPr>
            <a:r>
              <a:rPr lang="pt-BR"/>
              <a:t>15.0.2 – O que aprenderei a fazer neste módulo?</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15 - Roteamento estático de IP</a:t>
            </a:r>
          </a:p>
          <a:p>
            <a:pPr rtl="0"/>
            <a:r>
              <a:rPr lang="pt-BR"/>
              <a:t>15.1 - Rotas estáticas</a:t>
            </a:r>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15: Roteamento estático de IP</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6" y="3809526"/>
            <a:ext cx="3545913" cy="902174"/>
          </a:xfrm>
        </p:spPr>
        <p:txBody>
          <a:bodyPr/>
          <a:lstStyle/>
          <a:p>
            <a:pPr rtl="0">
              <a:spcBef>
                <a:spcPts val="0"/>
              </a:spcBef>
            </a:pPr>
            <a:r>
              <a:rPr lang="pt-BR">
                <a:solidFill>
                  <a:schemeClr val="accent5">
                    <a:lumMod val="40000"/>
                    <a:lumOff val="60000"/>
                  </a:schemeClr>
                </a:solidFill>
              </a:rPr>
              <a:t>Switching, Routing, e Wireless Essentials v7.0 (SRWE)</a:t>
            </a:r>
          </a:p>
          <a:p>
            <a:pPr rtl="0">
              <a:spcBef>
                <a:spcPts val="0"/>
              </a:spcBef>
            </a:pPr>
            <a:r>
              <a:rPr lang="pt-BR">
                <a:solidFill>
                  <a:schemeClr val="accent5">
                    <a:lumMod val="40000"/>
                    <a:lumOff val="60000"/>
                  </a:schemeClr>
                </a:solidFill>
              </a:rPr>
              <a:t>(SRWE)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5357" y="673109"/>
            <a:ext cx="8853286" cy="757551"/>
          </a:xfrm>
        </p:spPr>
        <p:txBody>
          <a:bodyPr/>
          <a:lstStyle/>
          <a:p>
            <a:pPr marL="0" lvl="0" indent="0" defTabSz="914400" rtl="0" eaLnBrk="0" hangingPunct="0">
              <a:spcBef>
                <a:spcPct val="0"/>
              </a:spcBef>
              <a:spcAft>
                <a:spcPct val="0"/>
              </a:spcAft>
              <a:buClrTx/>
              <a:buSzTx/>
              <a:buNone/>
            </a:pPr>
            <a:r>
              <a:rPr lang="pt-BR" sz="1600" b="1">
                <a:solidFill>
                  <a:schemeClr val="tx1"/>
                </a:solidFill>
                <a:ea typeface="Calibri" panose="020F0502020204030204" pitchFamily="34" charset="0"/>
                <a:cs typeface="Calibri" panose="020F0502020204030204" pitchFamily="34" charset="0"/>
              </a:rPr>
              <a:t>Título do Módulo: </a:t>
            </a:r>
            <a:r>
              <a:rPr lang="pt-BR" sz="1600">
                <a:ea typeface="Calibri" panose="020F0502020204030204" pitchFamily="34" charset="0"/>
                <a:cs typeface="Calibri" panose="020F0502020204030204" pitchFamily="34" charset="0"/>
              </a:rPr>
              <a:t>Roteamento Estático IP</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rtl="0" eaLnBrk="0" hangingPunct="0">
              <a:spcBef>
                <a:spcPct val="0"/>
              </a:spcBef>
              <a:spcAft>
                <a:spcPct val="0"/>
              </a:spcAft>
              <a:buClrTx/>
              <a:buSzTx/>
              <a:buNone/>
            </a:pPr>
            <a:r>
              <a:rPr lang="pt-BR" sz="1600" b="1">
                <a:solidFill>
                  <a:schemeClr val="tx1"/>
                </a:solidFill>
                <a:ea typeface="Calibri" panose="020F0502020204030204" pitchFamily="34" charset="0"/>
                <a:cs typeface="Calibri" panose="020F0502020204030204" pitchFamily="34" charset="0"/>
              </a:rPr>
              <a:t>Objetivo do módulo</a:t>
            </a:r>
            <a:r>
              <a:rPr lang="pt-BR" sz="1600">
                <a:solidFill>
                  <a:schemeClr val="tx1"/>
                </a:solidFill>
                <a:ea typeface="Calibri" panose="020F0502020204030204" pitchFamily="34" charset="0"/>
                <a:cs typeface="Calibri" panose="020F0502020204030204" pitchFamily="34" charset="0"/>
              </a:rPr>
              <a:t>: </a:t>
            </a:r>
            <a:r>
              <a:rPr lang="pt-BR" sz="1600"/>
              <a:t>Configurar rotas estáticas IPv4 e IPv6. </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631556624"/>
              </p:ext>
            </p:extLst>
          </p:nvPr>
        </p:nvGraphicFramePr>
        <p:xfrm>
          <a:off x="323274" y="1556495"/>
          <a:ext cx="7896830" cy="282956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rtl="0" fontAlgn="ctr"/>
                      <a:r>
                        <a:rPr lang="pt-BR" b="1">
                          <a:effectLst/>
                        </a:rPr>
                        <a:t>Título do Tópico</a:t>
                      </a:r>
                    </a:p>
                  </a:txBody>
                  <a:tcPr marL="47625" marR="47625" marT="47625" marB="47625" anchor="ctr"/>
                </a:tc>
                <a:tc>
                  <a:txBody>
                    <a:bodyPr/>
                    <a:lstStyle/>
                    <a:p>
                      <a:pPr algn="l" rtl="0" fontAlgn="ctr"/>
                      <a:r>
                        <a:rPr lang="pt-BR" b="1">
                          <a:effectLst/>
                        </a:rPr>
                        <a:t>Objetivo do Tópico</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pt-BR" b="1">
                          <a:solidFill>
                            <a:schemeClr val="bg1"/>
                          </a:solidFill>
                          <a:effectLst/>
                        </a:rPr>
                        <a:t>Rotas estáticas</a:t>
                      </a:r>
                    </a:p>
                  </a:txBody>
                  <a:tcPr marL="47625" marR="47625" marT="47625" marB="47625" anchor="ctr">
                    <a:solidFill>
                      <a:schemeClr val="accent1"/>
                    </a:solidFill>
                  </a:tcPr>
                </a:tc>
                <a:tc>
                  <a:txBody>
                    <a:bodyPr/>
                    <a:lstStyle/>
                    <a:p>
                      <a:pPr rtl="0" fontAlgn="ctr"/>
                      <a:r>
                        <a:rPr lang="pt-BR" b="0">
                          <a:effectLst/>
                        </a:rPr>
                        <a:t>Descreva a sintaxe do comando para rotas estáticas.</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pt-BR" b="1">
                          <a:solidFill>
                            <a:schemeClr val="bg1"/>
                          </a:solidFill>
                          <a:effectLst/>
                        </a:rPr>
                        <a:t>Configuração de rotas estáticas de IP</a:t>
                      </a:r>
                    </a:p>
                  </a:txBody>
                  <a:tcPr marL="47625" marR="47625" marT="47625" marB="47625" anchor="ctr">
                    <a:solidFill>
                      <a:schemeClr val="accent1"/>
                    </a:solidFill>
                  </a:tcPr>
                </a:tc>
                <a:tc>
                  <a:txBody>
                    <a:bodyPr/>
                    <a:lstStyle/>
                    <a:p>
                      <a:pPr rtl="0" fontAlgn="ctr"/>
                      <a:r>
                        <a:rPr lang="pt-BR" b="0">
                          <a:effectLst/>
                        </a:rPr>
                        <a:t>Configurar rotas estáticas IPv4 e IPv6.</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pt-BR" b="1">
                          <a:solidFill>
                            <a:schemeClr val="bg1"/>
                          </a:solidFill>
                          <a:effectLst/>
                        </a:rPr>
                        <a:t>Configuração de rotas estáticas padrão de IP</a:t>
                      </a:r>
                    </a:p>
                  </a:txBody>
                  <a:tcPr marL="47625" marR="47625" marT="47625" marB="47625" anchor="ctr">
                    <a:solidFill>
                      <a:schemeClr val="accent1"/>
                    </a:solidFill>
                  </a:tcPr>
                </a:tc>
                <a:tc>
                  <a:txBody>
                    <a:bodyPr/>
                    <a:lstStyle/>
                    <a:p>
                      <a:pPr rtl="0" fontAlgn="ctr"/>
                      <a:r>
                        <a:rPr lang="pt-BR" b="0">
                          <a:effectLst/>
                        </a:rPr>
                        <a:t>Configurar rotas estáticas padrão IPv4 e IPv6.</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pt-BR" b="1">
                          <a:solidFill>
                            <a:schemeClr val="bg1"/>
                          </a:solidFill>
                          <a:effectLst/>
                        </a:rPr>
                        <a:t>Configuração de rotas estáticas flutuantes</a:t>
                      </a:r>
                    </a:p>
                  </a:txBody>
                  <a:tcPr marL="47625" marR="47625" marT="47625" marB="47625" anchor="ctr">
                    <a:solidFill>
                      <a:schemeClr val="accent1"/>
                    </a:solidFill>
                  </a:tcPr>
                </a:tc>
                <a:tc>
                  <a:txBody>
                    <a:bodyPr/>
                    <a:lstStyle/>
                    <a:p>
                      <a:pPr rtl="0" fontAlgn="ctr"/>
                      <a:r>
                        <a:rPr lang="pt-BR" b="0">
                          <a:effectLst/>
                        </a:rPr>
                        <a:t>Configurar uma rota estática flutuante para proporcionar uma conexão alternativa.</a:t>
                      </a:r>
                    </a:p>
                  </a:txBody>
                  <a:tcPr marL="47625" marR="47625" marT="47625" marB="47625" anchor="ctr"/>
                </a:tc>
                <a:extLst>
                  <a:ext uri="{0D108BD9-81ED-4DB2-BD59-A6C34878D82A}">
                    <a16:rowId xmlns:a16="http://schemas.microsoft.com/office/drawing/2014/main" val="3134809945"/>
                  </a:ext>
                </a:extLst>
              </a:tr>
              <a:tr h="370840">
                <a:tc>
                  <a:txBody>
                    <a:bodyPr/>
                    <a:lstStyle/>
                    <a:p>
                      <a:pPr rtl="0" fontAlgn="ctr"/>
                      <a:r>
                        <a:rPr lang="pt-BR" b="1">
                          <a:solidFill>
                            <a:schemeClr val="bg1"/>
                          </a:solidFill>
                          <a:effectLst/>
                        </a:rPr>
                        <a:t>Configuração de rotas estáticas de host</a:t>
                      </a:r>
                    </a:p>
                  </a:txBody>
                  <a:tcPr marL="47625" marR="47625" marT="47625" marB="47625" anchor="ctr">
                    <a:solidFill>
                      <a:schemeClr val="accent1"/>
                    </a:solidFill>
                  </a:tcPr>
                </a:tc>
                <a:tc>
                  <a:txBody>
                    <a:bodyPr/>
                    <a:lstStyle/>
                    <a:p>
                      <a:pPr rtl="0" fontAlgn="ctr"/>
                      <a:r>
                        <a:rPr lang="pt-BR" b="0">
                          <a:effectLst/>
                        </a:rPr>
                        <a:t>Configurar rotas de host estáticas IPv4 e IPv6 que direcionam o tráfego para um host específico.</a:t>
                      </a:r>
                    </a:p>
                  </a:txBody>
                  <a:tcPr marL="47625" marR="47625" marT="47625" marB="47625" anchor="ctr"/>
                </a:tc>
                <a:extLst>
                  <a:ext uri="{0D108BD9-81ED-4DB2-BD59-A6C34878D82A}">
                    <a16:rowId xmlns:a16="http://schemas.microsoft.com/office/drawing/2014/main" val="361647342"/>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15.1 Rotas Estáticas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Rotas Estáticas</a:t>
            </a:r>
            <a:br>
              <a:rPr lang="en-US" dirty="0"/>
            </a:br>
            <a:r>
              <a:rPr lang="pt-BR" sz="2400"/>
              <a:t>Tipos de rotas estáticas</a:t>
            </a:r>
          </a:p>
        </p:txBody>
      </p:sp>
      <p:sp>
        <p:nvSpPr>
          <p:cNvPr id="4" name="Content Placeholder 3">
            <a:extLst>
              <a:ext uri="{FF2B5EF4-FFF2-40B4-BE49-F238E27FC236}">
                <a16:creationId xmlns:a16="http://schemas.microsoft.com/office/drawing/2014/main" id="{E680852E-0C35-4F4B-9A4F-6CBBD0823BA6}"/>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Rotas estáticas são comumente implementadas em uma rede. Isso é verdadeiro mesmo quando há um protocolo de roteamento dinâmico configurado. </a:t>
            </a:r>
          </a:p>
          <a:p>
            <a:pPr marL="0" indent="0" algn="l"/>
            <a:endParaRPr lang="en-US" sz="1600" dirty="0">
              <a:solidFill>
                <a:srgbClr val="000000"/>
              </a:solidFill>
            </a:endParaRPr>
          </a:p>
          <a:p>
            <a:pPr marL="0" indent="0" algn="l" rtl="0"/>
            <a:r>
              <a:rPr lang="pt-BR" sz="1600">
                <a:solidFill>
                  <a:srgbClr val="000000"/>
                </a:solidFill>
              </a:rPr>
              <a:t>Rotas estáticas podem ser configuradas para IPv4 e IPv6. Ambos os protocolos suportam os seguintes tipos de rotas estáticas:</a:t>
            </a:r>
          </a:p>
          <a:p>
            <a:pPr marL="415985" lvl="1" indent="-342900" rtl="0">
              <a:buFont typeface="Arial" panose="020B0604020202020204" pitchFamily="34" charset="0"/>
              <a:buChar char="•"/>
            </a:pPr>
            <a:r>
              <a:rPr lang="pt-BR" sz="1600">
                <a:solidFill>
                  <a:srgbClr val="000000"/>
                </a:solidFill>
              </a:rPr>
              <a:t>Rota estática standard</a:t>
            </a:r>
          </a:p>
          <a:p>
            <a:pPr marL="415985" lvl="1" indent="-342900" rtl="0">
              <a:buFont typeface="Arial" panose="020B0604020202020204" pitchFamily="34" charset="0"/>
              <a:buChar char="•"/>
            </a:pPr>
            <a:r>
              <a:rPr lang="pt-BR" sz="1600">
                <a:solidFill>
                  <a:srgbClr val="000000"/>
                </a:solidFill>
              </a:rPr>
              <a:t>Rota estática padrão</a:t>
            </a:r>
          </a:p>
          <a:p>
            <a:pPr marL="415985" lvl="1" indent="-342900" rtl="0">
              <a:buFont typeface="Arial" panose="020B0604020202020204" pitchFamily="34" charset="0"/>
              <a:buChar char="•"/>
            </a:pPr>
            <a:r>
              <a:rPr lang="pt-BR" sz="1600">
                <a:solidFill>
                  <a:srgbClr val="000000"/>
                </a:solidFill>
              </a:rPr>
              <a:t>Rota estática flutuante</a:t>
            </a:r>
          </a:p>
          <a:p>
            <a:pPr marL="415985" lvl="1" indent="-342900" rtl="0">
              <a:buFont typeface="Arial" panose="020B0604020202020204" pitchFamily="34" charset="0"/>
              <a:buChar char="•"/>
            </a:pPr>
            <a:r>
              <a:rPr lang="pt-BR" sz="1600">
                <a:solidFill>
                  <a:srgbClr val="000000"/>
                </a:solidFill>
              </a:rPr>
              <a:t>rota estática de sumarização</a:t>
            </a:r>
          </a:p>
          <a:p>
            <a:pPr marL="0" indent="0" algn="l"/>
            <a:endParaRPr lang="en-US" sz="1600" dirty="0">
              <a:solidFill>
                <a:srgbClr val="000000"/>
              </a:solidFill>
            </a:endParaRPr>
          </a:p>
          <a:p>
            <a:pPr marL="0" indent="0" algn="l" rtl="0"/>
            <a:r>
              <a:rPr lang="pt-BR" sz="1600">
                <a:solidFill>
                  <a:srgbClr val="000000"/>
                </a:solidFill>
              </a:rPr>
              <a:t>As rotas estáticas são configuradas usando os comandos de configuração global </a:t>
            </a:r>
            <a:r>
              <a:rPr lang="pt-BR" sz="1600" b="1">
                <a:solidFill>
                  <a:srgbClr val="000000"/>
                </a:solidFill>
              </a:rPr>
              <a:t>ip route</a:t>
            </a:r>
            <a:r>
              <a:rPr lang="pt-BR" sz="1600">
                <a:solidFill>
                  <a:srgbClr val="000000"/>
                </a:solidFill>
              </a:rPr>
              <a:t> e </a:t>
            </a:r>
            <a:r>
              <a:rPr lang="pt-BR" sz="1600" b="1">
                <a:solidFill>
                  <a:srgbClr val="000000"/>
                </a:solidFill>
              </a:rPr>
              <a:t>ipv6 route</a:t>
            </a:r>
            <a:r>
              <a:rPr lang="pt-BR" sz="1600">
                <a:solidFill>
                  <a:srgbClr val="000000"/>
                </a:solidFill>
              </a:rPr>
              <a:t>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Rotas Estáticas</a:t>
            </a:r>
            <a:br>
              <a:rPr lang="en-US" dirty="0"/>
            </a:br>
            <a:r>
              <a:rPr lang="pt-BR" sz="2400"/>
              <a:t>Opções do Próximo Salto</a:t>
            </a:r>
          </a:p>
        </p:txBody>
      </p:sp>
      <p:sp>
        <p:nvSpPr>
          <p:cNvPr id="5" name="Content Placeholder 4">
            <a:extLst>
              <a:ext uri="{FF2B5EF4-FFF2-40B4-BE49-F238E27FC236}">
                <a16:creationId xmlns:a16="http://schemas.microsoft.com/office/drawing/2014/main" id="{00DB5D64-E56C-5149-8528-9CCE82CF7D8C}"/>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Ao configurar uma rota estática, o próximo salto pode ser identificado por um endereço IP, interface de saída ou ambos. Como o destino é especificado cria um dos três seguintes tipos de rota estática:</a:t>
            </a:r>
          </a:p>
          <a:p>
            <a:pPr marL="415985" lvl="1" indent="-342900" rtl="0">
              <a:buFont typeface="Arial" panose="020B0604020202020204" pitchFamily="34" charset="0"/>
              <a:buChar char="•"/>
            </a:pPr>
            <a:r>
              <a:rPr lang="pt-BR" sz="1600" b="1">
                <a:solidFill>
                  <a:srgbClr val="000000"/>
                </a:solidFill>
              </a:rPr>
              <a:t>Next-hop route</a:t>
            </a:r>
            <a:r>
              <a:rPr lang="pt-BR" sz="1600">
                <a:solidFill>
                  <a:srgbClr val="000000"/>
                </a:solidFill>
              </a:rPr>
              <a:t> - Somente o endereço IP do próximo salto é especificado</a:t>
            </a:r>
          </a:p>
          <a:p>
            <a:pPr marL="415985" lvl="1" indent="-342900" rtl="0">
              <a:buFont typeface="Arial" panose="020B0604020202020204" pitchFamily="34" charset="0"/>
              <a:buChar char="•"/>
            </a:pPr>
            <a:r>
              <a:rPr lang="pt-BR" sz="1600" b="1">
                <a:solidFill>
                  <a:srgbClr val="000000"/>
                </a:solidFill>
              </a:rPr>
              <a:t>Directly connected static route</a:t>
            </a:r>
            <a:r>
              <a:rPr lang="pt-BR" sz="1600">
                <a:solidFill>
                  <a:srgbClr val="000000"/>
                </a:solidFill>
              </a:rPr>
              <a:t> - Somente a interface de saída do roteador é especificada</a:t>
            </a:r>
          </a:p>
          <a:p>
            <a:pPr marL="415985" lvl="1" indent="-342900" rtl="0">
              <a:buFont typeface="Arial" panose="020B0604020202020204" pitchFamily="34" charset="0"/>
              <a:buChar char="•"/>
            </a:pPr>
            <a:r>
              <a:rPr lang="pt-BR" sz="1600" b="1">
                <a:solidFill>
                  <a:srgbClr val="000000"/>
                </a:solidFill>
              </a:rPr>
              <a:t>Fully specified static route</a:t>
            </a:r>
            <a:r>
              <a:rPr lang="pt-BR" sz="1600">
                <a:solidFill>
                  <a:srgbClr val="000000"/>
                </a:solidFill>
              </a:rPr>
              <a:t> - O endereço IP do próximo salto e a interface de saída são especificados</a:t>
            </a:r>
          </a:p>
        </p:txBody>
      </p:sp>
    </p:spTree>
    <p:extLst>
      <p:ext uri="{BB962C8B-B14F-4D97-AF65-F5344CB8AC3E}">
        <p14:creationId xmlns:p14="http://schemas.microsoft.com/office/powerpoint/2010/main" val="25242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Comando de rota estáticaIPv4 de rotas estáticas</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As rotas estáticas do IPv4 são configuradas usando o seguinte comando de configuração global:</a:t>
            </a:r>
          </a:p>
          <a:p>
            <a:pPr marL="0" indent="0" algn="l"/>
            <a:endParaRPr lang="en-US" sz="1600" dirty="0">
              <a:solidFill>
                <a:srgbClr val="000000"/>
              </a:solidFill>
            </a:endParaRPr>
          </a:p>
          <a:p>
            <a:pPr marL="0" indent="0" algn="l" rtl="0"/>
            <a:r>
              <a:rPr lang="pt-BR" sz="1600" b="1">
                <a:solidFill>
                  <a:srgbClr val="000000"/>
                </a:solidFill>
                <a:latin typeface="Courier New" panose="02070309020205020404" pitchFamily="49" charset="0"/>
                <a:cs typeface="Courier New" panose="02070309020205020404" pitchFamily="49" charset="0"/>
              </a:rPr>
              <a:t>Router(config)# ip route </a:t>
            </a:r>
            <a:r>
              <a:rPr lang="pt-BR" sz="1600" i="1">
                <a:solidFill>
                  <a:srgbClr val="000000"/>
                </a:solidFill>
                <a:latin typeface="Courier New" panose="02070309020205020404" pitchFamily="49" charset="0"/>
                <a:cs typeface="Courier New" panose="02070309020205020404" pitchFamily="49" charset="0"/>
              </a:rPr>
              <a:t>network-address subnet-mask </a:t>
            </a:r>
            <a:r>
              <a:rPr lang="pt-BR" sz="1600">
                <a:solidFill>
                  <a:srgbClr val="000000"/>
                </a:solidFill>
                <a:latin typeface="Courier New" panose="02070309020205020404" pitchFamily="49" charset="0"/>
                <a:cs typeface="Courier New" panose="02070309020205020404" pitchFamily="49" charset="0"/>
              </a:rPr>
              <a:t>{ </a:t>
            </a:r>
            <a:r>
              <a:rPr lang="pt-BR" sz="1600" i="1">
                <a:solidFill>
                  <a:srgbClr val="000000"/>
                </a:solidFill>
                <a:latin typeface="Courier New" panose="02070309020205020404" pitchFamily="49" charset="0"/>
                <a:cs typeface="Courier New" panose="02070309020205020404" pitchFamily="49" charset="0"/>
              </a:rPr>
              <a:t>ip-address </a:t>
            </a:r>
            <a:r>
              <a:rPr lang="pt-BR" sz="1600">
                <a:solidFill>
                  <a:srgbClr val="000000"/>
                </a:solidFill>
                <a:latin typeface="Courier New" panose="02070309020205020404" pitchFamily="49" charset="0"/>
                <a:cs typeface="Courier New" panose="02070309020205020404" pitchFamily="49" charset="0"/>
              </a:rPr>
              <a:t>| </a:t>
            </a:r>
            <a:r>
              <a:rPr lang="pt-BR" sz="1600" i="1">
                <a:solidFill>
                  <a:srgbClr val="000000"/>
                </a:solidFill>
                <a:latin typeface="Courier New" panose="02070309020205020404" pitchFamily="49" charset="0"/>
                <a:cs typeface="Courier New" panose="02070309020205020404" pitchFamily="49" charset="0"/>
              </a:rPr>
              <a:t>exit-intf</a:t>
            </a:r>
            <a:r>
              <a:rPr lang="pt-BR" sz="1600">
                <a:solidFill>
                  <a:srgbClr val="000000"/>
                </a:solidFill>
                <a:latin typeface="Courier New" panose="02070309020205020404" pitchFamily="49" charset="0"/>
                <a:cs typeface="Courier New" panose="02070309020205020404" pitchFamily="49" charset="0"/>
              </a:rPr>
              <a:t> [</a:t>
            </a:r>
            <a:r>
              <a:rPr lang="pt-BR" sz="1600" i="1">
                <a:solidFill>
                  <a:srgbClr val="000000"/>
                </a:solidFill>
                <a:latin typeface="Courier New" panose="02070309020205020404" pitchFamily="49" charset="0"/>
                <a:cs typeface="Courier New" panose="02070309020205020404" pitchFamily="49" charset="0"/>
              </a:rPr>
              <a:t>ip-address</a:t>
            </a:r>
            <a:r>
              <a:rPr lang="pt-BR" sz="1600">
                <a:solidFill>
                  <a:srgbClr val="000000"/>
                </a:solidFill>
                <a:latin typeface="Courier New" panose="02070309020205020404" pitchFamily="49" charset="0"/>
                <a:cs typeface="Courier New" panose="02070309020205020404" pitchFamily="49" charset="0"/>
              </a:rPr>
              <a:t>]} [distance]</a:t>
            </a:r>
          </a:p>
          <a:p>
            <a:pPr marL="0" indent="0" algn="l"/>
            <a:endParaRPr lang="en-US" sz="1600" b="1" dirty="0">
              <a:solidFill>
                <a:srgbClr val="000000"/>
              </a:solidFill>
            </a:endParaRPr>
          </a:p>
          <a:p>
            <a:pPr marL="0" indent="0" algn="l" rtl="0"/>
            <a:r>
              <a:rPr lang="pt-BR" sz="1600" b="1">
                <a:solidFill>
                  <a:srgbClr val="000000"/>
                </a:solidFill>
              </a:rPr>
              <a:t>Observação:</a:t>
            </a:r>
            <a:r>
              <a:rPr lang="pt-BR" sz="1600">
                <a:solidFill>
                  <a:srgbClr val="000000"/>
                </a:solidFill>
              </a:rPr>
              <a:t> Os parâmetros </a:t>
            </a:r>
            <a:r>
              <a:rPr lang="pt-BR" sz="1600" i="1">
                <a:solidFill>
                  <a:srgbClr val="000000"/>
                </a:solidFill>
              </a:rPr>
              <a:t>ip-address</a:t>
            </a:r>
            <a:r>
              <a:rPr lang="pt-BR" sz="1600">
                <a:solidFill>
                  <a:srgbClr val="000000"/>
                </a:solidFill>
              </a:rPr>
              <a:t> , </a:t>
            </a:r>
            <a:r>
              <a:rPr lang="pt-BR" sz="1600" i="1">
                <a:solidFill>
                  <a:srgbClr val="000000"/>
                </a:solidFill>
              </a:rPr>
              <a:t>exit-intf</a:t>
            </a:r>
            <a:r>
              <a:rPr lang="pt-BR" sz="1600">
                <a:solidFill>
                  <a:srgbClr val="000000"/>
                </a:solidFill>
              </a:rPr>
              <a:t> ou </a:t>
            </a:r>
            <a:r>
              <a:rPr lang="pt-BR" sz="1600" i="1">
                <a:solidFill>
                  <a:srgbClr val="000000"/>
                </a:solidFill>
              </a:rPr>
              <a:t>ip-address</a:t>
            </a:r>
            <a:r>
              <a:rPr lang="pt-BR" sz="1600">
                <a:solidFill>
                  <a:srgbClr val="000000"/>
                </a:solidFill>
              </a:rPr>
              <a:t> e </a:t>
            </a:r>
            <a:r>
              <a:rPr lang="pt-BR" sz="1600" i="1">
                <a:solidFill>
                  <a:srgbClr val="000000"/>
                </a:solidFill>
              </a:rPr>
              <a:t>exit-intf</a:t>
            </a:r>
            <a:r>
              <a:rPr lang="pt-BR" sz="1600">
                <a:solidFill>
                  <a:srgbClr val="000000"/>
                </a:solidFill>
              </a:rPr>
              <a:t> devem ser configurados.</a:t>
            </a:r>
          </a:p>
          <a:p>
            <a:pPr marL="0" indent="0" algn="l"/>
            <a:endParaRPr lang="en-US" sz="1600" dirty="0">
              <a:solidFill>
                <a:srgbClr val="000000"/>
              </a:solidFill>
            </a:endParaRPr>
          </a:p>
        </p:txBody>
      </p:sp>
    </p:spTree>
    <p:extLst>
      <p:ext uri="{BB962C8B-B14F-4D97-AF65-F5344CB8AC3E}">
        <p14:creationId xmlns:p14="http://schemas.microsoft.com/office/powerpoint/2010/main" val="222833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Comando de rota estáticaIPv6 de rotas estáticas</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As rotas estáticas do IPv6 são configuradas usando o seguinte comando de configuração global:</a:t>
            </a:r>
          </a:p>
          <a:p>
            <a:pPr marL="0" indent="0" algn="l"/>
            <a:endParaRPr lang="en-US" sz="1600" dirty="0">
              <a:solidFill>
                <a:srgbClr val="000000"/>
              </a:solidFill>
            </a:endParaRPr>
          </a:p>
          <a:p>
            <a:pPr marL="0" indent="0" algn="l" rtl="0"/>
            <a:r>
              <a:rPr lang="pt-BR" sz="1600" b="1">
                <a:solidFill>
                  <a:srgbClr val="000000"/>
                </a:solidFill>
                <a:latin typeface="Courier New" panose="02070309020205020404" pitchFamily="49" charset="0"/>
                <a:cs typeface="Courier New" panose="02070309020205020404" pitchFamily="49" charset="0"/>
              </a:rPr>
              <a:t>Roteador (config) # ipv6 route </a:t>
            </a:r>
            <a:r>
              <a:rPr lang="pt-BR" sz="1600" i="1">
                <a:solidFill>
                  <a:srgbClr val="000000"/>
                </a:solidFill>
                <a:latin typeface="Courier New" panose="02070309020205020404" pitchFamily="49" charset="0"/>
                <a:cs typeface="Courier New" panose="02070309020205020404" pitchFamily="49" charset="0"/>
              </a:rPr>
              <a:t>ipv6-prefix/prefix-length </a:t>
            </a:r>
            <a:r>
              <a:rPr lang="pt-BR" sz="1600">
                <a:solidFill>
                  <a:srgbClr val="000000"/>
                </a:solidFill>
                <a:latin typeface="Courier New" panose="02070309020205020404" pitchFamily="49" charset="0"/>
                <a:cs typeface="Courier New" panose="02070309020205020404" pitchFamily="49" charset="0"/>
              </a:rPr>
              <a:t>{ </a:t>
            </a:r>
            <a:r>
              <a:rPr lang="pt-BR" sz="1600" i="1">
                <a:solidFill>
                  <a:srgbClr val="000000"/>
                </a:solidFill>
                <a:latin typeface="Courier New" panose="02070309020205020404" pitchFamily="49" charset="0"/>
                <a:cs typeface="Courier New" panose="02070309020205020404" pitchFamily="49" charset="0"/>
              </a:rPr>
              <a:t>ipv6-address </a:t>
            </a:r>
            <a:r>
              <a:rPr lang="pt-BR" sz="1600">
                <a:solidFill>
                  <a:srgbClr val="000000"/>
                </a:solidFill>
                <a:latin typeface="Courier New" panose="02070309020205020404" pitchFamily="49" charset="0"/>
                <a:cs typeface="Courier New" panose="02070309020205020404" pitchFamily="49" charset="0"/>
              </a:rPr>
              <a:t>| </a:t>
            </a:r>
            <a:r>
              <a:rPr lang="pt-BR" sz="1600" i="1">
                <a:solidFill>
                  <a:srgbClr val="000000"/>
                </a:solidFill>
                <a:latin typeface="Courier New" panose="02070309020205020404" pitchFamily="49" charset="0"/>
                <a:cs typeface="Courier New" panose="02070309020205020404" pitchFamily="49" charset="0"/>
              </a:rPr>
              <a:t>exit-intf</a:t>
            </a:r>
            <a:r>
              <a:rPr lang="pt-BR" sz="1600">
                <a:solidFill>
                  <a:srgbClr val="000000"/>
                </a:solidFill>
                <a:latin typeface="Courier New" panose="02070309020205020404" pitchFamily="49" charset="0"/>
                <a:cs typeface="Courier New" panose="02070309020205020404" pitchFamily="49" charset="0"/>
              </a:rPr>
              <a:t> [ </a:t>
            </a:r>
            <a:r>
              <a:rPr lang="pt-BR" sz="1600" i="1">
                <a:solidFill>
                  <a:srgbClr val="000000"/>
                </a:solidFill>
                <a:latin typeface="Courier New" panose="02070309020205020404" pitchFamily="49" charset="0"/>
                <a:cs typeface="Courier New" panose="02070309020205020404" pitchFamily="49" charset="0"/>
              </a:rPr>
              <a:t>ipv6-address</a:t>
            </a:r>
            <a:r>
              <a:rPr lang="pt-BR" sz="1600">
                <a:solidFill>
                  <a:srgbClr val="000000"/>
                </a:solidFill>
                <a:latin typeface="Courier New" panose="02070309020205020404" pitchFamily="49" charset="0"/>
                <a:cs typeface="Courier New" panose="02070309020205020404" pitchFamily="49" charset="0"/>
              </a:rPr>
              <a:t>]} [ </a:t>
            </a:r>
            <a:r>
              <a:rPr lang="pt-BR" sz="1600" i="1">
                <a:solidFill>
                  <a:srgbClr val="000000"/>
                </a:solidFill>
                <a:latin typeface="Courier New" panose="02070309020205020404" pitchFamily="49" charset="0"/>
                <a:cs typeface="Courier New" panose="02070309020205020404" pitchFamily="49" charset="0"/>
              </a:rPr>
              <a:t>distance</a:t>
            </a:r>
            <a:r>
              <a:rPr lang="pt-BR" sz="1600">
                <a:solidFill>
                  <a:srgbClr val="000000"/>
                </a:solidFill>
                <a:latin typeface="Courier New" panose="02070309020205020404" pitchFamily="49" charset="0"/>
                <a:cs typeface="Courier New" panose="02070309020205020404" pitchFamily="49" charset="0"/>
              </a:rPr>
              <a:t>] </a:t>
            </a:r>
          </a:p>
          <a:p>
            <a:pPr marL="0" indent="0" algn="l"/>
            <a:endParaRPr lang="en-US" sz="1600" dirty="0">
              <a:solidFill>
                <a:srgbClr val="000000"/>
              </a:solidFill>
            </a:endParaRPr>
          </a:p>
          <a:p>
            <a:pPr marL="0" indent="0" algn="l" rtl="0"/>
            <a:r>
              <a:rPr lang="pt-BR" sz="1600">
                <a:solidFill>
                  <a:srgbClr val="000000"/>
                </a:solidFill>
              </a:rPr>
              <a:t>A maioria dos parâmetros é idêntica à versão de IPv4 do comando.</a:t>
            </a:r>
          </a:p>
          <a:p>
            <a:pPr marL="0" indent="0" algn="l"/>
            <a:endParaRPr lang="en-US" sz="1600" dirty="0">
              <a:solidFill>
                <a:srgbClr val="000000"/>
              </a:solidFill>
            </a:endParaRPr>
          </a:p>
        </p:txBody>
      </p:sp>
    </p:spTree>
    <p:extLst>
      <p:ext uri="{BB962C8B-B14F-4D97-AF65-F5344CB8AC3E}">
        <p14:creationId xmlns:p14="http://schemas.microsoft.com/office/powerpoint/2010/main" val="21282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Topologia depilha dupla</a:t>
            </a:r>
            <a:r>
              <a:rPr lang="pt-BR" sz="1600"/>
              <a:t>de rotas estáticas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8"/>
            <a:ext cx="8280057" cy="669124"/>
          </a:xfrm>
        </p:spPr>
        <p:txBody>
          <a:bodyPr/>
          <a:lstStyle/>
          <a:p>
            <a:pPr marL="0" indent="0" algn="l" rtl="0"/>
            <a:r>
              <a:rPr lang="pt-BR" sz="1600">
                <a:solidFill>
                  <a:srgbClr val="000000"/>
                </a:solidFill>
              </a:rPr>
              <a:t>A figura mostra uma topologia de rede de pilha dupla. Atualmente, não há rotas estáticas configuradas para IPv4 ou IPv6.</a:t>
            </a:r>
          </a:p>
        </p:txBody>
      </p:sp>
      <p:pic>
        <p:nvPicPr>
          <p:cNvPr id="7" name="Picture 6">
            <a:extLst>
              <a:ext uri="{FF2B5EF4-FFF2-40B4-BE49-F238E27FC236}">
                <a16:creationId xmlns:a16="http://schemas.microsoft.com/office/drawing/2014/main" id="{34D2682A-BA5F-8B45-ABAD-A5D56985140B}"/>
              </a:ext>
            </a:extLst>
          </p:cNvPr>
          <p:cNvPicPr>
            <a:picLocks noChangeAspect="1"/>
          </p:cNvPicPr>
          <p:nvPr/>
        </p:nvPicPr>
        <p:blipFill>
          <a:blip r:embed="rId3"/>
          <a:stretch>
            <a:fillRect/>
          </a:stretch>
        </p:blipFill>
        <p:spPr>
          <a:xfrm>
            <a:off x="1566931" y="1281150"/>
            <a:ext cx="6010137" cy="3439706"/>
          </a:xfrm>
          <a:prstGeom prst="rect">
            <a:avLst/>
          </a:prstGeom>
        </p:spPr>
      </p:pic>
    </p:spTree>
    <p:extLst>
      <p:ext uri="{BB962C8B-B14F-4D97-AF65-F5344CB8AC3E}">
        <p14:creationId xmlns:p14="http://schemas.microsoft.com/office/powerpoint/2010/main" val="28629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Rotas estáticas</a:t>
            </a:r>
            <a:br>
              <a:rPr lang="en-US" dirty="0"/>
            </a:br>
            <a:r>
              <a:rPr lang="pt-BR" sz="2400"/>
              <a:t>IPv4 Iniciando tabelas de roteamento</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995363"/>
          </a:xfrm>
        </p:spPr>
        <p:txBody>
          <a:bodyPr/>
          <a:lstStyle/>
          <a:p>
            <a:pPr marL="342900" indent="-342900" algn="l" rtl="0">
              <a:buFont typeface="Arial" panose="020B0604020202020204" pitchFamily="34" charset="0"/>
              <a:buChar char="•"/>
            </a:pPr>
            <a:r>
              <a:rPr lang="pt-BR" sz="1600">
                <a:solidFill>
                  <a:srgbClr val="000000"/>
                </a:solidFill>
              </a:rPr>
              <a:t>Cada roteador tem entradas apenas para redes conectadas diretamente e endereços locais associados.</a:t>
            </a:r>
          </a:p>
          <a:p>
            <a:pPr marL="342900" indent="-342900" algn="l" rtl="0">
              <a:buFont typeface="Arial" panose="020B0604020202020204" pitchFamily="34" charset="0"/>
              <a:buChar char="•"/>
            </a:pPr>
            <a:r>
              <a:rPr lang="pt-BR" sz="1600">
                <a:solidFill>
                  <a:srgbClr val="000000"/>
                </a:solidFill>
              </a:rPr>
              <a:t>R1 pode efetuar ping em R2, mas não pode efetuar ping na LAN R3</a:t>
            </a:r>
          </a:p>
        </p:txBody>
      </p:sp>
      <p:sp>
        <p:nvSpPr>
          <p:cNvPr id="6" name="TextBox 5">
            <a:extLst>
              <a:ext uri="{FF2B5EF4-FFF2-40B4-BE49-F238E27FC236}">
                <a16:creationId xmlns:a16="http://schemas.microsoft.com/office/drawing/2014/main" id="{CD39965C-C098-D542-B99B-4E5B6245A3BC}"/>
              </a:ext>
            </a:extLst>
          </p:cNvPr>
          <p:cNvSpPr txBox="1"/>
          <p:nvPr/>
        </p:nvSpPr>
        <p:spPr>
          <a:xfrm>
            <a:off x="308665" y="1850065"/>
            <a:ext cx="8446054" cy="2677656"/>
          </a:xfrm>
          <a:prstGeom prst="rect">
            <a:avLst/>
          </a:prstGeom>
          <a:solidFill>
            <a:srgbClr val="000000"/>
          </a:solidFill>
        </p:spPr>
        <p:txBody>
          <a:bodyPr wrap="square" rtlCol="0">
            <a:spAutoFit/>
          </a:bodyPr>
          <a:lstStyle/>
          <a:p>
            <a:pPr rtl="0"/>
            <a:r>
              <a:rPr lang="pt-BR" sz="1050">
                <a:solidFill>
                  <a:schemeClr val="bg1"/>
                </a:solidFill>
                <a:latin typeface="Courier New" panose="02070309020205020404" pitchFamily="49" charset="0"/>
                <a:cs typeface="Courier New" panose="02070309020205020404" pitchFamily="49" charset="0"/>
              </a:rPr>
              <a:t>R1# </a:t>
            </a:r>
            <a:r>
              <a:rPr lang="pt-BR" sz="1050" b="1">
                <a:solidFill>
                  <a:srgbClr val="FFFF00"/>
                </a:solidFill>
                <a:latin typeface="Courier New" panose="02070309020205020404" pitchFamily="49" charset="0"/>
                <a:cs typeface="Courier New" panose="02070309020205020404" pitchFamily="49" charset="0"/>
              </a:rPr>
              <a:t>show ip route | begin Gateway </a:t>
            </a:r>
          </a:p>
          <a:p>
            <a:pPr rtl="0"/>
            <a:r>
              <a:rPr lang="pt-BR" sz="1050">
                <a:solidFill>
                  <a:schemeClr val="bg1"/>
                </a:solidFill>
                <a:latin typeface="Courier New" panose="02070309020205020404" pitchFamily="49" charset="0"/>
                <a:cs typeface="Courier New" panose="02070309020205020404" pitchFamily="49" charset="0"/>
              </a:rPr>
              <a:t>Gateway of last resort is not set. </a:t>
            </a:r>
          </a:p>
          <a:p>
            <a:pPr rtl="0"/>
            <a:r>
              <a:rPr lang="pt-BR" sz="1050">
                <a:solidFill>
                  <a:schemeClr val="bg1"/>
                </a:solidFill>
                <a:latin typeface="Courier New" panose="02070309020205020404" pitchFamily="49" charset="0"/>
                <a:cs typeface="Courier New" panose="02070309020205020404" pitchFamily="49" charset="0"/>
              </a:rPr>
              <a:t>    172.16.0.0/16 is variably subnetted, 4 subnets, 2 masks </a:t>
            </a:r>
          </a:p>
          <a:p>
            <a:pPr rtl="0"/>
            <a:r>
              <a:rPr lang="pt-BR" sz="1050">
                <a:solidFill>
                  <a:schemeClr val="bg1"/>
                </a:solidFill>
                <a:latin typeface="Courier New" panose="02070309020205020404" pitchFamily="49" charset="0"/>
                <a:cs typeface="Courier New" panose="02070309020205020404" pitchFamily="49" charset="0"/>
              </a:rPr>
              <a:t>C 172.16.2.0/24 is directly connected, Serial0/1/0 </a:t>
            </a:r>
          </a:p>
          <a:p>
            <a:pPr rtl="0"/>
            <a:r>
              <a:rPr lang="pt-BR" sz="1050">
                <a:solidFill>
                  <a:schemeClr val="bg1"/>
                </a:solidFill>
                <a:latin typeface="Courier New" panose="02070309020205020404" pitchFamily="49" charset="0"/>
                <a:cs typeface="Courier New" panose="02070309020205020404" pitchFamily="49" charset="0"/>
              </a:rPr>
              <a:t>L 172.16.2.1/32 is directly connected, Serial0/1/0 </a:t>
            </a:r>
          </a:p>
          <a:p>
            <a:pPr rtl="0"/>
            <a:r>
              <a:rPr lang="pt-BR" sz="1050">
                <a:solidFill>
                  <a:schemeClr val="bg1"/>
                </a:solidFill>
                <a:latin typeface="Courier New" panose="02070309020205020404" pitchFamily="49" charset="0"/>
                <a:cs typeface="Courier New" panose="02070309020205020404" pitchFamily="49" charset="0"/>
              </a:rPr>
              <a:t>C 172.16.3.0/24 is directly connected, GigabitEthernet0/0/0 </a:t>
            </a:r>
          </a:p>
          <a:p>
            <a:pPr rtl="0"/>
            <a:r>
              <a:rPr lang="pt-BR" sz="1050">
                <a:solidFill>
                  <a:schemeClr val="bg1"/>
                </a:solidFill>
                <a:latin typeface="Courier New" panose="02070309020205020404" pitchFamily="49" charset="0"/>
                <a:cs typeface="Courier New" panose="02070309020205020404" pitchFamily="49" charset="0"/>
              </a:rPr>
              <a:t>L 172.16.3.1/32 is directly connected, GigabitEthernet0/0/0 </a:t>
            </a:r>
          </a:p>
          <a:p>
            <a:pPr rtl="0"/>
            <a:r>
              <a:rPr lang="pt-BR" sz="1050">
                <a:solidFill>
                  <a:schemeClr val="bg1"/>
                </a:solidFill>
                <a:latin typeface="Courier New" panose="02070309020205020404" pitchFamily="49" charset="0"/>
                <a:cs typeface="Courier New" panose="02070309020205020404" pitchFamily="49" charset="0"/>
              </a:rPr>
              <a:t>R1#</a:t>
            </a:r>
          </a:p>
          <a:p>
            <a:pPr rtl="0"/>
            <a:r>
              <a:rPr lang="pt-BR" sz="1050">
                <a:solidFill>
                  <a:schemeClr val="bg1"/>
                </a:solidFill>
                <a:latin typeface="Courier New" panose="02070309020205020404" pitchFamily="49" charset="0"/>
                <a:cs typeface="Courier New" panose="02070309020205020404" pitchFamily="49" charset="0"/>
              </a:rPr>
              <a:t>R1# </a:t>
            </a:r>
            <a:r>
              <a:rPr lang="pt-BR" sz="1050" b="1">
                <a:solidFill>
                  <a:srgbClr val="FFFF00"/>
                </a:solidFill>
                <a:latin typeface="Courier New" panose="02070309020205020404" pitchFamily="49" charset="0"/>
                <a:cs typeface="Courier New" panose="02070309020205020404" pitchFamily="49" charset="0"/>
              </a:rPr>
              <a:t>ping 172.16.2.2 </a:t>
            </a:r>
          </a:p>
          <a:p>
            <a:pPr rtl="0"/>
            <a:r>
              <a:rPr lang="pt-BR" sz="1050">
                <a:solidFill>
                  <a:schemeClr val="bg1"/>
                </a:solidFill>
                <a:latin typeface="Courier New" panose="02070309020205020404" pitchFamily="49" charset="0"/>
                <a:cs typeface="Courier New" panose="02070309020205020404" pitchFamily="49" charset="0"/>
              </a:rPr>
              <a:t>Digite seqüência de escape para abortar. Sending 5, 100-byte ICMP Echos to 172.16.2.2, timeout is 2 seconds: </a:t>
            </a:r>
          </a:p>
          <a:p>
            <a:pPr rtl="0"/>
            <a:r>
              <a:rPr lang="pt-BR" sz="1050">
                <a:solidFill>
                  <a:schemeClr val="bg1"/>
                </a:solidFill>
                <a:latin typeface="Courier New" panose="02070309020205020404" pitchFamily="49" charset="0"/>
                <a:cs typeface="Courier New" panose="02070309020205020404" pitchFamily="49" charset="0"/>
              </a:rPr>
              <a:t>!!!!!</a:t>
            </a:r>
          </a:p>
          <a:p>
            <a:pPr rtl="0"/>
            <a:r>
              <a:rPr lang="pt-BR" sz="1050">
                <a:solidFill>
                  <a:schemeClr val="bg1"/>
                </a:solidFill>
                <a:latin typeface="Courier New" panose="02070309020205020404" pitchFamily="49" charset="0"/>
                <a:cs typeface="Courier New" panose="02070309020205020404" pitchFamily="49" charset="0"/>
              </a:rPr>
              <a:t>A taxa de sucesso é de 100 por cento (5/5)</a:t>
            </a:r>
          </a:p>
          <a:p>
            <a:pPr rtl="0"/>
            <a:r>
              <a:rPr lang="pt-BR" sz="1050">
                <a:solidFill>
                  <a:schemeClr val="bg1"/>
                </a:solidFill>
                <a:latin typeface="Courier New" panose="02070309020205020404" pitchFamily="49" charset="0"/>
                <a:cs typeface="Courier New" panose="02070309020205020404" pitchFamily="49" charset="0"/>
              </a:rPr>
              <a:t>R1# </a:t>
            </a:r>
            <a:r>
              <a:rPr lang="pt-BR" sz="1050" b="1">
                <a:solidFill>
                  <a:srgbClr val="FFFF00"/>
                </a:solidFill>
                <a:latin typeface="Courier New" panose="02070309020205020404" pitchFamily="49" charset="0"/>
                <a:cs typeface="Courier New" panose="02070309020205020404" pitchFamily="49" charset="0"/>
              </a:rPr>
              <a:t>ping 192.168.2.1 </a:t>
            </a:r>
          </a:p>
          <a:p>
            <a:pPr rtl="0"/>
            <a:r>
              <a:rPr lang="pt-BR" sz="1050">
                <a:solidFill>
                  <a:schemeClr val="bg1"/>
                </a:solidFill>
                <a:latin typeface="Courier New" panose="02070309020205020404" pitchFamily="49" charset="0"/>
                <a:cs typeface="Courier New" panose="02070309020205020404" pitchFamily="49" charset="0"/>
              </a:rPr>
              <a:t>Digite seqüência de escape para abortar. Sending 5, 100-byte ICMP Echos to 192.168.2.1, timeout is 2 seconds: ..... </a:t>
            </a:r>
          </a:p>
          <a:p>
            <a:pPr rtl="0"/>
            <a:r>
              <a:rPr lang="pt-BR" sz="1050">
                <a:solidFill>
                  <a:schemeClr val="bg1"/>
                </a:solidFill>
                <a:latin typeface="Courier New" panose="02070309020205020404" pitchFamily="49" charset="0"/>
                <a:cs typeface="Courier New" panose="02070309020205020404" pitchFamily="49" charset="0"/>
              </a:rPr>
              <a:t>A taxa de sucesso é de 0 por cento (0/5)</a:t>
            </a:r>
          </a:p>
        </p:txBody>
      </p:sp>
    </p:spTree>
    <p:extLst>
      <p:ext uri="{BB962C8B-B14F-4D97-AF65-F5344CB8AC3E}">
        <p14:creationId xmlns:p14="http://schemas.microsoft.com/office/powerpoint/2010/main" val="31395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Rotas estáticas</a:t>
            </a:r>
            <a:br>
              <a:rPr lang="en-US" dirty="0"/>
            </a:br>
            <a:r>
              <a:rPr lang="pt-BR" sz="2400"/>
              <a:t>IPv6 Iniciando tabelas de roteamento</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500063"/>
          </a:xfrm>
        </p:spPr>
        <p:txBody>
          <a:bodyPr/>
          <a:lstStyle/>
          <a:p>
            <a:pPr marL="342900" indent="-342900" algn="l" rtl="0">
              <a:buFont typeface="Arial" panose="020B0604020202020204" pitchFamily="34" charset="0"/>
              <a:buChar char="•"/>
            </a:pPr>
            <a:r>
              <a:rPr lang="pt-BR" sz="1400">
                <a:solidFill>
                  <a:srgbClr val="000000"/>
                </a:solidFill>
              </a:rPr>
              <a:t>Cada roteador tem entradas apenas para redes conectadas diretamente e endereços locais associados.</a:t>
            </a:r>
          </a:p>
          <a:p>
            <a:pPr marL="342900" indent="-342900" algn="l" rtl="0">
              <a:buFont typeface="Arial" panose="020B0604020202020204" pitchFamily="34" charset="0"/>
              <a:buChar char="•"/>
            </a:pPr>
            <a:r>
              <a:rPr lang="pt-BR" sz="1400">
                <a:solidFill>
                  <a:srgbClr val="000000"/>
                </a:solidFill>
              </a:rPr>
              <a:t>O R1 pode efetuar ping em R2, mas não pode efetuar ping na LAN R3.</a:t>
            </a:r>
          </a:p>
        </p:txBody>
      </p:sp>
      <p:sp>
        <p:nvSpPr>
          <p:cNvPr id="6" name="TextBox 5">
            <a:extLst>
              <a:ext uri="{FF2B5EF4-FFF2-40B4-BE49-F238E27FC236}">
                <a16:creationId xmlns:a16="http://schemas.microsoft.com/office/drawing/2014/main" id="{CD39965C-C098-D542-B99B-4E5B6245A3BC}"/>
              </a:ext>
            </a:extLst>
          </p:cNvPr>
          <p:cNvSpPr txBox="1"/>
          <p:nvPr/>
        </p:nvSpPr>
        <p:spPr>
          <a:xfrm>
            <a:off x="391663" y="1597236"/>
            <a:ext cx="8446054" cy="3477875"/>
          </a:xfrm>
          <a:prstGeom prst="rect">
            <a:avLst/>
          </a:prstGeom>
          <a:solidFill>
            <a:srgbClr val="000000"/>
          </a:solidFill>
        </p:spPr>
        <p:txBody>
          <a:bodyPr wrap="square" rtlCol="0">
            <a:spAutoFit/>
          </a:bodyPr>
          <a:lstStyle/>
          <a:p>
            <a:pPr rtl="0"/>
            <a:r>
              <a:rPr lang="pt-BR" sz="1000">
                <a:solidFill>
                  <a:schemeClr val="bg1"/>
                </a:solidFill>
                <a:latin typeface="Courier New" panose="02070309020205020404" pitchFamily="49" charset="0"/>
                <a:cs typeface="Courier New" panose="02070309020205020404" pitchFamily="49" charset="0"/>
              </a:rPr>
              <a:t>R1# </a:t>
            </a:r>
            <a:r>
              <a:rPr lang="pt-BR" sz="1000" b="1">
                <a:solidFill>
                  <a:srgbClr val="FFFF00"/>
                </a:solidFill>
                <a:latin typeface="Courier New" panose="02070309020205020404" pitchFamily="49" charset="0"/>
                <a:cs typeface="Courier New" panose="02070309020205020404" pitchFamily="49" charset="0"/>
              </a:rPr>
              <a:t>mostrar rota ipv6 | iniciar C </a:t>
            </a:r>
          </a:p>
          <a:p>
            <a:pPr rtl="0"/>
            <a:r>
              <a:rPr lang="pt-BR" sz="1000">
                <a:solidFill>
                  <a:schemeClr val="bg1"/>
                </a:solidFill>
                <a:latin typeface="Courier New" panose="02070309020205020404" pitchFamily="49" charset="0"/>
                <a:cs typeface="Courier New" panose="02070309020205020404" pitchFamily="49" charset="0"/>
              </a:rPr>
              <a:t>C 2001:DB8:ACAD:2::/64 [0/0] </a:t>
            </a:r>
          </a:p>
          <a:p>
            <a:pPr rtl="0"/>
            <a:r>
              <a:rPr lang="pt-BR" sz="1000">
                <a:solidFill>
                  <a:schemeClr val="bg1"/>
                </a:solidFill>
                <a:latin typeface="Courier New" panose="02070309020205020404" pitchFamily="49" charset="0"/>
                <a:cs typeface="Courier New" panose="02070309020205020404" pitchFamily="49" charset="0"/>
              </a:rPr>
              <a:t>	via Serial0/1/0, conectado diretamente </a:t>
            </a:r>
          </a:p>
          <a:p>
            <a:pPr rtl="0"/>
            <a:r>
              <a:rPr lang="pt-BR" sz="1000">
                <a:solidFill>
                  <a:schemeClr val="bg1"/>
                </a:solidFill>
                <a:latin typeface="Courier New" panose="02070309020205020404" pitchFamily="49" charset="0"/>
                <a:cs typeface="Courier New" panose="02070309020205020404" pitchFamily="49" charset="0"/>
              </a:rPr>
              <a:t>L 2001:DB8:ACAD:2::1/128 [0/0] </a:t>
            </a:r>
          </a:p>
          <a:p>
            <a:pPr rtl="0"/>
            <a:r>
              <a:rPr lang="pt-BR" sz="1000">
                <a:solidFill>
                  <a:schemeClr val="bg1"/>
                </a:solidFill>
                <a:latin typeface="Courier New" panose="02070309020205020404" pitchFamily="49" charset="0"/>
                <a:cs typeface="Courier New" panose="02070309020205020404" pitchFamily="49" charset="0"/>
              </a:rPr>
              <a:t>	via Serial0/1/0, receba </a:t>
            </a:r>
          </a:p>
          <a:p>
            <a:pPr rtl="0"/>
            <a:r>
              <a:rPr lang="pt-BR" sz="1000">
                <a:solidFill>
                  <a:schemeClr val="bg1"/>
                </a:solidFill>
                <a:latin typeface="Courier New" panose="02070309020205020404" pitchFamily="49" charset="0"/>
                <a:cs typeface="Courier New" panose="02070309020205020404" pitchFamily="49" charset="0"/>
              </a:rPr>
              <a:t>C 2001:DB8:ACAD:3: :/64 [0/0] </a:t>
            </a:r>
          </a:p>
          <a:p>
            <a:pPr rtl="0"/>
            <a:r>
              <a:rPr lang="pt-BR" sz="1000">
                <a:solidFill>
                  <a:schemeClr val="bg1"/>
                </a:solidFill>
                <a:latin typeface="Courier New" panose="02070309020205020404" pitchFamily="49" charset="0"/>
                <a:cs typeface="Courier New" panose="02070309020205020404" pitchFamily="49" charset="0"/>
              </a:rPr>
              <a:t>	via Gigabitethernet0/0/0, conectado diretamente </a:t>
            </a:r>
          </a:p>
          <a:p>
            <a:pPr rtl="0"/>
            <a:r>
              <a:rPr lang="pt-BR" sz="1000">
                <a:solidFill>
                  <a:schemeClr val="bg1"/>
                </a:solidFill>
                <a:latin typeface="Courier New" panose="02070309020205020404" pitchFamily="49" charset="0"/>
                <a:cs typeface="Courier New" panose="02070309020205020404" pitchFamily="49" charset="0"/>
              </a:rPr>
              <a:t>L 2001:DB8:ACAD:3: :1/128 [0/0] </a:t>
            </a:r>
          </a:p>
          <a:p>
            <a:pPr rtl="0"/>
            <a:r>
              <a:rPr lang="pt-BR" sz="1000">
                <a:solidFill>
                  <a:schemeClr val="bg1"/>
                </a:solidFill>
                <a:latin typeface="Courier New" panose="02070309020205020404" pitchFamily="49" charset="0"/>
                <a:cs typeface="Courier New" panose="02070309020205020404" pitchFamily="49" charset="0"/>
              </a:rPr>
              <a:t>	via Gigabitethernet0/0/0, receba </a:t>
            </a:r>
          </a:p>
          <a:p>
            <a:pPr rtl="0"/>
            <a:r>
              <a:rPr lang="pt-BR" sz="1000">
                <a:solidFill>
                  <a:schemeClr val="bg1"/>
                </a:solidFill>
                <a:latin typeface="Courier New" panose="02070309020205020404" pitchFamily="49" charset="0"/>
                <a:cs typeface="Courier New" panose="02070309020205020404" pitchFamily="49" charset="0"/>
              </a:rPr>
              <a:t>L FF00::/8 [0/0] </a:t>
            </a:r>
          </a:p>
          <a:p>
            <a:pPr rtl="0"/>
            <a:r>
              <a:rPr lang="pt-BR" sz="1000">
                <a:solidFill>
                  <a:schemeClr val="bg1"/>
                </a:solidFill>
                <a:latin typeface="Courier New" panose="02070309020205020404" pitchFamily="49" charset="0"/>
                <a:cs typeface="Courier New" panose="02070309020205020404" pitchFamily="49" charset="0"/>
              </a:rPr>
              <a:t>	via Null0, receive </a:t>
            </a:r>
          </a:p>
          <a:p>
            <a:pPr rtl="0"/>
            <a:r>
              <a:rPr lang="pt-BR" sz="1000">
                <a:solidFill>
                  <a:schemeClr val="bg1"/>
                </a:solidFill>
                <a:latin typeface="Courier New" panose="02070309020205020404" pitchFamily="49" charset="0"/>
                <a:cs typeface="Courier New" panose="02070309020205020404" pitchFamily="49" charset="0"/>
              </a:rPr>
              <a:t>R1#</a:t>
            </a:r>
          </a:p>
          <a:p>
            <a:pPr rtl="0"/>
            <a:r>
              <a:rPr lang="pt-BR" sz="1000">
                <a:solidFill>
                  <a:schemeClr val="bg1"/>
                </a:solidFill>
                <a:latin typeface="Courier New" panose="02070309020205020404" pitchFamily="49" charset="0"/>
                <a:cs typeface="Courier New" panose="02070309020205020404" pitchFamily="49" charset="0"/>
              </a:rPr>
              <a:t>R1# </a:t>
            </a:r>
            <a:r>
              <a:rPr lang="pt-BR" sz="1000" b="1">
                <a:solidFill>
                  <a:srgbClr val="FFFF00"/>
                </a:solidFill>
                <a:latin typeface="Courier New" panose="02070309020205020404" pitchFamily="49" charset="0"/>
                <a:cs typeface="Courier New" panose="02070309020205020404" pitchFamily="49" charset="0"/>
              </a:rPr>
              <a:t>ping 2001:db8:acad:2: :2 </a:t>
            </a:r>
          </a:p>
          <a:p>
            <a:pPr rtl="0"/>
            <a:r>
              <a:rPr lang="pt-BR" sz="1000">
                <a:solidFill>
                  <a:schemeClr val="bg1"/>
                </a:solidFill>
                <a:latin typeface="Courier New" panose="02070309020205020404" pitchFamily="49" charset="0"/>
                <a:cs typeface="Courier New" panose="02070309020205020404" pitchFamily="49" charset="0"/>
              </a:rPr>
              <a:t>Digite seqüência de escape para abortar. </a:t>
            </a:r>
          </a:p>
          <a:p>
            <a:pPr rtl="0"/>
            <a:r>
              <a:rPr lang="pt-BR" sz="1000">
                <a:solidFill>
                  <a:schemeClr val="bg1"/>
                </a:solidFill>
                <a:latin typeface="Courier New" panose="02070309020205020404" pitchFamily="49" charset="0"/>
                <a:cs typeface="Courier New" panose="02070309020205020404" pitchFamily="49" charset="0"/>
              </a:rPr>
              <a:t>Sending 5, 100-byte ICMP Echos to 2001:DB8:ACAD:2::2, timeout is 2 seconds: </a:t>
            </a:r>
          </a:p>
          <a:p>
            <a:pPr rtl="0"/>
            <a:r>
              <a:rPr lang="pt-BR" sz="1000">
                <a:solidFill>
                  <a:schemeClr val="bg1"/>
                </a:solidFill>
                <a:latin typeface="Courier New" panose="02070309020205020404" pitchFamily="49" charset="0"/>
                <a:cs typeface="Courier New" panose="02070309020205020404" pitchFamily="49" charset="0"/>
              </a:rPr>
              <a:t>!!!!! </a:t>
            </a:r>
          </a:p>
          <a:p>
            <a:pPr rtl="0"/>
            <a:r>
              <a:rPr lang="pt-BR" sz="1000">
                <a:solidFill>
                  <a:schemeClr val="bg1"/>
                </a:solidFill>
                <a:latin typeface="Courier New" panose="02070309020205020404" pitchFamily="49" charset="0"/>
                <a:cs typeface="Courier New" panose="02070309020205020404" pitchFamily="49" charset="0"/>
              </a:rPr>
              <a:t>Success rate is 100 percent (5/5), round-trip min/avg/max = 2/2/3 ms)</a:t>
            </a:r>
          </a:p>
          <a:p>
            <a:pPr rtl="0"/>
            <a:r>
              <a:rPr lang="pt-BR" sz="1000">
                <a:solidFill>
                  <a:schemeClr val="bg1"/>
                </a:solidFill>
                <a:latin typeface="Courier New" panose="02070309020205020404" pitchFamily="49" charset="0"/>
                <a:cs typeface="Courier New" panose="02070309020205020404" pitchFamily="49" charset="0"/>
              </a:rPr>
              <a:t>R1 # </a:t>
            </a:r>
            <a:r>
              <a:rPr lang="pt-BR" sz="1000" b="1">
                <a:solidFill>
                  <a:srgbClr val="FFFF00"/>
                </a:solidFill>
                <a:latin typeface="Courier New" panose="02070309020205020404" pitchFamily="49" charset="0"/>
                <a:cs typeface="Courier New" panose="02070309020205020404" pitchFamily="49" charset="0"/>
              </a:rPr>
              <a:t>ping 2001:DB8:Cafe:2: :1 </a:t>
            </a:r>
          </a:p>
          <a:p>
            <a:pPr rtl="0"/>
            <a:r>
              <a:rPr lang="pt-BR" sz="1000">
                <a:solidFill>
                  <a:schemeClr val="bg1"/>
                </a:solidFill>
                <a:latin typeface="Courier New" panose="02070309020205020404" pitchFamily="49" charset="0"/>
                <a:cs typeface="Courier New" panose="02070309020205020404" pitchFamily="49" charset="0"/>
              </a:rPr>
              <a:t>Type escape sequence to abort. </a:t>
            </a:r>
          </a:p>
          <a:p>
            <a:pPr rtl="0"/>
            <a:r>
              <a:rPr lang="pt-BR" sz="1000">
                <a:solidFill>
                  <a:schemeClr val="bg1"/>
                </a:solidFill>
                <a:latin typeface="Courier New" panose="02070309020205020404" pitchFamily="49" charset="0"/>
                <a:cs typeface="Courier New" panose="02070309020205020404" pitchFamily="49" charset="0"/>
              </a:rPr>
              <a:t>Sending 5, 100-byte ICMP Echos to 2001:DB8:CAFE:2::1, timeout is 2 seconds: </a:t>
            </a:r>
          </a:p>
          <a:p>
            <a:pPr rtl="0"/>
            <a:r>
              <a:rPr lang="pt-BR" sz="1000">
                <a:solidFill>
                  <a:schemeClr val="bg1"/>
                </a:solidFill>
                <a:latin typeface="Courier New" panose="02070309020205020404" pitchFamily="49" charset="0"/>
                <a:cs typeface="Courier New" panose="02070309020205020404" pitchFamily="49" charset="0"/>
              </a:rPr>
              <a:t>% Não há rota válida para o destino </a:t>
            </a:r>
          </a:p>
          <a:p>
            <a:pPr rtl="0"/>
            <a:r>
              <a:rPr lang="pt-BR" sz="1000">
                <a:solidFill>
                  <a:schemeClr val="bg1"/>
                </a:solidFill>
                <a:latin typeface="Courier New" panose="02070309020205020404" pitchFamily="49" charset="0"/>
                <a:cs typeface="Courier New" panose="02070309020205020404" pitchFamily="49" charset="0"/>
              </a:rPr>
              <a:t>A taxa de sucesso é de 0 por cento (0/1)</a:t>
            </a:r>
          </a:p>
        </p:txBody>
      </p:sp>
    </p:spTree>
    <p:extLst>
      <p:ext uri="{BB962C8B-B14F-4D97-AF65-F5344CB8AC3E}">
        <p14:creationId xmlns:p14="http://schemas.microsoft.com/office/powerpoint/2010/main" val="130336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15.2 Configurar rotas estáticas de IP</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15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buFont typeface="Arial" panose="020B0604020202020204" pitchFamily="34" charset="0"/>
              <a:buChar char="•"/>
            </a:pPr>
            <a:r>
              <a:rPr lang="pt-BR"/>
              <a:t>Information to help you become familiar with the module</a:t>
            </a:r>
          </a:p>
          <a:p>
            <a:pPr lvl="1" rtl="0">
              <a:buFont typeface="Arial" panose="020B0604020202020204" pitchFamily="34" charset="0"/>
              <a:buChar char="•"/>
            </a:pPr>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9</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IP Static Routes</a:t>
            </a:r>
            <a:br>
              <a:rPr lang="en-US" dirty="0"/>
            </a:br>
            <a:r>
              <a:rPr lang="pt-BR" sz="2400"/>
              <a:t>IPv4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474662" y="731838"/>
            <a:ext cx="8280057" cy="1947568"/>
          </a:xfrm>
        </p:spPr>
        <p:txBody>
          <a:bodyPr/>
          <a:lstStyle/>
          <a:p>
            <a:pPr marL="0" indent="0" algn="l" rtl="0"/>
            <a:r>
              <a:rPr lang="pt-BR" sz="1600">
                <a:solidFill>
                  <a:srgbClr val="000000"/>
                </a:solidFill>
              </a:rPr>
              <a:t>Em uma rota estática do próximo salto, somente o endereço IP do próximo salto é especificado. A interface de saída é derivada do próximo salto. Por exemplo, três rotas estáticas IPv4 do próximo salto são configuradas em R1 usando o endereço IP do próximo salto, R2.</a:t>
            </a:r>
          </a:p>
          <a:p>
            <a:pPr marL="217548" lvl="3" indent="0" rtl="0">
              <a:buNone/>
            </a:pPr>
            <a:r>
              <a:rPr lang="pt-BR" sz="1400">
                <a:solidFill>
                  <a:srgbClr val="000000"/>
                </a:solidFill>
                <a:latin typeface="Courier New" panose="02070309020205020404" pitchFamily="49" charset="0"/>
                <a:cs typeface="Courier New" panose="02070309020205020404" pitchFamily="49" charset="0"/>
              </a:rPr>
              <a:t>R1(config)# </a:t>
            </a:r>
            <a:r>
              <a:rPr lang="pt-BR" sz="1400" b="1">
                <a:solidFill>
                  <a:srgbClr val="000000"/>
                </a:solidFill>
                <a:latin typeface="Courier New" panose="02070309020205020404" pitchFamily="49" charset="0"/>
                <a:cs typeface="Courier New" panose="02070309020205020404" pitchFamily="49" charset="0"/>
              </a:rPr>
              <a:t>ip route 172.16.1.0 255.255.255.0 172.16.2.2 </a:t>
            </a:r>
          </a:p>
          <a:p>
            <a:pPr marL="217548" lvl="3" indent="0" rtl="0">
              <a:buNone/>
            </a:pPr>
            <a:r>
              <a:rPr lang="pt-BR" sz="1400">
                <a:solidFill>
                  <a:srgbClr val="000000"/>
                </a:solidFill>
                <a:latin typeface="Courier New" panose="02070309020205020404" pitchFamily="49" charset="0"/>
                <a:cs typeface="Courier New" panose="02070309020205020404" pitchFamily="49" charset="0"/>
              </a:rPr>
              <a:t>R1(config)# </a:t>
            </a:r>
            <a:r>
              <a:rPr lang="pt-BR" sz="1400" b="1">
                <a:solidFill>
                  <a:srgbClr val="000000"/>
                </a:solidFill>
                <a:latin typeface="Courier New" panose="02070309020205020404" pitchFamily="49" charset="0"/>
                <a:cs typeface="Courier New" panose="02070309020205020404" pitchFamily="49" charset="0"/>
              </a:rPr>
              <a:t>ip route 192.168.1.0 255.255.255.0 172.16.2.2 </a:t>
            </a:r>
          </a:p>
          <a:p>
            <a:pPr marL="217548" lvl="3" indent="0" rtl="0">
              <a:buNone/>
            </a:pPr>
            <a:r>
              <a:rPr lang="pt-BR" sz="1400">
                <a:solidFill>
                  <a:srgbClr val="000000"/>
                </a:solidFill>
                <a:latin typeface="Courier New" panose="02070309020205020404" pitchFamily="49" charset="0"/>
                <a:cs typeface="Courier New" panose="02070309020205020404" pitchFamily="49" charset="0"/>
              </a:rPr>
              <a:t>R1(config)# </a:t>
            </a:r>
            <a:r>
              <a:rPr lang="pt-BR" sz="1400" b="1">
                <a:solidFill>
                  <a:srgbClr val="000000"/>
                </a:solidFill>
                <a:latin typeface="Courier New" panose="02070309020205020404" pitchFamily="49" charset="0"/>
                <a:cs typeface="Courier New" panose="02070309020205020404" pitchFamily="49" charset="0"/>
              </a:rPr>
              <a:t>ip route 192.168.2.0 255.255.255.0 172.16.2.2</a:t>
            </a:r>
          </a:p>
          <a:p>
            <a:pPr marL="0" indent="0" algn="l" rtl="0"/>
            <a:r>
              <a:rPr lang="pt-BR" sz="1600">
                <a:solidFill>
                  <a:srgbClr val="000000"/>
                </a:solidFill>
              </a:rPr>
              <a:t>As entradas da tabela de roteamento resultantes em R1:</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02DD7322-928D-4D28-9EE1-E0AB67BFEE64}"/>
              </a:ext>
            </a:extLst>
          </p:cNvPr>
          <p:cNvPicPr>
            <a:picLocks noChangeAspect="1"/>
          </p:cNvPicPr>
          <p:nvPr/>
        </p:nvPicPr>
        <p:blipFill>
          <a:blip r:embed="rId3"/>
          <a:stretch>
            <a:fillRect/>
          </a:stretch>
        </p:blipFill>
        <p:spPr>
          <a:xfrm>
            <a:off x="1701006" y="3023872"/>
            <a:ext cx="4943475" cy="19431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IP Static Routes</a:t>
            </a:r>
            <a:br>
              <a:rPr lang="en-US" dirty="0"/>
            </a:br>
            <a:r>
              <a:rPr lang="pt-BR" sz="2400"/>
              <a:t>IPv6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174813" y="731837"/>
            <a:ext cx="4751148" cy="3102743"/>
          </a:xfrm>
        </p:spPr>
        <p:txBody>
          <a:bodyPr/>
          <a:lstStyle/>
          <a:p>
            <a:pPr algn="l" rtl="0"/>
            <a:r>
              <a:rPr lang="pt-BR" sz="1200">
                <a:solidFill>
                  <a:srgbClr val="000000"/>
                </a:solidFill>
              </a:rPr>
              <a:t>Os comandos para configurar R1 com as rotas estáticas IPv6 para as três redes remotas são os seguintes:</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rtl="0">
              <a:spcBef>
                <a:spcPts val="0"/>
              </a:spcBef>
              <a:buNone/>
            </a:pPr>
            <a:r>
              <a:rPr lang="pt-BR">
                <a:solidFill>
                  <a:srgbClr val="000000"/>
                </a:solidFill>
                <a:latin typeface="Courier New" panose="02070309020205020404" pitchFamily="49" charset="0"/>
                <a:cs typeface="Courier New" panose="02070309020205020404" pitchFamily="49" charset="0"/>
              </a:rPr>
              <a:t>R1(config)# </a:t>
            </a:r>
            <a:r>
              <a:rPr lang="pt-BR" b="1">
                <a:solidFill>
                  <a:srgbClr val="000000"/>
                </a:solidFill>
                <a:latin typeface="Courier New" panose="02070309020205020404" pitchFamily="49" charset="0"/>
                <a:cs typeface="Courier New" panose="02070309020205020404" pitchFamily="49" charset="0"/>
              </a:rPr>
              <a:t>ipv6 unicast-routing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rtl="0">
              <a:spcBef>
                <a:spcPts val="0"/>
              </a:spcBef>
              <a:buNone/>
            </a:pPr>
            <a:r>
              <a:rPr lang="pt-BR">
                <a:solidFill>
                  <a:srgbClr val="000000"/>
                </a:solidFill>
                <a:latin typeface="Courier New" panose="02070309020205020404" pitchFamily="49" charset="0"/>
                <a:cs typeface="Courier New" panose="02070309020205020404" pitchFamily="49" charset="0"/>
              </a:rPr>
              <a:t>R1 (config) # </a:t>
            </a:r>
            <a:r>
              <a:rPr lang="pt-BR" b="1">
                <a:solidFill>
                  <a:srgbClr val="000000"/>
                </a:solidFill>
                <a:latin typeface="Courier New" panose="02070309020205020404" pitchFamily="49" charset="0"/>
                <a:cs typeface="Courier New" panose="02070309020205020404" pitchFamily="49" charset="0"/>
              </a:rPr>
              <a:t>ipv6 rota 2001:db8:acad:1: :/64 2001:db8:acad:2: :2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rtl="0">
              <a:spcBef>
                <a:spcPts val="0"/>
              </a:spcBef>
              <a:buNone/>
            </a:pPr>
            <a:r>
              <a:rPr lang="pt-BR">
                <a:solidFill>
                  <a:srgbClr val="000000"/>
                </a:solidFill>
                <a:latin typeface="Courier New" panose="02070309020205020404" pitchFamily="49" charset="0"/>
                <a:cs typeface="Courier New" panose="02070309020205020404" pitchFamily="49" charset="0"/>
              </a:rPr>
              <a:t>R1 (config) # </a:t>
            </a:r>
            <a:r>
              <a:rPr lang="pt-BR" b="1">
                <a:solidFill>
                  <a:srgbClr val="000000"/>
                </a:solidFill>
                <a:latin typeface="Courier New" panose="02070309020205020404" pitchFamily="49" charset="0"/>
                <a:cs typeface="Courier New" panose="02070309020205020404" pitchFamily="49" charset="0"/>
              </a:rPr>
              <a:t>ipv6 rota 2001:db8:cafe:1: :/64 2001:db8:acad:2: :2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rtl="0">
              <a:spcBef>
                <a:spcPts val="0"/>
              </a:spcBef>
              <a:buNone/>
            </a:pPr>
            <a:r>
              <a:rPr lang="pt-BR">
                <a:solidFill>
                  <a:srgbClr val="000000"/>
                </a:solidFill>
                <a:latin typeface="Courier New" panose="02070309020205020404" pitchFamily="49" charset="0"/>
                <a:cs typeface="Courier New" panose="02070309020205020404" pitchFamily="49" charset="0"/>
              </a:rPr>
              <a:t>R1 (config) # </a:t>
            </a:r>
            <a:r>
              <a:rPr lang="pt-BR" b="1">
                <a:solidFill>
                  <a:srgbClr val="000000"/>
                </a:solidFill>
                <a:latin typeface="Courier New" panose="02070309020205020404" pitchFamily="49" charset="0"/>
                <a:cs typeface="Courier New" panose="02070309020205020404" pitchFamily="49" charset="0"/>
              </a:rPr>
              <a:t>ipv6 rota 2001:db8:cafe:2: :/64 2001:db8:acad:2: :2</a:t>
            </a:r>
          </a:p>
          <a:p>
            <a:pPr algn="l"/>
            <a:endParaRPr lang="en-US" sz="1200" dirty="0">
              <a:solidFill>
                <a:srgbClr val="000000"/>
              </a:solidFill>
            </a:endParaRPr>
          </a:p>
          <a:p>
            <a:pPr algn="l" rtl="0"/>
            <a:r>
              <a:rPr lang="pt-BR" sz="1200">
                <a:solidFill>
                  <a:srgbClr val="000000"/>
                </a:solidFill>
              </a:rPr>
              <a:t>A tabela de roteamento para R1 agora tem rotas para as três redes IPv6 remotas.</a:t>
            </a:r>
          </a:p>
          <a:p>
            <a:pPr marL="0" indent="0" algn="l"/>
            <a:endParaRPr lang="en-US" sz="1200" dirty="0">
              <a:solidFill>
                <a:srgbClr val="000000"/>
              </a:solidFill>
            </a:endParaRPr>
          </a:p>
        </p:txBody>
      </p:sp>
      <p:pic>
        <p:nvPicPr>
          <p:cNvPr id="4" name="Picture 3">
            <a:extLst>
              <a:ext uri="{FF2B5EF4-FFF2-40B4-BE49-F238E27FC236}">
                <a16:creationId xmlns:a16="http://schemas.microsoft.com/office/drawing/2014/main" id="{AC02D90A-A2E4-4F55-8079-1418E1104189}"/>
              </a:ext>
            </a:extLst>
          </p:cNvPr>
          <p:cNvPicPr>
            <a:picLocks noChangeAspect="1"/>
          </p:cNvPicPr>
          <p:nvPr/>
        </p:nvPicPr>
        <p:blipFill>
          <a:blip r:embed="rId3"/>
          <a:stretch>
            <a:fillRect/>
          </a:stretch>
        </p:blipFill>
        <p:spPr>
          <a:xfrm>
            <a:off x="4925961" y="906809"/>
            <a:ext cx="4043226" cy="3545195"/>
          </a:xfrm>
          <a:prstGeom prst="rect">
            <a:avLst/>
          </a:prstGeom>
        </p:spPr>
      </p:pic>
    </p:spTree>
    <p:extLst>
      <p:ext uri="{BB962C8B-B14F-4D97-AF65-F5344CB8AC3E}">
        <p14:creationId xmlns:p14="http://schemas.microsoft.com/office/powerpoint/2010/main" val="152995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IP Static Routes</a:t>
            </a:r>
            <a:br>
              <a:rPr lang="en-US" dirty="0"/>
            </a:br>
            <a:r>
              <a:rPr lang="pt-BR" sz="2400"/>
              <a:t>IPv4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8280057" cy="2170983"/>
          </a:xfrm>
        </p:spPr>
        <p:txBody>
          <a:bodyPr/>
          <a:lstStyle/>
          <a:p>
            <a:pPr marL="0" indent="0" algn="l" rtl="0"/>
            <a:r>
              <a:rPr lang="pt-BR" sz="1600">
                <a:solidFill>
                  <a:srgbClr val="000000"/>
                </a:solidFill>
              </a:rPr>
              <a:t>Ao configurar uma rota estática, outra opção é usar a interface de saída para especificar o endereço do próximo salto.Três rotas estáticas IPv4 diretamente conectadas são configuradas em R1 usando a interface de saída.</a:t>
            </a:r>
          </a:p>
          <a:p>
            <a:pPr marL="73085" lvl="1" indent="0" rtl="0">
              <a:buNone/>
            </a:pPr>
            <a:r>
              <a:rPr lang="pt-BR" b="1">
                <a:solidFill>
                  <a:srgbClr val="000000"/>
                </a:solidFill>
              </a:rPr>
              <a:t>Observação</a:t>
            </a:r>
            <a:r>
              <a:rPr lang="pt-BR">
                <a:solidFill>
                  <a:srgbClr val="000000"/>
                </a:solidFill>
              </a:rPr>
              <a:t>: o uso de um endereço de próximo salto é geralmente recomendado. Rotas estáticas conectadas diretamente devem ser usadas somente com interfaces seriais ponto a ponto.</a:t>
            </a:r>
            <a:r>
              <a:rPr lang="pt-BR" b="1">
                <a:solidFill>
                  <a:srgbClr val="000000"/>
                </a:solidFill>
              </a:rPr>
              <a:t>  </a:t>
            </a:r>
          </a:p>
          <a:p>
            <a:pPr marL="73085" lvl="1" indent="0" rtl="0">
              <a:buNone/>
            </a:pPr>
            <a:r>
              <a:rPr lang="pt-BR" b="1">
                <a:solidFill>
                  <a:srgbClr val="000000"/>
                </a:solidFill>
                <a:latin typeface="Courier New" panose="02070309020205020404" pitchFamily="49" charset="0"/>
                <a:cs typeface="Courier New" panose="02070309020205020404" pitchFamily="49" charset="0"/>
              </a:rPr>
              <a:t>R1(config)# ip route 172.16.1.0 255.255.255.0 s0/1/0 </a:t>
            </a:r>
          </a:p>
          <a:p>
            <a:pPr marL="73085" lvl="1" indent="0" rtl="0">
              <a:buNone/>
            </a:pPr>
            <a:r>
              <a:rPr lang="pt-BR" b="1">
                <a:solidFill>
                  <a:srgbClr val="000000"/>
                </a:solidFill>
                <a:latin typeface="Courier New" panose="02070309020205020404" pitchFamily="49" charset="0"/>
                <a:cs typeface="Courier New" panose="02070309020205020404" pitchFamily="49" charset="0"/>
              </a:rPr>
              <a:t>R1(config)# ip route 192.168.1.0 255.255.255.0 s0/1/0 </a:t>
            </a:r>
          </a:p>
          <a:p>
            <a:pPr marL="73085" lvl="1" indent="0" rtl="0">
              <a:buNone/>
            </a:pPr>
            <a:r>
              <a:rPr lang="pt-BR" b="1">
                <a:solidFill>
                  <a:srgbClr val="000000"/>
                </a:solidFill>
                <a:latin typeface="Courier New" panose="02070309020205020404" pitchFamily="49" charset="0"/>
                <a:cs typeface="Courier New" panose="02070309020205020404" pitchFamily="49" charset="0"/>
              </a:rPr>
              <a:t>R1(config)# ip route 192.168.2.0 255.255.255.0 s0/1/0</a:t>
            </a:r>
          </a:p>
        </p:txBody>
      </p:sp>
      <p:pic>
        <p:nvPicPr>
          <p:cNvPr id="2" name="Picture 1">
            <a:extLst>
              <a:ext uri="{FF2B5EF4-FFF2-40B4-BE49-F238E27FC236}">
                <a16:creationId xmlns:a16="http://schemas.microsoft.com/office/drawing/2014/main" id="{47DA537A-45BF-4C79-8B63-1FD702789359}"/>
              </a:ext>
            </a:extLst>
          </p:cNvPr>
          <p:cNvPicPr>
            <a:picLocks noChangeAspect="1"/>
          </p:cNvPicPr>
          <p:nvPr/>
        </p:nvPicPr>
        <p:blipFill>
          <a:blip r:embed="rId3"/>
          <a:stretch>
            <a:fillRect/>
          </a:stretch>
        </p:blipFill>
        <p:spPr>
          <a:xfrm>
            <a:off x="1710531" y="2902820"/>
            <a:ext cx="4924425" cy="1933575"/>
          </a:xfrm>
          <a:prstGeom prst="rect">
            <a:avLst/>
          </a:prstGeom>
        </p:spPr>
      </p:pic>
    </p:spTree>
    <p:extLst>
      <p:ext uri="{BB962C8B-B14F-4D97-AF65-F5344CB8AC3E}">
        <p14:creationId xmlns:p14="http://schemas.microsoft.com/office/powerpoint/2010/main" val="31700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IP Static Routes</a:t>
            </a:r>
            <a:br>
              <a:rPr lang="en-US" dirty="0"/>
            </a:br>
            <a:r>
              <a:rPr lang="pt-BR" sz="2400"/>
              <a:t>IPv6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4195661" cy="3689897"/>
          </a:xfrm>
        </p:spPr>
        <p:txBody>
          <a:bodyPr/>
          <a:lstStyle/>
          <a:p>
            <a:pPr marL="0" indent="0" algn="l" rtl="0"/>
            <a:r>
              <a:rPr lang="pt-BR" sz="1200">
                <a:solidFill>
                  <a:srgbClr val="000000"/>
                </a:solidFill>
              </a:rPr>
              <a:t>No exemplo, três rotas estáticas IPv6 diretamente conectadas são configuradas em R1 usando a interface de saída.</a:t>
            </a:r>
          </a:p>
          <a:p>
            <a:pPr marL="73085" lvl="1" indent="0" rtl="0">
              <a:buNone/>
            </a:pPr>
            <a:r>
              <a:rPr lang="pt-BR" sz="1200" b="1">
                <a:solidFill>
                  <a:srgbClr val="000000"/>
                </a:solidFill>
              </a:rPr>
              <a:t>Observação</a:t>
            </a:r>
            <a:r>
              <a:rPr lang="pt-BR" sz="1200">
                <a:solidFill>
                  <a:srgbClr val="000000"/>
                </a:solidFill>
              </a:rPr>
              <a:t>: o uso de um endereço de próximo salto é geralmente recomendado. Rotas estáticas conectadas diretamente devem ser usadas somente com interfaces seriais ponto a ponto.</a:t>
            </a:r>
            <a:r>
              <a:rPr lang="pt-BR" sz="1200" b="1">
                <a:solidFill>
                  <a:srgbClr val="000000"/>
                </a:solidFill>
              </a:rPr>
              <a:t>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rtl="0"/>
            <a:r>
              <a:rPr lang="pt-BR" sz="1200" b="1">
                <a:solidFill>
                  <a:srgbClr val="000000"/>
                </a:solidFill>
                <a:latin typeface="Courier New" panose="02070309020205020404" pitchFamily="49" charset="0"/>
                <a:cs typeface="Courier New" panose="02070309020205020404" pitchFamily="49" charset="0"/>
              </a:rPr>
              <a:t>R1 (config) # ipv6 rota 2001:db8:acad:1: :/64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rtl="0"/>
            <a:r>
              <a:rPr lang="pt-BR" sz="1200" b="1">
                <a:solidFill>
                  <a:srgbClr val="000000"/>
                </a:solidFill>
                <a:latin typeface="Courier New" panose="02070309020205020404" pitchFamily="49" charset="0"/>
                <a:cs typeface="Courier New" panose="02070309020205020404" pitchFamily="49" charset="0"/>
              </a:rPr>
              <a:t>R1 (config) # ipv6 rota 2001:db8:cafe:1: :/64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rtl="0"/>
            <a:r>
              <a:rPr lang="pt-BR" sz="1200" b="1">
                <a:solidFill>
                  <a:srgbClr val="000000"/>
                </a:solidFill>
                <a:latin typeface="Courier New" panose="02070309020205020404" pitchFamily="49" charset="0"/>
                <a:cs typeface="Courier New" panose="02070309020205020404" pitchFamily="49" charset="0"/>
              </a:rPr>
              <a:t>R1 (config) # ipv6 rota 2001:db8:cafe:2: :/64 s0/1/0</a:t>
            </a:r>
          </a:p>
        </p:txBody>
      </p:sp>
      <p:pic>
        <p:nvPicPr>
          <p:cNvPr id="2" name="Picture 1">
            <a:extLst>
              <a:ext uri="{FF2B5EF4-FFF2-40B4-BE49-F238E27FC236}">
                <a16:creationId xmlns:a16="http://schemas.microsoft.com/office/drawing/2014/main" id="{AB40A619-85C4-45E4-8C9E-6BE4AFE6B1AC}"/>
              </a:ext>
            </a:extLst>
          </p:cNvPr>
          <p:cNvPicPr>
            <a:picLocks noChangeAspect="1"/>
          </p:cNvPicPr>
          <p:nvPr/>
        </p:nvPicPr>
        <p:blipFill>
          <a:blip r:embed="rId3"/>
          <a:stretch>
            <a:fillRect/>
          </a:stretch>
        </p:blipFill>
        <p:spPr>
          <a:xfrm>
            <a:off x="4832340" y="814506"/>
            <a:ext cx="4072749" cy="3689897"/>
          </a:xfrm>
          <a:prstGeom prst="rect">
            <a:avLst/>
          </a:prstGeom>
        </p:spPr>
      </p:pic>
    </p:spTree>
    <p:extLst>
      <p:ext uri="{BB962C8B-B14F-4D97-AF65-F5344CB8AC3E}">
        <p14:creationId xmlns:p14="http://schemas.microsoft.com/office/powerpoint/2010/main" val="38015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IP Static Routes</a:t>
            </a:r>
            <a:br>
              <a:rPr lang="en-US" dirty="0"/>
            </a:br>
            <a:r>
              <a:rPr lang="pt-BR" sz="2400"/>
              <a:t>IPv4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3507403" cy="3689897"/>
          </a:xfrm>
        </p:spPr>
        <p:txBody>
          <a:bodyPr lIns="91420" tIns="45710" rIns="91420" bIns="45710" anchor="t">
            <a:noAutofit/>
          </a:bodyPr>
          <a:lstStyle/>
          <a:p>
            <a:pPr marL="285750" indent="-285750" algn="l" rtl="0">
              <a:buFont typeface="Arial" panose="020B0604020202020204" pitchFamily="34" charset="0"/>
              <a:buChar char="•"/>
            </a:pPr>
            <a:r>
              <a:rPr lang="pt-BR" sz="1300" dirty="0">
                <a:solidFill>
                  <a:srgbClr val="000000"/>
                </a:solidFill>
                <a:ea typeface="ＭＳ Ｐゴシック"/>
              </a:rPr>
              <a:t>Em uma rota estática totalmente especificada, tanto a interface de saída quanto o endereço IP do próximo salto são especificados. Essa forma de rota estática é usada quando a interface de saída é uma interface </a:t>
            </a:r>
            <a:r>
              <a:rPr lang="pt-BR" sz="1300" dirty="0" err="1">
                <a:solidFill>
                  <a:srgbClr val="000000"/>
                </a:solidFill>
                <a:ea typeface="ＭＳ Ｐゴシック"/>
              </a:rPr>
              <a:t>multiacesso</a:t>
            </a:r>
            <a:r>
              <a:rPr lang="pt-BR" sz="1300" dirty="0">
                <a:solidFill>
                  <a:srgbClr val="000000"/>
                </a:solidFill>
                <a:ea typeface="ＭＳ Ｐゴシック"/>
              </a:rPr>
              <a:t> e é necessário identificar explicitamente o próximo salto. O próximo salto deve ser conectado diretamente à interface de saída especificada. Usar uma interface de saída é opcional, no entanto, é necessário usar um endereço de próximo salto.</a:t>
            </a:r>
          </a:p>
          <a:p>
            <a:pPr marL="285750" indent="-285750" algn="l" rtl="0">
              <a:buFont typeface="Arial" panose="020B0604020202020204" pitchFamily="34" charset="0"/>
              <a:buChar char="•"/>
            </a:pPr>
            <a:r>
              <a:rPr lang="pt-BR" sz="1300" dirty="0">
                <a:solidFill>
                  <a:srgbClr val="000000"/>
                </a:solidFill>
                <a:ea typeface="ＭＳ Ｐゴシック"/>
              </a:rPr>
              <a:t>É recomendável que, quando a interface de saída for uma rede Ethernet, a rota estática inclua um endereço de próximo salto. Você também pode usar uma rota estática totalmente especificada que inclua a interface de saída e o endereço do próximo salto.</a:t>
            </a:r>
          </a:p>
        </p:txBody>
      </p:sp>
      <p:pic>
        <p:nvPicPr>
          <p:cNvPr id="2" name="Picture 1">
            <a:extLst>
              <a:ext uri="{FF2B5EF4-FFF2-40B4-BE49-F238E27FC236}">
                <a16:creationId xmlns:a16="http://schemas.microsoft.com/office/drawing/2014/main" id="{CB01257C-609F-4591-9958-99A06010DFFB}"/>
              </a:ext>
            </a:extLst>
          </p:cNvPr>
          <p:cNvPicPr>
            <a:picLocks noChangeAspect="1"/>
          </p:cNvPicPr>
          <p:nvPr/>
        </p:nvPicPr>
        <p:blipFill>
          <a:blip r:embed="rId3"/>
          <a:stretch>
            <a:fillRect/>
          </a:stretch>
        </p:blipFill>
        <p:spPr>
          <a:xfrm>
            <a:off x="3957791" y="1316451"/>
            <a:ext cx="4909676" cy="492556"/>
          </a:xfrm>
          <a:prstGeom prst="rect">
            <a:avLst/>
          </a:prstGeom>
        </p:spPr>
      </p:pic>
      <p:pic>
        <p:nvPicPr>
          <p:cNvPr id="5" name="Picture 4">
            <a:extLst>
              <a:ext uri="{FF2B5EF4-FFF2-40B4-BE49-F238E27FC236}">
                <a16:creationId xmlns:a16="http://schemas.microsoft.com/office/drawing/2014/main" id="{A20DCA52-C7FA-47B4-B199-4B14B00BCCAD}"/>
              </a:ext>
            </a:extLst>
          </p:cNvPr>
          <p:cNvPicPr>
            <a:picLocks noChangeAspect="1"/>
          </p:cNvPicPr>
          <p:nvPr/>
        </p:nvPicPr>
        <p:blipFill>
          <a:blip r:embed="rId4"/>
          <a:stretch>
            <a:fillRect/>
          </a:stretch>
        </p:blipFill>
        <p:spPr>
          <a:xfrm>
            <a:off x="3957791" y="2174925"/>
            <a:ext cx="4933950" cy="1914525"/>
          </a:xfrm>
          <a:prstGeom prst="rect">
            <a:avLst/>
          </a:prstGeom>
        </p:spPr>
      </p:pic>
    </p:spTree>
    <p:extLst>
      <p:ext uri="{BB962C8B-B14F-4D97-AF65-F5344CB8AC3E}">
        <p14:creationId xmlns:p14="http://schemas.microsoft.com/office/powerpoint/2010/main" val="14606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IP Static Routes</a:t>
            </a:r>
            <a:br>
              <a:rPr lang="en-US" dirty="0"/>
            </a:br>
            <a:r>
              <a:rPr lang="pt-BR" sz="2400"/>
              <a:t>IPv6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155448" y="731837"/>
            <a:ext cx="8599271" cy="1545019"/>
          </a:xfrm>
        </p:spPr>
        <p:txBody>
          <a:bodyPr/>
          <a:lstStyle/>
          <a:p>
            <a:pPr marL="0" indent="0" algn="l" rtl="0"/>
            <a:r>
              <a:rPr lang="pt-BR" sz="1500">
                <a:solidFill>
                  <a:srgbClr val="000000"/>
                </a:solidFill>
              </a:rPr>
              <a:t>In a fully specified static route, both the exit interface and the next-hop IPV6 address are specified. </a:t>
            </a:r>
          </a:p>
          <a:p>
            <a:pPr marL="0" indent="0" algn="l" rtl="0"/>
            <a:r>
              <a:rPr lang="pt-BR" sz="1500">
                <a:solidFill>
                  <a:srgbClr val="000000"/>
                </a:solidFill>
              </a:rPr>
              <a:t>Há uma situação no IPv6 quando uma rota estática totalmente especificada deve ser usada. Se a rota estática IPv6 usa um endereço de link local IPv6 como o endereço do próximo salto, use uma rota estática totalmente especificada. A figura mostra um exemplo de uma rota estática IPv6 totalmente especificada usando um endereço local de link IPv6 como o endereço do próximo salto.</a:t>
            </a:r>
          </a:p>
        </p:txBody>
      </p:sp>
      <p:pic>
        <p:nvPicPr>
          <p:cNvPr id="5" name="Picture 4">
            <a:extLst>
              <a:ext uri="{FF2B5EF4-FFF2-40B4-BE49-F238E27FC236}">
                <a16:creationId xmlns:a16="http://schemas.microsoft.com/office/drawing/2014/main" id="{81DB22C3-C393-9842-A14D-FA4E08E50BA2}"/>
              </a:ext>
            </a:extLst>
          </p:cNvPr>
          <p:cNvPicPr>
            <a:picLocks noChangeAspect="1"/>
          </p:cNvPicPr>
          <p:nvPr/>
        </p:nvPicPr>
        <p:blipFill>
          <a:blip r:embed="rId3"/>
          <a:stretch>
            <a:fillRect/>
          </a:stretch>
        </p:blipFill>
        <p:spPr>
          <a:xfrm>
            <a:off x="1427173" y="2276856"/>
            <a:ext cx="6055820" cy="2412330"/>
          </a:xfrm>
          <a:prstGeom prst="rect">
            <a:avLst/>
          </a:prstGeom>
        </p:spPr>
      </p:pic>
    </p:spTree>
    <p:extLst>
      <p:ext uri="{BB962C8B-B14F-4D97-AF65-F5344CB8AC3E}">
        <p14:creationId xmlns:p14="http://schemas.microsoft.com/office/powerpoint/2010/main" val="22442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IP Static Routes</a:t>
            </a:r>
            <a:br>
              <a:rPr lang="en-US" dirty="0"/>
            </a:br>
            <a:r>
              <a:rPr lang="pt-BR" sz="2400"/>
              <a:t>IPv6 Fully Specified Static Route (Cont.)</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8280057" cy="1839913"/>
          </a:xfrm>
        </p:spPr>
        <p:txBody>
          <a:bodyPr/>
          <a:lstStyle/>
          <a:p>
            <a:pPr marL="0" indent="0" algn="l" rtl="0"/>
            <a:r>
              <a:rPr lang="pt-BR" sz="1600">
                <a:solidFill>
                  <a:srgbClr val="000000"/>
                </a:solidFill>
              </a:rPr>
              <a:t>A razão pela qual uma rota estática totalmente especificada deve ser usada é porque os endereços locais de link IPv6 não estão contidos na tabela de roteamento IPv6. Endereços de link local são exclusivos somente em um determinado link ou rede. O endereço de link local do próximo salto pode ser um endereço válido em várias redes conectadas ao roteador. Portanto, é necessário que a interface de saída seja incluída.</a:t>
            </a:r>
          </a:p>
          <a:p>
            <a:pPr marL="0" indent="0" algn="l" rtl="0"/>
            <a:r>
              <a:rPr lang="pt-BR" sz="1600">
                <a:solidFill>
                  <a:srgbClr val="000000"/>
                </a:solidFill>
              </a:rPr>
              <a:t>O exemplo a seguir mostra a entrada da tabela de roteamento IPv6 para essa rota. Observe que o endereço de link local do próximo salto e a interface de saída estão incluídos.</a:t>
            </a:r>
          </a:p>
        </p:txBody>
      </p:sp>
      <p:pic>
        <p:nvPicPr>
          <p:cNvPr id="5" name="Picture 4">
            <a:extLst>
              <a:ext uri="{FF2B5EF4-FFF2-40B4-BE49-F238E27FC236}">
                <a16:creationId xmlns:a16="http://schemas.microsoft.com/office/drawing/2014/main" id="{ECD061FE-D904-471D-9A41-0823F7F35F2D}"/>
              </a:ext>
            </a:extLst>
          </p:cNvPr>
          <p:cNvPicPr>
            <a:picLocks noChangeAspect="1"/>
          </p:cNvPicPr>
          <p:nvPr/>
        </p:nvPicPr>
        <p:blipFill>
          <a:blip r:embed="rId3"/>
          <a:stretch>
            <a:fillRect/>
          </a:stretch>
        </p:blipFill>
        <p:spPr>
          <a:xfrm>
            <a:off x="1223194" y="3015270"/>
            <a:ext cx="6697612" cy="952413"/>
          </a:xfrm>
          <a:prstGeom prst="rect">
            <a:avLst/>
          </a:prstGeom>
        </p:spPr>
      </p:pic>
    </p:spTree>
    <p:extLst>
      <p:ext uri="{BB962C8B-B14F-4D97-AF65-F5344CB8AC3E}">
        <p14:creationId xmlns:p14="http://schemas.microsoft.com/office/powerpoint/2010/main" val="14049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IP Static Routes</a:t>
            </a:r>
            <a:br>
              <a:rPr lang="en-US" dirty="0"/>
            </a:br>
            <a:r>
              <a:rPr lang="pt-BR" sz="2400"/>
              <a:t>Verify a Static Route</a:t>
            </a:r>
          </a:p>
        </p:txBody>
      </p:sp>
      <p:sp>
        <p:nvSpPr>
          <p:cNvPr id="6" name="Content Placeholder 5">
            <a:extLst>
              <a:ext uri="{FF2B5EF4-FFF2-40B4-BE49-F238E27FC236}">
                <a16:creationId xmlns:a16="http://schemas.microsoft.com/office/drawing/2014/main" id="{E1E644DF-58C1-2B46-BECC-8654CBC52FFB}"/>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Junto com </a:t>
            </a:r>
            <a:r>
              <a:rPr lang="pt-BR" sz="1600" b="1">
                <a:solidFill>
                  <a:srgbClr val="000000"/>
                </a:solidFill>
              </a:rPr>
              <a:t>show ip route</a:t>
            </a:r>
            <a:r>
              <a:rPr lang="pt-BR" sz="1600">
                <a:solidFill>
                  <a:srgbClr val="000000"/>
                </a:solidFill>
              </a:rPr>
              <a:t>, </a:t>
            </a:r>
            <a:r>
              <a:rPr lang="pt-BR" sz="1600" b="1">
                <a:solidFill>
                  <a:srgbClr val="000000"/>
                </a:solidFill>
              </a:rPr>
              <a:t>show ipv6 route</a:t>
            </a:r>
            <a:r>
              <a:rPr lang="pt-BR" sz="1600">
                <a:solidFill>
                  <a:srgbClr val="000000"/>
                </a:solidFill>
              </a:rPr>
              <a:t>, </a:t>
            </a:r>
            <a:r>
              <a:rPr lang="pt-BR" sz="1600" b="1">
                <a:solidFill>
                  <a:srgbClr val="000000"/>
                </a:solidFill>
              </a:rPr>
              <a:t>ping</a:t>
            </a:r>
            <a:r>
              <a:rPr lang="pt-BR" sz="1600">
                <a:solidFill>
                  <a:srgbClr val="000000"/>
                </a:solidFill>
              </a:rPr>
              <a:t>e </a:t>
            </a:r>
            <a:r>
              <a:rPr lang="pt-BR" sz="1600" b="1">
                <a:solidFill>
                  <a:srgbClr val="000000"/>
                </a:solidFill>
              </a:rPr>
              <a:t>traceroute</a:t>
            </a:r>
            <a:r>
              <a:rPr lang="pt-BR" sz="1600">
                <a:solidFill>
                  <a:srgbClr val="000000"/>
                </a:solidFill>
              </a:rPr>
              <a:t>, outros comandos úteis para verificar rotas estáticas incluem o seguinte:</a:t>
            </a:r>
          </a:p>
          <a:p>
            <a:pPr marL="342900" indent="-342900" algn="l" rtl="0">
              <a:buFont typeface="Arial" panose="020B0604020202020204" pitchFamily="34" charset="0"/>
              <a:buChar char="•"/>
            </a:pPr>
            <a:r>
              <a:rPr lang="pt-BR" sz="1600" b="1">
                <a:solidFill>
                  <a:srgbClr val="000000"/>
                </a:solidFill>
              </a:rPr>
              <a:t>show ip route static</a:t>
            </a:r>
          </a:p>
          <a:p>
            <a:pPr marL="342900" indent="-342900" algn="l" rtl="0">
              <a:buFont typeface="Arial" panose="020B0604020202020204" pitchFamily="34" charset="0"/>
              <a:buChar char="•"/>
            </a:pPr>
            <a:r>
              <a:rPr lang="pt-BR" sz="1600" b="1">
                <a:solidFill>
                  <a:srgbClr val="000000"/>
                </a:solidFill>
              </a:rPr>
              <a:t>show ip route</a:t>
            </a:r>
            <a:r>
              <a:rPr lang="pt-BR" sz="1600">
                <a:solidFill>
                  <a:srgbClr val="000000"/>
                </a:solidFill>
              </a:rPr>
              <a:t> </a:t>
            </a:r>
            <a:r>
              <a:rPr lang="pt-BR" sz="1600" i="1">
                <a:solidFill>
                  <a:srgbClr val="000000"/>
                </a:solidFill>
              </a:rPr>
              <a:t>network</a:t>
            </a:r>
          </a:p>
          <a:p>
            <a:pPr marL="342900" indent="-342900" algn="l" rtl="0">
              <a:buFont typeface="Arial" panose="020B0604020202020204" pitchFamily="34" charset="0"/>
              <a:buChar char="•"/>
            </a:pPr>
            <a:r>
              <a:rPr lang="pt-BR" sz="1600" b="1">
                <a:solidFill>
                  <a:srgbClr val="000000"/>
                </a:solidFill>
              </a:rPr>
              <a:t>show running-config | section ip route</a:t>
            </a:r>
          </a:p>
          <a:p>
            <a:pPr marL="0" indent="0" algn="l" rtl="0"/>
            <a:r>
              <a:rPr lang="pt-BR" sz="1600">
                <a:solidFill>
                  <a:srgbClr val="000000"/>
                </a:solidFill>
              </a:rPr>
              <a:t>Substitua </a:t>
            </a:r>
            <a:r>
              <a:rPr lang="pt-BR" sz="1600" b="1">
                <a:solidFill>
                  <a:srgbClr val="000000"/>
                </a:solidFill>
              </a:rPr>
              <a:t>ip</a:t>
            </a:r>
            <a:r>
              <a:rPr lang="pt-BR" sz="1600">
                <a:solidFill>
                  <a:srgbClr val="000000"/>
                </a:solidFill>
              </a:rPr>
              <a:t> por </a:t>
            </a:r>
            <a:r>
              <a:rPr lang="pt-BR" sz="1600" b="1">
                <a:solidFill>
                  <a:srgbClr val="000000"/>
                </a:solidFill>
              </a:rPr>
              <a:t>ipv6</a:t>
            </a:r>
            <a:r>
              <a:rPr lang="pt-BR" sz="1600">
                <a:solidFill>
                  <a:srgbClr val="000000"/>
                </a:solidFill>
              </a:rPr>
              <a:t> para as versões IPv6 do comando.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154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15.3 Configure IP Default Static Routes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Configure IP Default Static Routes</a:t>
            </a:r>
            <a:br>
              <a:rPr lang="en-US" dirty="0"/>
            </a:br>
            <a:r>
              <a:rPr lang="pt-BR" sz="2400"/>
              <a:t>Default Static Route</a:t>
            </a:r>
          </a:p>
        </p:txBody>
      </p:sp>
      <p:sp>
        <p:nvSpPr>
          <p:cNvPr id="4" name="Content Placeholder 3">
            <a:extLst>
              <a:ext uri="{FF2B5EF4-FFF2-40B4-BE49-F238E27FC236}">
                <a16:creationId xmlns:a16="http://schemas.microsoft.com/office/drawing/2014/main" id="{DB16F15B-633E-EB44-A9B8-C3A884F158BC}"/>
              </a:ext>
            </a:extLst>
          </p:cNvPr>
          <p:cNvSpPr>
            <a:spLocks noGrp="1"/>
          </p:cNvSpPr>
          <p:nvPr>
            <p:ph idx="1"/>
          </p:nvPr>
        </p:nvSpPr>
        <p:spPr>
          <a:xfrm>
            <a:off x="173736" y="731837"/>
            <a:ext cx="4398264" cy="3689897"/>
          </a:xfrm>
        </p:spPr>
        <p:txBody>
          <a:bodyPr/>
          <a:lstStyle/>
          <a:p>
            <a:pPr marL="342900" indent="-342900" algn="l" rtl="0">
              <a:buFont typeface="Arial" panose="020B0604020202020204" pitchFamily="34" charset="0"/>
              <a:buChar char="•"/>
            </a:pPr>
            <a:r>
              <a:rPr lang="pt-BR" sz="1600">
                <a:solidFill>
                  <a:srgbClr val="000000"/>
                </a:solidFill>
              </a:rPr>
              <a:t>Uma rota padrão é uma rota estática que corresponde a todos os pacotes. Uma única rota padrão representa qualquer rede que não esteja na tabela de roteamento .</a:t>
            </a:r>
          </a:p>
          <a:p>
            <a:pPr marL="342900" indent="-342900" algn="l" rtl="0">
              <a:buFont typeface="Arial" panose="020B0604020202020204" pitchFamily="34" charset="0"/>
              <a:buChar char="•"/>
            </a:pPr>
            <a:r>
              <a:rPr lang="pt-BR" sz="1600">
                <a:solidFill>
                  <a:srgbClr val="000000"/>
                </a:solidFill>
              </a:rPr>
              <a:t>Routers commonly use default routes that are either configured locally or learned from another router. A rota padrão é usada como Gateway of Last Resort.</a:t>
            </a:r>
          </a:p>
          <a:p>
            <a:pPr marL="342900" indent="-342900" algn="l" rtl="0">
              <a:buFont typeface="Arial" panose="020B0604020202020204" pitchFamily="34" charset="0"/>
              <a:buChar char="•"/>
            </a:pPr>
            <a:r>
              <a:rPr lang="pt-BR" sz="1600">
                <a:solidFill>
                  <a:srgbClr val="000000"/>
                </a:solidFill>
              </a:rPr>
              <a:t>As rotas estáticas padrão são comumente usadas ao conectar um roteador de borda a uma rede de provedor de serviços ou a um roteador stub (um roteador com apenas um roteador vizinho upstream).</a:t>
            </a:r>
          </a:p>
          <a:p>
            <a:pPr marL="342900" indent="-342900" algn="l" rtl="0">
              <a:buFont typeface="Arial" panose="020B0604020202020204" pitchFamily="34" charset="0"/>
              <a:buChar char="•"/>
            </a:pPr>
            <a:r>
              <a:rPr lang="pt-BR" sz="1600">
                <a:solidFill>
                  <a:srgbClr val="000000"/>
                </a:solidFill>
              </a:rPr>
              <a:t>A figura mostra um cenário de rota estática padrão típico.</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08823548-BB5E-7541-BBC1-988EA196F674}"/>
              </a:ext>
            </a:extLst>
          </p:cNvPr>
          <p:cNvPicPr>
            <a:picLocks noChangeAspect="1"/>
          </p:cNvPicPr>
          <p:nvPr/>
        </p:nvPicPr>
        <p:blipFill>
          <a:blip r:embed="rId3"/>
          <a:stretch>
            <a:fillRect/>
          </a:stretch>
        </p:blipFill>
        <p:spPr>
          <a:xfrm>
            <a:off x="4711598" y="1020726"/>
            <a:ext cx="4258666" cy="2587254"/>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394767603"/>
              </p:ext>
            </p:extLst>
          </p:nvPr>
        </p:nvGraphicFramePr>
        <p:xfrm>
          <a:off x="291944" y="1338063"/>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Feature</a:t>
                      </a:r>
                    </a:p>
                  </a:txBody>
                  <a:tcPr/>
                </a:tc>
                <a:tc>
                  <a:txBody>
                    <a:bodyPr/>
                    <a:lstStyle/>
                    <a:p>
                      <a:pPr rtl="0"/>
                      <a:r>
                        <a:rPr lang="pt-BR"/>
                        <a:t>Description</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Interactive Activities</a:t>
                      </a:r>
                    </a:p>
                  </a:txBody>
                  <a:tcPr marL="9525" marR="9525" marT="9525" marB="0" anchor="b"/>
                </a:tc>
                <a:tc>
                  <a:txBody>
                    <a:bodyPr/>
                    <a:lstStyle/>
                    <a:p>
                      <a:pPr rtl="0"/>
                      <a:r>
                        <a:rPr lang="pt-B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Syntax Checker</a:t>
                      </a:r>
                    </a:p>
                  </a:txBody>
                  <a:tcPr marL="9525" marR="9525" marT="9525" marB="0" anchor="b"/>
                </a:tc>
                <a:tc>
                  <a:txBody>
                    <a:bodyPr/>
                    <a:lstStyle/>
                    <a:p>
                      <a:pPr rtl="0"/>
                      <a:r>
                        <a:rPr lang="pt-B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PT Activity</a:t>
                      </a:r>
                    </a:p>
                  </a:txBody>
                  <a:tcPr marL="9525" marR="9525" marT="9525" marB="0" anchor="b"/>
                </a:tc>
                <a:tc>
                  <a:txBody>
                    <a:bodyPr/>
                    <a:lstStyle/>
                    <a:p>
                      <a:pPr rtl="0"/>
                      <a:r>
                        <a:rPr lang="pt-B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Estáticas Padrão de IP</a:t>
            </a:r>
            <a:r>
              <a:rPr lang="pt-BR" sz="2400"/>
              <a:t>Rota EstáticaPadrão (Cont.) </a:t>
            </a:r>
          </a:p>
        </p:txBody>
      </p:sp>
      <p:sp>
        <p:nvSpPr>
          <p:cNvPr id="5" name="Content Placeholder 4">
            <a:extLst>
              <a:ext uri="{FF2B5EF4-FFF2-40B4-BE49-F238E27FC236}">
                <a16:creationId xmlns:a16="http://schemas.microsoft.com/office/drawing/2014/main" id="{82B9265D-C7F0-FC46-8B8D-512F48B21150}"/>
              </a:ext>
            </a:extLst>
          </p:cNvPr>
          <p:cNvSpPr>
            <a:spLocks noGrp="1"/>
          </p:cNvSpPr>
          <p:nvPr>
            <p:ph idx="1"/>
          </p:nvPr>
        </p:nvSpPr>
        <p:spPr>
          <a:xfrm>
            <a:off x="73152" y="731837"/>
            <a:ext cx="9006840" cy="3689897"/>
          </a:xfrm>
        </p:spPr>
        <p:txBody>
          <a:bodyPr/>
          <a:lstStyle/>
          <a:p>
            <a:pPr marL="0" indent="0" algn="l" rtl="0"/>
            <a:r>
              <a:rPr lang="pt-BR" sz="1600" b="1">
                <a:solidFill>
                  <a:srgbClr val="000000"/>
                </a:solidFill>
              </a:rPr>
              <a:t>Rota Estática Padrão IPv4: </a:t>
            </a:r>
            <a:r>
              <a:rPr lang="pt-BR" sz="1600">
                <a:solidFill>
                  <a:srgbClr val="000000"/>
                </a:solidFill>
              </a:rPr>
              <a:t>A sintaxe de comando para uma rota estática padrão IPv4 é semelhante a qualquer outra rota estática IPv4, exceto que o endereço de rede é </a:t>
            </a:r>
            <a:r>
              <a:rPr lang="pt-BR" sz="1600" b="1">
                <a:solidFill>
                  <a:srgbClr val="000000"/>
                </a:solidFill>
              </a:rPr>
              <a:t>0.0.0.0</a:t>
            </a:r>
            <a:r>
              <a:rPr lang="pt-BR" sz="1600">
                <a:solidFill>
                  <a:srgbClr val="000000"/>
                </a:solidFill>
              </a:rPr>
              <a:t> e a máscara de sub-rede é </a:t>
            </a:r>
            <a:r>
              <a:rPr lang="pt-BR" sz="1600" b="1">
                <a:solidFill>
                  <a:srgbClr val="000000"/>
                </a:solidFill>
              </a:rPr>
              <a:t>0.0.0.0</a:t>
            </a:r>
            <a:r>
              <a:rPr lang="pt-BR" sz="1600">
                <a:solidFill>
                  <a:srgbClr val="000000"/>
                </a:solidFill>
              </a:rPr>
              <a:t>. O 0.0.0.0 0.0.0.0 na rota corresponderá a qualquer endereço de rede. </a:t>
            </a:r>
          </a:p>
          <a:p>
            <a:pPr marL="0" indent="0" algn="l"/>
            <a:endParaRPr lang="en-US" sz="1600" dirty="0">
              <a:solidFill>
                <a:srgbClr val="000000"/>
              </a:solidFill>
            </a:endParaRPr>
          </a:p>
          <a:p>
            <a:pPr marL="0" indent="0" algn="l" rtl="0"/>
            <a:r>
              <a:rPr lang="pt-BR" sz="1600" b="1">
                <a:solidFill>
                  <a:srgbClr val="000000"/>
                </a:solidFill>
              </a:rPr>
              <a:t>Observação</a:t>
            </a:r>
            <a:r>
              <a:rPr lang="pt-BR" sz="1600">
                <a:solidFill>
                  <a:srgbClr val="000000"/>
                </a:solidFill>
              </a:rPr>
              <a:t>: Uma rota estática padrão IPv4 é comumente referida como uma rota quad-zero. </a:t>
            </a:r>
          </a:p>
          <a:p>
            <a:pPr marL="0" indent="0" algn="l"/>
            <a:endParaRPr lang="en-US" sz="1600" dirty="0">
              <a:solidFill>
                <a:srgbClr val="000000"/>
              </a:solidFill>
            </a:endParaRPr>
          </a:p>
          <a:p>
            <a:pPr marL="0" indent="0" algn="l" rtl="0"/>
            <a:r>
              <a:rPr lang="pt-BR" sz="1600">
                <a:solidFill>
                  <a:srgbClr val="000000"/>
                </a:solidFill>
              </a:rPr>
              <a:t>A sintaxe de comando básico para uma rota estática padrão IPv4 é a seguinte:</a:t>
            </a:r>
          </a:p>
          <a:p>
            <a:pPr marL="0" indent="0" algn="l" rtl="0"/>
            <a:r>
              <a:rPr lang="pt-BR" sz="1600">
                <a:solidFill>
                  <a:srgbClr val="000000"/>
                </a:solidFill>
                <a:latin typeface="Courier New" panose="02070309020205020404" pitchFamily="49" charset="0"/>
                <a:cs typeface="Courier New" panose="02070309020205020404" pitchFamily="49" charset="0"/>
              </a:rPr>
              <a:t>Router(config)# </a:t>
            </a:r>
            <a:r>
              <a:rPr lang="pt-BR" sz="1600" b="1">
                <a:solidFill>
                  <a:srgbClr val="000000"/>
                </a:solidFill>
                <a:latin typeface="Courier New" panose="02070309020205020404" pitchFamily="49" charset="0"/>
                <a:cs typeface="Courier New" panose="02070309020205020404" pitchFamily="49" charset="0"/>
              </a:rPr>
              <a:t>ip route 0.0.0.0 0.0.0.0 {ip-address | exit-intf}</a:t>
            </a:r>
          </a:p>
          <a:p>
            <a:pPr marL="0" indent="0" algn="l"/>
            <a:endParaRPr lang="en-US" sz="1600" b="1" dirty="0">
              <a:solidFill>
                <a:srgbClr val="000000"/>
              </a:solidFill>
            </a:endParaRPr>
          </a:p>
          <a:p>
            <a:pPr marL="0" indent="0" algn="l" rtl="0"/>
            <a:r>
              <a:rPr lang="pt-BR" sz="1600" b="1">
                <a:solidFill>
                  <a:srgbClr val="000000"/>
                </a:solidFill>
              </a:rPr>
              <a:t>Rota Estática Padrão IPv6: </a:t>
            </a:r>
            <a:r>
              <a:rPr lang="pt-BR" sz="1600">
                <a:solidFill>
                  <a:srgbClr val="000000"/>
                </a:solidFill>
              </a:rPr>
              <a:t>A sintaxe de comando para uma rota estática padrão IPv6 é semelhante a qualquer outra rota estática IPv6, exceto que o prefix/prefix-length ipv6-é </a:t>
            </a:r>
            <a:r>
              <a:rPr lang="pt-BR" sz="1600" b="1">
                <a:solidFill>
                  <a:srgbClr val="000000"/>
                </a:solidFill>
              </a:rPr>
              <a:t>: :/0</a:t>
            </a:r>
            <a:r>
              <a:rPr lang="pt-BR" sz="1600">
                <a:solidFill>
                  <a:srgbClr val="000000"/>
                </a:solidFill>
              </a:rPr>
              <a:t>, que corresponde a todas as rotas. </a:t>
            </a:r>
          </a:p>
          <a:p>
            <a:pPr marL="0" indent="0" algn="l"/>
            <a:endParaRPr lang="en-US" sz="1600" dirty="0">
              <a:solidFill>
                <a:srgbClr val="000000"/>
              </a:solidFill>
            </a:endParaRPr>
          </a:p>
          <a:p>
            <a:pPr marL="0" indent="0" algn="l" rtl="0"/>
            <a:r>
              <a:rPr lang="pt-BR" sz="1600">
                <a:solidFill>
                  <a:srgbClr val="000000"/>
                </a:solidFill>
              </a:rPr>
              <a:t>A sintaxe de comando básico para uma rota estática padrão IPv6 é a seguinte:</a:t>
            </a:r>
          </a:p>
          <a:p>
            <a:pPr marL="0" indent="0" algn="l" rtl="0"/>
            <a:r>
              <a:rPr lang="pt-BR" sz="1600">
                <a:solidFill>
                  <a:srgbClr val="000000"/>
                </a:solidFill>
                <a:latin typeface="Courier New" panose="02070309020205020404" pitchFamily="49" charset="0"/>
                <a:cs typeface="Courier New" panose="02070309020205020404" pitchFamily="49" charset="0"/>
              </a:rPr>
              <a:t>Router(config)# </a:t>
            </a:r>
            <a:r>
              <a:rPr lang="pt-BR" sz="1600" b="1">
                <a:solidFill>
                  <a:srgbClr val="000000"/>
                </a:solidFill>
                <a:latin typeface="Courier New" panose="02070309020205020404" pitchFamily="49" charset="0"/>
                <a:cs typeface="Courier New" panose="02070309020205020404" pitchFamily="49" charset="0"/>
              </a:rPr>
              <a:t>ipv6 route ::/0 {ipv6-address | exit-intf}</a:t>
            </a:r>
          </a:p>
          <a:p>
            <a:pPr marL="0" indent="0" algn="l"/>
            <a:endParaRPr lang="en-US" sz="1600" dirty="0">
              <a:solidFill>
                <a:srgbClr val="000000"/>
              </a:solidFill>
            </a:endParaRPr>
          </a:p>
        </p:txBody>
      </p:sp>
    </p:spTree>
    <p:extLst>
      <p:ext uri="{BB962C8B-B14F-4D97-AF65-F5344CB8AC3E}">
        <p14:creationId xmlns:p14="http://schemas.microsoft.com/office/powerpoint/2010/main" val="12469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Estáticas Padrão de IP</a:t>
            </a:r>
            <a:br>
              <a:rPr lang="en-US" dirty="0"/>
            </a:br>
            <a:r>
              <a:rPr lang="pt-BR" sz="2400"/>
              <a:t>Configurar uma Rota Estática Padrão</a:t>
            </a:r>
          </a:p>
        </p:txBody>
      </p:sp>
      <p:sp>
        <p:nvSpPr>
          <p:cNvPr id="4" name="Content Placeholder 3">
            <a:extLst>
              <a:ext uri="{FF2B5EF4-FFF2-40B4-BE49-F238E27FC236}">
                <a16:creationId xmlns:a16="http://schemas.microsoft.com/office/drawing/2014/main" id="{77B4316A-CD2D-A04E-A2AE-7032BE8C4F34}"/>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 exemplo mostra uma rota estática padrão IPv4 configurada em R1. Com a configuração mostrada no exemplo, quaisquer pacotes que não correspondam a entradas de rota mais específicas são encaminhados para R2 em 172.16.2.2.</a:t>
            </a:r>
          </a:p>
          <a:p>
            <a:pPr marL="0" indent="0" algn="l"/>
            <a:endParaRPr lang="en-US" sz="1600" dirty="0">
              <a:solidFill>
                <a:srgbClr val="000000"/>
              </a:solidFill>
            </a:endParaRPr>
          </a:p>
          <a:p>
            <a:pPr marL="0" indent="0" algn="l" rtl="0"/>
            <a:r>
              <a:rPr lang="pt-BR" sz="1600">
                <a:solidFill>
                  <a:srgbClr val="000000"/>
                </a:solidFill>
                <a:latin typeface="Courier New" panose="02070309020205020404" pitchFamily="49" charset="0"/>
                <a:cs typeface="Courier New" panose="02070309020205020404" pitchFamily="49" charset="0"/>
              </a:rPr>
              <a:t>R1(config)# </a:t>
            </a:r>
            <a:r>
              <a:rPr lang="pt-BR" sz="1600" b="1">
                <a:solidFill>
                  <a:srgbClr val="000000"/>
                </a:solidFill>
                <a:latin typeface="Courier New" panose="02070309020205020404" pitchFamily="49" charset="0"/>
                <a:cs typeface="Courier New" panose="02070309020205020404" pitchFamily="49" charset="0"/>
              </a:rPr>
              <a:t>ip route 0.0.0.0 0.0.0.0 172.16.2.2</a:t>
            </a:r>
          </a:p>
          <a:p>
            <a:pPr marL="0" indent="0" algn="l"/>
            <a:endParaRPr lang="en-US" sz="1600" dirty="0">
              <a:solidFill>
                <a:srgbClr val="000000"/>
              </a:solidFill>
            </a:endParaRPr>
          </a:p>
          <a:p>
            <a:pPr marL="0" indent="0" algn="l" rtl="0"/>
            <a:r>
              <a:rPr lang="pt-BR" sz="1600">
                <a:solidFill>
                  <a:srgbClr val="000000"/>
                </a:solidFill>
              </a:rPr>
              <a:t>Uma rota estática padrão IPv6 é configurada de forma semelhante. Com esta configuração, quaisquer pacotes que não correspondam a entradas de rota IPv6 mais específicas são encaminhados para R2 em 2001:db8:acad:2: :2</a:t>
            </a:r>
          </a:p>
          <a:p>
            <a:pPr marL="0" indent="0" algn="l"/>
            <a:endParaRPr lang="en-US" sz="1600" dirty="0">
              <a:solidFill>
                <a:srgbClr val="000000"/>
              </a:solidFill>
            </a:endParaRPr>
          </a:p>
          <a:p>
            <a:pPr marL="0" indent="0" algn="l" rtl="0"/>
            <a:r>
              <a:rPr lang="pt-BR" sz="1600">
                <a:solidFill>
                  <a:srgbClr val="000000"/>
                </a:solidFill>
                <a:latin typeface="Courier New" panose="02070309020205020404" pitchFamily="49" charset="0"/>
                <a:cs typeface="Courier New" panose="02070309020205020404" pitchFamily="49" charset="0"/>
              </a:rPr>
              <a:t>R1(config)# </a:t>
            </a:r>
            <a:r>
              <a:rPr lang="pt-BR" sz="1600" b="1">
                <a:solidFill>
                  <a:srgbClr val="000000"/>
                </a:solidFill>
                <a:latin typeface="Courier New" panose="02070309020205020404" pitchFamily="49" charset="0"/>
                <a:cs typeface="Courier New" panose="02070309020205020404" pitchFamily="49" charset="0"/>
              </a:rPr>
              <a:t>ipv6 route ::/0 2001:db8:acad:2::2</a:t>
            </a:r>
          </a:p>
          <a:p>
            <a:pPr marL="0" indent="0" algn="l"/>
            <a:endParaRPr lang="en-US" sz="1600" dirty="0">
              <a:solidFill>
                <a:srgbClr val="000000"/>
              </a:solidFill>
            </a:endParaRPr>
          </a:p>
        </p:txBody>
      </p:sp>
    </p:spTree>
    <p:extLst>
      <p:ext uri="{BB962C8B-B14F-4D97-AF65-F5344CB8AC3E}">
        <p14:creationId xmlns:p14="http://schemas.microsoft.com/office/powerpoint/2010/main" val="3639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estáticas padrão IP Verificar uma rota estática padrão </a:t>
            </a:r>
            <a:br>
              <a:rPr lang="en-US" dirty="0"/>
            </a:br>
            <a:endParaRPr lang="en-US" dirty="0"/>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0" y="585533"/>
            <a:ext cx="9144000" cy="1901952"/>
          </a:xfrm>
        </p:spPr>
        <p:txBody>
          <a:bodyPr/>
          <a:lstStyle/>
          <a:p>
            <a:pPr marL="0" indent="0" algn="l" rtl="0"/>
            <a:r>
              <a:rPr lang="pt-BR" sz="1400">
                <a:solidFill>
                  <a:srgbClr val="000000"/>
                </a:solidFill>
              </a:rPr>
              <a:t>O comando </a:t>
            </a:r>
            <a:r>
              <a:rPr lang="pt-BR" sz="1400" b="1">
                <a:solidFill>
                  <a:srgbClr val="000000"/>
                </a:solidFill>
              </a:rPr>
              <a:t>show ip route static</a:t>
            </a:r>
            <a:r>
              <a:rPr lang="pt-BR" sz="1400">
                <a:solidFill>
                  <a:srgbClr val="000000"/>
                </a:solidFill>
              </a:rPr>
              <a:t> tem saída de R1 exibe o conteúdo das rotas estáticas na tabela de roteamento. Observe o asterisco (*) ao lado da rota com o código 'S'. O asterisco indica que esta rota estática é uma rota padrão candidata, razão pela qual ela é selecionada como Gateway of Last Resort.</a:t>
            </a:r>
          </a:p>
          <a:p>
            <a:pPr marL="0" indent="0" algn="l"/>
            <a:endParaRPr lang="en-US" sz="1400" dirty="0">
              <a:solidFill>
                <a:srgbClr val="000000"/>
              </a:solidFill>
            </a:endParaRPr>
          </a:p>
          <a:p>
            <a:pPr marL="0" indent="0" algn="l" rtl="0"/>
            <a:r>
              <a:rPr lang="pt-BR" sz="1400">
                <a:solidFill>
                  <a:srgbClr val="000000"/>
                </a:solidFill>
              </a:rPr>
              <a:t>Observe que a configuração de rota padrão estática usa a máscara /0 para rotas padrão IPv4. Lembre-se de que a máscara de sub-rede IPv4 em uma tabela de roteamento determina quantos bits devem corresponder entre o endereço IP de destino do pacote e a rota na tabela de roteamento. Uma máscara /0 indica que nenhum dos bits é necessário para corresponder. Contanto que não exista uma correspondência mais específica, a rota estática padrão do combina com todos os pacotes.</a:t>
            </a:r>
          </a:p>
          <a:p>
            <a:pPr marL="285750" indent="-28575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BCD3111D-4763-475C-8D38-8BCA867B95E7}"/>
              </a:ext>
            </a:extLst>
          </p:cNvPr>
          <p:cNvPicPr>
            <a:picLocks noChangeAspect="1"/>
          </p:cNvPicPr>
          <p:nvPr/>
        </p:nvPicPr>
        <p:blipFill>
          <a:blip r:embed="rId3"/>
          <a:stretch>
            <a:fillRect/>
          </a:stretch>
        </p:blipFill>
        <p:spPr>
          <a:xfrm>
            <a:off x="1799139" y="2753663"/>
            <a:ext cx="4747210" cy="2215365"/>
          </a:xfrm>
          <a:prstGeom prst="rect">
            <a:avLst/>
          </a:prstGeom>
        </p:spPr>
      </p:pic>
    </p:spTree>
    <p:extLst>
      <p:ext uri="{BB962C8B-B14F-4D97-AF65-F5344CB8AC3E}">
        <p14:creationId xmlns:p14="http://schemas.microsoft.com/office/powerpoint/2010/main" val="215674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estáticas padrão IP Verificar uma rota estática padrão (Cont.) </a:t>
            </a:r>
            <a:br>
              <a:rPr lang="en-US" dirty="0"/>
            </a:br>
            <a:endParaRPr lang="en-US" dirty="0"/>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91440" y="731837"/>
            <a:ext cx="8663279" cy="1839913"/>
          </a:xfrm>
        </p:spPr>
        <p:txBody>
          <a:bodyPr/>
          <a:lstStyle/>
          <a:p>
            <a:pPr marL="0" indent="0" algn="l" rtl="0"/>
            <a:r>
              <a:rPr lang="pt-BR" sz="1500">
                <a:solidFill>
                  <a:srgbClr val="000000"/>
                </a:solidFill>
              </a:rPr>
              <a:t>Este exemplo mostra a saída do comando </a:t>
            </a:r>
            <a:r>
              <a:rPr lang="pt-BR" sz="1500" b="1">
                <a:solidFill>
                  <a:srgbClr val="000000"/>
                </a:solidFill>
              </a:rPr>
              <a:t>show ipv6 route static</a:t>
            </a:r>
            <a:r>
              <a:rPr lang="pt-BR" sz="1500">
                <a:solidFill>
                  <a:srgbClr val="000000"/>
                </a:solidFill>
              </a:rPr>
              <a:t> para exibir o conteúdo da tabela de roteamento.</a:t>
            </a:r>
          </a:p>
          <a:p>
            <a:pPr marL="0" indent="0" algn="l"/>
            <a:endParaRPr lang="en-US" sz="1500" dirty="0">
              <a:solidFill>
                <a:srgbClr val="000000"/>
              </a:solidFill>
            </a:endParaRPr>
          </a:p>
          <a:p>
            <a:pPr marL="0" indent="0" algn="l" rtl="0"/>
            <a:r>
              <a:rPr lang="pt-BR" sz="1500">
                <a:solidFill>
                  <a:srgbClr val="000000"/>
                </a:solidFill>
              </a:rPr>
              <a:t>Observe que a configuração de rota padrão estática usa o prefixo: :/0 para rotas padrão IPv6. Lembre-se de que o tamanho do prefixo IPv6 em uma tabela de roteamento determina quantos bits devem corresponder entre o endereço IP de destino do pacote e a rota na tabela de roteamento. Um prefixo ::/0 indica que nenhum dos bits é necessário para corresponder. Contanto que não exista uma correspondência mais específica, a rota estática padrão do combina com todos os pacotes.</a:t>
            </a:r>
          </a:p>
        </p:txBody>
      </p:sp>
      <p:pic>
        <p:nvPicPr>
          <p:cNvPr id="2" name="Picture 1">
            <a:extLst>
              <a:ext uri="{FF2B5EF4-FFF2-40B4-BE49-F238E27FC236}">
                <a16:creationId xmlns:a16="http://schemas.microsoft.com/office/drawing/2014/main" id="{75837C25-1B9F-49BD-A6B4-29B74334A1CE}"/>
              </a:ext>
            </a:extLst>
          </p:cNvPr>
          <p:cNvPicPr>
            <a:picLocks noChangeAspect="1"/>
          </p:cNvPicPr>
          <p:nvPr/>
        </p:nvPicPr>
        <p:blipFill>
          <a:blip r:embed="rId3"/>
          <a:stretch>
            <a:fillRect/>
          </a:stretch>
        </p:blipFill>
        <p:spPr>
          <a:xfrm>
            <a:off x="1508760" y="2800350"/>
            <a:ext cx="5113874" cy="2159743"/>
          </a:xfrm>
          <a:prstGeom prst="rect">
            <a:avLst/>
          </a:prstGeom>
        </p:spPr>
      </p:pic>
    </p:spTree>
    <p:extLst>
      <p:ext uri="{BB962C8B-B14F-4D97-AF65-F5344CB8AC3E}">
        <p14:creationId xmlns:p14="http://schemas.microsoft.com/office/powerpoint/2010/main" val="329979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15.4 Configurar rotas estáticas flutuantes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estáticas flutuantes</a:t>
            </a:r>
            <a:br>
              <a:rPr lang="en-US" dirty="0"/>
            </a:br>
            <a:r>
              <a:rPr lang="pt-BR" sz="2400"/>
              <a:t>Rotas estáticas flutuantes</a:t>
            </a:r>
          </a:p>
        </p:txBody>
      </p:sp>
      <p:sp>
        <p:nvSpPr>
          <p:cNvPr id="5" name="Content Placeholder 4">
            <a:extLst>
              <a:ext uri="{FF2B5EF4-FFF2-40B4-BE49-F238E27FC236}">
                <a16:creationId xmlns:a16="http://schemas.microsoft.com/office/drawing/2014/main" id="{9E0B2E6D-33A2-4140-8AFA-87A0B2C93EDB}"/>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600">
                <a:solidFill>
                  <a:srgbClr val="000000"/>
                </a:solidFill>
              </a:rPr>
              <a:t>Outro tipo de rota estática é uma rota estática flutuante. As rotas estáticas flutuantes são rotas estáticas usadas para fornecer um caminho de backup para uma rota estática ou dinâmica primária. A rota estática flutuante só é usada quando a rota primária não está disponível.</a:t>
            </a:r>
          </a:p>
          <a:p>
            <a:pPr marL="342900" indent="-342900" algn="l" rtl="0">
              <a:buFont typeface="Arial" panose="020B0604020202020204" pitchFamily="34" charset="0"/>
              <a:buChar char="•"/>
            </a:pPr>
            <a:r>
              <a:rPr lang="pt-BR" sz="1600">
                <a:solidFill>
                  <a:srgbClr val="000000"/>
                </a:solidFill>
              </a:rPr>
              <a:t>Para fazer isso, a rota estática flutuante é configurada com uma distância administrativa mais alta que a rota principal. A distância administrativa representa a confiabilidade de uma rota. Se existirem vários caminhos para o destino, o roteador escolherá o caminho com a menor distância administrativa.</a:t>
            </a:r>
          </a:p>
          <a:p>
            <a:pPr marL="342900" indent="-342900" algn="l" rtl="0">
              <a:buFont typeface="Arial" panose="020B0604020202020204" pitchFamily="34" charset="0"/>
              <a:buChar char="•"/>
            </a:pPr>
            <a:r>
              <a:rPr lang="pt-BR" sz="1600">
                <a:solidFill>
                  <a:srgbClr val="000000"/>
                </a:solidFill>
              </a:rPr>
              <a:t>Por padrão, as rotas estáticas têm uma distância administrativa de 1, tornando-as preferíveis às rotas aprendidas a partir de protocolos de roteamento dinâmico. </a:t>
            </a:r>
          </a:p>
          <a:p>
            <a:pPr marL="342900" indent="-342900" algn="l" rtl="0">
              <a:buFont typeface="Arial" panose="020B0604020202020204" pitchFamily="34" charset="0"/>
              <a:buChar char="•"/>
            </a:pPr>
            <a:r>
              <a:rPr lang="pt-BR" sz="1600">
                <a:solidFill>
                  <a:srgbClr val="000000"/>
                </a:solidFill>
              </a:rPr>
              <a:t>A distância administrativa de uma rota estática pode ser aumentada para tornar a rota menos desejável do que a de outra rota estática ou uma rota aprendida por meio de um protocolo de roteamento dinâmico. A rota estática “flutua” e não é usada em situações nas quais a rota com uma distância administrativa mais eficiente está ativa. </a:t>
            </a: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estáticas flutuantes</a:t>
            </a:r>
            <a:br>
              <a:rPr lang="en-US" dirty="0"/>
            </a:br>
            <a:r>
              <a:rPr lang="pt-BR" sz="2400"/>
              <a:t>Configurar rotas estáticas flutuantes IPv4 e IPv6</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2" y="731837"/>
            <a:ext cx="8280057" cy="1839913"/>
          </a:xfrm>
        </p:spPr>
        <p:txBody>
          <a:bodyPr/>
          <a:lstStyle/>
          <a:p>
            <a:pPr marL="0" indent="0" algn="l" rtl="0"/>
            <a:r>
              <a:rPr lang="pt-BR" sz="1400">
                <a:solidFill>
                  <a:srgbClr val="000000"/>
                </a:solidFill>
              </a:rPr>
              <a:t>Os comandos para configurar rotas padrão padrão e flutuante IP são os seguintes: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rtl="0"/>
            <a:r>
              <a:rPr lang="pt-BR" sz="1400">
                <a:solidFill>
                  <a:srgbClr val="000000"/>
                </a:solidFill>
              </a:rPr>
              <a:t>A saída </a:t>
            </a:r>
            <a:r>
              <a:rPr lang="pt-BR" sz="1400" b="1">
                <a:solidFill>
                  <a:srgbClr val="000000"/>
                </a:solidFill>
              </a:rPr>
              <a:t>show ip route</a:t>
            </a:r>
            <a:r>
              <a:rPr lang="pt-BR" sz="1400">
                <a:solidFill>
                  <a:srgbClr val="000000"/>
                </a:solidFill>
              </a:rPr>
              <a:t> e </a:t>
            </a:r>
            <a:r>
              <a:rPr lang="pt-BR" sz="1400" b="1">
                <a:solidFill>
                  <a:srgbClr val="000000"/>
                </a:solidFill>
              </a:rPr>
              <a:t>show ipv6 route</a:t>
            </a:r>
            <a:r>
              <a:rPr lang="pt-BR" sz="1400">
                <a:solidFill>
                  <a:srgbClr val="000000"/>
                </a:solidFill>
              </a:rPr>
              <a:t> verifica se as rotas padrão para R2 estão instaladas na tabela de roteamento. Observe que a rota estática flutuante do IPv4 para R3 não está presente na tabela de roteamento.</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986620"/>
            <a:ext cx="5602288" cy="954107"/>
          </a:xfrm>
          <a:prstGeom prst="rect">
            <a:avLst/>
          </a:prstGeom>
        </p:spPr>
        <p:txBody>
          <a:bodyPr wrap="square">
            <a:spAutoFit/>
          </a:bodyPr>
          <a:lstStyle/>
          <a:p>
            <a:pPr rtl="0"/>
            <a:r>
              <a:rPr lang="pt-BR" sz="1400">
                <a:solidFill>
                  <a:srgbClr val="000000"/>
                </a:solidFill>
                <a:latin typeface="Courier New" panose="02070309020205020404" pitchFamily="49" charset="0"/>
                <a:cs typeface="Courier New" panose="02070309020205020404" pitchFamily="49" charset="0"/>
              </a:rPr>
              <a:t>R1(config)# </a:t>
            </a:r>
            <a:r>
              <a:rPr lang="pt-BR" sz="1400" b="1">
                <a:solidFill>
                  <a:srgbClr val="000000"/>
                </a:solidFill>
                <a:latin typeface="Courier New" panose="02070309020205020404" pitchFamily="49" charset="0"/>
                <a:cs typeface="Courier New" panose="02070309020205020404" pitchFamily="49" charset="0"/>
              </a:rPr>
              <a:t>ip route 0.0.0.0 0.0.0.0 172.16.2.2</a:t>
            </a:r>
          </a:p>
          <a:p>
            <a:pPr rtl="0"/>
            <a:r>
              <a:rPr lang="pt-BR" sz="1400">
                <a:solidFill>
                  <a:srgbClr val="000000"/>
                </a:solidFill>
                <a:latin typeface="Courier New" panose="02070309020205020404" pitchFamily="49" charset="0"/>
                <a:cs typeface="Courier New" panose="02070309020205020404" pitchFamily="49" charset="0"/>
              </a:rPr>
              <a:t>R1(config)# </a:t>
            </a:r>
            <a:r>
              <a:rPr lang="pt-BR" sz="1400" b="1">
                <a:solidFill>
                  <a:srgbClr val="000000"/>
                </a:solidFill>
                <a:latin typeface="Courier New" panose="02070309020205020404" pitchFamily="49" charset="0"/>
                <a:cs typeface="Courier New" panose="02070309020205020404" pitchFamily="49" charset="0"/>
              </a:rPr>
              <a:t>ip route 0.0.0.0 0.0.0.0 10.10.10.2 5 </a:t>
            </a:r>
          </a:p>
          <a:p>
            <a:pPr rtl="0"/>
            <a:r>
              <a:rPr lang="pt-BR" sz="1400">
                <a:solidFill>
                  <a:srgbClr val="000000"/>
                </a:solidFill>
                <a:latin typeface="Courier New" panose="02070309020205020404" pitchFamily="49" charset="0"/>
                <a:cs typeface="Courier New" panose="02070309020205020404" pitchFamily="49" charset="0"/>
              </a:rPr>
              <a:t>R1(config)# </a:t>
            </a:r>
            <a:r>
              <a:rPr lang="pt-BR" sz="1400" b="1">
                <a:solidFill>
                  <a:srgbClr val="000000"/>
                </a:solidFill>
                <a:latin typeface="Courier New" panose="02070309020205020404" pitchFamily="49" charset="0"/>
                <a:cs typeface="Courier New" panose="02070309020205020404" pitchFamily="49" charset="0"/>
              </a:rPr>
              <a:t>ipv6 route ::/0 2001:db8:acad:2::2 </a:t>
            </a:r>
          </a:p>
          <a:p>
            <a:pPr rtl="0"/>
            <a:r>
              <a:rPr lang="pt-BR" sz="1400">
                <a:solidFill>
                  <a:srgbClr val="000000"/>
                </a:solidFill>
                <a:latin typeface="Courier New" panose="02070309020205020404" pitchFamily="49" charset="0"/>
                <a:cs typeface="Courier New" panose="02070309020205020404" pitchFamily="49" charset="0"/>
              </a:rPr>
              <a:t>R1(config)# </a:t>
            </a:r>
            <a:r>
              <a:rPr lang="pt-BR" sz="1400" b="1">
                <a:solidFill>
                  <a:srgbClr val="000000"/>
                </a:solidFill>
                <a:latin typeface="Courier New" panose="02070309020205020404" pitchFamily="49" charset="0"/>
                <a:cs typeface="Courier New" panose="02070309020205020404" pitchFamily="49" charset="0"/>
              </a:rPr>
              <a:t>ipv6 rota: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3"/>
          <a:stretch>
            <a:fillRect/>
          </a:stretch>
        </p:blipFill>
        <p:spPr>
          <a:xfrm>
            <a:off x="1894860" y="2876745"/>
            <a:ext cx="4781818" cy="1846004"/>
          </a:xfrm>
          <a:prstGeom prst="rect">
            <a:avLst/>
          </a:prstGeom>
        </p:spPr>
      </p:pic>
    </p:spTree>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estáticas flutuantes</a:t>
            </a:r>
            <a:br>
              <a:rPr lang="en-US" dirty="0"/>
            </a:br>
            <a:r>
              <a:rPr lang="pt-BR" sz="2400"/>
              <a:t>Teste as rotas estáticas flutuantes</a:t>
            </a:r>
          </a:p>
        </p:txBody>
      </p:sp>
      <p:sp>
        <p:nvSpPr>
          <p:cNvPr id="6" name="TextBox 5">
            <a:extLst>
              <a:ext uri="{FF2B5EF4-FFF2-40B4-BE49-F238E27FC236}">
                <a16:creationId xmlns:a16="http://schemas.microsoft.com/office/drawing/2014/main" id="{702A0B2C-8089-3C46-94CB-069C6F7F4E31}"/>
              </a:ext>
            </a:extLst>
          </p:cNvPr>
          <p:cNvSpPr txBox="1"/>
          <p:nvPr/>
        </p:nvSpPr>
        <p:spPr>
          <a:xfrm>
            <a:off x="323757" y="845862"/>
            <a:ext cx="4079215" cy="1815882"/>
          </a:xfrm>
          <a:prstGeom prst="rect">
            <a:avLst/>
          </a:prstGeom>
          <a:noFill/>
        </p:spPr>
        <p:txBody>
          <a:bodyPr wrap="square" rtlCol="0">
            <a:spAutoFit/>
          </a:bodyPr>
          <a:lstStyle/>
          <a:p>
            <a:pPr marL="285750" indent="-285750" rtl="0">
              <a:buFont typeface="Arial" panose="020B0604020202020204" pitchFamily="34" charset="0"/>
              <a:buChar char="•"/>
            </a:pPr>
            <a:r>
              <a:rPr lang="pt-BR" sz="1600"/>
              <a:t>O que aconteceria se R2 falhasse? Para simular isso, R2 desliga ambas as interfaces seriais.</a:t>
            </a:r>
          </a:p>
          <a:p>
            <a:pPr marL="285750" indent="-285750" rtl="0">
              <a:buFont typeface="Arial" panose="020B0604020202020204" pitchFamily="34" charset="0"/>
              <a:buChar char="•"/>
            </a:pPr>
            <a:r>
              <a:rPr lang="pt-BR" sz="1600"/>
              <a:t>O R1 gera automaticamente mensagens de syslog para o link desativado.</a:t>
            </a:r>
          </a:p>
          <a:p>
            <a:pPr marL="285750" indent="-285750" rtl="0">
              <a:buFont typeface="Arial" panose="020B0604020202020204" pitchFamily="34" charset="0"/>
              <a:buChar char="•"/>
            </a:pPr>
            <a:r>
              <a:rPr lang="pt-BR" sz="1600"/>
              <a:t>Uma olhada na tabela de roteamento de R1 mostraria a rota secundária que está sendo usada.</a:t>
            </a:r>
          </a:p>
        </p:txBody>
      </p:sp>
      <p:pic>
        <p:nvPicPr>
          <p:cNvPr id="9" name="Content Placeholder 8">
            <a:extLst>
              <a:ext uri="{FF2B5EF4-FFF2-40B4-BE49-F238E27FC236}">
                <a16:creationId xmlns:a16="http://schemas.microsoft.com/office/drawing/2014/main" id="{6B552708-0FF8-EE45-98A7-E7F054AD061F}"/>
              </a:ext>
            </a:extLst>
          </p:cNvPr>
          <p:cNvPicPr>
            <a:picLocks noGrp="1" noChangeAspect="1"/>
          </p:cNvPicPr>
          <p:nvPr>
            <p:ph idx="1"/>
          </p:nvPr>
        </p:nvPicPr>
        <p:blipFill>
          <a:blip r:embed="rId3"/>
          <a:stretch>
            <a:fillRect/>
          </a:stretch>
        </p:blipFill>
        <p:spPr>
          <a:xfrm>
            <a:off x="4572000" y="396032"/>
            <a:ext cx="4158073" cy="2379737"/>
          </a:xfrm>
          <a:prstGeom prst="rect">
            <a:avLst/>
          </a:prstGeom>
        </p:spPr>
      </p:pic>
      <p:pic>
        <p:nvPicPr>
          <p:cNvPr id="2" name="Picture 1">
            <a:extLst>
              <a:ext uri="{FF2B5EF4-FFF2-40B4-BE49-F238E27FC236}">
                <a16:creationId xmlns:a16="http://schemas.microsoft.com/office/drawing/2014/main" id="{3D4887FA-1176-44AC-842E-1D12478B3922}"/>
              </a:ext>
            </a:extLst>
          </p:cNvPr>
          <p:cNvPicPr>
            <a:picLocks noChangeAspect="1"/>
          </p:cNvPicPr>
          <p:nvPr/>
        </p:nvPicPr>
        <p:blipFill>
          <a:blip r:embed="rId4"/>
          <a:stretch>
            <a:fillRect/>
          </a:stretch>
        </p:blipFill>
        <p:spPr>
          <a:xfrm>
            <a:off x="1860103" y="3183577"/>
            <a:ext cx="5085737" cy="1683473"/>
          </a:xfrm>
          <a:prstGeom prst="rect">
            <a:avLst/>
          </a:prstGeom>
        </p:spPr>
      </p:pic>
    </p:spTree>
    <p:extLst>
      <p:ext uri="{BB962C8B-B14F-4D97-AF65-F5344CB8AC3E}">
        <p14:creationId xmlns:p14="http://schemas.microsoft.com/office/powerpoint/2010/main" val="7067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15.5 Configurar rotas de host estáticas</a:t>
            </a:r>
          </a:p>
        </p:txBody>
      </p:sp>
    </p:spTree>
    <p:custDataLst>
      <p:tags r:id="rId1"/>
    </p:custDataLst>
    <p:extLst>
      <p:ext uri="{BB962C8B-B14F-4D97-AF65-F5344CB8AC3E}">
        <p14:creationId xmlns:p14="http://schemas.microsoft.com/office/powerpoint/2010/main" val="188494438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de </a:t>
            </a:r>
            <a:br>
              <a:rPr lang="en-US" dirty="0"/>
            </a:br>
            <a:r>
              <a:rPr lang="pt-BR" sz="2400"/>
              <a:t>host estáticas</a:t>
            </a:r>
          </a:p>
        </p:txBody>
      </p:sp>
      <p:sp>
        <p:nvSpPr>
          <p:cNvPr id="4" name="Content Placeholder 3">
            <a:extLst>
              <a:ext uri="{FF2B5EF4-FFF2-40B4-BE49-F238E27FC236}">
                <a16:creationId xmlns:a16="http://schemas.microsoft.com/office/drawing/2014/main" id="{FDF26061-7CD5-7945-961D-8DBCB81EBE2F}"/>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Um roteador do host é um endereço IPv4 com uma máscara de 32 bits ou um endereço IPv6 com uma máscara de 128 bits. A seguir, são mostradas as três maneiras pelas quais uma rota de host pode ser adicionada à tabela de roteamento:</a:t>
            </a:r>
          </a:p>
          <a:p>
            <a:pPr marL="342900" indent="-342900" algn="l" rtl="0">
              <a:buFont typeface="Arial" panose="020B0604020202020204" pitchFamily="34" charset="0"/>
              <a:buChar char="•"/>
            </a:pPr>
            <a:r>
              <a:rPr lang="pt-BR" sz="1600">
                <a:solidFill>
                  <a:srgbClr val="000000"/>
                </a:solidFill>
              </a:rPr>
              <a:t>Instalada automaticamente quando o endereço IP é configurado no roteador</a:t>
            </a:r>
          </a:p>
          <a:p>
            <a:pPr marL="342900" indent="-342900" algn="l" rtl="0">
              <a:buFont typeface="Arial" panose="020B0604020202020204" pitchFamily="34" charset="0"/>
              <a:buChar char="•"/>
            </a:pPr>
            <a:r>
              <a:rPr lang="pt-BR" sz="1600">
                <a:solidFill>
                  <a:srgbClr val="000000"/>
                </a:solidFill>
              </a:rPr>
              <a:t>Configurada como uma rota de host estática</a:t>
            </a:r>
          </a:p>
          <a:p>
            <a:pPr marL="342900" indent="-342900" algn="l" rtl="0">
              <a:buFont typeface="Arial" panose="020B0604020202020204" pitchFamily="34" charset="0"/>
              <a:buChar char="•"/>
            </a:pPr>
            <a:r>
              <a:rPr lang="pt-BR" sz="1600">
                <a:solidFill>
                  <a:srgbClr val="000000"/>
                </a:solidFill>
              </a:rPr>
              <a:t>Obtida automaticamente por meio de outros métodos (abordados em cursos posteriores)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512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Feature</a:t>
                      </a:r>
                    </a:p>
                  </a:txBody>
                  <a:tcPr marL="9525" marR="9525" marT="9525" marB="0" anchor="b"/>
                </a:tc>
                <a:tc>
                  <a:txBody>
                    <a:bodyPr/>
                    <a:lstStyle/>
                    <a:p>
                      <a:pPr rtl="0"/>
                      <a:r>
                        <a:rPr lang="pt-BR"/>
                        <a:t>Description</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Hands-On Labs</a:t>
                      </a:r>
                    </a:p>
                  </a:txBody>
                  <a:tcPr marL="9525" marR="9525" marT="9525" marB="0" anchor="b"/>
                </a:tc>
                <a:tc>
                  <a:txBody>
                    <a:bodyPr/>
                    <a:lstStyle/>
                    <a:p>
                      <a:pPr rtl="0"/>
                      <a:r>
                        <a:rPr lang="pt-B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Module Quizzes</a:t>
                      </a:r>
                    </a:p>
                  </a:txBody>
                  <a:tcPr marL="9525" marR="9525" marT="9525" marB="0" anchor="b"/>
                </a:tc>
                <a:tc>
                  <a:txBody>
                    <a:bodyPr/>
                    <a:lstStyle/>
                    <a:p>
                      <a:pPr rtl="0"/>
                      <a:r>
                        <a:rPr lang="pt-B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Module Summary</a:t>
                      </a:r>
                    </a:p>
                  </a:txBody>
                  <a:tcPr marL="9525" marR="9525" marT="9525" marB="0" anchor="b"/>
                </a:tc>
                <a:tc>
                  <a:txBody>
                    <a:bodyPr/>
                    <a:lstStyle/>
                    <a:p>
                      <a:pPr rtl="0"/>
                      <a:r>
                        <a:rPr lang="pt-BR"/>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de host estáticas </a:t>
            </a:r>
            <a:br>
              <a:rPr lang="en-US" sz="1600" dirty="0"/>
            </a:br>
            <a:r>
              <a:rPr lang="pt-BR" sz="2400"/>
              <a:t>Rotinas de host instaladas automaticamente</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600">
                <a:solidFill>
                  <a:srgbClr val="000000"/>
                </a:solidFill>
              </a:rPr>
              <a:t>O Cisco IOS instala automaticamente uma rota de host, também conhecida como uma rota de host local, quando um endereço de interface é configurado no roteador. Uma rota de host permite um processo mais eficaz para os pacotes que são direcionados ao próprio roteador, do que para o encaminhamento de pacotes. </a:t>
            </a:r>
          </a:p>
          <a:p>
            <a:pPr marL="342900" indent="-342900" algn="l" rtl="0">
              <a:buFont typeface="Arial" panose="020B0604020202020204" pitchFamily="34" charset="0"/>
              <a:buChar char="•"/>
            </a:pPr>
            <a:r>
              <a:rPr lang="pt-BR" sz="1600">
                <a:solidFill>
                  <a:srgbClr val="000000"/>
                </a:solidFill>
              </a:rPr>
              <a:t>Isso é um acréscimo à rota conectada, designada com a</a:t>
            </a:r>
            <a:r>
              <a:rPr lang="pt-BR" sz="1600" b="1">
                <a:solidFill>
                  <a:srgbClr val="000000"/>
                </a:solidFill>
              </a:rPr>
              <a:t>C</a:t>
            </a:r>
            <a:r>
              <a:rPr lang="pt-BR" sz="1600">
                <a:solidFill>
                  <a:srgbClr val="000000"/>
                </a:solidFill>
              </a:rPr>
              <a:t> na tabela de roteamento para o endereço de rede da interface.</a:t>
            </a:r>
          </a:p>
          <a:p>
            <a:pPr marL="342900" indent="-342900" algn="l" rtl="0">
              <a:buFont typeface="Arial" panose="020B0604020202020204" pitchFamily="34" charset="0"/>
              <a:buChar char="•"/>
            </a:pPr>
            <a:r>
              <a:rPr lang="pt-BR" sz="1600">
                <a:solidFill>
                  <a:srgbClr val="000000"/>
                </a:solidFill>
              </a:rPr>
              <a:t>As rotas locais são marcadas com</a:t>
            </a:r>
            <a:r>
              <a:rPr lang="pt-BR" sz="1600" b="1">
                <a:solidFill>
                  <a:srgbClr val="000000"/>
                </a:solidFill>
              </a:rPr>
              <a:t>L</a:t>
            </a:r>
            <a:r>
              <a:rPr lang="pt-BR" sz="1600">
                <a:solidFill>
                  <a:srgbClr val="000000"/>
                </a:solidFill>
              </a:rPr>
              <a:t> na saída da tabela de roteamento.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781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de host estáticas</a:t>
            </a:r>
            <a:br>
              <a:rPr lang="en-US" sz="1600" dirty="0"/>
            </a:br>
            <a:r>
              <a:rPr lang="pt-BR" sz="2400"/>
              <a:t>Rotas estáticas de host</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1115251"/>
          </a:xfrm>
        </p:spPr>
        <p:txBody>
          <a:bodyPr/>
          <a:lstStyle/>
          <a:p>
            <a:pPr marL="0" indent="0" algn="l" rtl="0"/>
            <a:r>
              <a:rPr lang="pt-BR" sz="1600">
                <a:solidFill>
                  <a:srgbClr val="000000"/>
                </a:solidFill>
              </a:rPr>
              <a:t>Uma rota de host pode ser uma rota estática configurada manualmente para direcionar o tráfego para um dispositivo de destino específico, como o servidor mostrado na figura. A rota estática usa um endereço IP de destino e uma máscara 255.255.255.255 (/32) para rotas de host IPv4 e um comprimento de prefixo/128 para rotas de host IPv6.</a:t>
            </a:r>
          </a:p>
        </p:txBody>
      </p:sp>
      <p:pic>
        <p:nvPicPr>
          <p:cNvPr id="4" name="Picture 3">
            <a:extLst>
              <a:ext uri="{FF2B5EF4-FFF2-40B4-BE49-F238E27FC236}">
                <a16:creationId xmlns:a16="http://schemas.microsoft.com/office/drawing/2014/main" id="{82EA4509-4060-514C-BF00-3EDCFC302DB5}"/>
              </a:ext>
            </a:extLst>
          </p:cNvPr>
          <p:cNvPicPr>
            <a:picLocks noChangeAspect="1"/>
          </p:cNvPicPr>
          <p:nvPr/>
        </p:nvPicPr>
        <p:blipFill>
          <a:blip r:embed="rId3"/>
          <a:stretch>
            <a:fillRect/>
          </a:stretch>
        </p:blipFill>
        <p:spPr>
          <a:xfrm>
            <a:off x="1554347" y="2052102"/>
            <a:ext cx="6035306" cy="2040103"/>
          </a:xfrm>
          <a:prstGeom prst="rect">
            <a:avLst/>
          </a:prstGeom>
        </p:spPr>
      </p:pic>
    </p:spTree>
    <p:extLst>
      <p:ext uri="{BB962C8B-B14F-4D97-AF65-F5344CB8AC3E}">
        <p14:creationId xmlns:p14="http://schemas.microsoft.com/office/powerpoint/2010/main" val="10419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de host estáticas</a:t>
            </a:r>
            <a:br>
              <a:rPr lang="en-US" sz="1600" dirty="0"/>
            </a:br>
            <a:r>
              <a:rPr lang="pt-BR" sz="2400"/>
              <a:t>Configurar rotas de host estáticas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 exemplo mostra a configuração de rota de host estático IPv4 e IPv6 no roteador de ramificação para acessar o servidor.</a:t>
            </a:r>
          </a:p>
          <a:p>
            <a:pPr marL="0" indent="0" algn="l"/>
            <a:endParaRPr lang="en-US" sz="1600" dirty="0">
              <a:solidFill>
                <a:srgbClr val="000000"/>
              </a:solidFill>
            </a:endParaRPr>
          </a:p>
          <a:p>
            <a:pPr marL="0" indent="0" algn="l" rtl="0">
              <a:spcBef>
                <a:spcPts val="0"/>
              </a:spcBef>
            </a:pPr>
            <a:r>
              <a:rPr lang="pt-BR" sz="1400">
                <a:solidFill>
                  <a:srgbClr val="000000"/>
                </a:solidFill>
                <a:latin typeface="Courier New" panose="02070309020205020404" pitchFamily="49" charset="0"/>
                <a:cs typeface="Courier New" panose="02070309020205020404" pitchFamily="49" charset="0"/>
              </a:rPr>
              <a:t>Branch(config)# </a:t>
            </a:r>
            <a:r>
              <a:rPr lang="pt-BR" sz="1400" b="1">
                <a:solidFill>
                  <a:srgbClr val="000000"/>
                </a:solidFill>
                <a:latin typeface="Courier New" panose="02070309020205020404" pitchFamily="49" charset="0"/>
                <a:cs typeface="Courier New" panose="02070309020205020404" pitchFamily="49" charset="0"/>
              </a:rPr>
              <a:t>ip route 209.165.200.238 255.255.255.255 198.51.100.2</a:t>
            </a:r>
          </a:p>
          <a:p>
            <a:pPr marL="0" indent="0" algn="l" rtl="0">
              <a:spcBef>
                <a:spcPts val="0"/>
              </a:spcBef>
            </a:pPr>
            <a:r>
              <a:rPr lang="pt-BR" sz="1400">
                <a:solidFill>
                  <a:srgbClr val="000000"/>
                </a:solidFill>
                <a:latin typeface="Courier New" panose="02070309020205020404" pitchFamily="49" charset="0"/>
                <a:cs typeface="Courier New" panose="02070309020205020404" pitchFamily="49" charset="0"/>
              </a:rPr>
              <a:t>Branch(config)# </a:t>
            </a:r>
            <a:r>
              <a:rPr lang="pt-BR" sz="1400" b="1">
                <a:solidFill>
                  <a:srgbClr val="000000"/>
                </a:solidFill>
                <a:latin typeface="Courier New" panose="02070309020205020404" pitchFamily="49" charset="0"/>
                <a:cs typeface="Courier New" panose="02070309020205020404" pitchFamily="49" charset="0"/>
              </a:rPr>
              <a:t>ipv6 route 2001:db8:acad:2::238/128 2001:db8:acad:1::2</a:t>
            </a:r>
          </a:p>
          <a:p>
            <a:pPr marL="0" indent="0" algn="l" rtl="0">
              <a:spcBef>
                <a:spcPts val="0"/>
              </a:spcBef>
            </a:pPr>
            <a:r>
              <a:rPr lang="pt-BR" sz="1400">
                <a:solidFill>
                  <a:srgbClr val="000000"/>
                </a:solidFill>
                <a:latin typeface="Courier New" panose="02070309020205020404" pitchFamily="49" charset="0"/>
                <a:cs typeface="Courier New" panose="02070309020205020404" pitchFamily="49" charset="0"/>
              </a:rPr>
              <a:t>Branch(config)# </a:t>
            </a:r>
            <a:r>
              <a:rPr lang="pt-BR" sz="1400" b="1">
                <a:solidFill>
                  <a:srgbClr val="000000"/>
                </a:solidFill>
                <a:latin typeface="Courier New" panose="02070309020205020404" pitchFamily="49" charset="0"/>
                <a:cs typeface="Courier New" panose="02070309020205020404" pitchFamily="49" charset="0"/>
              </a:rPr>
              <a:t>exit </a:t>
            </a:r>
          </a:p>
          <a:p>
            <a:pPr marL="0" indent="0" algn="l" rtl="0">
              <a:spcBef>
                <a:spcPts val="0"/>
              </a:spcBef>
            </a:pPr>
            <a:r>
              <a:rPr lang="pt-BR" sz="1400">
                <a:solidFill>
                  <a:srgbClr val="000000"/>
                </a:solidFill>
                <a:latin typeface="Courier New" panose="02070309020205020404" pitchFamily="49" charset="0"/>
                <a:cs typeface="Courier New" panose="02070309020205020404" pitchFamily="49" charset="0"/>
              </a:rPr>
              <a:t>Branch#</a:t>
            </a:r>
          </a:p>
        </p:txBody>
      </p:sp>
    </p:spTree>
    <p:extLst>
      <p:ext uri="{BB962C8B-B14F-4D97-AF65-F5344CB8AC3E}">
        <p14:creationId xmlns:p14="http://schemas.microsoft.com/office/powerpoint/2010/main" val="33314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de host estáticas</a:t>
            </a:r>
            <a:br>
              <a:rPr lang="en-US" sz="1600" dirty="0"/>
            </a:br>
            <a:r>
              <a:rPr lang="pt-BR" sz="2400"/>
              <a:t>Verificar rotas de host estáticas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22263"/>
          </a:xfrm>
        </p:spPr>
        <p:txBody>
          <a:bodyPr/>
          <a:lstStyle/>
          <a:p>
            <a:pPr marL="0" indent="0" algn="l" rtl="0"/>
            <a:r>
              <a:rPr lang="pt-BR" sz="1600">
                <a:solidFill>
                  <a:srgbClr val="000000"/>
                </a:solidFill>
              </a:rPr>
              <a:t>Uma revisão das tabelas de rotas IPv4 e IPv6 verifica se as rotas estão ativas.</a:t>
            </a:r>
          </a:p>
        </p:txBody>
      </p:sp>
      <p:pic>
        <p:nvPicPr>
          <p:cNvPr id="4" name="Picture 3">
            <a:extLst>
              <a:ext uri="{FF2B5EF4-FFF2-40B4-BE49-F238E27FC236}">
                <a16:creationId xmlns:a16="http://schemas.microsoft.com/office/drawing/2014/main" id="{FBDCE70A-C6E1-4729-92F0-BDC10723DB6A}"/>
              </a:ext>
            </a:extLst>
          </p:cNvPr>
          <p:cNvPicPr>
            <a:picLocks noChangeAspect="1"/>
          </p:cNvPicPr>
          <p:nvPr/>
        </p:nvPicPr>
        <p:blipFill>
          <a:blip r:embed="rId3"/>
          <a:stretch>
            <a:fillRect/>
          </a:stretch>
        </p:blipFill>
        <p:spPr>
          <a:xfrm>
            <a:off x="1945711" y="1156519"/>
            <a:ext cx="5252577" cy="3417339"/>
          </a:xfrm>
          <a:prstGeom prst="rect">
            <a:avLst/>
          </a:prstGeom>
        </p:spPr>
      </p:pic>
    </p:spTree>
    <p:extLst>
      <p:ext uri="{BB962C8B-B14F-4D97-AF65-F5344CB8AC3E}">
        <p14:creationId xmlns:p14="http://schemas.microsoft.com/office/powerpoint/2010/main" val="36384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rotas de host estático</a:t>
            </a:r>
            <a:br>
              <a:rPr lang="en-US" sz="1600" dirty="0"/>
            </a:br>
            <a:r>
              <a:rPr lang="pt-BR" sz="2400"/>
              <a:t>Configurar rota de host estático IPv6 com link local Next-Hop</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8"/>
            <a:ext cx="8280057" cy="1325562"/>
          </a:xfrm>
        </p:spPr>
        <p:txBody>
          <a:bodyPr/>
          <a:lstStyle/>
          <a:p>
            <a:pPr marL="0" indent="0" algn="l" rtl="0"/>
            <a:r>
              <a:rPr lang="pt-BR" sz="1600">
                <a:solidFill>
                  <a:srgbClr val="000000"/>
                </a:solidFill>
              </a:rPr>
              <a:t>No caso das rotas estáticas IPv6, o endereço de próximo salto pode ser o endereço de link local do roteador adjacente. No entanto, você precisa especificar um tipo e um número de interface ao usar o endereço de link local como o próximo salto, conforme mostrado no exemplo. Primeiro, a rota de host estático IPv6 original é removida e, em seguida, uma rota totalmente especificada configurada com o endereço IPv6 do servidor e o endereço de link local IPv6 do roteador ISP.</a:t>
            </a:r>
          </a:p>
        </p:txBody>
      </p:sp>
      <p:pic>
        <p:nvPicPr>
          <p:cNvPr id="2" name="Picture 1">
            <a:extLst>
              <a:ext uri="{FF2B5EF4-FFF2-40B4-BE49-F238E27FC236}">
                <a16:creationId xmlns:a16="http://schemas.microsoft.com/office/drawing/2014/main" id="{A1BF8A9D-C4F4-4E95-AB3D-4B9D1768F3F6}"/>
              </a:ext>
            </a:extLst>
          </p:cNvPr>
          <p:cNvPicPr>
            <a:picLocks noChangeAspect="1"/>
          </p:cNvPicPr>
          <p:nvPr/>
        </p:nvPicPr>
        <p:blipFill>
          <a:blip r:embed="rId3"/>
          <a:stretch>
            <a:fillRect/>
          </a:stretch>
        </p:blipFill>
        <p:spPr>
          <a:xfrm>
            <a:off x="1329715" y="2353979"/>
            <a:ext cx="6484570" cy="2271303"/>
          </a:xfrm>
          <a:prstGeom prst="rect">
            <a:avLst/>
          </a:prstGeom>
        </p:spPr>
      </p:pic>
    </p:spTree>
    <p:extLst>
      <p:ext uri="{BB962C8B-B14F-4D97-AF65-F5344CB8AC3E}">
        <p14:creationId xmlns:p14="http://schemas.microsoft.com/office/powerpoint/2010/main" val="9205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15.6 - Módulo Prática e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95693"/>
            <a:ext cx="8345488" cy="731837"/>
          </a:xfrm>
        </p:spPr>
        <p:txBody>
          <a:bodyPr/>
          <a:lstStyle/>
          <a:p>
            <a:pPr rtl="0"/>
            <a:r>
              <a:rPr lang="pt-BR" sz="1600"/>
              <a:t>Tracer de Prática de Módulo e Quiz</a:t>
            </a:r>
            <a:br>
              <a:rPr lang="en-US" sz="1600" dirty="0"/>
            </a:br>
            <a:r>
              <a:rPr lang="pt-BR" sz="2400"/>
              <a:t>Packet Tracer — Configurar Rotas Estáticas e Padrão IPv4 e IPv6</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946298"/>
            <a:ext cx="8280057" cy="3475436"/>
          </a:xfrm>
        </p:spPr>
        <p:txBody>
          <a:bodyPr/>
          <a:lstStyle/>
          <a:p>
            <a:pPr marL="0" indent="0" algn="l" rtl="0"/>
            <a:r>
              <a:rPr lang="pt-BR" sz="1800">
                <a:solidFill>
                  <a:srgbClr val="000000"/>
                </a:solidFill>
              </a:rPr>
              <a:t>Neste Packet Tracer, você fará o seguinte:</a:t>
            </a:r>
          </a:p>
          <a:p>
            <a:pPr marL="0" indent="0" algn="l"/>
            <a:endParaRPr lang="en-US" sz="1800" dirty="0">
              <a:solidFill>
                <a:srgbClr val="000000"/>
              </a:solidFill>
            </a:endParaRPr>
          </a:p>
          <a:p>
            <a:pPr marL="342900" indent="-342900" algn="l" rtl="0">
              <a:buFont typeface="Arial" panose="020B0604020202020204" pitchFamily="34" charset="0"/>
              <a:buChar char="•"/>
            </a:pPr>
            <a:r>
              <a:rPr lang="pt-BR" sz="1800">
                <a:solidFill>
                  <a:srgbClr val="000000"/>
                </a:solidFill>
              </a:rPr>
              <a:t>Configurar roteadores padrão estático e flutuante IPv4</a:t>
            </a:r>
          </a:p>
          <a:p>
            <a:pPr marL="342900" indent="-342900" algn="l" rtl="0">
              <a:buFont typeface="Arial" panose="020B0604020202020204" pitchFamily="34" charset="0"/>
              <a:buChar char="•"/>
            </a:pPr>
            <a:r>
              <a:rPr lang="pt-BR" sz="1800">
                <a:solidFill>
                  <a:srgbClr val="000000"/>
                </a:solidFill>
              </a:rPr>
              <a:t>Configurar rotas padrão estáticas e flutuantes IPv6</a:t>
            </a:r>
          </a:p>
          <a:p>
            <a:pPr marL="342900" indent="-342900" algn="l" rtl="0">
              <a:buFont typeface="Arial" panose="020B0604020202020204" pitchFamily="34" charset="0"/>
              <a:buChar char="•"/>
            </a:pPr>
            <a:r>
              <a:rPr lang="pt-BR" sz="1800">
                <a:solidFill>
                  <a:srgbClr val="000000"/>
                </a:solidFill>
              </a:rPr>
              <a:t>ConfigureIPv4 rotas estáticas e flutuantes para LANs internas</a:t>
            </a:r>
          </a:p>
          <a:p>
            <a:pPr marL="342900" indent="-342900" algn="l" rtl="0">
              <a:buFont typeface="Arial" panose="020B0604020202020204" pitchFamily="34" charset="0"/>
              <a:buChar char="•"/>
            </a:pPr>
            <a:r>
              <a:rPr lang="pt-BR" sz="1800">
                <a:solidFill>
                  <a:srgbClr val="000000"/>
                </a:solidFill>
              </a:rPr>
              <a:t>Configurar rotas estáticas e flutuantes IPv6 para as LANS internas</a:t>
            </a:r>
          </a:p>
          <a:p>
            <a:pPr marL="342900" indent="-342900" algn="l" rtl="0">
              <a:buFont typeface="Arial" panose="020B0604020202020204" pitchFamily="34" charset="0"/>
              <a:buChar char="•"/>
            </a:pPr>
            <a:r>
              <a:rPr lang="pt-BR" sz="1800">
                <a:solidFill>
                  <a:srgbClr val="000000"/>
                </a:solidFill>
              </a:rPr>
              <a:t>Configurar rotas de host IPv4</a:t>
            </a:r>
          </a:p>
          <a:p>
            <a:pPr marL="342900" indent="-342900" algn="l" rtl="0">
              <a:buFont typeface="Arial" panose="020B0604020202020204" pitchFamily="34" charset="0"/>
              <a:buChar char="•"/>
            </a:pPr>
            <a:r>
              <a:rPr lang="pt-BR" sz="1800">
                <a:solidFill>
                  <a:srgbClr val="000000"/>
                </a:solidFill>
              </a:rPr>
              <a:t>Configurar rotas de host IPv6</a:t>
            </a: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sz="1600" dirty="0"/>
            </a:br>
            <a:r>
              <a:rPr lang="pt-BR" sz="2400"/>
              <a:t>Laboratório de Prática de Módulos e Questionários - Configurar Rotas Estáticas e Padrão IPv4 e IPv6</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Neste laboratório, você cumprirá os seguintes objetivos:</a:t>
            </a:r>
          </a:p>
          <a:p>
            <a:pPr marL="342900" indent="-342900" algn="l" rtl="0">
              <a:buFont typeface="Arial" panose="020B0604020202020204" pitchFamily="34" charset="0"/>
              <a:buChar char="•"/>
            </a:pPr>
            <a:r>
              <a:rPr lang="pt-BR" sz="1800">
                <a:solidFill>
                  <a:srgbClr val="000000"/>
                </a:solidFill>
              </a:rPr>
              <a:t>Criar a rede e definir as configurações básicas do dispositivo</a:t>
            </a:r>
          </a:p>
          <a:p>
            <a:pPr marL="342900" indent="-342900" algn="l" rtl="0">
              <a:buFont typeface="Arial" panose="020B0604020202020204" pitchFamily="34" charset="0"/>
              <a:buChar char="•"/>
            </a:pPr>
            <a:r>
              <a:rPr lang="pt-BR" sz="1800">
                <a:solidFill>
                  <a:srgbClr val="000000"/>
                </a:solidFill>
              </a:rPr>
              <a:t>Configurar e verificar o endereçamento IP e IPv6 em R1 e R2</a:t>
            </a:r>
          </a:p>
          <a:p>
            <a:pPr marL="342900" indent="-342900" algn="l" rtl="0">
              <a:buFont typeface="Arial" panose="020B0604020202020204" pitchFamily="34" charset="0"/>
              <a:buChar char="•"/>
            </a:pPr>
            <a:r>
              <a:rPr lang="pt-BR" sz="1800">
                <a:solidFill>
                  <a:srgbClr val="000000"/>
                </a:solidFill>
              </a:rPr>
              <a:t>Configurar e verificar o roteamento estático e padrão para IPv4 no R1 e R2</a:t>
            </a:r>
          </a:p>
          <a:p>
            <a:pPr marL="342900" indent="-342900" algn="l" rtl="0">
              <a:buFont typeface="Arial" panose="020B0604020202020204" pitchFamily="34" charset="0"/>
              <a:buChar char="•"/>
            </a:pPr>
            <a:r>
              <a:rPr lang="pt-BR" sz="1800">
                <a:solidFill>
                  <a:srgbClr val="000000"/>
                </a:solidFill>
              </a:rPr>
              <a:t>Configurar e verificar o roteamento estático e padrão para IPv6 no R1 e R2</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122650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Module Practice and Quiz</a:t>
            </a:r>
            <a:br>
              <a:rPr lang="en-US" dirty="0">
                <a:latin typeface="Arial" charset="0"/>
              </a:rPr>
            </a:br>
            <a:r>
              <a:rPr lang="pt-BR">
                <a:latin typeface="Arial" charset="0"/>
              </a:rPr>
              <a:t>What Did I Learn In This Module?</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marL="169545" indent="-169545">
              <a:spcBef>
                <a:spcPts val="0"/>
              </a:spcBef>
              <a:spcAft>
                <a:spcPts val="0"/>
              </a:spcAft>
              <a:buFont typeface="Arial" panose="020B0604020202020204" pitchFamily="34" charset="0"/>
              <a:buChar char="•"/>
            </a:pPr>
            <a:r>
              <a:rPr lang="pt-BR" sz="1300">
                <a:ea typeface="ＭＳ Ｐゴシック"/>
              </a:rPr>
              <a:t>Rotas estáticas podem ser configuradas para IPv4 e IPv6. Ambos os protocolos suportam os seguintes tipos de rotas estáticas: rota estática padrão, rota estática padrão, rota estática flutuante e rota estática resumida. </a:t>
            </a:r>
            <a:endParaRPr lang="pt-BR" sz="1300"/>
          </a:p>
          <a:p>
            <a:pPr marL="169545" indent="-169545">
              <a:spcBef>
                <a:spcPts val="0"/>
              </a:spcBef>
              <a:spcAft>
                <a:spcPts val="0"/>
              </a:spcAft>
              <a:buFont typeface="Arial" panose="020B0604020202020204" pitchFamily="34" charset="0"/>
              <a:buChar char="•"/>
            </a:pPr>
            <a:r>
              <a:rPr lang="pt-BR" sz="1300">
                <a:ea typeface="ＭＳ Ｐゴシック"/>
              </a:rPr>
              <a:t>Ao configurar uma rota estática, o próximo salto pode ser identificado por um endereço IP, interface de saída ou ambos. Como o destino é especificado cria um dos três seguintes tipos de rota estática: próximo salto, diretamente conectado e totalmente especificado. </a:t>
            </a:r>
            <a:endParaRPr lang="pt-BR" sz="1300"/>
          </a:p>
          <a:p>
            <a:pPr marL="169545" indent="-169545">
              <a:spcBef>
                <a:spcPts val="0"/>
              </a:spcBef>
              <a:spcAft>
                <a:spcPts val="0"/>
              </a:spcAft>
              <a:buFont typeface="Arial" panose="020B0604020202020204" pitchFamily="34" charset="0"/>
              <a:buChar char="•"/>
            </a:pPr>
            <a:r>
              <a:rPr lang="pt-BR" sz="1300">
                <a:ea typeface="ＭＳ Ｐゴシック"/>
              </a:rPr>
              <a:t>As rotas estáticas IPv4 são configuradas usando o seguinte comando de configuração global: ip route network-address sub-net-mask {ip-address | exit-intf [ip=address]} [distance]. </a:t>
            </a:r>
            <a:endParaRPr lang="pt-BR" sz="1300"/>
          </a:p>
          <a:p>
            <a:pPr marL="169545" indent="-169545">
              <a:spcBef>
                <a:spcPts val="0"/>
              </a:spcBef>
              <a:spcAft>
                <a:spcPts val="0"/>
              </a:spcAft>
              <a:buFont typeface="Arial" panose="020B0604020202020204" pitchFamily="34" charset="0"/>
              <a:buChar char="•"/>
            </a:pPr>
            <a:r>
              <a:rPr lang="pt-BR" sz="1300">
                <a:ea typeface="ＭＳ Ｐゴシック"/>
              </a:rPr>
              <a:t>As rotas estáticas IPv6 são configuradas usando o seguinte comando de configuração global: ipv6 route ipv6-prefix/prefix-length {ipv6-address | exit-intf [ipv6-address]} [distance]. </a:t>
            </a:r>
            <a:endParaRPr lang="pt-BR" sz="1300"/>
          </a:p>
          <a:p>
            <a:pPr marL="169545" indent="-169545">
              <a:spcBef>
                <a:spcPts val="0"/>
              </a:spcBef>
              <a:spcAft>
                <a:spcPts val="0"/>
              </a:spcAft>
              <a:buFont typeface="Arial" panose="020B0604020202020204" pitchFamily="34" charset="0"/>
              <a:buChar char="•"/>
            </a:pPr>
            <a:r>
              <a:rPr lang="pt-BR" sz="1300">
                <a:ea typeface="ＭＳ Ｐゴシック"/>
              </a:rPr>
              <a:t>Em uma rota estática do próximo salto, somente o endereço IP do próximo salto é especificado. A interface de saída é derivada do próximo salto. </a:t>
            </a:r>
            <a:endParaRPr lang="pt-BR" sz="1300"/>
          </a:p>
          <a:p>
            <a:pPr marL="169545" indent="-169545">
              <a:spcBef>
                <a:spcPts val="0"/>
              </a:spcBef>
              <a:spcAft>
                <a:spcPts val="0"/>
              </a:spcAft>
              <a:buFont typeface="Arial" panose="020B0604020202020204" pitchFamily="34" charset="0"/>
              <a:buChar char="•"/>
            </a:pPr>
            <a:r>
              <a:rPr lang="pt-BR" sz="1300">
                <a:ea typeface="ＭＳ Ｐゴシック"/>
              </a:rPr>
              <a:t>Ao configurar uma rota estática, outra opção é usar a interface de saída para especificar o endereço do próximo salto. Rotas estáticas conectadas diretamente devem ser usadas somente com interfaces seriais ponto a ponto. </a:t>
            </a:r>
            <a:endParaRPr lang="pt-BR" sz="1300"/>
          </a:p>
          <a:p>
            <a:pPr marL="169545" indent="-169545">
              <a:spcBef>
                <a:spcPts val="0"/>
              </a:spcBef>
              <a:spcAft>
                <a:spcPts val="0"/>
              </a:spcAft>
              <a:buFont typeface="Arial" panose="020B0604020202020204" pitchFamily="34" charset="0"/>
              <a:buChar char="•"/>
            </a:pPr>
            <a:r>
              <a:rPr lang="pt-BR" sz="1300">
                <a:ea typeface="ＭＳ Ｐゴシック"/>
              </a:rPr>
              <a:t>Em uma rota estática totalmente especificada, tanto a interface de saída quanto o endereço IP do próximo salto são especificados. Essa forma de rota estática é usada quando a interface de saída é uma interface multiacesso e é necessário identificar explicitamente o próximo salto. O próximo salto deve ser conectado diretamente à interface de saída especificada. </a:t>
            </a:r>
            <a:endParaRPr lang="pt-BR" sz="1300"/>
          </a:p>
          <a:p>
            <a:pPr marL="169545" indent="-169545" rtl="0">
              <a:spcBef>
                <a:spcPts val="0"/>
              </a:spcBef>
              <a:spcAft>
                <a:spcPts val="0"/>
              </a:spcAft>
              <a:buFont typeface="Arial" panose="020B0604020202020204" pitchFamily="34" charset="0"/>
              <a:buChar char="•"/>
            </a:pPr>
            <a:r>
              <a:rPr lang="pt-BR" sz="1300">
                <a:ea typeface="ＭＳ Ｐゴシック"/>
              </a:rPr>
              <a:t>Em uma rota estática IPv6 totalmente especificada, tanto a interface de saída quanto o endereço IPv6 do próximo salto são especificados.</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400"/>
              <a:t>Uma rota padrão é uma rota estática que corresponde a todos os pacotes. </a:t>
            </a:r>
          </a:p>
          <a:p>
            <a:pPr rtl="0">
              <a:spcBef>
                <a:spcPts val="0"/>
              </a:spcBef>
              <a:spcAft>
                <a:spcPts val="0"/>
              </a:spcAft>
              <a:buFont typeface="Arial" panose="020B0604020202020204" pitchFamily="34" charset="0"/>
              <a:buChar char="•"/>
            </a:pPr>
            <a:r>
              <a:rPr lang="pt-BR" sz="1400"/>
              <a:t>As rotas estáticas padrão são comumente usadas ao conectar um roteador de borda a uma rede de provedor de serviços e a um roteador stub.</a:t>
            </a:r>
          </a:p>
          <a:p>
            <a:pPr rtl="0">
              <a:spcBef>
                <a:spcPts val="0"/>
              </a:spcBef>
              <a:spcAft>
                <a:spcPts val="0"/>
              </a:spcAft>
              <a:buFont typeface="Arial" panose="020B0604020202020204" pitchFamily="34" charset="0"/>
              <a:buChar char="•"/>
            </a:pPr>
            <a:r>
              <a:rPr lang="pt-BR" sz="1400"/>
              <a:t>A sintaxe de comando para uma rota estática padrão IPv4 é semelhante a qualquer outra rota estática IPv4, exceto que o endereço de rede é 0.0.0.0 e a máscara de sub-rede é 0.0.0.0. </a:t>
            </a:r>
          </a:p>
          <a:p>
            <a:pPr rtl="0">
              <a:spcBef>
                <a:spcPts val="0"/>
              </a:spcBef>
              <a:spcAft>
                <a:spcPts val="0"/>
              </a:spcAft>
              <a:buFont typeface="Arial" panose="020B0604020202020204" pitchFamily="34" charset="0"/>
              <a:buChar char="•"/>
            </a:pPr>
            <a:r>
              <a:rPr lang="pt-BR" sz="1400"/>
              <a:t>A sintaxe do comando para uma rota estática padrão do IPv6 é semelhante a qualquer outra rota estática do IPv6, exceto que o prefixo do ipv6 ::/0 comprimento do prefixo é que corresponde a todas as rotas. </a:t>
            </a:r>
          </a:p>
          <a:p>
            <a:pPr rtl="0">
              <a:spcBef>
                <a:spcPts val="0"/>
              </a:spcBef>
              <a:spcAft>
                <a:spcPts val="0"/>
              </a:spcAft>
              <a:buFont typeface="Arial" panose="020B0604020202020204" pitchFamily="34" charset="0"/>
              <a:buChar char="•"/>
            </a:pPr>
            <a:r>
              <a:rPr lang="pt-BR" sz="1400"/>
              <a:t>Rotas estáticas flutuantes são rotas estáticas usadas para fornecer um caminho de backup para uma rota estática ou dinâmica primária, no caso de uma falha de link. </a:t>
            </a:r>
          </a:p>
          <a:p>
            <a:pPr rtl="0">
              <a:spcBef>
                <a:spcPts val="0"/>
              </a:spcBef>
              <a:spcAft>
                <a:spcPts val="0"/>
              </a:spcAft>
              <a:buFont typeface="Arial" panose="020B0604020202020204" pitchFamily="34" charset="0"/>
              <a:buChar char="•"/>
            </a:pPr>
            <a:r>
              <a:rPr lang="pt-BR" sz="1400"/>
              <a:t>A rota estática flutuante é configurada com uma distância administrativa mais alta que a rota principal. Por padrão, as rotas estáticas têm uma distância administrativa de 1, tornando-as preferíveis às rotas aprendidas a partir de protocolos de roteamento dinâmico. </a:t>
            </a:r>
          </a:p>
          <a:p>
            <a:pPr rtl="0">
              <a:spcBef>
                <a:spcPts val="0"/>
              </a:spcBef>
              <a:spcAft>
                <a:spcPts val="0"/>
              </a:spcAft>
              <a:buFont typeface="Arial" panose="020B0604020202020204" pitchFamily="34" charset="0"/>
              <a:buChar char="•"/>
            </a:pPr>
            <a:r>
              <a:rPr lang="pt-BR" sz="1400"/>
              <a:t>As rotas estáticas flutuantes IP são configuradas usando o argumento de distância para especificar uma distância administrativa. </a:t>
            </a:r>
          </a:p>
          <a:p>
            <a:pPr rtl="0">
              <a:spcBef>
                <a:spcPts val="0"/>
              </a:spcBef>
              <a:spcAft>
                <a:spcPts val="0"/>
              </a:spcAft>
              <a:buFont typeface="Arial" panose="020B0604020202020204" pitchFamily="34" charset="0"/>
              <a:buChar char="•"/>
            </a:pPr>
            <a:r>
              <a:rPr lang="pt-BR" sz="1400"/>
              <a:t>Um roteador do host é um endereço IPv4 com uma máscara de 32 bits ou um endereço IPv6 com uma máscara de 128 bits.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7684477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a:t>Check Your Understanding activities </a:t>
            </a:r>
            <a:r>
              <a:rPr lang="pt-BR" b="1" i="1"/>
              <a:t>do not </a:t>
            </a:r>
            <a:r>
              <a:rPr lang="pt-BR"/>
              <a:t>affect student grades.</a:t>
            </a:r>
          </a:p>
          <a:p>
            <a:pPr rtl="0">
              <a:spcBef>
                <a:spcPct val="30000"/>
              </a:spcBef>
              <a:buFont typeface="Arial" panose="020B0604020202020204" pitchFamily="34" charset="0"/>
              <a:buChar char="•"/>
            </a:pPr>
            <a:r>
              <a:rPr lang="pt-BR"/>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66771946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400"/>
              <a:t>Há três maneiras de uma rota de host pode ser adicionada à tabela de roteamento: automaticamente instalada quando um endereço IP é configurado no roteador, configurado como uma rota de host estática ou obtido automaticamente por meio de outros métodos não cobertos neste módulo. </a:t>
            </a:r>
          </a:p>
          <a:p>
            <a:pPr rtl="0">
              <a:spcBef>
                <a:spcPts val="0"/>
              </a:spcBef>
              <a:spcAft>
                <a:spcPts val="0"/>
              </a:spcAft>
              <a:buFont typeface="Arial" panose="020B0604020202020204" pitchFamily="34" charset="0"/>
              <a:buChar char="•"/>
            </a:pPr>
            <a:r>
              <a:rPr lang="pt-BR" sz="1400"/>
              <a:t>O Cisco IOS instala automaticamente uma rota de host, também conhecida como uma rota de host local, quando um endereço de interface é configurado no roteador. </a:t>
            </a:r>
          </a:p>
          <a:p>
            <a:pPr rtl="0">
              <a:spcBef>
                <a:spcPts val="0"/>
              </a:spcBef>
              <a:spcAft>
                <a:spcPts val="0"/>
              </a:spcAft>
              <a:buFont typeface="Arial" panose="020B0604020202020204" pitchFamily="34" charset="0"/>
              <a:buChar char="•"/>
            </a:pPr>
            <a:r>
              <a:rPr lang="pt-BR" sz="1400"/>
              <a:t>Uma rota de host pode ser uma rota estática configurada manualmente para direcionar o tráfego para um dispositivo de destino específico. </a:t>
            </a:r>
          </a:p>
          <a:p>
            <a:pPr rtl="0">
              <a:spcBef>
                <a:spcPts val="0"/>
              </a:spcBef>
              <a:spcAft>
                <a:spcPts val="0"/>
              </a:spcAft>
              <a:buFont typeface="Arial" panose="020B0604020202020204" pitchFamily="34" charset="0"/>
              <a:buChar char="•"/>
            </a:pPr>
            <a:r>
              <a:rPr lang="pt-BR" sz="1400"/>
              <a:t>Para rotas estáticas IPv6, o endereço do próximo salto pode ser o endereço de link local do roteador adjacente; no entanto, você deve especificar um tipo de interface e um número de interface ao usar um endereço de link local como o próximo salto. Para fazer isso, a rota de host estático IPv6 original é removida e, em seguida, uma rota totalmente especificada é configurada com o endereço IPv6 do servidor e o endereço de link local IPv6 do roteador ISP.</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41674059"/>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pt-BR" sz="1400">
                <a:latin typeface="Arial" charset="0"/>
              </a:rPr>
              <a:t>Module 15: IP Static Routing</a:t>
            </a:r>
            <a:br>
              <a:rPr lang="en-US" dirty="0">
                <a:latin typeface="Arial" charset="0"/>
              </a:rPr>
            </a:br>
            <a:r>
              <a:rPr lang="pt-BR">
                <a:latin typeface="Arial" charset="0"/>
              </a:rPr>
              <a:t>New Terms and Commands</a:t>
            </a:r>
          </a:p>
        </p:txBody>
      </p:sp>
      <p:sp>
        <p:nvSpPr>
          <p:cNvPr id="2" name="Content Placeholder 1">
            <a:extLst>
              <a:ext uri="{FF2B5EF4-FFF2-40B4-BE49-F238E27FC236}">
                <a16:creationId xmlns:a16="http://schemas.microsoft.com/office/drawing/2014/main" id="{24BC69AB-46D4-B341-AA9E-B6E1189E5BDD}"/>
              </a:ext>
            </a:extLst>
          </p:cNvPr>
          <p:cNvSpPr>
            <a:spLocks noGrp="1"/>
          </p:cNvSpPr>
          <p:nvPr>
            <p:ph idx="1"/>
          </p:nvPr>
        </p:nvSpPr>
        <p:spPr/>
        <p:txBody>
          <a:bodyPr/>
          <a:lstStyle/>
          <a:p>
            <a:pPr rtl="0">
              <a:spcBef>
                <a:spcPts val="0"/>
              </a:spcBef>
              <a:spcAft>
                <a:spcPts val="0"/>
              </a:spcAft>
            </a:pPr>
            <a:r>
              <a:rPr lang="pt-BR" sz="1200"/>
              <a:t>static route</a:t>
            </a:r>
          </a:p>
          <a:p>
            <a:pPr rtl="0">
              <a:spcBef>
                <a:spcPts val="0"/>
              </a:spcBef>
              <a:spcAft>
                <a:spcPts val="0"/>
              </a:spcAft>
            </a:pPr>
            <a:r>
              <a:rPr lang="pt-BR" sz="1200"/>
              <a:t>default static route</a:t>
            </a:r>
          </a:p>
          <a:p>
            <a:pPr rtl="0">
              <a:spcBef>
                <a:spcPts val="0"/>
              </a:spcBef>
              <a:spcAft>
                <a:spcPts val="0"/>
              </a:spcAft>
            </a:pPr>
            <a:r>
              <a:rPr lang="pt-BR" sz="1200"/>
              <a:t>floating static route</a:t>
            </a:r>
          </a:p>
          <a:p>
            <a:pPr rtl="0">
              <a:spcBef>
                <a:spcPts val="0"/>
              </a:spcBef>
              <a:spcAft>
                <a:spcPts val="0"/>
              </a:spcAft>
            </a:pPr>
            <a:r>
              <a:rPr lang="pt-BR" sz="1200"/>
              <a:t>summary static route</a:t>
            </a:r>
          </a:p>
          <a:p>
            <a:pPr rtl="0">
              <a:spcBef>
                <a:spcPts val="0"/>
              </a:spcBef>
              <a:spcAft>
                <a:spcPts val="0"/>
              </a:spcAft>
            </a:pPr>
            <a:r>
              <a:rPr lang="pt-BR" sz="1200"/>
              <a:t>next-hop route</a:t>
            </a:r>
          </a:p>
          <a:p>
            <a:pPr rtl="0">
              <a:spcBef>
                <a:spcPts val="0"/>
              </a:spcBef>
              <a:spcAft>
                <a:spcPts val="0"/>
              </a:spcAft>
            </a:pPr>
            <a:r>
              <a:rPr lang="pt-BR" sz="1200"/>
              <a:t>directly connected static route</a:t>
            </a:r>
          </a:p>
          <a:p>
            <a:pPr rtl="0">
              <a:spcBef>
                <a:spcPts val="0"/>
              </a:spcBef>
              <a:spcAft>
                <a:spcPts val="0"/>
              </a:spcAft>
            </a:pPr>
            <a:r>
              <a:rPr lang="pt-BR" sz="1200"/>
              <a:t>Fully specified static route</a:t>
            </a:r>
          </a:p>
          <a:p>
            <a:pPr rtl="0">
              <a:spcBef>
                <a:spcPts val="0"/>
              </a:spcBef>
              <a:spcAft>
                <a:spcPts val="0"/>
              </a:spcAft>
            </a:pPr>
            <a:r>
              <a:rPr lang="pt-BR" sz="1200" b="1">
                <a:latin typeface="Courier New" panose="02070309020205020404" pitchFamily="49" charset="0"/>
                <a:cs typeface="Courier New" panose="02070309020205020404" pitchFamily="49" charset="0"/>
              </a:rPr>
              <a:t>ip route network-address subnet-mask { ip-address | exit-intf [ip-address]} [distance]</a:t>
            </a:r>
          </a:p>
          <a:p>
            <a:pPr rtl="0">
              <a:spcBef>
                <a:spcPts val="0"/>
              </a:spcBef>
              <a:spcAft>
                <a:spcPts val="0"/>
              </a:spcAft>
            </a:pPr>
            <a:r>
              <a:rPr lang="pt-BR" sz="1200" b="1">
                <a:latin typeface="Courier New" panose="02070309020205020404" pitchFamily="49" charset="0"/>
                <a:cs typeface="Courier New" panose="02070309020205020404" pitchFamily="49" charset="0"/>
              </a:rPr>
              <a:t>ipv6 route ipv6-prefix/prefix-length {ipv6-address | exit-intf [ipv6-address]} [distance]</a:t>
            </a:r>
          </a:p>
          <a:p>
            <a:pPr rtl="0">
              <a:spcBef>
                <a:spcPts val="0"/>
              </a:spcBef>
              <a:spcAft>
                <a:spcPts val="0"/>
              </a:spcAft>
            </a:pPr>
            <a:r>
              <a:rPr lang="pt-BR" sz="1200" b="1">
                <a:latin typeface="Courier New" panose="02070309020205020404" pitchFamily="49" charset="0"/>
                <a:cs typeface="Courier New" panose="02070309020205020404" pitchFamily="49" charset="0"/>
              </a:rPr>
              <a:t>show ip route static</a:t>
            </a:r>
          </a:p>
          <a:p>
            <a:pPr rtl="0">
              <a:spcBef>
                <a:spcPts val="0"/>
              </a:spcBef>
              <a:spcAft>
                <a:spcPts val="0"/>
              </a:spcAft>
            </a:pPr>
            <a:r>
              <a:rPr lang="pt-BR" sz="1200" b="1">
                <a:latin typeface="Courier New" panose="02070309020205020404" pitchFamily="49" charset="0"/>
                <a:cs typeface="Courier New" panose="02070309020205020404" pitchFamily="49" charset="0"/>
              </a:rPr>
              <a:t>show ipv6 route static</a:t>
            </a:r>
          </a:p>
          <a:p>
            <a:pPr rtl="0">
              <a:spcBef>
                <a:spcPts val="0"/>
              </a:spcBef>
              <a:spcAft>
                <a:spcPts val="0"/>
              </a:spcAft>
            </a:pPr>
            <a:r>
              <a:rPr lang="pt-BR" sz="1200"/>
              <a:t>quad-zero route</a:t>
            </a:r>
          </a:p>
          <a:p>
            <a:pPr rtl="0">
              <a:spcBef>
                <a:spcPts val="0"/>
              </a:spcBef>
              <a:spcAft>
                <a:spcPts val="0"/>
              </a:spcAft>
            </a:pPr>
            <a:r>
              <a:rPr lang="pt-BR" sz="1200" b="1">
                <a:latin typeface="Courier New" panose="02070309020205020404" pitchFamily="49" charset="0"/>
                <a:cs typeface="Courier New" panose="02070309020205020404" pitchFamily="49" charset="0"/>
              </a:rPr>
              <a:t>ip route 0.0.0.0 0.0.0.0 {ip-address | exit-intf}</a:t>
            </a:r>
          </a:p>
          <a:p>
            <a:pPr rtl="0">
              <a:spcBef>
                <a:spcPts val="0"/>
              </a:spcBef>
              <a:spcAft>
                <a:spcPts val="0"/>
              </a:spcAft>
            </a:pPr>
            <a:r>
              <a:rPr lang="pt-BR" sz="1200" b="1">
                <a:latin typeface="Courier New" panose="02070309020205020404" pitchFamily="49" charset="0"/>
                <a:cs typeface="Courier New" panose="02070309020205020404" pitchFamily="49" charset="0"/>
              </a:rPr>
              <a:t>ipv6 route ::/0 {ipv6-address | exit-intf}</a:t>
            </a:r>
          </a:p>
          <a:p>
            <a:pPr rtl="0">
              <a:spcBef>
                <a:spcPts val="0"/>
              </a:spcBef>
              <a:spcAft>
                <a:spcPts val="0"/>
              </a:spcAft>
            </a:pPr>
            <a:r>
              <a:rPr lang="pt-BR" sz="1200"/>
              <a:t>host route</a:t>
            </a:r>
          </a:p>
          <a:p>
            <a:pPr rtl="0">
              <a:spcBef>
                <a:spcPts val="0"/>
              </a:spcBef>
              <a:spcAft>
                <a:spcPts val="0"/>
              </a:spcAft>
            </a:pPr>
            <a:r>
              <a:rPr lang="pt-BR" sz="1200"/>
              <a:t>local host route</a:t>
            </a:r>
          </a:p>
          <a:p>
            <a:pPr rtl="0">
              <a:spcBef>
                <a:spcPts val="0"/>
              </a:spcBef>
              <a:spcAft>
                <a:spcPts val="0"/>
              </a:spcAft>
            </a:pPr>
            <a:r>
              <a:rPr lang="pt-BR" sz="1200"/>
              <a:t>static host route</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15: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207067145"/>
              </p:ext>
            </p:extLst>
          </p:nvPr>
        </p:nvGraphicFramePr>
        <p:xfrm>
          <a:off x="455999" y="1082042"/>
          <a:ext cx="8229418" cy="275692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15.1.8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Static Routes</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15.2.8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rtl="0"/>
                      <a:r>
                        <a:rPr lang="pt-BR" sz="1100">
                          <a:solidFill>
                            <a:srgbClr val="000000"/>
                          </a:solidFill>
                        </a:rPr>
                        <a:t>Configure Static Routes</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15.3.4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Default Static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pt-BR" sz="1100">
                          <a:solidFill>
                            <a:srgbClr val="000000"/>
                          </a:solidFill>
                        </a:rPr>
                        <a:t>15.4.4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Floating Static Route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solidFill>
                            <a:srgbClr val="000000"/>
                          </a:solidFill>
                        </a:rPr>
                        <a:t>15.5.7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Static Host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pt-BR" sz="1100">
                          <a:solidFill>
                            <a:srgbClr val="000000"/>
                          </a:solidFill>
                        </a:rPr>
                        <a:t>15.6.1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IPv4 and IPv6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pt-BR" sz="1100">
                          <a:solidFill>
                            <a:srgbClr val="000000"/>
                          </a:solidFill>
                        </a:rPr>
                        <a:t>15.6.2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Configure IPv4 and IPv6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a:t>Prior to teaching Module 15,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a:lnSpc>
                <a:spcPct val="85000"/>
              </a:lnSpc>
              <a:spcBef>
                <a:spcPct val="30000"/>
              </a:spcBef>
              <a:buNone/>
            </a:pPr>
            <a:r>
              <a:rPr lang="pt-BR" sz="1600"/>
              <a:t>Topic 15.1</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Why are static routes a necessity in modern networks?</a:t>
            </a:r>
          </a:p>
          <a:p>
            <a:pPr lvl="2" rtl="0">
              <a:lnSpc>
                <a:spcPct val="85000"/>
              </a:lnSpc>
              <a:spcBef>
                <a:spcPct val="30000"/>
              </a:spcBef>
            </a:pPr>
            <a:r>
              <a:rPr lang="pt-BR" sz="1600"/>
              <a:t>What is the drawback to using static routes in your network?</a:t>
            </a:r>
          </a:p>
          <a:p>
            <a:pPr marL="0" indent="0" rtl="0">
              <a:lnSpc>
                <a:spcPct val="85000"/>
              </a:lnSpc>
              <a:spcBef>
                <a:spcPct val="30000"/>
              </a:spcBef>
              <a:buNone/>
            </a:pPr>
            <a:r>
              <a:rPr lang="pt-BR" sz="1600"/>
              <a:t>Topic 15.2</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Have the students develop analogies to help explain the different types of static routes.</a:t>
            </a:r>
          </a:p>
          <a:p>
            <a:pPr lvl="2" rtl="0">
              <a:lnSpc>
                <a:spcPct val="85000"/>
              </a:lnSpc>
              <a:spcBef>
                <a:spcPct val="30000"/>
              </a:spcBef>
            </a:pPr>
            <a:r>
              <a:rPr lang="pt-BR" sz="1600"/>
              <a:t>Have the students develop an analogy to illustrate the need for a fully specified static route.</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15: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eaLnBrk="1" hangingPunct="1">
              <a:lnSpc>
                <a:spcPct val="85000"/>
              </a:lnSpc>
              <a:spcBef>
                <a:spcPct val="30000"/>
              </a:spcBef>
              <a:buNone/>
            </a:pPr>
            <a:r>
              <a:rPr lang="pt-BR" sz="1600"/>
              <a:t>Topic 15.3</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Is a default route the default or the last resort?</a:t>
            </a:r>
          </a:p>
          <a:p>
            <a:pPr lvl="2" rtl="0">
              <a:lnSpc>
                <a:spcPct val="85000"/>
              </a:lnSpc>
              <a:spcBef>
                <a:spcPct val="30000"/>
              </a:spcBef>
            </a:pPr>
            <a:r>
              <a:rPr lang="pt-BR" sz="1600"/>
              <a:t>Have the students explain the significance of the 0-bit mask used with default routes.</a:t>
            </a:r>
          </a:p>
          <a:p>
            <a:pPr marL="0" indent="0" rtl="0">
              <a:lnSpc>
                <a:spcPct val="85000"/>
              </a:lnSpc>
              <a:spcBef>
                <a:spcPct val="30000"/>
              </a:spcBef>
              <a:buNone/>
            </a:pPr>
            <a:r>
              <a:rPr lang="pt-BR" sz="1600"/>
              <a:t>Topic 15.4</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Is there value to a floating static route when the local router has only one path out of the network?</a:t>
            </a:r>
          </a:p>
          <a:p>
            <a:pPr marL="0" indent="0" rtl="0">
              <a:lnSpc>
                <a:spcPct val="85000"/>
              </a:lnSpc>
              <a:spcBef>
                <a:spcPct val="30000"/>
              </a:spcBef>
              <a:buNone/>
            </a:pPr>
            <a:r>
              <a:rPr lang="pt-BR" sz="1600"/>
              <a:t>Topic 15.5</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benefit do local host routes provide to the IOS?</a:t>
            </a:r>
          </a:p>
          <a:p>
            <a:pPr lvl="2" rtl="0">
              <a:lnSpc>
                <a:spcPct val="85000"/>
              </a:lnSpc>
              <a:spcBef>
                <a:spcPct val="30000"/>
              </a:spcBef>
            </a:pPr>
            <a:r>
              <a:rPr lang="pt-BR" sz="1600"/>
              <a:t>Can you think of a situation where a static host route might be the tool you need to solve a routing problem?</a:t>
            </a:r>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613405" cy="902174"/>
          </a:xfrm>
        </p:spPr>
        <p:txBody>
          <a:bodyPr/>
          <a:lstStyle/>
          <a:p>
            <a:pPr rtl="0">
              <a:spcBef>
                <a:spcPts val="0"/>
              </a:spcBef>
            </a:pPr>
            <a:r>
              <a:rPr lang="pt-BR">
                <a:solidFill>
                  <a:schemeClr val="accent5">
                    <a:lumMod val="40000"/>
                    <a:lumOff val="60000"/>
                  </a:schemeClr>
                </a:solidFill>
              </a:rPr>
              <a:t>Switching, Routing, e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15: Roteamento estático de IP</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5135</TotalTime>
  <Words>4144</Words>
  <Application>Microsoft Office PowerPoint</Application>
  <PresentationFormat>On-screen Show (16:9)</PresentationFormat>
  <Paragraphs>568</Paragraphs>
  <Slides>52</Slides>
  <Notes>50</Notes>
  <HiddenSlides>8</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Default Theme</vt:lpstr>
      <vt:lpstr>Módulo 15: Roteamento estático de IP</vt:lpstr>
      <vt:lpstr>Instructor Materials – Module 15 Planning Guide</vt:lpstr>
      <vt:lpstr>What to Expect in this Module</vt:lpstr>
      <vt:lpstr>What to Expect in this Module (Cont.)</vt:lpstr>
      <vt:lpstr>Check Your Understanding</vt:lpstr>
      <vt:lpstr>Module 15: Activities</vt:lpstr>
      <vt:lpstr>Module 15: Best Practices</vt:lpstr>
      <vt:lpstr>Module 15: Best Practices (Cont.)</vt:lpstr>
      <vt:lpstr>Módulo 15: Roteamento estático de IP</vt:lpstr>
      <vt:lpstr>Objetivos do módulo</vt:lpstr>
      <vt:lpstr>15.1 Rotas Estáticas</vt:lpstr>
      <vt:lpstr>Rotas Estáticas Tipos de rotas estáticas</vt:lpstr>
      <vt:lpstr>Rotas Estáticas Opções do Próximo Salto</vt:lpstr>
      <vt:lpstr>Comando de rota estáticaIPv4 de rotas estáticas</vt:lpstr>
      <vt:lpstr>Comando de rota estáticaIPv6 de rotas estáticas</vt:lpstr>
      <vt:lpstr>Topologia depilha duplade rotas estáticas</vt:lpstr>
      <vt:lpstr>Rotas estáticas IPv4 Iniciando tabelas de roteamento</vt:lpstr>
      <vt:lpstr>Rotas estáticas IPv6 Iniciando tabelas de roteamento</vt:lpstr>
      <vt:lpstr>15.2 Configurar rotas estáticas de IP</vt:lpstr>
      <vt:lpstr>Configure IP Static Routes IPv4 Next-Hop Static Route</vt:lpstr>
      <vt:lpstr>Configure IP Static Routes IPv6 Next-Hop Static Route</vt:lpstr>
      <vt:lpstr>Configure IP Static Routes IPv4 Directly Connected Static Route</vt:lpstr>
      <vt:lpstr>Configure IP Static Routes IPv6 Directly Connected Static Route</vt:lpstr>
      <vt:lpstr>Configure IP Static Routes IPv4 Fully Specified Static Route</vt:lpstr>
      <vt:lpstr>Configure IP Static Routes IPv6 Fully Specified Static Route</vt:lpstr>
      <vt:lpstr>Configure IP Static Routes IPv6 Fully Specified Static Route (Cont.)</vt:lpstr>
      <vt:lpstr>Configure IP Static Routes Verify a Static Route</vt:lpstr>
      <vt:lpstr>15.3 Configure IP Default Static Routes</vt:lpstr>
      <vt:lpstr>Configure IP Default Static Routes Default Static Route</vt:lpstr>
      <vt:lpstr>Configurar Rotas Estáticas Padrão de IPRota EstáticaPadrão (Cont.) </vt:lpstr>
      <vt:lpstr>Configurar Rotas Estáticas Padrão de IP Configurar uma Rota Estática Padrão</vt:lpstr>
      <vt:lpstr>Configurar rotas estáticas padrão IP Verificar uma rota estática padrão  </vt:lpstr>
      <vt:lpstr>Configurar rotas estáticas padrão IP Verificar uma rota estática padrão (Cont.)  </vt:lpstr>
      <vt:lpstr>15.4 Configurar rotas estáticas flutuantes</vt:lpstr>
      <vt:lpstr>Configurar rotas estáticas flutuantes Rotas estáticas flutuantes</vt:lpstr>
      <vt:lpstr>Configurar rotas estáticas flutuantes Configurar rotas estáticas flutuantes IPv4 e IPv6</vt:lpstr>
      <vt:lpstr>Configurar rotas estáticas flutuantes Teste as rotas estáticas flutuantes</vt:lpstr>
      <vt:lpstr>15.5 Configurar rotas de host estáticas</vt:lpstr>
      <vt:lpstr>Configurar rotas de  host estáticas</vt:lpstr>
      <vt:lpstr>Configurar rotas de host estáticas  Rotinas de host instaladas automaticamente</vt:lpstr>
      <vt:lpstr>Configurar rotas de host estáticas Rotas estáticas de host</vt:lpstr>
      <vt:lpstr>Configurar rotas de host estáticas Configurar rotas de host estáticas</vt:lpstr>
      <vt:lpstr>Configurar rotas de host estáticas Verificar rotas de host estáticas</vt:lpstr>
      <vt:lpstr>Configurar rotas de host estático Configurar rota de host estático IPv6 com link local Next-Hop</vt:lpstr>
      <vt:lpstr>15.6 - Módulo Prática e Quiz</vt:lpstr>
      <vt:lpstr>Tracer de Prática de Módulo e Quiz Packet Tracer — Configurar Rotas Estáticas e Padrão IPv4 e IPv6</vt:lpstr>
      <vt:lpstr> Laboratório de Prática de Módulos e Questionários - Configurar Rotas Estáticas e Padrão IPv4 e IPv6</vt:lpstr>
      <vt:lpstr>Module Practice and Quiz What Did I Learn In This Module?</vt:lpstr>
      <vt:lpstr>Módulo Prática e Quiz O que aprendi neste módulo? (continuação)</vt:lpstr>
      <vt:lpstr>Módulo Prática e Quiz O que aprendi neste módulo? (continuação)</vt:lpstr>
      <vt:lpstr>Module 15: IP Static Routing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365</cp:revision>
  <dcterms:created xsi:type="dcterms:W3CDTF">2019-10-18T06:21:22Z</dcterms:created>
  <dcterms:modified xsi:type="dcterms:W3CDTF">2020-06-08T03:21:16Z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