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513" r:id="rId2"/>
    <p:sldId id="730" r:id="rId3"/>
    <p:sldId id="1272" r:id="rId4"/>
    <p:sldId id="1071" r:id="rId5"/>
    <p:sldId id="1273" r:id="rId6"/>
    <p:sldId id="763" r:id="rId7"/>
    <p:sldId id="1052" r:id="rId8"/>
    <p:sldId id="876" r:id="rId9"/>
    <p:sldId id="1096" r:id="rId10"/>
    <p:sldId id="759" r:id="rId11"/>
    <p:sldId id="1054" r:id="rId12"/>
    <p:sldId id="1159" r:id="rId13"/>
    <p:sldId id="1160" r:id="rId14"/>
    <p:sldId id="1056" r:id="rId15"/>
    <p:sldId id="1103" r:id="rId16"/>
    <p:sldId id="1104" r:id="rId17"/>
    <p:sldId id="1106" r:id="rId18"/>
    <p:sldId id="957" r:id="rId19"/>
    <p:sldId id="1155" r:id="rId20"/>
    <p:sldId id="1156" r:id="rId21"/>
    <p:sldId id="958" r:id="rId22"/>
    <p:sldId id="1157" r:id="rId23"/>
    <p:sldId id="1158" r:id="rId24"/>
    <p:sldId id="291" r:id="rId25"/>
  </p:sldIdLst>
  <p:sldSz cx="9144000" cy="5143500" type="screen16x9"/>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9CC3-8A66-D46F-4443-1EA361131BAE}" v="3" dt="2020-06-08T03:16:47.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lvl="0" defTabSz="457200" rtl="0" fontAlgn="auto">
              <a:lnSpc>
                <a:spcPct val="100000"/>
              </a:lnSpc>
              <a:spcBef>
                <a:spcPts val="0"/>
              </a:spcBef>
              <a:spcAft>
                <a:spcPts val="0"/>
              </a:spcAft>
              <a:buClrTx/>
              <a:buSzTx/>
              <a:defRPr/>
            </a:pPr>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16: Solucionar problemas de rotas estáticas e padrão</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16</a:t>
            </a:r>
            <a:r>
              <a:rPr lang="pt-BR" sz="1200" baseline="0">
                <a:solidFill>
                  <a:schemeClr val="accent5">
                    <a:lumMod val="40000"/>
                    <a:lumOff val="60000"/>
                  </a:schemeClr>
                </a:solidFill>
              </a:rPr>
              <a:t> – </a:t>
            </a:r>
            <a:r>
              <a:rPr lang="pt-BR" sz="1200">
                <a:solidFill>
                  <a:schemeClr val="accent5">
                    <a:lumMod val="40000"/>
                    <a:lumOff val="60000"/>
                  </a:schemeClr>
                </a:solidFill>
              </a:rPr>
              <a:t>Solucionar problemas de rotas estáticas e padrão</a:t>
            </a:r>
          </a:p>
          <a:p>
            <a:pPr rtl="0"/>
            <a:r>
              <a:rPr lang="pt-BR"/>
              <a:t>16.1 – Processamento de pacotes com rotas estáticas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16.1.1 – </a:t>
            </a:r>
            <a:r>
              <a:rPr lang="pt-BR" sz="1200" b="0" i="0" kern="1200">
                <a:solidFill>
                  <a:schemeClr val="tx1"/>
                </a:solidFill>
                <a:effectLst/>
                <a:latin typeface="+mn-lt"/>
                <a:ea typeface="+mn-ea"/>
                <a:cs typeface="+mn-cs"/>
              </a:rPr>
              <a:t>Rotas estáticas 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50075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16</a:t>
            </a:r>
            <a:r>
              <a:rPr lang="pt-BR" sz="1200" baseline="0">
                <a:solidFill>
                  <a:schemeClr val="accent5">
                    <a:lumMod val="40000"/>
                    <a:lumOff val="60000"/>
                  </a:schemeClr>
                </a:solidFill>
              </a:rPr>
              <a:t> – </a:t>
            </a:r>
            <a:r>
              <a:rPr lang="pt-BR" sz="1200">
                <a:solidFill>
                  <a:schemeClr val="accent5">
                    <a:lumMod val="40000"/>
                    <a:lumOff val="60000"/>
                  </a:schemeClr>
                </a:solidFill>
              </a:rPr>
              <a:t>Solucionar problemas de rotas estáticas e padrão</a:t>
            </a:r>
          </a:p>
          <a:p>
            <a:pPr rtl="0"/>
            <a:r>
              <a:rPr lang="pt-BR"/>
              <a:t>16.1 – Processamento de pacotes com rotas estáticas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16.1.1 – </a:t>
            </a:r>
            <a:r>
              <a:rPr lang="pt-BR" sz="1200" b="0" i="0" kern="1200">
                <a:solidFill>
                  <a:schemeClr val="tx1"/>
                </a:solidFill>
                <a:effectLst/>
                <a:latin typeface="+mn-lt"/>
                <a:ea typeface="+mn-ea"/>
                <a:cs typeface="+mn-cs"/>
              </a:rPr>
              <a:t>Rotas estáticas e encaminhamento de pacotes (Cont.)</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200" b="0" i="0" kern="1200">
                <a:solidFill>
                  <a:schemeClr val="tx1"/>
                </a:solidFill>
                <a:effectLst/>
                <a:latin typeface="+mn-lt"/>
                <a:ea typeface="+mn-ea"/>
                <a:cs typeface="+mn-cs"/>
              </a:rPr>
              <a:t>16.1.2</a:t>
            </a:r>
            <a:r>
              <a:rPr lang="pt-BR"/>
              <a:t> — </a:t>
            </a:r>
            <a:r>
              <a:rPr lang="pt-BR" sz="1200" b="0" i="0" kern="1200">
                <a:solidFill>
                  <a:schemeClr val="tx1"/>
                </a:solidFill>
                <a:effectLst/>
                <a:latin typeface="+mn-lt"/>
                <a:ea typeface="+mn-ea"/>
                <a:cs typeface="+mn-cs"/>
              </a:rPr>
              <a:t>Verifique seu entendimento - Processamento de pacotes com rotas estáticas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02155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16.2 - Solucionar problemas de configuração de rota estática e padrão do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16.2 - Solucionar problemas de configuração de rota estática e padrão do IPv4</a:t>
            </a:r>
          </a:p>
          <a:p>
            <a:pPr rtl="0"/>
            <a:r>
              <a:rPr lang="pt-BR"/>
              <a:t>16.2.1 — Alterações na Rede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16.2 - Solucionar problemas de configuração de rota estática e padrão do IPv4</a:t>
            </a:r>
          </a:p>
          <a:p>
            <a:pPr rtl="0"/>
            <a:r>
              <a:rPr lang="pt-BR"/>
              <a:t>16.2.2 — Comandos comuns de solução de problemas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16.2 - Solucionar problemas de configuração de rota estática e padrão do IPv4</a:t>
            </a:r>
          </a:p>
          <a:p>
            <a:pPr rtl="0"/>
            <a:r>
              <a:rPr lang="pt-BR"/>
              <a:t>16.2.3 –</a:t>
            </a:r>
            <a:r>
              <a:rPr lang="pt-BR" sz="1200" b="0" i="0" kern="120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16.2.4 — </a:t>
            </a:r>
            <a:r>
              <a:rPr lang="pt-BR" sz="1200" b="0" i="0" kern="1200">
                <a:solidFill>
                  <a:schemeClr val="tx1"/>
                </a:solidFill>
                <a:effectLst/>
                <a:latin typeface="+mn-lt"/>
                <a:ea typeface="+mn-ea"/>
                <a:cs typeface="+mn-cs"/>
              </a:rPr>
              <a:t>Verificador de sintaxe - Solucionar problemas de rotas estáticas e padrão IPv4</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16.3 -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16.3 - Módulo Prática e Quiz</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16.3.1 – Packet Tracer – </a:t>
            </a:r>
            <a:r>
              <a:rPr lang="pt-BR" sz="1200" b="0" i="0" kern="1200">
                <a:solidFill>
                  <a:schemeClr val="tx1"/>
                </a:solidFill>
                <a:effectLst/>
                <a:latin typeface="+mn-lt"/>
                <a:ea typeface="+mn-ea"/>
                <a:cs typeface="+mn-cs"/>
              </a:rPr>
              <a:t>Solucionar problemas de rotas estáticas e padrão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99477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16 – Solucionar problemas de rotas estáticas e padrão</a:t>
            </a:r>
          </a:p>
          <a:p>
            <a:pPr rtl="0"/>
            <a:r>
              <a:rPr lang="pt-BR"/>
              <a:t>16.3 - Módulo Prática e Quiz</a:t>
            </a:r>
          </a:p>
          <a:p>
            <a:pPr rtl="0"/>
            <a:r>
              <a:rPr lang="pt-BR"/>
              <a:t>16.3.2 – Lab - </a:t>
            </a:r>
            <a:r>
              <a:rPr lang="pt-BR" sz="1200" b="0" i="0" kern="1200">
                <a:solidFill>
                  <a:schemeClr val="tx1"/>
                </a:solidFill>
                <a:effectLst/>
                <a:latin typeface="+mn-lt"/>
                <a:ea typeface="+mn-ea"/>
                <a:cs typeface="+mn-cs"/>
              </a:rPr>
              <a:t>Solucionar problemas de rotas estáticas e padrão</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700420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16 – Solucionar problemas de rotas estáticas e padrão</a:t>
            </a:r>
          </a:p>
          <a:p>
            <a:pPr rtl="0"/>
            <a:r>
              <a:rPr lang="pt-BR"/>
              <a:t>16.3 - Módulo Prática e Quiz</a:t>
            </a:r>
          </a:p>
          <a:p>
            <a:pPr rtl="0"/>
            <a:r>
              <a:rPr lang="pt-BR"/>
              <a:t>16.3.3 - O que aprendi neste módulo?</a:t>
            </a:r>
          </a:p>
        </p:txBody>
      </p:sp>
    </p:spTree>
    <p:extLst>
      <p:ext uri="{BB962C8B-B14F-4D97-AF65-F5344CB8AC3E}">
        <p14:creationId xmlns:p14="http://schemas.microsoft.com/office/powerpoint/2010/main" val="14768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16 – Solucionar problemas de rotas estáticas e padrão</a:t>
            </a:r>
          </a:p>
          <a:p>
            <a:pPr rtl="0"/>
            <a:r>
              <a:rPr lang="pt-BR"/>
              <a:t>16.3 - Módulo Prática e Quiz</a:t>
            </a:r>
          </a:p>
          <a:p>
            <a:pPr rtl="0"/>
            <a:r>
              <a:rPr lang="pt-BR"/>
              <a:t>16.3.3 - O que aprendi neste módulo? (continuação)</a:t>
            </a:r>
          </a:p>
        </p:txBody>
      </p:sp>
    </p:spTree>
    <p:extLst>
      <p:ext uri="{BB962C8B-B14F-4D97-AF65-F5344CB8AC3E}">
        <p14:creationId xmlns:p14="http://schemas.microsoft.com/office/powerpoint/2010/main" val="2711525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23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16 – Solucionar problemas de rotas estáticas e padrão</a:t>
            </a:r>
          </a:p>
          <a:p>
            <a:pPr rtl="0"/>
            <a:r>
              <a:rPr lang="pt-BR"/>
              <a:t>16.3 - Módulo Prática e Quiz</a:t>
            </a:r>
          </a:p>
          <a:p>
            <a:pPr rtl="0"/>
            <a:r>
              <a:rPr lang="pt-BR"/>
              <a:t>16.3.3 - O que aprendi neste módulo? (continuação)</a:t>
            </a:r>
          </a:p>
          <a:p>
            <a:pPr rtl="0"/>
            <a:r>
              <a:rPr lang="pt-BR"/>
              <a:t>16.3.4 – Module Quiz – Solucionar problemas de rotas estáticas e padrão</a:t>
            </a:r>
          </a:p>
        </p:txBody>
      </p:sp>
    </p:spTree>
    <p:extLst>
      <p:ext uri="{BB962C8B-B14F-4D97-AF65-F5344CB8AC3E}">
        <p14:creationId xmlns:p14="http://schemas.microsoft.com/office/powerpoint/2010/main" val="998845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lvl="0" defTabSz="457200" rtl="0" fontAlgn="auto">
              <a:lnSpc>
                <a:spcPct val="100000"/>
              </a:lnSpc>
              <a:spcBef>
                <a:spcPts val="0"/>
              </a:spcBef>
              <a:spcAft>
                <a:spcPts val="0"/>
              </a:spcAft>
              <a:buClrTx/>
              <a:buSzTx/>
              <a:defRPr/>
            </a:pPr>
            <a:r>
              <a:rPr lang="pt-BR">
                <a:solidFill>
                  <a:schemeClr val="accent5">
                    <a:lumMod val="40000"/>
                    <a:lumOff val="60000"/>
                  </a:schemeClr>
                </a:solidFill>
              </a:rPr>
              <a:t>Switching, Routing, and Wireless Essentials v7.0 (SRWE)</a:t>
            </a:r>
          </a:p>
          <a:p>
            <a:pPr rtl="0"/>
            <a:r>
              <a:rPr lang="pt-BR">
                <a:solidFill>
                  <a:schemeClr val="accent5">
                    <a:lumMod val="40000"/>
                    <a:lumOff val="60000"/>
                  </a:schemeClr>
                </a:solidFill>
              </a:rPr>
              <a:t>Módulo 16: Solucionar problemas de rotas estáticas e padrão</a:t>
            </a:r>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9</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16</a:t>
            </a:r>
            <a:r>
              <a:rPr lang="pt-BR" sz="1200" baseline="0">
                <a:solidFill>
                  <a:schemeClr val="accent5">
                    <a:lumMod val="40000"/>
                    <a:lumOff val="60000"/>
                  </a:schemeClr>
                </a:solidFill>
              </a:rPr>
              <a:t> – </a:t>
            </a:r>
            <a:r>
              <a:rPr lang="pt-BR" sz="1200">
                <a:solidFill>
                  <a:schemeClr val="accent5">
                    <a:lumMod val="40000"/>
                    <a:lumOff val="60000"/>
                  </a:schemeClr>
                </a:solidFill>
              </a:rPr>
              <a:t>Solucionar problemas de rotas estáticas e padrão</a:t>
            </a:r>
          </a:p>
          <a:p>
            <a:pPr rtl="0">
              <a:buFontTx/>
              <a:buNone/>
            </a:pPr>
            <a:r>
              <a:rPr lang="pt-BR" sz="1200" b="0"/>
              <a:t>16.0 – Introdução</a:t>
            </a:r>
          </a:p>
          <a:p>
            <a:pPr rtl="0">
              <a:lnSpc>
                <a:spcPct val="80000"/>
              </a:lnSpc>
              <a:buFontTx/>
              <a:buNone/>
            </a:pPr>
            <a:r>
              <a:rPr lang="pt-BR" sz="1200" kern="1200">
                <a:solidFill>
                  <a:schemeClr val="tx1"/>
                </a:solidFill>
                <a:latin typeface="Arial" charset="0"/>
                <a:ea typeface="ＭＳ Ｐゴシック" charset="0"/>
                <a:cs typeface="ＭＳ Ｐゴシック" charset="0"/>
              </a:rPr>
              <a:t>16.0.2 – </a:t>
            </a:r>
            <a:r>
              <a:rPr lang="pt-BR" sz="1200" kern="1200">
                <a:solidFill>
                  <a:schemeClr val="tx1"/>
                </a:solidFill>
                <a:latin typeface="+mn-lt"/>
                <a:ea typeface="+mn-ea"/>
                <a:cs typeface="+mn-cs"/>
              </a:rPr>
              <a:t>O que</a:t>
            </a:r>
            <a:r>
              <a:rPr lang="pt-BR" sz="1200" kern="1200" baseline="0">
                <a:solidFill>
                  <a:schemeClr val="tx1"/>
                </a:solidFill>
                <a:latin typeface="+mn-lt"/>
                <a:ea typeface="+mn-ea"/>
                <a:cs typeface="+mn-cs"/>
              </a:rPr>
              <a:t> vou aprender a fazer neste módulo?</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16</a:t>
            </a:r>
            <a:r>
              <a:rPr lang="pt-BR" sz="1200" baseline="0">
                <a:solidFill>
                  <a:schemeClr val="accent5">
                    <a:lumMod val="40000"/>
                    <a:lumOff val="60000"/>
                  </a:schemeClr>
                </a:solidFill>
              </a:rPr>
              <a:t> – </a:t>
            </a:r>
            <a:r>
              <a:rPr lang="pt-BR" sz="1200">
                <a:solidFill>
                  <a:schemeClr val="accent5">
                    <a:lumMod val="40000"/>
                    <a:lumOff val="60000"/>
                  </a:schemeClr>
                </a:solidFill>
              </a:rPr>
              <a:t>Solucionar problemas de rotas estáticas e padrão</a:t>
            </a:r>
          </a:p>
          <a:p>
            <a:pPr rtl="0">
              <a:buFontTx/>
              <a:buNone/>
            </a:pPr>
            <a:r>
              <a:rPr lang="pt-BR" sz="1200" b="0"/>
              <a:t>16.1 – </a:t>
            </a:r>
            <a:r>
              <a:rPr lang="pt-BR"/>
              <a:t>Processamento de pacotes com rotas estáticas</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16</a:t>
            </a:r>
            <a:r>
              <a:rPr lang="pt-BR" sz="1200" baseline="0">
                <a:solidFill>
                  <a:schemeClr val="accent5">
                    <a:lumMod val="40000"/>
                    <a:lumOff val="60000"/>
                  </a:schemeClr>
                </a:solidFill>
              </a:rPr>
              <a:t> – </a:t>
            </a:r>
            <a:r>
              <a:rPr lang="pt-BR" sz="1200">
                <a:solidFill>
                  <a:schemeClr val="accent5">
                    <a:lumMod val="40000"/>
                    <a:lumOff val="60000"/>
                  </a:schemeClr>
                </a:solidFill>
              </a:rPr>
              <a:t>Solucionar problemas de rotas estáticas e padrão</a:t>
            </a:r>
          </a:p>
          <a:p>
            <a:pPr rtl="0"/>
            <a:r>
              <a:rPr lang="pt-BR"/>
              <a:t>16.1 – Processamento de pacotes com rotas estáticas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16.1.1 – </a:t>
            </a:r>
            <a:r>
              <a:rPr lang="pt-BR" sz="1200" b="0" i="0" kern="120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092312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16: Solucionar problemas de rotas estáticas e padrão</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6" y="3809526"/>
            <a:ext cx="3448079" cy="902174"/>
          </a:xfrm>
        </p:spPr>
        <p:txBody>
          <a:bodyPr/>
          <a:lstStyle/>
          <a:p>
            <a:pPr lvl="0" defTabSz="457200" rtl="0" fontAlgn="auto">
              <a:lnSpc>
                <a:spcPct val="100000"/>
              </a:lnSpc>
              <a:spcBef>
                <a:spcPts val="0"/>
              </a:spcBef>
              <a:spcAft>
                <a:spcPts val="0"/>
              </a:spcAft>
              <a:buClrTx/>
              <a:buSzTx/>
              <a:defRPr/>
            </a:pPr>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16.1 Processamento de Pacotes com Rotas Estáticas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Processamento de Pacotes com Rotas Estáticas</a:t>
            </a:r>
            <a:br>
              <a:rPr lang="en-US" dirty="0"/>
            </a:br>
            <a:r>
              <a:rPr lang="pt-BR" sz="2400"/>
              <a:t>Rotas Estáticas e Encaminhamento de Pacotes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O PC1 aborda um pacote para PC3 e o envia para o endereço de gateway padrão.</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Quando o pacote chega na interface R1 G0/0/0, R1 decapsula o pacote e procura na tabela de roteamento uma entrada de rede de destino correspondente.</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rtl="0" fontAlgn="base">
              <a:spcBef>
                <a:spcPts val="300"/>
              </a:spcBef>
              <a:spcAft>
                <a:spcPts val="300"/>
              </a:spcAft>
              <a:buClr>
                <a:schemeClr val="tx2"/>
              </a:buClr>
              <a:buSzPct val="90000"/>
            </a:pPr>
            <a:r>
              <a:rPr lang="pt-BR" sz="1600">
                <a:solidFill>
                  <a:srgbClr val="000000"/>
                </a:solidFill>
              </a:rPr>
              <a:t>Se o endereço IP de destino:</a:t>
            </a:r>
          </a:p>
          <a:p>
            <a:pPr marL="371475" lvl="1" indent="-166688" rtl="0">
              <a:lnSpc>
                <a:spcPct val="100000"/>
              </a:lnSpc>
              <a:spcBef>
                <a:spcPts val="300"/>
              </a:spcBef>
              <a:spcAft>
                <a:spcPts val="300"/>
              </a:spcAft>
              <a:buFont typeface="Arial" panose="020B0604020202020204" pitchFamily="34" charset="0"/>
              <a:buChar char="•"/>
            </a:pPr>
            <a:r>
              <a:rPr lang="pt-BR">
                <a:solidFill>
                  <a:srgbClr val="000000"/>
                </a:solidFill>
              </a:rPr>
              <a:t>Corresponde a uma entrada de rota estática, R1 usará a rota estática para identificar o endereço IP do próximo salto ou a interface de saída.</a:t>
            </a:r>
          </a:p>
          <a:p>
            <a:pPr marL="371475" lvl="1" indent="-166688" rtl="0">
              <a:lnSpc>
                <a:spcPct val="100000"/>
              </a:lnSpc>
              <a:spcBef>
                <a:spcPts val="300"/>
              </a:spcBef>
              <a:spcAft>
                <a:spcPts val="300"/>
              </a:spcAft>
              <a:buFont typeface="Arial" panose="020B0604020202020204" pitchFamily="34" charset="0"/>
              <a:buChar char="•"/>
            </a:pPr>
            <a:r>
              <a:rPr lang="pt-BR">
                <a:solidFill>
                  <a:srgbClr val="000000"/>
                </a:solidFill>
              </a:rPr>
              <a:t>Não corresponde a uma rota específica para a rede de destino, então R1 usará a rota estática padrão (se configurado).</a:t>
            </a:r>
          </a:p>
          <a:p>
            <a:pPr marL="371475" lvl="1" indent="-166688" rtl="0">
              <a:lnSpc>
                <a:spcPct val="100000"/>
              </a:lnSpc>
              <a:spcBef>
                <a:spcPts val="300"/>
              </a:spcBef>
              <a:spcAft>
                <a:spcPts val="300"/>
              </a:spcAft>
              <a:buFont typeface="Arial" panose="020B0604020202020204" pitchFamily="34" charset="0"/>
              <a:buChar char="•"/>
            </a:pPr>
            <a:r>
              <a:rPr lang="pt-BR">
                <a:solidFill>
                  <a:srgbClr val="000000"/>
                </a:solidFill>
              </a:rPr>
              <a:t>Não corresponde a uma entrada de tabela de rota, então R1 irá soltar o pacote e enviar uma mensagem ICMP de volta para a origem (ou seja,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88834" y="676637"/>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Processamento de pacotes com rotas estáticas</a:t>
            </a:r>
            <a:br>
              <a:rPr lang="en-US" dirty="0"/>
            </a:br>
            <a:r>
              <a:rPr lang="pt-BR" sz="2400"/>
              <a:t>Rotas estáticas e encaminhamento de pacotes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rtl="0" fontAlgn="base">
              <a:spcBef>
                <a:spcPts val="300"/>
              </a:spcBef>
              <a:spcAft>
                <a:spcPts val="300"/>
              </a:spcAft>
              <a:buClr>
                <a:schemeClr val="tx2"/>
              </a:buClr>
              <a:buSzPct val="90000"/>
            </a:pPr>
            <a:r>
              <a:rPr lang="pt-BR" sz="1600">
                <a:solidFill>
                  <a:srgbClr val="000000"/>
                </a:solidFill>
              </a:rPr>
              <a:t>Supondo que R1 correspondeu a uma entrada de tabela de roteamento, ele encapsula o pacote em um novo quadro e o encaminha para fora da interface S0/1/0 para R2. </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R2 recebe o pacote em sua interface S0/1/0.</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Ele decapsula e processa o pacote da mesma maneira que R1 fez.</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Quando R2 encontra uma correspondência na tabela de roteamento, ele usa o endereço IP do próximo salto identificado ou a interface de saída e envia o pacote para fora de sua interface S0/1/1 para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Processamento de pacotes com rotas estáticas</a:t>
            </a:r>
            <a:br>
              <a:rPr lang="en-US" dirty="0"/>
            </a:br>
            <a:r>
              <a:rPr lang="pt-BR" sz="2400"/>
              <a:t>Rotas estáticas e encaminhamento de pacotes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R3 recebe o pacote, decapsula-o e procura uma correspondência na tabela de roteamento.</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O endereço IP de destino do PC3 corresponde à interface G0/0/0 conectada diretamente. Portanto, o R3 pesquisa a tabela ARP para o endereço MAC da camada 2 do PC3. </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Se não existir nenhuma entrada ARP, o R3 enviará uma solicitação ARP fora da interface G0/0/0.</a:t>
            </a: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PC3 responde com uma resposta ARP contendo seu endereço MAC.</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R3 encapsulates the packet in a new frame and uses the PC3 MAC address as the destination MAC address and the G0/0/0 MAC address as the source MAC address.</a:t>
            </a:r>
          </a:p>
          <a:p>
            <a:pPr marL="182563" indent="-166688" algn="l" defTabSz="684213" rtl="0" fontAlgn="base">
              <a:spcBef>
                <a:spcPts val="300"/>
              </a:spcBef>
              <a:spcAft>
                <a:spcPts val="300"/>
              </a:spcAft>
              <a:buClr>
                <a:schemeClr val="tx2"/>
              </a:buClr>
              <a:buSzPct val="90000"/>
              <a:buFont typeface="Arial" panose="020B0604020202020204" pitchFamily="34" charset="0"/>
              <a:buChar char="•"/>
            </a:pPr>
            <a:r>
              <a:rPr lang="pt-BR" sz="1600">
                <a:solidFill>
                  <a:srgbClr val="000000"/>
                </a:solidFill>
              </a:rPr>
              <a:t>O quadro é encaminhado para fora da interface G0/0/0 e PC3 recebe e processa-o de acordo.</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16.2 Solucionar problemas de configuração de rota estática e padrão do IPv4</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configuração de rota estática e padrão do IPv4</a:t>
            </a:r>
            <a:br>
              <a:rPr lang="en-US" dirty="0"/>
            </a:br>
            <a:r>
              <a:rPr lang="pt-BR" sz="2400"/>
              <a:t>Alterações na rede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As redes falham por vários motivos:</a:t>
            </a:r>
          </a:p>
          <a:p>
            <a:pPr marL="342900" indent="-342900" algn="l" rtl="0">
              <a:buFont typeface="Arial" panose="020B0604020202020204" pitchFamily="34" charset="0"/>
              <a:buChar char="•"/>
            </a:pPr>
            <a:r>
              <a:rPr lang="pt-BR" sz="1600">
                <a:solidFill>
                  <a:srgbClr val="000000"/>
                </a:solidFill>
              </a:rPr>
              <a:t>Uma interface pode falhar</a:t>
            </a:r>
          </a:p>
          <a:p>
            <a:pPr marL="342900" indent="-342900" algn="l" rtl="0">
              <a:buFont typeface="Arial" panose="020B0604020202020204" pitchFamily="34" charset="0"/>
              <a:buChar char="•"/>
            </a:pPr>
            <a:r>
              <a:rPr lang="pt-BR" sz="1600">
                <a:solidFill>
                  <a:srgbClr val="000000"/>
                </a:solidFill>
              </a:rPr>
              <a:t>Um provedor de serviços descarta uma conexão</a:t>
            </a:r>
          </a:p>
          <a:p>
            <a:pPr marL="342900" indent="-342900" algn="l" rtl="0">
              <a:buFont typeface="Arial" panose="020B0604020202020204" pitchFamily="34" charset="0"/>
              <a:buChar char="•"/>
            </a:pPr>
            <a:r>
              <a:rPr lang="pt-BR" sz="1600">
                <a:solidFill>
                  <a:srgbClr val="000000"/>
                </a:solidFill>
              </a:rPr>
              <a:t>Os links podem ficar saturados demais</a:t>
            </a:r>
          </a:p>
          <a:p>
            <a:pPr marL="342900" indent="-342900" algn="l" rtl="0">
              <a:buFont typeface="Arial" panose="020B0604020202020204" pitchFamily="34" charset="0"/>
              <a:buChar char="•"/>
            </a:pPr>
            <a:r>
              <a:rPr lang="pt-BR" sz="1600">
                <a:solidFill>
                  <a:srgbClr val="000000"/>
                </a:solidFill>
              </a:rPr>
              <a:t>Um administrador pode inserir uma configuração incorreta.</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Os administradores de rede são responsáveis por identificar e resolver o problema. </a:t>
            </a:r>
          </a:p>
          <a:p>
            <a:pPr marL="0" indent="0" algn="l"/>
            <a:endParaRPr lang="en-CA" sz="1600" dirty="0">
              <a:solidFill>
                <a:srgbClr val="000000"/>
              </a:solidFill>
            </a:endParaRPr>
          </a:p>
          <a:p>
            <a:pPr marL="0" indent="0" algn="l" rtl="0"/>
            <a:r>
              <a:rPr lang="pt-BR" sz="1600">
                <a:solidFill>
                  <a:srgbClr val="000000"/>
                </a:solidFill>
              </a:rPr>
              <a:t>Para encontrar e resolver com eficiência esses problemas, é vantajoso estar intimamente familiarizado com ferramentas para ajudar a isolar problemas de roteamento rapidamente.</a:t>
            </a: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configuração de rota estática e padrão do IPv4</a:t>
            </a:r>
            <a:br>
              <a:rPr lang="en-US" dirty="0"/>
            </a:br>
            <a:r>
              <a:rPr lang="pt-BR" sz="2400"/>
              <a:t>Comandos comuns de solução de problemas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4159955"/>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pPr rtl="0"/>
                      <a:r>
                        <a:rPr lang="pt-BR" sz="1400"/>
                        <a:t>Comando</a:t>
                      </a:r>
                    </a:p>
                  </a:txBody>
                  <a:tcPr/>
                </a:tc>
                <a:tc>
                  <a:txBody>
                    <a:bodyPr/>
                    <a:lstStyle/>
                    <a:p>
                      <a:pPr rtl="0"/>
                      <a:r>
                        <a:rPr lang="pt-BR" sz="1400"/>
                        <a:t>Descrição</a:t>
                      </a:r>
                    </a:p>
                  </a:txBody>
                  <a:tcPr/>
                </a:tc>
                <a:extLst>
                  <a:ext uri="{0D108BD9-81ED-4DB2-BD59-A6C34878D82A}">
                    <a16:rowId xmlns:a16="http://schemas.microsoft.com/office/drawing/2014/main" val="888108213"/>
                  </a:ext>
                </a:extLst>
              </a:tr>
              <a:tr h="715715">
                <a:tc>
                  <a:txBody>
                    <a:bodyPr/>
                    <a:lstStyle/>
                    <a:p>
                      <a:pPr rtl="0"/>
                      <a:r>
                        <a:rPr lang="pt-BR" sz="1400" b="1">
                          <a:solidFill>
                            <a:srgbClr val="000000"/>
                          </a:solidFill>
                          <a:latin typeface="Courier New" panose="02070309020205020404" pitchFamily="49" charset="0"/>
                          <a:cs typeface="Courier New" panose="02070309020205020404" pitchFamily="49" charset="0"/>
                        </a:rPr>
                        <a:t>ping</a:t>
                      </a:r>
                    </a:p>
                  </a:txBody>
                  <a:tcPr/>
                </a:tc>
                <a:tc>
                  <a:txBody>
                    <a:bodyPr/>
                    <a:lstStyle/>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Verifique a conectividade da camada 3 com o destino.</a:t>
                      </a:r>
                    </a:p>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Os pings estendidos fornecem opções adicionais.</a:t>
                      </a:r>
                    </a:p>
                  </a:txBody>
                  <a:tcPr/>
                </a:tc>
                <a:extLst>
                  <a:ext uri="{0D108BD9-81ED-4DB2-BD59-A6C34878D82A}">
                    <a16:rowId xmlns:a16="http://schemas.microsoft.com/office/drawing/2014/main" val="3483992816"/>
                  </a:ext>
                </a:extLst>
              </a:tr>
              <a:tr h="563136">
                <a:tc>
                  <a:txBody>
                    <a:bodyPr/>
                    <a:lstStyle/>
                    <a:p>
                      <a:pPr rtl="0"/>
                      <a:r>
                        <a:rPr lang="pt-BR" sz="1400" b="1">
                          <a:solidFill>
                            <a:srgbClr val="000000"/>
                          </a:solidFill>
                          <a:latin typeface="Courier New" panose="02070309020205020404" pitchFamily="49" charset="0"/>
                          <a:cs typeface="Courier New" panose="02070309020205020404" pitchFamily="49" charset="0"/>
                        </a:rPr>
                        <a:t>traceroute</a:t>
                      </a:r>
                    </a:p>
                  </a:txBody>
                  <a:tcPr/>
                </a:tc>
                <a:tc>
                  <a:txBody>
                    <a:bodyPr/>
                    <a:lstStyle/>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Verifique o caminho para a rede de destino.</a:t>
                      </a:r>
                    </a:p>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Ele usa mensagens de resposta de eco ICMP para determinar os saltos para o destino.</a:t>
                      </a:r>
                    </a:p>
                  </a:txBody>
                  <a:tcPr/>
                </a:tc>
                <a:extLst>
                  <a:ext uri="{0D108BD9-81ED-4DB2-BD59-A6C34878D82A}">
                    <a16:rowId xmlns:a16="http://schemas.microsoft.com/office/drawing/2014/main" val="2404510817"/>
                  </a:ext>
                </a:extLst>
              </a:tr>
              <a:tr h="563136">
                <a:tc>
                  <a:txBody>
                    <a:bodyPr/>
                    <a:lstStyle/>
                    <a:p>
                      <a:pPr rtl="0"/>
                      <a:r>
                        <a:rPr lang="pt-BR" sz="1400" b="1">
                          <a:solidFill>
                            <a:srgbClr val="000000"/>
                          </a:solidFill>
                          <a:latin typeface="Courier New" panose="02070309020205020404" pitchFamily="49" charset="0"/>
                          <a:cs typeface="Courier New" panose="02070309020205020404" pitchFamily="49" charset="0"/>
                        </a:rPr>
                        <a:t>show ip route</a:t>
                      </a:r>
                    </a:p>
                  </a:txBody>
                  <a:tcPr/>
                </a:tc>
                <a:tc>
                  <a:txBody>
                    <a:bodyPr/>
                    <a:lstStyle/>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Exibe a tabela de roteamento.</a:t>
                      </a:r>
                    </a:p>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Usado para verificar entradas de rota para endereços IP de destino.</a:t>
                      </a:r>
                    </a:p>
                  </a:txBody>
                  <a:tcPr/>
                </a:tc>
                <a:extLst>
                  <a:ext uri="{0D108BD9-81ED-4DB2-BD59-A6C34878D82A}">
                    <a16:rowId xmlns:a16="http://schemas.microsoft.com/office/drawing/2014/main" val="2805360840"/>
                  </a:ext>
                </a:extLst>
              </a:tr>
              <a:tr h="563136">
                <a:tc>
                  <a:txBody>
                    <a:bodyPr/>
                    <a:lstStyle/>
                    <a:p>
                      <a:pPr rtl="0"/>
                      <a:r>
                        <a:rPr lang="pt-BR" sz="1400" b="1">
                          <a:solidFill>
                            <a:srgbClr val="000000"/>
                          </a:solidFill>
                          <a:latin typeface="Courier New" panose="02070309020205020404" pitchFamily="49" charset="0"/>
                          <a:cs typeface="Courier New" panose="02070309020205020404" pitchFamily="49" charset="0"/>
                        </a:rPr>
                        <a:t>show ip interface brief</a:t>
                      </a:r>
                    </a:p>
                  </a:txBody>
                  <a:tcPr/>
                </a:tc>
                <a:tc>
                  <a:txBody>
                    <a:bodyPr/>
                    <a:lstStyle/>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Exibe o status das interfaces do dispositivo.</a:t>
                      </a:r>
                    </a:p>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Usado para verificar o status operacional e o endereço IP de uma interface.</a:t>
                      </a:r>
                    </a:p>
                  </a:txBody>
                  <a:tcPr/>
                </a:tc>
                <a:extLst>
                  <a:ext uri="{0D108BD9-81ED-4DB2-BD59-A6C34878D82A}">
                    <a16:rowId xmlns:a16="http://schemas.microsoft.com/office/drawing/2014/main" val="1271990834"/>
                  </a:ext>
                </a:extLst>
              </a:tr>
              <a:tr h="563136">
                <a:tc>
                  <a:txBody>
                    <a:bodyPr/>
                    <a:lstStyle/>
                    <a:p>
                      <a:pPr rtl="0"/>
                      <a:r>
                        <a:rPr lang="pt-BR" sz="1400" b="1">
                          <a:solidFill>
                            <a:srgbClr val="000000"/>
                          </a:solidFill>
                          <a:latin typeface="Courier New" panose="02070309020205020404" pitchFamily="49" charset="0"/>
                          <a:cs typeface="Courier New" panose="02070309020205020404" pitchFamily="49" charset="0"/>
                        </a:rPr>
                        <a:t>show cdp neighbors</a:t>
                      </a:r>
                    </a:p>
                  </a:txBody>
                  <a:tcPr/>
                </a:tc>
                <a:tc>
                  <a:txBody>
                    <a:bodyPr/>
                    <a:lstStyle/>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Exibe uma lista de dispositivos Cisco conectados diretamente.</a:t>
                      </a:r>
                    </a:p>
                    <a:p>
                      <a:pPr marL="171450" indent="-171450" algn="l" defTabSz="685777" rtl="0" eaLnBrk="1" latinLnBrk="0" hangingPunct="1">
                        <a:buFont typeface="Arial" panose="020B0604020202020204" pitchFamily="34" charset="0"/>
                        <a:buChar char="•"/>
                      </a:pPr>
                      <a:r>
                        <a:rPr lang="pt-BR" sz="1400" kern="1200">
                          <a:solidFill>
                            <a:srgbClr val="000000"/>
                          </a:solidFill>
                          <a:latin typeface="+mn-lt"/>
                          <a:ea typeface="+mn-ea"/>
                          <a:cs typeface="+mn-cs"/>
                        </a:rPr>
                        <a:t>Também usado para validar a conectividade de Camadas 1 e 2.</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Solucionar problemas de configuração de rota estática e padrão do IPv4</a:t>
            </a:r>
            <a:br>
              <a:rPr lang="en-US" dirty="0"/>
            </a:br>
            <a:r>
              <a:rPr lang="pt-BR" sz="2400"/>
              <a:t>Resolver um problema de conectividade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rtl="0"/>
            <a:r>
              <a:rPr lang="pt-BR" sz="1600">
                <a:solidFill>
                  <a:srgbClr val="000000"/>
                </a:solidFill>
              </a:rPr>
              <a:t>A conectividade de PC1 para PC3 falha.</a:t>
            </a:r>
          </a:p>
          <a:p>
            <a:pPr marL="342900" indent="-342900" algn="l" rtl="0">
              <a:buFont typeface="Arial" panose="020B0604020202020204" pitchFamily="34" charset="0"/>
              <a:buChar char="•"/>
            </a:pPr>
            <a:r>
              <a:rPr lang="pt-BR" sz="1400">
                <a:solidFill>
                  <a:srgbClr val="000000"/>
                </a:solidFill>
              </a:rPr>
              <a:t>Os pings estendidos da interface R1 G0/0/0 para PC3 falham.</a:t>
            </a:r>
          </a:p>
          <a:p>
            <a:pPr marL="342900" indent="-342900" algn="l" rtl="0">
              <a:buFont typeface="Arial" panose="020B0604020202020204" pitchFamily="34" charset="0"/>
              <a:buChar char="•"/>
            </a:pPr>
            <a:r>
              <a:rPr lang="pt-BR" sz="1400">
                <a:solidFill>
                  <a:srgbClr val="000000"/>
                </a:solidFill>
              </a:rPr>
              <a:t>Pings de R1 (ou seja, interface S0/1/0) para R2 são bem-sucedidos.</a:t>
            </a:r>
          </a:p>
          <a:p>
            <a:pPr marL="342900" indent="-342900" algn="l" rtl="0">
              <a:buFont typeface="Arial" panose="020B0604020202020204" pitchFamily="34" charset="0"/>
              <a:buChar char="•"/>
            </a:pPr>
            <a:r>
              <a:rPr lang="pt-BR" sz="1400">
                <a:solidFill>
                  <a:srgbClr val="000000"/>
                </a:solidFill>
              </a:rPr>
              <a:t>Pings de R1 (ou seja, interface S0/1/0) para R3 são bem-sucedidos.</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R2 tabela de roteamento revela o problema e a rota estática incorreta é removida.</a:t>
            </a:r>
          </a:p>
          <a:p>
            <a:pPr marL="342900" indent="-342900" algn="l" rtl="0">
              <a:buFont typeface="Arial" panose="020B0604020202020204" pitchFamily="34" charset="0"/>
              <a:buChar char="•"/>
            </a:pPr>
            <a:r>
              <a:rPr lang="pt-BR" sz="1600">
                <a:solidFill>
                  <a:srgbClr val="000000"/>
                </a:solidFill>
              </a:rPr>
              <a:t>Uma nova rota estática resolve o problema.</a:t>
            </a:r>
          </a:p>
          <a:p>
            <a:pPr marL="415985" lvl="1" indent="-342900" rtl="0">
              <a:buFont typeface="Arial" panose="020B0604020202020204" pitchFamily="34" charset="0"/>
              <a:buChar char="•"/>
            </a:pPr>
            <a:r>
              <a:rPr lang="pt-BR" sz="1000" b="1">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77235" y="2702114"/>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rtl="0">
              <a:spcBef>
                <a:spcPts val="0"/>
              </a:spcBef>
            </a:pPr>
            <a:r>
              <a:rPr lang="pt-BR" sz="900">
                <a:solidFill>
                  <a:srgbClr val="000000"/>
                </a:solidFill>
                <a:latin typeface="Courier New" panose="02070309020205020404" pitchFamily="49" charset="0"/>
                <a:cs typeface="Courier New" panose="02070309020205020404" pitchFamily="49" charset="0"/>
              </a:rPr>
              <a:t>R2# </a:t>
            </a:r>
            <a:r>
              <a:rPr lang="pt-BR" sz="900" b="1">
                <a:solidFill>
                  <a:srgbClr val="000000"/>
                </a:solidFill>
                <a:latin typeface="Courier New" panose="02070309020205020404" pitchFamily="49" charset="0"/>
                <a:cs typeface="Courier New" panose="02070309020205020404" pitchFamily="49" charset="0"/>
              </a:rPr>
              <a:t>show ip route | begin Gateway</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Gateway of last resort is not set.</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      172.16.0.0/16 is variably subnetted, 5 subnets, 2 masks </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C 172.16.1.0/24 is directly connected, GigabitEthernet0/0/0</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L 172.16.1.1/32 is directly connected, GigabitEthernet0/0/0</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C 172.16.2.0/24 is directly connected, Serial0/l/0</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L 172.16.2.2/32 está diretamente conectado, Serial0/L/0</a:t>
            </a:r>
          </a:p>
          <a:p>
            <a:pPr algn="l" rtl="0">
              <a:spcBef>
                <a:spcPts val="0"/>
              </a:spcBef>
            </a:pPr>
            <a:r>
              <a:rPr lang="pt-BR" sz="90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      192.168.1.0/24 is variably subnetted, 2 subnets, 2 masks </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C 192.168.1.0/24 is directly connected, Serial0/1/1</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L 192.168.1.2/32 está diretamente conectado, Serial0/1/1</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S 192.168.2.0/24 [1/0] via 192.168.1.1 </a:t>
            </a:r>
          </a:p>
          <a:p>
            <a:pPr algn="l" rtl="0">
              <a:spcBef>
                <a:spcPts val="0"/>
              </a:spcBef>
            </a:pPr>
            <a:r>
              <a:rPr lang="pt-BR" sz="900">
                <a:solidFill>
                  <a:srgbClr val="000000"/>
                </a:solidFill>
                <a:latin typeface="Courier New" panose="02070309020205020404" pitchFamily="49" charset="0"/>
                <a:cs typeface="Courier New" panose="02070309020205020404" pitchFamily="49" charset="0"/>
              </a:rPr>
              <a:t>R2#</a:t>
            </a: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16.3 -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pPr rtl="0"/>
            <a:r>
              <a:rPr lang="pt-BR" sz="2300"/>
              <a:t>Rastreador depacotes de design estruturado — solução de problemas de rotas estáticas e padrão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Nesta atividade, você irá solucionar problemas e rotas estáticas e padrão e reparar os erros encontrados.</a:t>
            </a:r>
          </a:p>
          <a:p>
            <a:pPr marL="415985" lvl="1" indent="-342900" rtl="0">
              <a:buFont typeface="Arial" panose="020B0604020202020204" pitchFamily="34" charset="0"/>
              <a:buChar char="•"/>
            </a:pPr>
            <a:r>
              <a:rPr lang="pt-BR" sz="1600">
                <a:solidFill>
                  <a:srgbClr val="000000"/>
                </a:solidFill>
              </a:rPr>
              <a:t>Solucionar problemas de rotas estáticas IPv4.</a:t>
            </a:r>
          </a:p>
          <a:p>
            <a:pPr marL="415985" lvl="1" indent="-342900" rtl="0">
              <a:buFont typeface="Arial" panose="020B0604020202020204" pitchFamily="34" charset="0"/>
              <a:buChar char="•"/>
            </a:pPr>
            <a:r>
              <a:rPr lang="pt-BR" sz="1600">
                <a:solidFill>
                  <a:srgbClr val="000000"/>
                </a:solidFill>
              </a:rPr>
              <a:t>Solucionar problemas de rotas estáticas IPv6.</a:t>
            </a:r>
          </a:p>
          <a:p>
            <a:pPr marL="415985" lvl="1" indent="-342900" rtl="0">
              <a:buFont typeface="Arial" panose="020B0604020202020204" pitchFamily="34" charset="0"/>
              <a:buChar char="•"/>
            </a:pPr>
            <a:r>
              <a:rPr lang="pt-BR" sz="1600">
                <a:solidFill>
                  <a:srgbClr val="000000"/>
                </a:solidFill>
              </a:rPr>
              <a:t>Configure rotas estáticas IPv4.</a:t>
            </a:r>
          </a:p>
          <a:p>
            <a:pPr marL="415985" lvl="1" indent="-342900" rtl="0">
              <a:buFont typeface="Arial" panose="020B0604020202020204" pitchFamily="34" charset="0"/>
              <a:buChar char="•"/>
            </a:pPr>
            <a:r>
              <a:rPr lang="pt-BR" sz="1600">
                <a:solidFill>
                  <a:srgbClr val="000000"/>
                </a:solidFill>
              </a:rPr>
              <a:t>Configure as rotas padrão do IPv4.</a:t>
            </a:r>
          </a:p>
          <a:p>
            <a:pPr marL="415985" lvl="1" indent="-342900" rtl="0">
              <a:buFont typeface="Arial" panose="020B0604020202020204" pitchFamily="34" charset="0"/>
              <a:buChar char="•"/>
            </a:pPr>
            <a:r>
              <a:rPr lang="pt-BR" sz="1600">
                <a:solidFill>
                  <a:srgbClr val="000000"/>
                </a:solidFill>
              </a:rPr>
              <a:t>Configure rotas estáticas IPv6.</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8</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Projeto Estruturado</a:t>
            </a:r>
            <a:br>
              <a:rPr lang="en-US" dirty="0"/>
            </a:br>
            <a:r>
              <a:rPr lang="pt-BR" sz="2400"/>
              <a:t>Lab - Solucionar problemas de rotas estáticas e padrão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Neste laboratório, você completará os seguintes objetivos:</a:t>
            </a:r>
          </a:p>
          <a:p>
            <a:pPr marL="415985" lvl="1" indent="-342900" rtl="0">
              <a:buFont typeface="Arial" panose="020B0604020202020204" pitchFamily="34" charset="0"/>
              <a:buChar char="•"/>
            </a:pPr>
            <a:r>
              <a:rPr lang="pt-BR" sz="1600">
                <a:solidFill>
                  <a:srgbClr val="000000"/>
                </a:solidFill>
              </a:rPr>
              <a:t>Avaliar a operação da rede.</a:t>
            </a:r>
          </a:p>
          <a:p>
            <a:pPr marL="415985" lvl="1" indent="-342900" rtl="0">
              <a:buFont typeface="Arial" panose="020B0604020202020204" pitchFamily="34" charset="0"/>
              <a:buChar char="•"/>
            </a:pPr>
            <a:r>
              <a:rPr lang="pt-BR" sz="1600">
                <a:solidFill>
                  <a:srgbClr val="000000"/>
                </a:solidFill>
              </a:rPr>
              <a:t>Reúna informações, crie um plano de ação e implemente correções.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pt-BR" sz="1600"/>
              <a:t>Um host envia um pacote para outro host e o envia para o endereço de gateway padrão.</a:t>
            </a:r>
          </a:p>
          <a:p>
            <a:pPr marL="182563" indent="-166688" rtl="0">
              <a:spcBef>
                <a:spcPts val="300"/>
              </a:spcBef>
              <a:spcAft>
                <a:spcPts val="300"/>
              </a:spcAft>
              <a:buFont typeface="Arial" panose="020B0604020202020204" pitchFamily="34" charset="0"/>
              <a:buChar char="•"/>
            </a:pPr>
            <a:r>
              <a:rPr lang="pt-BR" sz="1600"/>
              <a:t>Quando o pacote chega em uma interface de roteador, ele decapsula o pacote e procura a tabela de roteamento por uma entrada de rede de destino correspondente.</a:t>
            </a:r>
          </a:p>
          <a:p>
            <a:pPr marL="182563" indent="-166688" rtl="0">
              <a:spcBef>
                <a:spcPts val="300"/>
              </a:spcBef>
              <a:spcAft>
                <a:spcPts val="300"/>
              </a:spcAft>
              <a:buFont typeface="Arial" panose="020B0604020202020204" pitchFamily="34" charset="0"/>
              <a:buChar char="•"/>
            </a:pPr>
            <a:r>
              <a:rPr lang="pt-BR" sz="1600"/>
              <a:t>Se o endereço IP de destino:</a:t>
            </a:r>
          </a:p>
          <a:p>
            <a:pPr marL="371475" lvl="1" indent="-166688" rtl="0">
              <a:buFont typeface="Arial" panose="020B0604020202020204" pitchFamily="34" charset="0"/>
              <a:buChar char="•"/>
            </a:pPr>
            <a:r>
              <a:rPr lang="pt-BR"/>
              <a:t>Corresponde a uma entrada de rota estática, o roteador usará a rota estática para identificar o endereço IP do próximo salto ou a interface de saída.</a:t>
            </a:r>
          </a:p>
          <a:p>
            <a:pPr marL="371475" lvl="1" indent="-166688" rtl="0">
              <a:buFont typeface="Arial" panose="020B0604020202020204" pitchFamily="34" charset="0"/>
              <a:buChar char="•"/>
            </a:pPr>
            <a:r>
              <a:rPr lang="pt-BR"/>
              <a:t>Não corresponde a uma rota específica para a rede de destino, então o roteador usará a rota estática padrão (se configurado).</a:t>
            </a:r>
          </a:p>
          <a:p>
            <a:pPr marL="371475" lvl="1" indent="-166688" rtl="0">
              <a:buFont typeface="Arial" panose="020B0604020202020204" pitchFamily="34" charset="0"/>
              <a:buChar char="•"/>
            </a:pPr>
            <a:r>
              <a:rPr lang="pt-BR"/>
              <a:t>Não corresponde a uma entrada de tabela de rota, então o roteador soltará o pacote e enviará uma mensagem ICMP de volta para a origem.</a:t>
            </a:r>
          </a:p>
          <a:p>
            <a:pPr marL="182563" indent="-166688" rtl="0">
              <a:spcBef>
                <a:spcPts val="300"/>
              </a:spcBef>
              <a:spcAft>
                <a:spcPts val="300"/>
              </a:spcAft>
              <a:buFont typeface="Arial" panose="020B0604020202020204" pitchFamily="34" charset="0"/>
              <a:buChar char="•"/>
            </a:pPr>
            <a:r>
              <a:rPr lang="pt-BR" sz="1600"/>
              <a:t>Se o roteador corresponder a uma entrada de tabela de roteamento, o roteador encapsulará o pacote e o encaminhará para fora da interface apropriada. </a:t>
            </a:r>
          </a:p>
          <a:p>
            <a:pPr marL="182563" indent="-166688" rtl="0">
              <a:spcBef>
                <a:spcPts val="300"/>
              </a:spcBef>
              <a:spcAft>
                <a:spcPts val="300"/>
              </a:spcAft>
              <a:buFont typeface="Arial" panose="020B0604020202020204" pitchFamily="34" charset="0"/>
              <a:buChar char="•"/>
            </a:pPr>
            <a:r>
              <a:rPr lang="pt-BR" sz="1600"/>
              <a:t>O pacote é encaminhado de roteador para roteador até atingir sua rede de destino.</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pt-BR" sz="1600"/>
              <a:t>Quando o pacote chegar à rede de destino, esse roteador pesquisará uma correspondência na tabela de roteamento.</a:t>
            </a:r>
          </a:p>
          <a:p>
            <a:pPr marL="182563" indent="-166688" rtl="0">
              <a:spcBef>
                <a:spcPts val="300"/>
              </a:spcBef>
              <a:spcAft>
                <a:spcPts val="300"/>
              </a:spcAft>
              <a:buFont typeface="Arial" panose="020B0604020202020204" pitchFamily="34" charset="0"/>
              <a:buChar char="•"/>
            </a:pPr>
            <a:r>
              <a:rPr lang="pt-BR" sz="1600"/>
              <a:t>Quando o endereço IP de destino corresponde a uma interface Ethernet conectada diretamente, o roteador procura na tabela ARP o endereço MAC da Camada 2 do endereço IP de destino. </a:t>
            </a:r>
          </a:p>
          <a:p>
            <a:pPr marL="182563" indent="-166688" rtl="0">
              <a:spcBef>
                <a:spcPts val="300"/>
              </a:spcBef>
              <a:spcAft>
                <a:spcPts val="300"/>
              </a:spcAft>
              <a:buFont typeface="Arial" panose="020B0604020202020204" pitchFamily="34" charset="0"/>
              <a:buChar char="•"/>
            </a:pPr>
            <a:r>
              <a:rPr lang="pt-BR" sz="1600"/>
              <a:t>Se não existir nenhuma entrada ARP, o roteador envia uma solicitação ARP fora da interface Ethernet</a:t>
            </a:r>
          </a:p>
          <a:p>
            <a:pPr marL="182563" indent="-166688" rtl="0">
              <a:spcBef>
                <a:spcPts val="300"/>
              </a:spcBef>
              <a:spcAft>
                <a:spcPts val="300"/>
              </a:spcAft>
              <a:buFont typeface="Arial" panose="020B0604020202020204" pitchFamily="34" charset="0"/>
              <a:buChar char="•"/>
            </a:pPr>
            <a:r>
              <a:rPr lang="pt-BR" sz="1600"/>
              <a:t>O host de destino responde com uma resposta ARP contendo seu endereço MAC.</a:t>
            </a:r>
          </a:p>
          <a:p>
            <a:pPr marL="182563" indent="-166688" rtl="0">
              <a:spcBef>
                <a:spcPts val="300"/>
              </a:spcBef>
              <a:spcAft>
                <a:spcPts val="300"/>
              </a:spcAft>
              <a:buFont typeface="Arial" panose="020B0604020202020204" pitchFamily="34" charset="0"/>
              <a:buChar char="•"/>
            </a:pPr>
            <a:r>
              <a:rPr lang="pt-BR" sz="1600"/>
              <a:t>Em seguida, o roteador encapsula o pacote em um novo quadro. Ele usa o endereço MAC do host de destino como o endereço MAC de destino do quadro e o endereço MAC da interface Ethernet do roteador como o endereço MAC de origem no quadro.</a:t>
            </a:r>
          </a:p>
          <a:p>
            <a:pPr marL="182563" indent="-166688" rtl="0">
              <a:spcBef>
                <a:spcPts val="300"/>
              </a:spcBef>
              <a:spcAft>
                <a:spcPts val="300"/>
              </a:spcAft>
              <a:buFont typeface="Arial" panose="020B0604020202020204" pitchFamily="34" charset="0"/>
              <a:buChar char="•"/>
            </a:pPr>
            <a:r>
              <a:rPr lang="pt-BR" sz="1600"/>
              <a:t>O quadro é encaminhado para fora da interface apropriada.</a:t>
            </a:r>
          </a:p>
          <a:p>
            <a:pPr marL="182563" indent="-166688" rtl="0">
              <a:spcBef>
                <a:spcPts val="300"/>
              </a:spcBef>
              <a:spcAft>
                <a:spcPts val="300"/>
              </a:spcAft>
              <a:buFont typeface="Arial" panose="020B0604020202020204" pitchFamily="34" charset="0"/>
              <a:buChar char="•"/>
            </a:pPr>
            <a:r>
              <a:rPr lang="pt-BR" sz="1600"/>
              <a:t>O pacote chega na interface da placa de interface de rede (NIC) do host de destino e é processado adequadamente.</a:t>
            </a:r>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rtl="0">
              <a:spcBef>
                <a:spcPts val="300"/>
              </a:spcBef>
              <a:spcAft>
                <a:spcPts val="300"/>
              </a:spcAft>
              <a:buNone/>
            </a:pPr>
            <a:r>
              <a:rPr lang="pt-BR" sz="1600"/>
              <a:t>Comandos comuns de solução de problemas do IOS para solucionar problemas de rotas estáticas e padrão IPv4 incluem:</a:t>
            </a:r>
          </a:p>
          <a:p>
            <a:pPr marL="182563" indent="-166688" rtl="0">
              <a:spcBef>
                <a:spcPts val="300"/>
              </a:spcBef>
              <a:spcAft>
                <a:spcPts val="300"/>
              </a:spcAft>
              <a:buFont typeface="Arial" panose="020B0604020202020204" pitchFamily="34" charset="0"/>
              <a:buChar char="•"/>
            </a:pPr>
            <a:r>
              <a:rPr lang="pt-BR" sz="1400" b="1"/>
              <a:t>ping</a:t>
            </a:r>
          </a:p>
          <a:p>
            <a:pPr marL="182563" indent="-166688" rtl="0">
              <a:spcBef>
                <a:spcPts val="300"/>
              </a:spcBef>
              <a:spcAft>
                <a:spcPts val="300"/>
              </a:spcAft>
              <a:buFont typeface="Arial" panose="020B0604020202020204" pitchFamily="34" charset="0"/>
              <a:buChar char="•"/>
            </a:pPr>
            <a:r>
              <a:rPr lang="pt-BR" sz="1400" b="1"/>
              <a:t>traceroute</a:t>
            </a:r>
          </a:p>
          <a:p>
            <a:pPr marL="182563" indent="-166688" rtl="0">
              <a:spcBef>
                <a:spcPts val="300"/>
              </a:spcBef>
              <a:spcAft>
                <a:spcPts val="300"/>
              </a:spcAft>
              <a:buFont typeface="Arial" panose="020B0604020202020204" pitchFamily="34" charset="0"/>
              <a:buChar char="•"/>
            </a:pPr>
            <a:r>
              <a:rPr lang="pt-BR" sz="1400" b="1"/>
              <a:t>show ip route</a:t>
            </a:r>
          </a:p>
          <a:p>
            <a:pPr marL="182563" indent="-166688" rtl="0">
              <a:spcBef>
                <a:spcPts val="300"/>
              </a:spcBef>
              <a:spcAft>
                <a:spcPts val="300"/>
              </a:spcAft>
              <a:buFont typeface="Arial" panose="020B0604020202020204" pitchFamily="34" charset="0"/>
              <a:buChar char="•"/>
            </a:pPr>
            <a:r>
              <a:rPr lang="pt-BR" sz="1400" b="1"/>
              <a:t>show ip interface brief</a:t>
            </a:r>
          </a:p>
          <a:p>
            <a:pPr marL="182563" indent="-166688" rtl="0">
              <a:spcBef>
                <a:spcPts val="300"/>
              </a:spcBef>
              <a:spcAft>
                <a:spcPts val="300"/>
              </a:spcAft>
              <a:buFont typeface="Arial" panose="020B0604020202020204" pitchFamily="34" charset="0"/>
              <a:buChar char="•"/>
            </a:pPr>
            <a:r>
              <a:rPr lang="pt-BR" sz="1400" b="1"/>
              <a:t>show cdp neighbors detail</a:t>
            </a:r>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pt-BR"/>
              <a:t>Module 16: Activities</a:t>
            </a:r>
          </a:p>
        </p:txBody>
      </p:sp>
      <p:sp>
        <p:nvSpPr>
          <p:cNvPr id="6147" name="Rectangle 34"/>
          <p:cNvSpPr>
            <a:spLocks noGrp="1" noChangeArrowheads="1"/>
          </p:cNvSpPr>
          <p:nvPr>
            <p:ph idx="1"/>
          </p:nvPr>
        </p:nvSpPr>
        <p:spPr>
          <a:xfrm>
            <a:off x="144065" y="798945"/>
            <a:ext cx="8853286" cy="322846"/>
          </a:xfrm>
        </p:spPr>
        <p:txBody>
          <a:bodyPr/>
          <a:lstStyle/>
          <a:p>
            <a:pPr rtl="0"/>
            <a:r>
              <a:rPr lang="pt-B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66180646"/>
              </p:ext>
            </p:extLst>
          </p:nvPr>
        </p:nvGraphicFramePr>
        <p:xfrm>
          <a:off x="455999" y="1240256"/>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t>16.1.2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t>Packet Processing with Static Routes</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t>16.2.4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Troubleshoot IPv4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t>16.3.1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58585B"/>
                          </a:solidFill>
                          <a:effectLst/>
                          <a:uLnTx/>
                          <a:uFillTx/>
                          <a:latin typeface="Arial"/>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Troubleshoot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t>16.3.2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58585B"/>
                          </a:solidFill>
                          <a:effectLst/>
                          <a:uLnTx/>
                          <a:uFillTx/>
                          <a:latin typeface="Arial"/>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Troubleshoot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400"/>
              <a:t>Prior to teaching Module 16, the instructor should:</a:t>
            </a:r>
          </a:p>
          <a:p>
            <a:pPr rtl="0" eaLnBrk="1" hangingPunct="1">
              <a:lnSpc>
                <a:spcPct val="85000"/>
              </a:lnSpc>
              <a:spcBef>
                <a:spcPct val="30000"/>
              </a:spcBef>
              <a:buFont typeface="Arial" panose="020B0604020202020204" pitchFamily="34" charset="0"/>
              <a:buChar char="•"/>
            </a:pPr>
            <a:r>
              <a:rPr lang="pt-BR" sz="1400"/>
              <a:t>Review the activities and assessments for this module.</a:t>
            </a:r>
          </a:p>
          <a:p>
            <a:pPr rtl="0" eaLnBrk="1" hangingPunct="1">
              <a:lnSpc>
                <a:spcPct val="85000"/>
              </a:lnSpc>
              <a:spcBef>
                <a:spcPct val="30000"/>
              </a:spcBef>
              <a:buFont typeface="Arial" panose="020B0604020202020204" pitchFamily="34" charset="0"/>
              <a:buChar char="•"/>
            </a:pPr>
            <a:r>
              <a:rPr lang="pt-BR" sz="14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pt-BR" sz="1400"/>
              <a:t>After this Module, the Routing Concepts and Configuration Exam is available, covering Modules 14-16</a:t>
            </a:r>
          </a:p>
          <a:p>
            <a:pPr marL="0" indent="0" rtl="0" eaLnBrk="1" hangingPunct="1">
              <a:lnSpc>
                <a:spcPct val="85000"/>
              </a:lnSpc>
              <a:spcBef>
                <a:spcPct val="30000"/>
              </a:spcBef>
              <a:buNone/>
            </a:pPr>
            <a:r>
              <a:rPr lang="pt-BR" sz="1400"/>
              <a:t>Topic 16.1</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kinds of problems do you think an incorrectly configured static route create?</a:t>
            </a:r>
          </a:p>
          <a:p>
            <a:pPr lvl="2" rtl="0">
              <a:lnSpc>
                <a:spcPct val="85000"/>
              </a:lnSpc>
              <a:spcBef>
                <a:spcPct val="30000"/>
              </a:spcBef>
            </a:pPr>
            <a:r>
              <a:rPr lang="pt-BR" sz="1400"/>
              <a:t>What kind of configuration errors can be caused by configuring a static route?</a:t>
            </a:r>
          </a:p>
          <a:p>
            <a:pPr marL="0" indent="0" rtl="0">
              <a:lnSpc>
                <a:spcPct val="85000"/>
              </a:lnSpc>
              <a:spcBef>
                <a:spcPct val="30000"/>
              </a:spcBef>
              <a:buNone/>
            </a:pPr>
            <a:r>
              <a:rPr lang="pt-BR" sz="1400"/>
              <a:t>Topic 16.2</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Given a topology, can you explain how a packet travels from source to destination?</a:t>
            </a:r>
          </a:p>
          <a:p>
            <a:pPr lvl="2" rtl="0">
              <a:lnSpc>
                <a:spcPct val="85000"/>
              </a:lnSpc>
              <a:spcBef>
                <a:spcPct val="30000"/>
              </a:spcBef>
            </a:pPr>
            <a:r>
              <a:rPr lang="pt-BR" sz="1400"/>
              <a:t>Which commands would help you solve a static route problem?</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pPr rtl="0"/>
            <a:r>
              <a:rPr lang="pt-BR" sz="4400">
                <a:solidFill>
                  <a:schemeClr val="accent5">
                    <a:lumMod val="40000"/>
                    <a:lumOff val="60000"/>
                  </a:schemeClr>
                </a:solidFill>
              </a:rPr>
              <a:t>Módulo 16: Solucionar problemas de rotas estáticas e padrão</a:t>
            </a:r>
          </a:p>
        </p:txBody>
      </p:sp>
      <p:sp>
        <p:nvSpPr>
          <p:cNvPr id="7" name="Subtitle 6"/>
          <p:cNvSpPr>
            <a:spLocks noGrp="1"/>
          </p:cNvSpPr>
          <p:nvPr>
            <p:ph type="subTitle" idx="1"/>
          </p:nvPr>
        </p:nvSpPr>
        <p:spPr>
          <a:xfrm>
            <a:off x="469497" y="3809526"/>
            <a:ext cx="2368954" cy="902174"/>
          </a:xfrm>
        </p:spPr>
        <p:txBody>
          <a:bodyPr/>
          <a:lstStyle/>
          <a:p>
            <a:pPr lvl="0" defTabSz="457200" rtl="0" fontAlgn="auto">
              <a:lnSpc>
                <a:spcPct val="100000"/>
              </a:lnSpc>
              <a:spcBef>
                <a:spcPts val="0"/>
              </a:spcBef>
              <a:spcAft>
                <a:spcPts val="0"/>
              </a:spcAft>
              <a:buClrTx/>
              <a:buSzTx/>
              <a:defRPr/>
            </a:pPr>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do Módulo: </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Solucionar Problemas de Rotas Estáticas e Padrão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do Módulo</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pt-BR" sz="1600">
                <a:latin typeface="+mn-lt"/>
                <a:ea typeface="Calibri" panose="020F0502020204030204" pitchFamily="34" charset="0"/>
                <a:cs typeface="Calibri" panose="020F0502020204030204" pitchFamily="34" charset="0"/>
              </a:rPr>
              <a:t>Solucionar Problemas de Configurações de Rota Estática e Padrão.</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pt-BR" sz="1200">
                          <a:effectLst/>
                        </a:rPr>
                        <a:t>Título do Tópico</a:t>
                      </a:r>
                    </a:p>
                  </a:txBody>
                  <a:tcPr marL="68580" marR="68580" marT="0" marB="0"/>
                </a:tc>
                <a:tc>
                  <a:txBody>
                    <a:bodyPr/>
                    <a:lstStyle/>
                    <a:p>
                      <a:pPr marL="0" marR="0" rtl="0">
                        <a:lnSpc>
                          <a:spcPct val="107000"/>
                        </a:lnSpc>
                        <a:spcBef>
                          <a:spcPts val="0"/>
                        </a:spcBef>
                        <a:spcAft>
                          <a:spcPts val="0"/>
                        </a:spcAft>
                      </a:pPr>
                      <a:r>
                        <a:rPr lang="pt-BR" sz="1200">
                          <a:effectLst/>
                        </a:rPr>
                        <a:t>Objetivo do Tópico</a:t>
                      </a:r>
                    </a:p>
                  </a:txBody>
                  <a:tcPr marL="68580" marR="68580" marT="0" marB="0"/>
                </a:tc>
                <a:extLst>
                  <a:ext uri="{0D108BD9-81ED-4DB2-BD59-A6C34878D82A}">
                    <a16:rowId xmlns:a16="http://schemas.microsoft.com/office/drawing/2014/main" val="1874061904"/>
                  </a:ext>
                </a:extLst>
              </a:tr>
              <a:tr h="559340">
                <a:tc>
                  <a:txBody>
                    <a:bodyPr/>
                    <a:lstStyle/>
                    <a:p>
                      <a:pPr marL="0" marR="0" rtl="0">
                        <a:lnSpc>
                          <a:spcPct val="107000"/>
                        </a:lnSpc>
                        <a:spcBef>
                          <a:spcPts val="0"/>
                        </a:spcBef>
                        <a:spcAft>
                          <a:spcPts val="0"/>
                        </a:spcAft>
                      </a:pPr>
                      <a:r>
                        <a:rPr lang="pt-BR" sz="1200">
                          <a:effectLst/>
                          <a:latin typeface="+mn-lt"/>
                          <a:ea typeface="Calibri" panose="020F0502020204030204" pitchFamily="34" charset="0"/>
                          <a:cs typeface="Times New Roman" panose="02020603050405020304" pitchFamily="18" charset="0"/>
                        </a:rPr>
                        <a:t>Processamento de pacotes com rotas estáticas </a:t>
                      </a:r>
                    </a:p>
                  </a:txBody>
                  <a:tcPr marL="68580" marR="68580" marT="0" marB="0"/>
                </a:tc>
                <a:tc>
                  <a:txBody>
                    <a:bodyPr/>
                    <a:lstStyle/>
                    <a:p>
                      <a:pPr marL="0" marR="0" rtl="0">
                        <a:lnSpc>
                          <a:spcPct val="107000"/>
                        </a:lnSpc>
                        <a:spcBef>
                          <a:spcPts val="0"/>
                        </a:spcBef>
                        <a:spcAft>
                          <a:spcPts val="0"/>
                        </a:spcAft>
                      </a:pPr>
                      <a:r>
                        <a:rPr lang="pt-BR" sz="1200" kern="1200">
                          <a:solidFill>
                            <a:srgbClr val="000000"/>
                          </a:solidFill>
                          <a:effectLst/>
                          <a:latin typeface="+mn-lt"/>
                          <a:ea typeface="+mn-ea"/>
                          <a:cs typeface="+mn-cs"/>
                        </a:rPr>
                        <a:t>Explicar como um roteador processa pacotes quando uma rota estática é configurada.</a:t>
                      </a:r>
                    </a:p>
                  </a:txBody>
                  <a:tcPr marL="68580" marR="68580" marT="0" marB="0"/>
                </a:tc>
                <a:extLst>
                  <a:ext uri="{0D108BD9-81ED-4DB2-BD59-A6C34878D82A}">
                    <a16:rowId xmlns:a16="http://schemas.microsoft.com/office/drawing/2014/main" val="1646858405"/>
                  </a:ext>
                </a:extLst>
              </a:tr>
              <a:tr h="559340">
                <a:tc>
                  <a:txBody>
                    <a:bodyPr/>
                    <a:lstStyle/>
                    <a:p>
                      <a:pPr marL="0" marR="0" rtl="0">
                        <a:lnSpc>
                          <a:spcPct val="107000"/>
                        </a:lnSpc>
                        <a:spcBef>
                          <a:spcPts val="0"/>
                        </a:spcBef>
                        <a:spcAft>
                          <a:spcPts val="0"/>
                        </a:spcAft>
                      </a:pPr>
                      <a:r>
                        <a:rPr lang="pt-BR" sz="1200">
                          <a:effectLst/>
                          <a:latin typeface="+mn-lt"/>
                          <a:ea typeface="Calibri" panose="020F0502020204030204" pitchFamily="34" charset="0"/>
                          <a:cs typeface="Times New Roman" panose="02020603050405020304" pitchFamily="18" charset="0"/>
                        </a:rPr>
                        <a:t>Solucionar problemas de configurações de rota estática e padrão de IPv4</a:t>
                      </a:r>
                    </a:p>
                  </a:txBody>
                  <a:tcPr marL="68580" marR="68580" marT="0" marB="0"/>
                </a:tc>
                <a:tc>
                  <a:txBody>
                    <a:bodyPr/>
                    <a:lstStyle/>
                    <a:p>
                      <a:pPr marL="0" marR="0" rtl="0">
                        <a:lnSpc>
                          <a:spcPct val="107000"/>
                        </a:lnSpc>
                        <a:spcBef>
                          <a:spcPts val="0"/>
                        </a:spcBef>
                        <a:spcAft>
                          <a:spcPts val="0"/>
                        </a:spcAft>
                      </a:pPr>
                      <a:r>
                        <a:rPr lang="pt-BR" sz="1200" kern="1200">
                          <a:solidFill>
                            <a:srgbClr val="000000"/>
                          </a:solidFill>
                          <a:effectLst/>
                          <a:latin typeface="+mn-lt"/>
                          <a:ea typeface="+mn-ea"/>
                          <a:cs typeface="+mn-cs"/>
                        </a:rPr>
                        <a:t>Solucionar problemas na configuração comum de rotas estáticas e padrão.</a:t>
                      </a: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10431</TotalTime>
  <Words>2140</Words>
  <Application>Microsoft Office PowerPoint</Application>
  <PresentationFormat>On-screen Show (16:9)</PresentationFormat>
  <Paragraphs>282</Paragraphs>
  <Slides>24</Slides>
  <Notes>22</Notes>
  <HiddenSlides>6</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Theme</vt:lpstr>
      <vt:lpstr>Módulo 16: Solucionar problemas de rotas estáticas e padrão</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Módulo 16: Solucionar problemas de rotas estáticas e padrão</vt:lpstr>
      <vt:lpstr>Objetivos do módulo</vt:lpstr>
      <vt:lpstr>16.1 Processamento de Pacotes com Rotas Estáticas</vt:lpstr>
      <vt:lpstr>Processamento de Pacotes com Rotas Estáticas Rotas Estáticas e Encaminhamento de Pacotes</vt:lpstr>
      <vt:lpstr>Processamento de pacotes com rotas estáticas Rotas estáticas e encaminhamento de pacotes (Cont.)</vt:lpstr>
      <vt:lpstr>Processamento de pacotes com rotas estáticas Rotas estáticas e encaminhamento de pacotes (Cont.)</vt:lpstr>
      <vt:lpstr>16.2 Solucionar problemas de configuração de rota estática e padrão do IPv4</vt:lpstr>
      <vt:lpstr>Solucionar problemas de configuração de rota estática e padrão do IPv4 Alterações na rede</vt:lpstr>
      <vt:lpstr>Solucionar problemas de configuração de rota estática e padrão do IPv4 Comandos comuns de solução de problemas</vt:lpstr>
      <vt:lpstr>Solucionar problemas de configuração de rota estática e padrão do IPv4 Resolver um problema de conectividade</vt:lpstr>
      <vt:lpstr>16.3 - Módulo Prática e Quiz</vt:lpstr>
      <vt:lpstr>Rastreador depacotes de design estruturado — solução de problemas de rotas estáticas e padrão</vt:lpstr>
      <vt:lpstr>Projeto Estruturado Lab - Solucionar problemas de rotas estáticas e padrão</vt:lpstr>
      <vt:lpstr>Módulo Prática e Quiz O que aprendi neste módulo?</vt:lpstr>
      <vt:lpstr>Módulo Prática e Quiz O que aprendi neste módulo? (continuação)</vt:lpstr>
      <vt:lpstr>Módulo Prática e Quiz O que aprendi neste módulo? (continuação)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311</cp:revision>
  <dcterms:created xsi:type="dcterms:W3CDTF">2019-10-18T06:21:22Z</dcterms:created>
  <dcterms:modified xsi:type="dcterms:W3CDTF">2020-06-08T03:18:56Z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