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notesSlides/notesSlide3.xml" ContentType="application/vnd.openxmlformats-officedocument.presentationml.notesSlide+xml"/>
  <Override PartName="/ppt/tags/tag7.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8.xml" ContentType="application/vnd.openxmlformats-officedocument.presentationml.tags+xml"/>
  <Override PartName="/ppt/notesSlides/notesSlide8.xml" ContentType="application/vnd.openxmlformats-officedocument.presentationml.notesSlide+xml"/>
  <Override PartName="/ppt/tags/tag9.xml" ContentType="application/vnd.openxmlformats-officedocument.presentationml.tags+xml"/>
  <Override PartName="/ppt/notesSlides/notesSlide9.xml" ContentType="application/vnd.openxmlformats-officedocument.presentationml.notesSlide+xml"/>
  <Override PartName="/ppt/tags/tag10.xml" ContentType="application/vnd.openxmlformats-officedocument.presentationml.tags+xml"/>
  <Override PartName="/ppt/notesSlides/notesSlide10.xml" ContentType="application/vnd.openxmlformats-officedocument.presentationml.notesSlide+xml"/>
  <Override PartName="/ppt/tags/tag11.xml" ContentType="application/vnd.openxmlformats-officedocument.presentationml.tag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tags/tag12.xml" ContentType="application/vnd.openxmlformats-officedocument.presentationml.tags+xml"/>
  <Override PartName="/ppt/notesSlides/notesSlide18.xml" ContentType="application/vnd.openxmlformats-officedocument.presentationml.notesSlide+xml"/>
  <Override PartName="/ppt/tags/tag13.xml" ContentType="application/vnd.openxmlformats-officedocument.presentationml.tags+xml"/>
  <Override PartName="/ppt/notesSlides/notesSlide19.xml" ContentType="application/vnd.openxmlformats-officedocument.presentationml.notesSlide+xml"/>
  <Override PartName="/ppt/tags/tag14.xml" ContentType="application/vnd.openxmlformats-officedocument.presentationml.tags+xml"/>
  <Override PartName="/ppt/notesSlides/notesSlide20.xml" ContentType="application/vnd.openxmlformats-officedocument.presentationml.notesSlide+xml"/>
  <Override PartName="/ppt/tags/tag15.xml" ContentType="application/vnd.openxmlformats-officedocument.presentationml.tags+xml"/>
  <Override PartName="/ppt/notesSlides/notesSlide21.xml" ContentType="application/vnd.openxmlformats-officedocument.presentationml.notesSlide+xml"/>
  <Override PartName="/ppt/tags/tag16.xml" ContentType="application/vnd.openxmlformats-officedocument.presentationml.tags+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tags/tag17.xml" ContentType="application/vnd.openxmlformats-officedocument.presentationml.tags+xml"/>
  <Override PartName="/ppt/notesSlides/notesSlide2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0" r:id="rId1"/>
  </p:sldMasterIdLst>
  <p:notesMasterIdLst>
    <p:notesMasterId r:id="rId29"/>
  </p:notesMasterIdLst>
  <p:sldIdLst>
    <p:sldId id="513" r:id="rId2"/>
    <p:sldId id="1123" r:id="rId3"/>
    <p:sldId id="1137" r:id="rId4"/>
    <p:sldId id="1138" r:id="rId5"/>
    <p:sldId id="1053" r:id="rId6"/>
    <p:sldId id="924" r:id="rId7"/>
    <p:sldId id="1054" r:id="rId8"/>
    <p:sldId id="1124" r:id="rId9"/>
    <p:sldId id="1136" r:id="rId10"/>
    <p:sldId id="876" r:id="rId11"/>
    <p:sldId id="925" r:id="rId12"/>
    <p:sldId id="759" r:id="rId13"/>
    <p:sldId id="628" r:id="rId14"/>
    <p:sldId id="926" r:id="rId15"/>
    <p:sldId id="1059" r:id="rId16"/>
    <p:sldId id="1060" r:id="rId17"/>
    <p:sldId id="1061" r:id="rId18"/>
    <p:sldId id="1062" r:id="rId19"/>
    <p:sldId id="1063" r:id="rId20"/>
    <p:sldId id="927" r:id="rId21"/>
    <p:sldId id="788" r:id="rId22"/>
    <p:sldId id="1070" r:id="rId23"/>
    <p:sldId id="1071" r:id="rId24"/>
    <p:sldId id="886" r:id="rId25"/>
    <p:sldId id="1131" r:id="rId26"/>
    <p:sldId id="874" r:id="rId27"/>
    <p:sldId id="1135" r:id="rId28"/>
  </p:sldIdLst>
  <p:sldSz cx="9144000" cy="5143500" type="screen16x9"/>
  <p:notesSz cx="6858000" cy="9144000"/>
  <p:custDataLst>
    <p:tags r:id="rId30"/>
  </p:custDataLst>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1620">
          <p15:clr>
            <a:srgbClr val="A4A3A4"/>
          </p15:clr>
        </p15:guide>
        <p15:guide id="2" pos="336">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arbara Reif" initials="BR" lastIdx="3" clrIdx="0"/>
  <p:cmAuthor id="1" name="Jane Gibbons -X (jagibbon - DEL ORO CONSULTING INC at Cisco)" initials="JG-(-DOCIaC" lastIdx="28" clrIdx="1"/>
  <p:cmAuthor id="2" name="Bob Vachon" initials="BV" lastIdx="24" clrIdx="2"/>
  <p:cmAuthor id="3" name="Sue Livingston -X (suliving - UNICON INC at Cisco)" initials="SL-(-UIaC" lastIdx="34"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000CC"/>
    <a:srgbClr val="000099"/>
    <a:srgbClr val="CC99FF"/>
    <a:srgbClr val="CC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2E18435-34FE-EED5-07B5-E1961502FA13}" v="20" dt="2020-07-29T00:04:30.83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913" autoAdjust="0"/>
    <p:restoredTop sz="84965" autoAdjust="0"/>
  </p:normalViewPr>
  <p:slideViewPr>
    <p:cSldViewPr snapToGrid="0" showGuides="1">
      <p:cViewPr varScale="1">
        <p:scale>
          <a:sx n="75" d="100"/>
          <a:sy n="75" d="100"/>
        </p:scale>
        <p:origin x="1316" y="48"/>
      </p:cViewPr>
      <p:guideLst>
        <p:guide orient="horz" pos="1620"/>
        <p:guide pos="336"/>
      </p:guideLst>
    </p:cSldViewPr>
  </p:slideViewPr>
  <p:notesTextViewPr>
    <p:cViewPr>
      <p:scale>
        <a:sx n="1" d="1"/>
        <a:sy n="1" d="1"/>
      </p:scale>
      <p:origin x="0" y="0"/>
    </p:cViewPr>
  </p:notesTextViewPr>
  <p:sorterViewPr>
    <p:cViewPr>
      <p:scale>
        <a:sx n="111" d="100"/>
        <a:sy n="111" d="100"/>
      </p:scale>
      <p:origin x="0" y="-512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ags" Target="tags/tag1.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36337D9-3022-3D41-8D8A-BDF2F3B0DD8E}" type="datetimeFigureOut">
              <a:rPr lang="en-US" smtClean="0"/>
              <a:t>7/28/2020</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641018C-6CAF-B84E-B92C-ECB119457FBA}" type="slidenum">
              <a:rPr lang="en-US" smtClean="0"/>
              <a:t>‹#›</a:t>
            </a:fld>
            <a:endParaRPr lang="en-US" dirty="0"/>
          </a:p>
        </p:txBody>
      </p:sp>
    </p:spTree>
    <p:extLst>
      <p:ext uri="{BB962C8B-B14F-4D97-AF65-F5344CB8AC3E}">
        <p14:creationId xmlns:p14="http://schemas.microsoft.com/office/powerpoint/2010/main" val="193756487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buFontTx/>
              <a:buNone/>
            </a:pPr>
            <a:r>
              <a:rPr lang="pt-BR" b="0"/>
              <a:t>Programa da Cisco Networking Academy</a:t>
            </a:r>
          </a:p>
          <a:p>
            <a:pPr rtl="0">
              <a:buFontTx/>
              <a:buNone/>
            </a:pPr>
            <a:r>
              <a:rPr lang="pt-BR" b="0"/>
              <a:t>Switching, Routing e Wireless Essentials</a:t>
            </a:r>
            <a:r>
              <a:rPr lang="pt-BR" b="0" baseline="0"/>
              <a:t> v</a:t>
            </a:r>
            <a:r>
              <a:rPr lang="pt-BR" b="0"/>
              <a:t>7.0 (SRWE)</a:t>
            </a:r>
          </a:p>
          <a:p>
            <a:pPr rtl="0">
              <a:buFontTx/>
              <a:buNone/>
            </a:pPr>
            <a:r>
              <a:rPr lang="pt-BR" sz="1200">
                <a:solidFill>
                  <a:schemeClr val="accent5">
                    <a:lumMod val="40000"/>
                    <a:lumOff val="60000"/>
                  </a:schemeClr>
                </a:solidFill>
              </a:rPr>
              <a:t>Módulo 2: Conceitos de comutação</a:t>
            </a:r>
          </a:p>
        </p:txBody>
      </p:sp>
      <p:sp>
        <p:nvSpPr>
          <p:cNvPr id="4" name="Slide Number Placeholder 3"/>
          <p:cNvSpPr>
            <a:spLocks noGrp="1"/>
          </p:cNvSpPr>
          <p:nvPr>
            <p:ph type="sldNum" sz="quarter" idx="10"/>
          </p:nvPr>
        </p:nvSpPr>
        <p:spPr/>
        <p:txBody>
          <a:bodyPr/>
          <a:lstStyle/>
          <a:p>
            <a:pPr rtl="0"/>
            <a:fld id="{5641018C-6CAF-B84E-B92C-ECB119457FBA}" type="slidenum">
              <a:rPr/>
              <a:t>1</a:t>
            </a:fld>
            <a:endParaRPr/>
          </a:p>
        </p:txBody>
      </p:sp>
    </p:spTree>
    <p:extLst>
      <p:ext uri="{BB962C8B-B14F-4D97-AF65-F5344CB8AC3E}">
        <p14:creationId xmlns:p14="http://schemas.microsoft.com/office/powerpoint/2010/main" val="30255421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buFontTx/>
              <a:buNone/>
            </a:pPr>
            <a:r>
              <a:rPr lang="pt-BR" sz="1200">
                <a:solidFill>
                  <a:schemeClr val="accent5">
                    <a:lumMod val="40000"/>
                    <a:lumOff val="60000"/>
                  </a:schemeClr>
                </a:solidFill>
              </a:rPr>
              <a:t>2</a:t>
            </a:r>
            <a:r>
              <a:rPr lang="pt-BR" sz="1200" baseline="0">
                <a:solidFill>
                  <a:schemeClr val="accent5">
                    <a:lumMod val="40000"/>
                    <a:lumOff val="60000"/>
                  </a:schemeClr>
                </a:solidFill>
              </a:rPr>
              <a:t> – </a:t>
            </a:r>
            <a:r>
              <a:rPr lang="pt-BR" sz="1200">
                <a:solidFill>
                  <a:schemeClr val="accent5">
                    <a:lumMod val="40000"/>
                    <a:lumOff val="60000"/>
                  </a:schemeClr>
                </a:solidFill>
              </a:rPr>
              <a:t> Conceitos de comutação</a:t>
            </a:r>
          </a:p>
          <a:p>
            <a:pPr rtl="0">
              <a:buFontTx/>
              <a:buNone/>
            </a:pPr>
            <a:r>
              <a:rPr lang="pt-BR" sz="1200" b="0"/>
              <a:t>2.1 – </a:t>
            </a:r>
            <a:r>
              <a:rPr lang="pt-BR">
                <a:solidFill>
                  <a:schemeClr val="accent5">
                    <a:lumMod val="40000"/>
                    <a:lumOff val="60000"/>
                  </a:schemeClr>
                </a:solidFill>
              </a:rPr>
              <a:t>Encaminhamento de quadros</a:t>
            </a:r>
          </a:p>
        </p:txBody>
      </p:sp>
      <p:sp>
        <p:nvSpPr>
          <p:cNvPr id="4" name="Slide Number Placeholder 3"/>
          <p:cNvSpPr>
            <a:spLocks noGrp="1"/>
          </p:cNvSpPr>
          <p:nvPr>
            <p:ph type="sldNum" sz="quarter" idx="10"/>
          </p:nvPr>
        </p:nvSpPr>
        <p:spPr/>
        <p:txBody>
          <a:bodyPr/>
          <a:lstStyle/>
          <a:p>
            <a:pPr rtl="0"/>
            <a:fld id="{5641018C-6CAF-B84E-B92C-ECB119457FBA}" type="slidenum">
              <a:rPr/>
              <a:t>12</a:t>
            </a:fld>
            <a:endParaRPr/>
          </a:p>
        </p:txBody>
      </p:sp>
    </p:spTree>
    <p:extLst>
      <p:ext uri="{BB962C8B-B14F-4D97-AF65-F5344CB8AC3E}">
        <p14:creationId xmlns:p14="http://schemas.microsoft.com/office/powerpoint/2010/main" val="6255296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pPr rtl="0"/>
            <a:fld id="{04267211-205D-47E8-9F29-7E4C01D43DC3}" type="slidenum">
              <a:rPr sz="800"/>
              <a:pPr/>
              <a:t>13</a:t>
            </a:fld>
            <a:endParaRPr sz="80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rtl="0">
              <a:buFontTx/>
              <a:buNone/>
            </a:pPr>
            <a:r>
              <a:rPr lang="pt-BR" sz="1200">
                <a:solidFill>
                  <a:schemeClr val="accent5">
                    <a:lumMod val="40000"/>
                    <a:lumOff val="60000"/>
                  </a:schemeClr>
                </a:solidFill>
              </a:rPr>
              <a:t>2</a:t>
            </a:r>
            <a:r>
              <a:rPr lang="pt-BR" sz="1200" baseline="0">
                <a:solidFill>
                  <a:schemeClr val="accent5">
                    <a:lumMod val="40000"/>
                    <a:lumOff val="60000"/>
                  </a:schemeClr>
                </a:solidFill>
              </a:rPr>
              <a:t> – </a:t>
            </a:r>
            <a:r>
              <a:rPr lang="pt-BR" sz="1200">
                <a:solidFill>
                  <a:schemeClr val="accent5">
                    <a:lumMod val="40000"/>
                    <a:lumOff val="60000"/>
                  </a:schemeClr>
                </a:solidFill>
              </a:rPr>
              <a:t> Conceitos de comutação</a:t>
            </a:r>
          </a:p>
          <a:p>
            <a:pPr rtl="0">
              <a:buFontTx/>
              <a:buNone/>
            </a:pPr>
            <a:r>
              <a:rPr lang="pt-BR" sz="1200" b="0"/>
              <a:t>2.1 – </a:t>
            </a:r>
            <a:r>
              <a:rPr lang="pt-BR">
                <a:solidFill>
                  <a:schemeClr val="accent5">
                    <a:lumMod val="40000"/>
                    <a:lumOff val="60000"/>
                  </a:schemeClr>
                </a:solidFill>
              </a:rPr>
              <a:t>Encaminhamento de quadros</a:t>
            </a:r>
          </a:p>
          <a:p>
            <a:pPr rtl="0">
              <a:lnSpc>
                <a:spcPct val="80000"/>
              </a:lnSpc>
              <a:buFontTx/>
              <a:buNone/>
            </a:pPr>
            <a:r>
              <a:rPr lang="pt-BR" sz="1200" kern="1200">
                <a:solidFill>
                  <a:schemeClr val="tx1"/>
                </a:solidFill>
                <a:latin typeface="Arial" charset="0"/>
                <a:ea typeface="ＭＳ Ｐゴシック" charset="0"/>
                <a:cs typeface="ＭＳ Ｐゴシック" charset="0"/>
              </a:rPr>
              <a:t>2.1.1 — </a:t>
            </a:r>
            <a:r>
              <a:rPr lang="pt-BR"/>
              <a:t>Comutação em rede</a:t>
            </a:r>
          </a:p>
        </p:txBody>
      </p:sp>
    </p:spTree>
    <p:extLst>
      <p:ext uri="{BB962C8B-B14F-4D97-AF65-F5344CB8AC3E}">
        <p14:creationId xmlns:p14="http://schemas.microsoft.com/office/powerpoint/2010/main" val="35251901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pPr rtl="0"/>
            <a:fld id="{04267211-205D-47E8-9F29-7E4C01D43DC3}" type="slidenum">
              <a:rPr sz="800">
                <a:solidFill>
                  <a:prstClr val="black"/>
                </a:solidFill>
              </a:rPr>
              <a:pPr/>
              <a:t>14</a:t>
            </a:fld>
            <a:endParaRPr sz="800">
              <a:solidFill>
                <a:prstClr val="black"/>
              </a:solidFill>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rtl="0">
              <a:buFontTx/>
              <a:buNone/>
            </a:pPr>
            <a:r>
              <a:rPr lang="pt-BR" sz="1200">
                <a:solidFill>
                  <a:schemeClr val="accent5">
                    <a:lumMod val="40000"/>
                    <a:lumOff val="60000"/>
                  </a:schemeClr>
                </a:solidFill>
              </a:rPr>
              <a:t>2</a:t>
            </a:r>
            <a:r>
              <a:rPr lang="pt-BR" sz="1200" baseline="0">
                <a:solidFill>
                  <a:schemeClr val="accent5">
                    <a:lumMod val="40000"/>
                    <a:lumOff val="60000"/>
                  </a:schemeClr>
                </a:solidFill>
              </a:rPr>
              <a:t> – </a:t>
            </a:r>
            <a:r>
              <a:rPr lang="pt-BR" sz="1200">
                <a:solidFill>
                  <a:schemeClr val="accent5">
                    <a:lumMod val="40000"/>
                    <a:lumOff val="60000"/>
                  </a:schemeClr>
                </a:solidFill>
              </a:rPr>
              <a:t> Conceitos de comutação</a:t>
            </a:r>
          </a:p>
          <a:p>
            <a:pPr rtl="0">
              <a:buFontTx/>
              <a:buNone/>
            </a:pPr>
            <a:r>
              <a:rPr lang="pt-BR" sz="1200" b="0"/>
              <a:t>2.1 – </a:t>
            </a:r>
            <a:r>
              <a:rPr lang="pt-BR">
                <a:solidFill>
                  <a:schemeClr val="accent5">
                    <a:lumMod val="40000"/>
                    <a:lumOff val="60000"/>
                  </a:schemeClr>
                </a:solidFill>
              </a:rPr>
              <a:t>Encaminhamento de quadros</a:t>
            </a:r>
          </a:p>
          <a:p>
            <a:pPr rtl="0">
              <a:lnSpc>
                <a:spcPct val="80000"/>
              </a:lnSpc>
              <a:buFontTx/>
              <a:buNone/>
            </a:pPr>
            <a:r>
              <a:rPr lang="pt-BR">
                <a:latin typeface="Arial" charset="0"/>
              </a:rPr>
              <a:t>2.1.2</a:t>
            </a:r>
            <a:r>
              <a:rPr lang="pt-BR" baseline="0">
                <a:latin typeface="Arial" charset="0"/>
              </a:rPr>
              <a:t> </a:t>
            </a:r>
            <a:r>
              <a:rPr lang="pt-BR" sz="1200" b="0"/>
              <a:t> -</a:t>
            </a:r>
            <a:r>
              <a:rPr lang="pt-BR"/>
              <a:t> A tabela de endereços MAC do switch</a:t>
            </a:r>
          </a:p>
          <a:p>
            <a:pPr>
              <a:lnSpc>
                <a:spcPct val="80000"/>
              </a:lnSpc>
              <a:buFontTx/>
              <a:buNone/>
            </a:pPr>
            <a:endParaRPr lang="en-US" dirty="0"/>
          </a:p>
        </p:txBody>
      </p:sp>
    </p:spTree>
    <p:extLst>
      <p:ext uri="{BB962C8B-B14F-4D97-AF65-F5344CB8AC3E}">
        <p14:creationId xmlns:p14="http://schemas.microsoft.com/office/powerpoint/2010/main" val="7853359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pPr rtl="0"/>
            <a:fld id="{04267211-205D-47E8-9F29-7E4C01D43DC3}" type="slidenum">
              <a:rPr sz="800">
                <a:solidFill>
                  <a:prstClr val="black"/>
                </a:solidFill>
              </a:rPr>
              <a:pPr/>
              <a:t>15</a:t>
            </a:fld>
            <a:endParaRPr sz="800">
              <a:solidFill>
                <a:prstClr val="black"/>
              </a:solidFill>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rtl="0">
              <a:buFontTx/>
              <a:buNone/>
            </a:pPr>
            <a:r>
              <a:rPr lang="pt-BR" sz="1200">
                <a:solidFill>
                  <a:schemeClr val="accent5">
                    <a:lumMod val="40000"/>
                    <a:lumOff val="60000"/>
                  </a:schemeClr>
                </a:solidFill>
              </a:rPr>
              <a:t>2</a:t>
            </a:r>
            <a:r>
              <a:rPr lang="pt-BR" sz="1200" baseline="0">
                <a:solidFill>
                  <a:schemeClr val="accent5">
                    <a:lumMod val="40000"/>
                    <a:lumOff val="60000"/>
                  </a:schemeClr>
                </a:solidFill>
              </a:rPr>
              <a:t> – </a:t>
            </a:r>
            <a:r>
              <a:rPr lang="pt-BR" sz="1200">
                <a:solidFill>
                  <a:schemeClr val="accent5">
                    <a:lumMod val="40000"/>
                    <a:lumOff val="60000"/>
                  </a:schemeClr>
                </a:solidFill>
              </a:rPr>
              <a:t> Conceitos de comutação</a:t>
            </a:r>
          </a:p>
          <a:p>
            <a:pPr rtl="0">
              <a:buFontTx/>
              <a:buNone/>
            </a:pPr>
            <a:r>
              <a:rPr lang="pt-BR" sz="1200" b="0"/>
              <a:t>2.1 – </a:t>
            </a:r>
            <a:r>
              <a:rPr lang="pt-BR">
                <a:solidFill>
                  <a:schemeClr val="accent5">
                    <a:lumMod val="40000"/>
                    <a:lumOff val="60000"/>
                  </a:schemeClr>
                </a:solidFill>
              </a:rPr>
              <a:t>Encaminhamento de quadros</a:t>
            </a:r>
          </a:p>
          <a:p>
            <a:pPr rtl="0">
              <a:lnSpc>
                <a:spcPct val="80000"/>
              </a:lnSpc>
              <a:buFontTx/>
              <a:buNone/>
            </a:pPr>
            <a:r>
              <a:rPr lang="pt-BR">
                <a:latin typeface="Arial" charset="0"/>
              </a:rPr>
              <a:t>2.1.3</a:t>
            </a:r>
            <a:r>
              <a:rPr lang="pt-BR" baseline="0">
                <a:latin typeface="Arial" charset="0"/>
              </a:rPr>
              <a:t> </a:t>
            </a:r>
            <a:r>
              <a:rPr lang="pt-BR" sz="1200" b="0"/>
              <a:t>— </a:t>
            </a:r>
            <a:r>
              <a:rPr lang="pt-BR"/>
              <a:t>O método Switch Learn and Forward </a:t>
            </a:r>
          </a:p>
        </p:txBody>
      </p:sp>
    </p:spTree>
    <p:extLst>
      <p:ext uri="{BB962C8B-B14F-4D97-AF65-F5344CB8AC3E}">
        <p14:creationId xmlns:p14="http://schemas.microsoft.com/office/powerpoint/2010/main" val="7853359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pPr rtl="0"/>
            <a:fld id="{04267211-205D-47E8-9F29-7E4C01D43DC3}" type="slidenum">
              <a:rPr sz="800">
                <a:solidFill>
                  <a:prstClr val="black"/>
                </a:solidFill>
              </a:rPr>
              <a:pPr/>
              <a:t>16</a:t>
            </a:fld>
            <a:endParaRPr sz="800">
              <a:solidFill>
                <a:prstClr val="black"/>
              </a:solidFill>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rtl="0">
              <a:buFontTx/>
              <a:buNone/>
            </a:pPr>
            <a:r>
              <a:rPr lang="pt-BR" sz="1200">
                <a:solidFill>
                  <a:schemeClr val="accent5">
                    <a:lumMod val="40000"/>
                    <a:lumOff val="60000"/>
                  </a:schemeClr>
                </a:solidFill>
              </a:rPr>
              <a:t>2</a:t>
            </a:r>
            <a:r>
              <a:rPr lang="pt-BR" sz="1200" baseline="0">
                <a:solidFill>
                  <a:schemeClr val="accent5">
                    <a:lumMod val="40000"/>
                    <a:lumOff val="60000"/>
                  </a:schemeClr>
                </a:solidFill>
              </a:rPr>
              <a:t> – </a:t>
            </a:r>
            <a:r>
              <a:rPr lang="pt-BR" sz="1200">
                <a:solidFill>
                  <a:schemeClr val="accent5">
                    <a:lumMod val="40000"/>
                    <a:lumOff val="60000"/>
                  </a:schemeClr>
                </a:solidFill>
              </a:rPr>
              <a:t> Conceitos de comutação</a:t>
            </a:r>
          </a:p>
          <a:p>
            <a:pPr rtl="0">
              <a:buFontTx/>
              <a:buNone/>
            </a:pPr>
            <a:r>
              <a:rPr lang="pt-BR" sz="1200" b="0"/>
              <a:t>2.1 – </a:t>
            </a:r>
            <a:r>
              <a:rPr lang="pt-BR">
                <a:solidFill>
                  <a:schemeClr val="accent5">
                    <a:lumMod val="40000"/>
                    <a:lumOff val="60000"/>
                  </a:schemeClr>
                </a:solidFill>
              </a:rPr>
              <a:t>Encaminhamento de quadros</a:t>
            </a:r>
          </a:p>
          <a:p>
            <a:pPr rtl="0">
              <a:lnSpc>
                <a:spcPct val="80000"/>
              </a:lnSpc>
              <a:buFontTx/>
              <a:buNone/>
            </a:pPr>
            <a:r>
              <a:rPr lang="pt-BR">
                <a:latin typeface="Arial" charset="0"/>
              </a:rPr>
              <a:t>2.1.4</a:t>
            </a:r>
            <a:r>
              <a:rPr lang="pt-BR" baseline="0">
                <a:latin typeface="Arial" charset="0"/>
              </a:rPr>
              <a:t> </a:t>
            </a:r>
            <a:r>
              <a:rPr lang="pt-BR" sz="1200" b="0"/>
              <a:t> </a:t>
            </a:r>
            <a:r>
              <a:rPr lang="pt-BR"/>
              <a:t>- Vídeo - tabelas de endereços MAC em comutadores conectados</a:t>
            </a:r>
          </a:p>
        </p:txBody>
      </p:sp>
    </p:spTree>
    <p:extLst>
      <p:ext uri="{BB962C8B-B14F-4D97-AF65-F5344CB8AC3E}">
        <p14:creationId xmlns:p14="http://schemas.microsoft.com/office/powerpoint/2010/main" val="7853359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pPr rtl="0"/>
            <a:fld id="{04267211-205D-47E8-9F29-7E4C01D43DC3}" type="slidenum">
              <a:rPr sz="800">
                <a:solidFill>
                  <a:prstClr val="black"/>
                </a:solidFill>
              </a:rPr>
              <a:pPr/>
              <a:t>17</a:t>
            </a:fld>
            <a:endParaRPr sz="800">
              <a:solidFill>
                <a:prstClr val="black"/>
              </a:solidFill>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rtl="0">
              <a:buFontTx/>
              <a:buNone/>
            </a:pPr>
            <a:r>
              <a:rPr lang="pt-BR" sz="1200">
                <a:solidFill>
                  <a:schemeClr val="accent5">
                    <a:lumMod val="40000"/>
                    <a:lumOff val="60000"/>
                  </a:schemeClr>
                </a:solidFill>
              </a:rPr>
              <a:t>2</a:t>
            </a:r>
            <a:r>
              <a:rPr lang="pt-BR" sz="1200" baseline="0">
                <a:solidFill>
                  <a:schemeClr val="accent5">
                    <a:lumMod val="40000"/>
                    <a:lumOff val="60000"/>
                  </a:schemeClr>
                </a:solidFill>
              </a:rPr>
              <a:t> – </a:t>
            </a:r>
            <a:r>
              <a:rPr lang="pt-BR" sz="1200">
                <a:solidFill>
                  <a:schemeClr val="accent5">
                    <a:lumMod val="40000"/>
                    <a:lumOff val="60000"/>
                  </a:schemeClr>
                </a:solidFill>
              </a:rPr>
              <a:t> Conceitos de comutação</a:t>
            </a:r>
          </a:p>
          <a:p>
            <a:pPr rtl="0">
              <a:buFontTx/>
              <a:buNone/>
            </a:pPr>
            <a:r>
              <a:rPr lang="pt-BR" sz="1200" b="0"/>
              <a:t>2.1 – </a:t>
            </a:r>
            <a:r>
              <a:rPr lang="pt-BR">
                <a:solidFill>
                  <a:schemeClr val="accent5">
                    <a:lumMod val="40000"/>
                    <a:lumOff val="60000"/>
                  </a:schemeClr>
                </a:solidFill>
              </a:rPr>
              <a:t>Encaminhamento de quadros</a:t>
            </a:r>
          </a:p>
          <a:p>
            <a:pPr rtl="0">
              <a:lnSpc>
                <a:spcPct val="80000"/>
              </a:lnSpc>
              <a:buFontTx/>
              <a:buNone/>
            </a:pPr>
            <a:r>
              <a:rPr lang="pt-BR">
                <a:latin typeface="Arial" charset="0"/>
              </a:rPr>
              <a:t>2.1.5 </a:t>
            </a:r>
            <a:r>
              <a:rPr lang="pt-BR" baseline="0">
                <a:latin typeface="Arial" charset="0"/>
              </a:rPr>
              <a:t> </a:t>
            </a:r>
            <a:r>
              <a:rPr lang="pt-BR" sz="1200" b="0"/>
              <a:t>- </a:t>
            </a:r>
            <a:r>
              <a:rPr lang="pt-BR"/>
              <a:t>Alternar métodos de encaminhamento</a:t>
            </a:r>
          </a:p>
        </p:txBody>
      </p:sp>
    </p:spTree>
    <p:extLst>
      <p:ext uri="{BB962C8B-B14F-4D97-AF65-F5344CB8AC3E}">
        <p14:creationId xmlns:p14="http://schemas.microsoft.com/office/powerpoint/2010/main" val="7853359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pPr rtl="0"/>
            <a:fld id="{04267211-205D-47E8-9F29-7E4C01D43DC3}" type="slidenum">
              <a:rPr sz="800">
                <a:solidFill>
                  <a:prstClr val="black"/>
                </a:solidFill>
              </a:rPr>
              <a:pPr/>
              <a:t>18</a:t>
            </a:fld>
            <a:endParaRPr sz="800">
              <a:solidFill>
                <a:prstClr val="black"/>
              </a:solidFill>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rtl="0">
              <a:buFontTx/>
              <a:buNone/>
            </a:pPr>
            <a:r>
              <a:rPr lang="pt-BR" sz="1200">
                <a:solidFill>
                  <a:schemeClr val="accent5">
                    <a:lumMod val="40000"/>
                    <a:lumOff val="60000"/>
                  </a:schemeClr>
                </a:solidFill>
              </a:rPr>
              <a:t>2</a:t>
            </a:r>
            <a:r>
              <a:rPr lang="pt-BR" sz="1200" baseline="0">
                <a:solidFill>
                  <a:schemeClr val="accent5">
                    <a:lumMod val="40000"/>
                    <a:lumOff val="60000"/>
                  </a:schemeClr>
                </a:solidFill>
              </a:rPr>
              <a:t> – </a:t>
            </a:r>
            <a:r>
              <a:rPr lang="pt-BR" sz="1200">
                <a:solidFill>
                  <a:schemeClr val="accent5">
                    <a:lumMod val="40000"/>
                    <a:lumOff val="60000"/>
                  </a:schemeClr>
                </a:solidFill>
              </a:rPr>
              <a:t> Conceitos de comutação</a:t>
            </a:r>
          </a:p>
          <a:p>
            <a:pPr rtl="0">
              <a:buFontTx/>
              <a:buNone/>
            </a:pPr>
            <a:r>
              <a:rPr lang="pt-BR" sz="1200" b="0"/>
              <a:t>2.1 – </a:t>
            </a:r>
            <a:r>
              <a:rPr lang="pt-BR">
                <a:solidFill>
                  <a:schemeClr val="accent5">
                    <a:lumMod val="40000"/>
                    <a:lumOff val="60000"/>
                  </a:schemeClr>
                </a:solidFill>
              </a:rPr>
              <a:t>Encaminhamento de quadros</a:t>
            </a:r>
          </a:p>
          <a:p>
            <a:pPr rtl="0">
              <a:lnSpc>
                <a:spcPct val="80000"/>
              </a:lnSpc>
              <a:buFontTx/>
              <a:buNone/>
            </a:pPr>
            <a:r>
              <a:rPr lang="pt-BR">
                <a:latin typeface="Arial" charset="0"/>
              </a:rPr>
              <a:t>2.1.6</a:t>
            </a:r>
            <a:r>
              <a:rPr lang="pt-BR" baseline="0">
                <a:latin typeface="Arial" charset="0"/>
              </a:rPr>
              <a:t> </a:t>
            </a:r>
            <a:r>
              <a:rPr lang="pt-BR" sz="1200" b="0"/>
              <a:t>– </a:t>
            </a:r>
            <a:r>
              <a:rPr lang="pt-BR"/>
              <a:t>Store-and-Forward Switching</a:t>
            </a:r>
          </a:p>
        </p:txBody>
      </p:sp>
    </p:spTree>
    <p:extLst>
      <p:ext uri="{BB962C8B-B14F-4D97-AF65-F5344CB8AC3E}">
        <p14:creationId xmlns:p14="http://schemas.microsoft.com/office/powerpoint/2010/main" val="78533593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pPr rtl="0"/>
            <a:fld id="{04267211-205D-47E8-9F29-7E4C01D43DC3}" type="slidenum">
              <a:rPr sz="800">
                <a:solidFill>
                  <a:prstClr val="black"/>
                </a:solidFill>
              </a:rPr>
              <a:pPr/>
              <a:t>19</a:t>
            </a:fld>
            <a:endParaRPr sz="800">
              <a:solidFill>
                <a:prstClr val="black"/>
              </a:solidFill>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rtl="0">
              <a:buFontTx/>
              <a:buNone/>
            </a:pPr>
            <a:r>
              <a:rPr lang="pt-BR" sz="1200">
                <a:solidFill>
                  <a:schemeClr val="accent5">
                    <a:lumMod val="40000"/>
                    <a:lumOff val="60000"/>
                  </a:schemeClr>
                </a:solidFill>
              </a:rPr>
              <a:t>2</a:t>
            </a:r>
            <a:r>
              <a:rPr lang="pt-BR" sz="1200" baseline="0">
                <a:solidFill>
                  <a:schemeClr val="accent5">
                    <a:lumMod val="40000"/>
                    <a:lumOff val="60000"/>
                  </a:schemeClr>
                </a:solidFill>
              </a:rPr>
              <a:t> – </a:t>
            </a:r>
            <a:r>
              <a:rPr lang="pt-BR" sz="1200">
                <a:solidFill>
                  <a:schemeClr val="accent5">
                    <a:lumMod val="40000"/>
                    <a:lumOff val="60000"/>
                  </a:schemeClr>
                </a:solidFill>
              </a:rPr>
              <a:t> Conceitos de comutação</a:t>
            </a:r>
          </a:p>
          <a:p>
            <a:pPr rtl="0">
              <a:buFontTx/>
              <a:buNone/>
            </a:pPr>
            <a:r>
              <a:rPr lang="pt-BR" sz="1200" b="0"/>
              <a:t>2.1 – </a:t>
            </a:r>
            <a:r>
              <a:rPr lang="pt-BR">
                <a:solidFill>
                  <a:schemeClr val="accent5">
                    <a:lumMod val="40000"/>
                    <a:lumOff val="60000"/>
                  </a:schemeClr>
                </a:solidFill>
              </a:rPr>
              <a:t>Encaminhamento de quadros</a:t>
            </a:r>
          </a:p>
          <a:p>
            <a:pPr rtl="0">
              <a:lnSpc>
                <a:spcPct val="80000"/>
              </a:lnSpc>
              <a:buFontTx/>
              <a:buNone/>
            </a:pPr>
            <a:r>
              <a:rPr lang="pt-BR">
                <a:latin typeface="Arial" charset="0"/>
              </a:rPr>
              <a:t>2.1.7</a:t>
            </a:r>
            <a:r>
              <a:rPr lang="pt-BR" baseline="0">
                <a:latin typeface="Arial" charset="0"/>
              </a:rPr>
              <a:t> </a:t>
            </a:r>
            <a:r>
              <a:rPr lang="pt-BR" sz="1200" b="0"/>
              <a:t>– </a:t>
            </a:r>
            <a:r>
              <a:rPr lang="pt-BR"/>
              <a:t>Cut-Through Switching</a:t>
            </a:r>
          </a:p>
          <a:p>
            <a:pPr marL="0" marR="0" indent="0" algn="l" defTabSz="457200" rtl="0" eaLnBrk="1" fontAlgn="auto" latinLnBrk="0" hangingPunct="1">
              <a:lnSpc>
                <a:spcPct val="80000"/>
              </a:lnSpc>
              <a:spcBef>
                <a:spcPts val="0"/>
              </a:spcBef>
              <a:spcAft>
                <a:spcPts val="0"/>
              </a:spcAft>
              <a:buClrTx/>
              <a:buSzTx/>
              <a:buFontTx/>
              <a:buNone/>
              <a:tabLst/>
              <a:defRPr/>
            </a:pPr>
            <a:r>
              <a:rPr lang="pt-BR">
                <a:latin typeface="Arial" charset="0"/>
              </a:rPr>
              <a:t>2.1.8</a:t>
            </a:r>
            <a:r>
              <a:rPr lang="pt-BR" baseline="0">
                <a:latin typeface="Arial" charset="0"/>
              </a:rPr>
              <a:t> </a:t>
            </a:r>
            <a:r>
              <a:rPr lang="pt-BR" sz="1200" b="0"/>
              <a:t>– </a:t>
            </a:r>
            <a:r>
              <a:rPr lang="pt-BR"/>
              <a:t>Atividade – Switch It!</a:t>
            </a:r>
          </a:p>
          <a:p>
            <a:pPr>
              <a:lnSpc>
                <a:spcPct val="80000"/>
              </a:lnSpc>
              <a:buFontTx/>
              <a:buNone/>
            </a:pPr>
            <a:endParaRPr lang="en-US" dirty="0"/>
          </a:p>
        </p:txBody>
      </p:sp>
    </p:spTree>
    <p:extLst>
      <p:ext uri="{BB962C8B-B14F-4D97-AF65-F5344CB8AC3E}">
        <p14:creationId xmlns:p14="http://schemas.microsoft.com/office/powerpoint/2010/main" val="78533593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buFontTx/>
              <a:buNone/>
            </a:pPr>
            <a:r>
              <a:rPr lang="pt-BR" sz="1200">
                <a:solidFill>
                  <a:schemeClr val="accent5">
                    <a:lumMod val="40000"/>
                    <a:lumOff val="60000"/>
                  </a:schemeClr>
                </a:solidFill>
              </a:rPr>
              <a:t>2</a:t>
            </a:r>
            <a:r>
              <a:rPr lang="pt-BR" sz="1200" baseline="0">
                <a:solidFill>
                  <a:schemeClr val="accent5">
                    <a:lumMod val="40000"/>
                    <a:lumOff val="60000"/>
                  </a:schemeClr>
                </a:solidFill>
              </a:rPr>
              <a:t> – </a:t>
            </a:r>
            <a:r>
              <a:rPr lang="pt-BR" sz="1200">
                <a:solidFill>
                  <a:schemeClr val="accent5">
                    <a:lumMod val="40000"/>
                    <a:lumOff val="60000"/>
                  </a:schemeClr>
                </a:solidFill>
              </a:rPr>
              <a:t> Conceitos de comutação</a:t>
            </a:r>
          </a:p>
          <a:p>
            <a:pPr rtl="0">
              <a:buFontTx/>
              <a:buNone/>
            </a:pPr>
            <a:r>
              <a:rPr lang="pt-BR" sz="1200" b="0"/>
              <a:t>2.2 – </a:t>
            </a:r>
            <a:r>
              <a:rPr lang="pt-BR">
                <a:solidFill>
                  <a:schemeClr val="accent5">
                    <a:lumMod val="40000"/>
                    <a:lumOff val="60000"/>
                  </a:schemeClr>
                </a:solidFill>
              </a:rPr>
              <a:t>Domínios de switching</a:t>
            </a:r>
          </a:p>
        </p:txBody>
      </p:sp>
      <p:sp>
        <p:nvSpPr>
          <p:cNvPr id="4" name="Slide Number Placeholder 3"/>
          <p:cNvSpPr>
            <a:spLocks noGrp="1"/>
          </p:cNvSpPr>
          <p:nvPr>
            <p:ph type="sldNum" sz="quarter" idx="10"/>
          </p:nvPr>
        </p:nvSpPr>
        <p:spPr/>
        <p:txBody>
          <a:bodyPr/>
          <a:lstStyle/>
          <a:p>
            <a:pPr rtl="0"/>
            <a:fld id="{5641018C-6CAF-B84E-B92C-ECB119457FBA}" type="slidenum">
              <a:rPr/>
              <a:t>20</a:t>
            </a:fld>
            <a:endParaRPr/>
          </a:p>
        </p:txBody>
      </p:sp>
    </p:spTree>
    <p:extLst>
      <p:ext uri="{BB962C8B-B14F-4D97-AF65-F5344CB8AC3E}">
        <p14:creationId xmlns:p14="http://schemas.microsoft.com/office/powerpoint/2010/main" val="62552962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pPr rtl="0"/>
            <a:fld id="{04267211-205D-47E8-9F29-7E4C01D43DC3}" type="slidenum">
              <a:rPr sz="800">
                <a:solidFill>
                  <a:prstClr val="black"/>
                </a:solidFill>
              </a:rPr>
              <a:pPr/>
              <a:t>21</a:t>
            </a:fld>
            <a:endParaRPr sz="800">
              <a:solidFill>
                <a:prstClr val="black"/>
              </a:solidFill>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rtl="0">
              <a:buFontTx/>
              <a:buNone/>
            </a:pPr>
            <a:r>
              <a:rPr lang="pt-BR" sz="1200">
                <a:solidFill>
                  <a:schemeClr val="accent5">
                    <a:lumMod val="40000"/>
                    <a:lumOff val="60000"/>
                  </a:schemeClr>
                </a:solidFill>
              </a:rPr>
              <a:t>2</a:t>
            </a:r>
            <a:r>
              <a:rPr lang="pt-BR" sz="1200" baseline="0">
                <a:solidFill>
                  <a:schemeClr val="accent5">
                    <a:lumMod val="40000"/>
                    <a:lumOff val="60000"/>
                  </a:schemeClr>
                </a:solidFill>
              </a:rPr>
              <a:t> – </a:t>
            </a:r>
            <a:r>
              <a:rPr lang="pt-BR" sz="1200">
                <a:solidFill>
                  <a:schemeClr val="accent5">
                    <a:lumMod val="40000"/>
                    <a:lumOff val="60000"/>
                  </a:schemeClr>
                </a:solidFill>
              </a:rPr>
              <a:t> Conceitos de comutação</a:t>
            </a:r>
          </a:p>
          <a:p>
            <a:pPr rtl="0">
              <a:buFontTx/>
              <a:buNone/>
            </a:pPr>
            <a:r>
              <a:rPr lang="pt-BR" sz="1200" b="0"/>
              <a:t>2.2 – </a:t>
            </a:r>
            <a:r>
              <a:rPr lang="pt-BR">
                <a:solidFill>
                  <a:schemeClr val="accent5">
                    <a:lumMod val="40000"/>
                    <a:lumOff val="60000"/>
                  </a:schemeClr>
                </a:solidFill>
              </a:rPr>
              <a:t>Domínios de switching</a:t>
            </a:r>
          </a:p>
          <a:p>
            <a:pPr rtl="0">
              <a:lnSpc>
                <a:spcPct val="80000"/>
              </a:lnSpc>
              <a:buFontTx/>
              <a:buNone/>
            </a:pPr>
            <a:r>
              <a:rPr lang="pt-BR" sz="1200" kern="1200">
                <a:solidFill>
                  <a:schemeClr val="tx1"/>
                </a:solidFill>
                <a:latin typeface="Arial" charset="0"/>
                <a:ea typeface="ＭＳ Ｐゴシック" charset="0"/>
                <a:cs typeface="ＭＳ Ｐゴシック" charset="0"/>
              </a:rPr>
              <a:t>2.2.1 – </a:t>
            </a:r>
            <a:r>
              <a:rPr lang="pt-BR"/>
              <a:t>Domínios de colisão</a:t>
            </a:r>
          </a:p>
        </p:txBody>
      </p:sp>
    </p:spTree>
    <p:extLst>
      <p:ext uri="{BB962C8B-B14F-4D97-AF65-F5344CB8AC3E}">
        <p14:creationId xmlns:p14="http://schemas.microsoft.com/office/powerpoint/2010/main" val="34275545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rtl="0"/>
            <a:fld id="{7C839C26-801B-42B6-A101-60F37FE2B0A8}" type="slidenum">
              <a:rPr sz="800" b="0"/>
              <a:pPr algn="r"/>
              <a:t>2</a:t>
            </a:fld>
            <a:endParaRPr sz="800" b="0"/>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38667713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pPr rtl="0"/>
            <a:fld id="{04267211-205D-47E8-9F29-7E4C01D43DC3}" type="slidenum">
              <a:rPr sz="800">
                <a:solidFill>
                  <a:prstClr val="black"/>
                </a:solidFill>
              </a:rPr>
              <a:pPr/>
              <a:t>22</a:t>
            </a:fld>
            <a:endParaRPr sz="800">
              <a:solidFill>
                <a:prstClr val="black"/>
              </a:solidFill>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rtl="0">
              <a:buFontTx/>
              <a:buNone/>
            </a:pPr>
            <a:r>
              <a:rPr lang="pt-BR" sz="1200">
                <a:solidFill>
                  <a:schemeClr val="accent5">
                    <a:lumMod val="40000"/>
                    <a:lumOff val="60000"/>
                  </a:schemeClr>
                </a:solidFill>
              </a:rPr>
              <a:t>2</a:t>
            </a:r>
            <a:r>
              <a:rPr lang="pt-BR" sz="1200" baseline="0">
                <a:solidFill>
                  <a:schemeClr val="accent5">
                    <a:lumMod val="40000"/>
                    <a:lumOff val="60000"/>
                  </a:schemeClr>
                </a:solidFill>
              </a:rPr>
              <a:t> – </a:t>
            </a:r>
            <a:r>
              <a:rPr lang="pt-BR" sz="1200">
                <a:solidFill>
                  <a:schemeClr val="accent5">
                    <a:lumMod val="40000"/>
                    <a:lumOff val="60000"/>
                  </a:schemeClr>
                </a:solidFill>
              </a:rPr>
              <a:t> Conceitos de comutação</a:t>
            </a:r>
          </a:p>
          <a:p>
            <a:pPr rtl="0">
              <a:buFontTx/>
              <a:buNone/>
            </a:pPr>
            <a:r>
              <a:rPr lang="pt-BR" sz="1200" b="0"/>
              <a:t>2.2 – </a:t>
            </a:r>
            <a:r>
              <a:rPr lang="pt-BR">
                <a:solidFill>
                  <a:schemeClr val="accent5">
                    <a:lumMod val="40000"/>
                    <a:lumOff val="60000"/>
                  </a:schemeClr>
                </a:solidFill>
              </a:rPr>
              <a:t>Domínios de switching</a:t>
            </a:r>
          </a:p>
          <a:p>
            <a:pPr rtl="0">
              <a:lnSpc>
                <a:spcPct val="80000"/>
              </a:lnSpc>
              <a:buFontTx/>
              <a:buNone/>
            </a:pPr>
            <a:r>
              <a:rPr lang="pt-BR" sz="1200" kern="1200">
                <a:solidFill>
                  <a:schemeClr val="tx1"/>
                </a:solidFill>
                <a:latin typeface="Arial" charset="0"/>
                <a:ea typeface="ＭＳ Ｐゴシック" charset="0"/>
                <a:cs typeface="ＭＳ Ｐゴシック" charset="0"/>
              </a:rPr>
              <a:t>2.2.2</a:t>
            </a:r>
            <a:r>
              <a:rPr lang="pt-BR" sz="1200" kern="1200" baseline="0">
                <a:solidFill>
                  <a:schemeClr val="tx1"/>
                </a:solidFill>
                <a:latin typeface="Arial" charset="0"/>
                <a:ea typeface="ＭＳ Ｐゴシック" charset="0"/>
                <a:cs typeface="ＭＳ Ｐゴシック" charset="0"/>
              </a:rPr>
              <a:t> </a:t>
            </a:r>
            <a:r>
              <a:rPr lang="pt-BR" sz="1200" kern="1200">
                <a:solidFill>
                  <a:schemeClr val="tx1"/>
                </a:solidFill>
                <a:latin typeface="Arial" charset="0"/>
                <a:ea typeface="ＭＳ Ｐゴシック" charset="0"/>
                <a:cs typeface="ＭＳ Ｐゴシック" charset="0"/>
              </a:rPr>
              <a:t>– </a:t>
            </a:r>
            <a:r>
              <a:rPr lang="pt-BR"/>
              <a:t>Broadcast Domains</a:t>
            </a:r>
          </a:p>
        </p:txBody>
      </p:sp>
    </p:spTree>
    <p:extLst>
      <p:ext uri="{BB962C8B-B14F-4D97-AF65-F5344CB8AC3E}">
        <p14:creationId xmlns:p14="http://schemas.microsoft.com/office/powerpoint/2010/main" val="342755459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pPr rtl="0"/>
            <a:fld id="{04267211-205D-47E8-9F29-7E4C01D43DC3}" type="slidenum">
              <a:rPr sz="800">
                <a:solidFill>
                  <a:prstClr val="black"/>
                </a:solidFill>
              </a:rPr>
              <a:pPr/>
              <a:t>23</a:t>
            </a:fld>
            <a:endParaRPr sz="800">
              <a:solidFill>
                <a:prstClr val="black"/>
              </a:solidFill>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rtl="0">
              <a:buFontTx/>
              <a:buNone/>
            </a:pPr>
            <a:r>
              <a:rPr lang="pt-BR" sz="1200">
                <a:solidFill>
                  <a:schemeClr val="accent5">
                    <a:lumMod val="40000"/>
                    <a:lumOff val="60000"/>
                  </a:schemeClr>
                </a:solidFill>
              </a:rPr>
              <a:t>2</a:t>
            </a:r>
            <a:r>
              <a:rPr lang="pt-BR" sz="1200" baseline="0">
                <a:solidFill>
                  <a:schemeClr val="accent5">
                    <a:lumMod val="40000"/>
                    <a:lumOff val="60000"/>
                  </a:schemeClr>
                </a:solidFill>
              </a:rPr>
              <a:t> – </a:t>
            </a:r>
            <a:r>
              <a:rPr lang="pt-BR" sz="1200">
                <a:solidFill>
                  <a:schemeClr val="accent5">
                    <a:lumMod val="40000"/>
                    <a:lumOff val="60000"/>
                  </a:schemeClr>
                </a:solidFill>
              </a:rPr>
              <a:t> Conceitos de comutação</a:t>
            </a:r>
          </a:p>
          <a:p>
            <a:pPr rtl="0">
              <a:buFontTx/>
              <a:buNone/>
            </a:pPr>
            <a:r>
              <a:rPr lang="pt-BR" sz="1200" b="0"/>
              <a:t>2.2 – </a:t>
            </a:r>
            <a:r>
              <a:rPr lang="pt-BR">
                <a:solidFill>
                  <a:schemeClr val="accent5">
                    <a:lumMod val="40000"/>
                    <a:lumOff val="60000"/>
                  </a:schemeClr>
                </a:solidFill>
              </a:rPr>
              <a:t>Domínios de switching</a:t>
            </a:r>
          </a:p>
          <a:p>
            <a:pPr rtl="0">
              <a:lnSpc>
                <a:spcPct val="80000"/>
              </a:lnSpc>
              <a:buFontTx/>
              <a:buNone/>
            </a:pPr>
            <a:r>
              <a:rPr lang="pt-BR" sz="1200" kern="1200">
                <a:solidFill>
                  <a:schemeClr val="tx1"/>
                </a:solidFill>
                <a:latin typeface="Arial" charset="0"/>
                <a:ea typeface="ＭＳ Ｐゴシック" charset="0"/>
                <a:cs typeface="ＭＳ Ｐゴシック" charset="0"/>
              </a:rPr>
              <a:t>2.2.3</a:t>
            </a:r>
            <a:r>
              <a:rPr lang="pt-BR" sz="1200" kern="1200" baseline="0">
                <a:solidFill>
                  <a:schemeClr val="tx1"/>
                </a:solidFill>
                <a:latin typeface="Arial" charset="0"/>
                <a:ea typeface="ＭＳ Ｐゴシック" charset="0"/>
                <a:cs typeface="ＭＳ Ｐゴシック" charset="0"/>
              </a:rPr>
              <a:t> </a:t>
            </a:r>
            <a:r>
              <a:rPr lang="pt-BR" sz="1200" kern="1200">
                <a:solidFill>
                  <a:schemeClr val="tx1"/>
                </a:solidFill>
                <a:latin typeface="Arial" charset="0"/>
                <a:ea typeface="ＭＳ Ｐゴシック" charset="0"/>
                <a:cs typeface="ＭＳ Ｐゴシック" charset="0"/>
              </a:rPr>
              <a:t> – </a:t>
            </a:r>
            <a:r>
              <a:rPr lang="pt-BR"/>
              <a:t>Aliviando o congestionamento da rede</a:t>
            </a:r>
          </a:p>
          <a:p>
            <a:pPr marL="0" marR="0" indent="0" algn="l" defTabSz="457200" rtl="0" eaLnBrk="1" fontAlgn="auto" latinLnBrk="0" hangingPunct="1">
              <a:lnSpc>
                <a:spcPct val="80000"/>
              </a:lnSpc>
              <a:spcBef>
                <a:spcPts val="0"/>
              </a:spcBef>
              <a:spcAft>
                <a:spcPts val="0"/>
              </a:spcAft>
              <a:buClrTx/>
              <a:buSzTx/>
              <a:buFontTx/>
              <a:buNone/>
              <a:tabLst/>
              <a:defRPr/>
            </a:pPr>
            <a:r>
              <a:rPr lang="pt-BR" sz="1200" kern="1200">
                <a:solidFill>
                  <a:schemeClr val="tx1"/>
                </a:solidFill>
                <a:latin typeface="Arial" charset="0"/>
                <a:ea typeface="ＭＳ Ｐゴシック" charset="0"/>
                <a:cs typeface="ＭＳ Ｐゴシック" charset="0"/>
              </a:rPr>
              <a:t>2.2.4</a:t>
            </a:r>
            <a:r>
              <a:rPr lang="pt-BR" sz="1200" kern="1200" baseline="0">
                <a:solidFill>
                  <a:schemeClr val="tx1"/>
                </a:solidFill>
                <a:latin typeface="Arial" charset="0"/>
                <a:ea typeface="ＭＳ Ｐゴシック" charset="0"/>
                <a:cs typeface="ＭＳ Ｐゴシック" charset="0"/>
              </a:rPr>
              <a:t> </a:t>
            </a:r>
            <a:r>
              <a:rPr lang="pt-BR" sz="1200">
                <a:effectLst/>
              </a:rPr>
              <a:t>— Verifique o seu entendimento - </a:t>
            </a:r>
            <a:r>
              <a:rPr lang="pt-BR">
                <a:solidFill>
                  <a:schemeClr val="accent5">
                    <a:lumMod val="40000"/>
                    <a:lumOff val="60000"/>
                  </a:schemeClr>
                </a:solidFill>
              </a:rPr>
              <a:t>Alternar domínios</a:t>
            </a:r>
            <a:r>
              <a:rPr lang="pt-BR" sz="1200" b="0" baseline="0"/>
              <a:t> </a:t>
            </a:r>
          </a:p>
          <a:p>
            <a:pPr>
              <a:lnSpc>
                <a:spcPct val="80000"/>
              </a:lnSpc>
              <a:buFontTx/>
              <a:buNone/>
            </a:pPr>
            <a:endParaRPr lang="en-US" sz="1200" kern="1200" dirty="0">
              <a:solidFill>
                <a:schemeClr val="tx1"/>
              </a:solidFill>
              <a:latin typeface="Arial" charset="0"/>
              <a:ea typeface="ＭＳ Ｐゴシック" charset="0"/>
              <a:cs typeface="ＭＳ Ｐゴシック" charset="0"/>
            </a:endParaRPr>
          </a:p>
        </p:txBody>
      </p:sp>
    </p:spTree>
    <p:extLst>
      <p:ext uri="{BB962C8B-B14F-4D97-AF65-F5344CB8AC3E}">
        <p14:creationId xmlns:p14="http://schemas.microsoft.com/office/powerpoint/2010/main" val="342755459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buFontTx/>
              <a:buNone/>
            </a:pPr>
            <a:r>
              <a:rPr lang="pt-BR" sz="1200">
                <a:solidFill>
                  <a:schemeClr val="accent5">
                    <a:lumMod val="40000"/>
                    <a:lumOff val="60000"/>
                  </a:schemeClr>
                </a:solidFill>
              </a:rPr>
              <a:t>2</a:t>
            </a:r>
            <a:r>
              <a:rPr lang="pt-BR" sz="1200" baseline="0">
                <a:solidFill>
                  <a:schemeClr val="accent5">
                    <a:lumMod val="40000"/>
                    <a:lumOff val="60000"/>
                  </a:schemeClr>
                </a:solidFill>
              </a:rPr>
              <a:t> – </a:t>
            </a:r>
            <a:r>
              <a:rPr lang="pt-BR" sz="1200">
                <a:solidFill>
                  <a:schemeClr val="accent5">
                    <a:lumMod val="40000"/>
                    <a:lumOff val="60000"/>
                  </a:schemeClr>
                </a:solidFill>
              </a:rPr>
              <a:t> Conceitos de comutação</a:t>
            </a:r>
          </a:p>
          <a:p>
            <a:pPr rtl="0">
              <a:buFontTx/>
              <a:buNone/>
            </a:pPr>
            <a:r>
              <a:rPr lang="pt-BR" sz="1200" b="0"/>
              <a:t>2.3 - </a:t>
            </a:r>
            <a:r>
              <a:rPr lang="pt-BR">
                <a:solidFill>
                  <a:schemeClr val="accent5">
                    <a:lumMod val="40000"/>
                    <a:lumOff val="60000"/>
                  </a:schemeClr>
                </a:solidFill>
              </a:rPr>
              <a:t>Módulo Prática e Quiz</a:t>
            </a:r>
          </a:p>
          <a:p>
            <a:endParaRPr lang="en-US" dirty="0"/>
          </a:p>
        </p:txBody>
      </p:sp>
      <p:sp>
        <p:nvSpPr>
          <p:cNvPr id="4" name="Slide Number Placeholder 3"/>
          <p:cNvSpPr>
            <a:spLocks noGrp="1"/>
          </p:cNvSpPr>
          <p:nvPr>
            <p:ph type="sldNum" sz="quarter" idx="10"/>
          </p:nvPr>
        </p:nvSpPr>
        <p:spPr/>
        <p:txBody>
          <a:bodyPr/>
          <a:lstStyle/>
          <a:p>
            <a:pPr rtl="0"/>
            <a:fld id="{5641018C-6CAF-B84E-B92C-ECB119457FBA}" type="slidenum">
              <a:rPr>
                <a:solidFill>
                  <a:prstClr val="black"/>
                </a:solidFill>
              </a:rPr>
              <a:pPr/>
              <a:t>24</a:t>
            </a:fld>
            <a:endParaRPr>
              <a:solidFill>
                <a:prstClr val="black"/>
              </a:solidFill>
            </a:endParaRPr>
          </a:p>
        </p:txBody>
      </p:sp>
    </p:spTree>
    <p:extLst>
      <p:ext uri="{BB962C8B-B14F-4D97-AF65-F5344CB8AC3E}">
        <p14:creationId xmlns:p14="http://schemas.microsoft.com/office/powerpoint/2010/main" val="96818133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buFontTx/>
              <a:buNone/>
            </a:pPr>
            <a:r>
              <a:rPr lang="pt-BR" sz="1200">
                <a:solidFill>
                  <a:schemeClr val="accent5">
                    <a:lumMod val="40000"/>
                    <a:lumOff val="60000"/>
                  </a:schemeClr>
                </a:solidFill>
              </a:rPr>
              <a:t>2</a:t>
            </a:r>
            <a:r>
              <a:rPr lang="pt-BR" sz="1200" baseline="0">
                <a:solidFill>
                  <a:schemeClr val="accent5">
                    <a:lumMod val="40000"/>
                    <a:lumOff val="60000"/>
                  </a:schemeClr>
                </a:solidFill>
              </a:rPr>
              <a:t> – </a:t>
            </a:r>
            <a:r>
              <a:rPr lang="pt-BR" sz="1200">
                <a:solidFill>
                  <a:schemeClr val="accent5">
                    <a:lumMod val="40000"/>
                    <a:lumOff val="60000"/>
                  </a:schemeClr>
                </a:solidFill>
              </a:rPr>
              <a:t> Conceitos de comutação</a:t>
            </a:r>
          </a:p>
          <a:p>
            <a:pPr rtl="0">
              <a:buFontTx/>
              <a:buNone/>
            </a:pPr>
            <a:r>
              <a:rPr lang="pt-BR" sz="1200" b="0"/>
              <a:t>2.3 - </a:t>
            </a:r>
            <a:r>
              <a:rPr lang="pt-BR">
                <a:solidFill>
                  <a:schemeClr val="accent5">
                    <a:lumMod val="40000"/>
                    <a:lumOff val="60000"/>
                  </a:schemeClr>
                </a:solidFill>
              </a:rPr>
              <a:t>Módulo Prática e Quiz</a:t>
            </a:r>
          </a:p>
          <a:p>
            <a:pPr rtl="0">
              <a:lnSpc>
                <a:spcPct val="80000"/>
              </a:lnSpc>
              <a:buFontTx/>
              <a:buNone/>
            </a:pPr>
            <a:r>
              <a:rPr lang="pt-BR">
                <a:latin typeface="Arial" charset="0"/>
              </a:rPr>
              <a:t>2.3.1 </a:t>
            </a:r>
            <a:r>
              <a:rPr lang="pt-BR" baseline="0">
                <a:latin typeface="Arial" charset="0"/>
              </a:rPr>
              <a:t>-</a:t>
            </a:r>
            <a:r>
              <a:rPr lang="pt-BR"/>
              <a:t> O que aprendi neste módulo?</a:t>
            </a:r>
          </a:p>
        </p:txBody>
      </p:sp>
      <p:sp>
        <p:nvSpPr>
          <p:cNvPr id="4" name="Slide Number Placeholder 3"/>
          <p:cNvSpPr>
            <a:spLocks noGrp="1"/>
          </p:cNvSpPr>
          <p:nvPr>
            <p:ph type="sldNum" sz="quarter" idx="10"/>
          </p:nvPr>
        </p:nvSpPr>
        <p:spPr/>
        <p:txBody>
          <a:bodyPr/>
          <a:lstStyle/>
          <a:p>
            <a:pPr rtl="0"/>
            <a:fld id="{5641018C-6CAF-B84E-B92C-ECB119457FBA}" type="slidenum">
              <a:rPr>
                <a:solidFill>
                  <a:prstClr val="black"/>
                </a:solidFill>
              </a:rPr>
              <a:pPr/>
              <a:t>25</a:t>
            </a:fld>
            <a:endParaRPr>
              <a:solidFill>
                <a:prstClr val="black"/>
              </a:solidFill>
            </a:endParaRPr>
          </a:p>
        </p:txBody>
      </p:sp>
    </p:spTree>
    <p:extLst>
      <p:ext uri="{BB962C8B-B14F-4D97-AF65-F5344CB8AC3E}">
        <p14:creationId xmlns:p14="http://schemas.microsoft.com/office/powerpoint/2010/main" val="207069413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rtl="0"/>
            <a:fld id="{6C92755B-29FD-8743-9094-C0E3A734D22E}" type="slidenum">
              <a:rPr sz="800">
                <a:solidFill>
                  <a:prstClr val="black"/>
                </a:solidFill>
              </a:rPr>
              <a:pPr/>
              <a:t>26</a:t>
            </a:fld>
            <a:endParaRPr sz="800">
              <a:solidFill>
                <a:prstClr val="black"/>
              </a:solidFill>
            </a:endParaRPr>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8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22467429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7" tIns="0" rIns="18817" bIns="0" anchor="b"/>
          <a:lstStyle>
            <a:lvl1pPr defTabSz="901700" eaLnBrk="0" hangingPunct="0">
              <a:defRPr sz="2400" b="1">
                <a:solidFill>
                  <a:schemeClr val="tx1"/>
                </a:solidFill>
                <a:latin typeface="Arial" charset="0"/>
                <a:cs typeface="Arial" charset="0"/>
              </a:defRPr>
            </a:lvl1pPr>
            <a:lvl2pPr marL="742950" indent="-285750" defTabSz="901700" eaLnBrk="0" hangingPunct="0">
              <a:defRPr sz="2400" b="1">
                <a:solidFill>
                  <a:schemeClr val="tx1"/>
                </a:solidFill>
                <a:latin typeface="Arial" charset="0"/>
                <a:cs typeface="Arial" charset="0"/>
              </a:defRPr>
            </a:lvl2pPr>
            <a:lvl3pPr marL="1143000" indent="-228600" defTabSz="901700" eaLnBrk="0" hangingPunct="0">
              <a:defRPr sz="2400" b="1">
                <a:solidFill>
                  <a:schemeClr val="tx1"/>
                </a:solidFill>
                <a:latin typeface="Arial" charset="0"/>
                <a:cs typeface="Arial" charset="0"/>
              </a:defRPr>
            </a:lvl3pPr>
            <a:lvl4pPr marL="1600200" indent="-228600" defTabSz="901700" eaLnBrk="0" hangingPunct="0">
              <a:defRPr sz="2400" b="1">
                <a:solidFill>
                  <a:schemeClr val="tx1"/>
                </a:solidFill>
                <a:latin typeface="Arial" charset="0"/>
                <a:cs typeface="Arial" charset="0"/>
              </a:defRPr>
            </a:lvl4pPr>
            <a:lvl5pPr marL="2057400" indent="-228600" defTabSz="901700" eaLnBrk="0" hangingPunct="0">
              <a:defRPr sz="2400" b="1">
                <a:solidFill>
                  <a:schemeClr val="tx1"/>
                </a:solidFill>
                <a:latin typeface="Arial" charset="0"/>
                <a:cs typeface="Arial" charset="0"/>
              </a:defRPr>
            </a:lvl5pPr>
            <a:lvl6pPr marL="2514600" indent="-228600" defTabSz="901700" eaLnBrk="0" fontAlgn="base" hangingPunct="0">
              <a:spcBef>
                <a:spcPct val="0"/>
              </a:spcBef>
              <a:spcAft>
                <a:spcPct val="0"/>
              </a:spcAft>
              <a:defRPr sz="2400" b="1">
                <a:solidFill>
                  <a:schemeClr val="tx1"/>
                </a:solidFill>
                <a:latin typeface="Arial" charset="0"/>
                <a:cs typeface="Arial" charset="0"/>
              </a:defRPr>
            </a:lvl6pPr>
            <a:lvl7pPr marL="2971800" indent="-228600" defTabSz="901700" eaLnBrk="0" fontAlgn="base" hangingPunct="0">
              <a:spcBef>
                <a:spcPct val="0"/>
              </a:spcBef>
              <a:spcAft>
                <a:spcPct val="0"/>
              </a:spcAft>
              <a:defRPr sz="2400" b="1">
                <a:solidFill>
                  <a:schemeClr val="tx1"/>
                </a:solidFill>
                <a:latin typeface="Arial" charset="0"/>
                <a:cs typeface="Arial" charset="0"/>
              </a:defRPr>
            </a:lvl7pPr>
            <a:lvl8pPr marL="3429000" indent="-228600" defTabSz="901700" eaLnBrk="0" fontAlgn="base" hangingPunct="0">
              <a:spcBef>
                <a:spcPct val="0"/>
              </a:spcBef>
              <a:spcAft>
                <a:spcPct val="0"/>
              </a:spcAft>
              <a:defRPr sz="2400" b="1">
                <a:solidFill>
                  <a:schemeClr val="tx1"/>
                </a:solidFill>
                <a:latin typeface="Arial" charset="0"/>
                <a:cs typeface="Arial" charset="0"/>
              </a:defRPr>
            </a:lvl8pPr>
            <a:lvl9pPr marL="3886200" indent="-228600" defTabSz="901700" eaLnBrk="0" fontAlgn="base" hangingPunct="0">
              <a:spcBef>
                <a:spcPct val="0"/>
              </a:spcBef>
              <a:spcAft>
                <a:spcPct val="0"/>
              </a:spcAft>
              <a:defRPr sz="2400" b="1">
                <a:solidFill>
                  <a:schemeClr val="tx1"/>
                </a:solidFill>
                <a:latin typeface="Arial" charset="0"/>
                <a:cs typeface="Arial" charset="0"/>
              </a:defRPr>
            </a:lvl9pPr>
          </a:lstStyle>
          <a:p>
            <a:pPr algn="r" rtl="0"/>
            <a:fld id="{ACE20BE7-F2F3-4E26-9454-50B18F790A4E}" type="slidenum">
              <a:rPr sz="800" b="0">
                <a:ea typeface="ＭＳ Ｐゴシック" pitchFamily="34" charset="-128"/>
              </a:rPr>
              <a:pPr algn="r"/>
              <a:t>5</a:t>
            </a:fld>
            <a:endParaRPr sz="800" b="0">
              <a:ea typeface="ＭＳ Ｐゴシック" pitchFamily="34" charset="-128"/>
            </a:endParaRPr>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24002744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rtl="0"/>
            <a:fld id="{0A313ED8-785B-4D16-9B17-4143385249B9}" type="slidenum">
              <a:rPr sz="800" b="0"/>
              <a:pPr algn="r"/>
              <a:t>6</a:t>
            </a:fld>
            <a:endParaRPr sz="800" b="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16874538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rtl="0"/>
            <a:fld id="{7391C207-9349-46D5-9D89-8ADDA5014D1F}" type="slidenum">
              <a:rPr sz="800" b="0">
                <a:solidFill>
                  <a:prstClr val="black"/>
                </a:solidFill>
              </a:rPr>
              <a:pPr algn="r"/>
              <a:t>7</a:t>
            </a:fld>
            <a:endParaRPr sz="800" b="0">
              <a:solidFill>
                <a:prstClr val="black"/>
              </a:solidFill>
            </a:endParaRPr>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28381961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rtl="0"/>
            <a:fld id="{7391C207-9349-46D5-9D89-8ADDA5014D1F}" type="slidenum">
              <a:rPr sz="800" b="0">
                <a:solidFill>
                  <a:prstClr val="black"/>
                </a:solidFill>
              </a:rPr>
              <a:pPr algn="r"/>
              <a:t>8</a:t>
            </a:fld>
            <a:endParaRPr sz="800" b="0">
              <a:solidFill>
                <a:prstClr val="black"/>
              </a:solidFill>
            </a:endParaRPr>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28381961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rtl="0"/>
            <a:fld id="{7391C207-9349-46D5-9D89-8ADDA5014D1F}" type="slidenum">
              <a:rPr sz="800" b="0">
                <a:solidFill>
                  <a:prstClr val="black"/>
                </a:solidFill>
              </a:rPr>
              <a:pPr algn="r"/>
              <a:t>9</a:t>
            </a:fld>
            <a:endParaRPr sz="800" b="0">
              <a:solidFill>
                <a:prstClr val="black"/>
              </a:solidFill>
            </a:endParaRPr>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28381961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buFontTx/>
              <a:buNone/>
            </a:pPr>
            <a:r>
              <a:rPr lang="pt-BR" b="0"/>
              <a:t>Programa da Cisco Networking Academy</a:t>
            </a:r>
          </a:p>
          <a:p>
            <a:pPr rtl="0">
              <a:buFontTx/>
              <a:buNone/>
            </a:pPr>
            <a:r>
              <a:rPr lang="pt-BR" b="0"/>
              <a:t>Switching, Routing e Wireless Essentials</a:t>
            </a:r>
            <a:r>
              <a:rPr lang="pt-BR" b="0" baseline="0"/>
              <a:t> v</a:t>
            </a:r>
            <a:r>
              <a:rPr lang="pt-BR" b="0"/>
              <a:t>7.0 (SRWE)</a:t>
            </a:r>
          </a:p>
          <a:p>
            <a:pPr rtl="0">
              <a:buFontTx/>
              <a:buNone/>
            </a:pPr>
            <a:r>
              <a:rPr lang="pt-BR" sz="1200">
                <a:solidFill>
                  <a:schemeClr val="accent5">
                    <a:lumMod val="40000"/>
                    <a:lumOff val="60000"/>
                  </a:schemeClr>
                </a:solidFill>
              </a:rPr>
              <a:t>Módulo 2: Conceitos de comutação</a:t>
            </a:r>
          </a:p>
        </p:txBody>
      </p:sp>
      <p:sp>
        <p:nvSpPr>
          <p:cNvPr id="4" name="Slide Number Placeholder 3"/>
          <p:cNvSpPr>
            <a:spLocks noGrp="1"/>
          </p:cNvSpPr>
          <p:nvPr>
            <p:ph type="sldNum" sz="quarter" idx="10"/>
          </p:nvPr>
        </p:nvSpPr>
        <p:spPr/>
        <p:txBody>
          <a:bodyPr/>
          <a:lstStyle/>
          <a:p>
            <a:pPr rtl="0"/>
            <a:fld id="{5641018C-6CAF-B84E-B92C-ECB119457FBA}" type="slidenum">
              <a:rPr/>
              <a:t>10</a:t>
            </a:fld>
            <a:endParaRPr/>
          </a:p>
        </p:txBody>
      </p:sp>
    </p:spTree>
    <p:extLst>
      <p:ext uri="{BB962C8B-B14F-4D97-AF65-F5344CB8AC3E}">
        <p14:creationId xmlns:p14="http://schemas.microsoft.com/office/powerpoint/2010/main" val="5081187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rtl="0"/>
            <a:fld id="{0A313ED8-785B-4D16-9B17-4143385249B9}" type="slidenum">
              <a:rPr sz="800" b="0"/>
              <a:pPr algn="r"/>
              <a:t>11</a:t>
            </a:fld>
            <a:endParaRPr sz="800" b="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rtl="0">
              <a:buFontTx/>
              <a:buNone/>
            </a:pPr>
            <a:r>
              <a:rPr lang="pt-BR" sz="1200">
                <a:solidFill>
                  <a:schemeClr val="accent5">
                    <a:lumMod val="40000"/>
                    <a:lumOff val="60000"/>
                  </a:schemeClr>
                </a:solidFill>
              </a:rPr>
              <a:t>2</a:t>
            </a:r>
            <a:r>
              <a:rPr lang="pt-BR" sz="1200" baseline="0">
                <a:solidFill>
                  <a:schemeClr val="accent5">
                    <a:lumMod val="40000"/>
                    <a:lumOff val="60000"/>
                  </a:schemeClr>
                </a:solidFill>
              </a:rPr>
              <a:t> – </a:t>
            </a:r>
            <a:r>
              <a:rPr lang="pt-BR" sz="1200">
                <a:solidFill>
                  <a:schemeClr val="accent5">
                    <a:lumMod val="40000"/>
                    <a:lumOff val="60000"/>
                  </a:schemeClr>
                </a:solidFill>
              </a:rPr>
              <a:t> Conceitos de comutação</a:t>
            </a:r>
          </a:p>
          <a:p>
            <a:pPr rtl="0">
              <a:buFontTx/>
              <a:buNone/>
            </a:pPr>
            <a:r>
              <a:rPr lang="pt-BR" sz="1200" b="0"/>
              <a:t>2.0 - Introdução</a:t>
            </a:r>
          </a:p>
          <a:p>
            <a:pPr rtl="0">
              <a:lnSpc>
                <a:spcPct val="80000"/>
              </a:lnSpc>
              <a:buFontTx/>
              <a:buNone/>
            </a:pPr>
            <a:r>
              <a:rPr lang="pt-BR" sz="1200" kern="1200">
                <a:solidFill>
                  <a:schemeClr val="tx1"/>
                </a:solidFill>
                <a:latin typeface="Arial" charset="0"/>
                <a:ea typeface="ＭＳ Ｐゴシック" charset="0"/>
                <a:cs typeface="ＭＳ Ｐゴシック" charset="0"/>
              </a:rPr>
              <a:t>2.0.2 -</a:t>
            </a:r>
            <a:r>
              <a:rPr lang="pt-BR" sz="1200" kern="1200">
                <a:solidFill>
                  <a:schemeClr val="tx1"/>
                </a:solidFill>
                <a:latin typeface="+mn-lt"/>
                <a:ea typeface="+mn-ea"/>
                <a:cs typeface="+mn-cs"/>
              </a:rPr>
              <a:t> O que</a:t>
            </a:r>
            <a:r>
              <a:rPr lang="pt-BR" sz="1200" kern="1200" baseline="0">
                <a:solidFill>
                  <a:schemeClr val="tx1"/>
                </a:solidFill>
                <a:latin typeface="+mn-lt"/>
                <a:ea typeface="+mn-ea"/>
                <a:cs typeface="+mn-cs"/>
              </a:rPr>
              <a:t> vou aprender a fazer neste módulo?</a:t>
            </a:r>
          </a:p>
          <a:p>
            <a:endParaRPr lang="en-GB" dirty="0"/>
          </a:p>
        </p:txBody>
      </p:sp>
    </p:spTree>
    <p:extLst>
      <p:ext uri="{BB962C8B-B14F-4D97-AF65-F5344CB8AC3E}">
        <p14:creationId xmlns:p14="http://schemas.microsoft.com/office/powerpoint/2010/main" val="158792403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3_Title Slide-animated gradient">
    <p:bg>
      <p:bgPr>
        <a:solidFill>
          <a:schemeClr val="accent5"/>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dirty="0"/>
              <a:t>Click to edit Master subtitle style</a:t>
            </a:r>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dirty="0"/>
              <a:t>Click to edit Master text styles</a:t>
            </a:r>
          </a:p>
        </p:txBody>
      </p:sp>
      <p:sp>
        <p:nvSpPr>
          <p:cNvPr id="2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dirty="0"/>
              <a:t>Click to edit Master title style</a:t>
            </a:r>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086725553"/>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1_Closing Slide">
    <p:bg>
      <p:bgPr>
        <a:solidFill>
          <a:schemeClr val="accent5"/>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1"/>
            <a:ext cx="9143999" cy="5165874"/>
          </a:xfrm>
          <a:prstGeom prst="rect">
            <a:avLst/>
          </a:prstGeom>
        </p:spPr>
      </p:pic>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198843304"/>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Closing Slide">
    <p:bg>
      <p:bgPr>
        <a:solidFill>
          <a:schemeClr val="accent5"/>
        </a:solidFill>
        <a:effectLst/>
      </p:bgPr>
    </p:bg>
    <p:spTree>
      <p:nvGrpSpPr>
        <p:cNvPr id="1" name=""/>
        <p:cNvGrpSpPr/>
        <p:nvPr/>
      </p:nvGrpSpPr>
      <p:grpSpPr>
        <a:xfrm>
          <a:off x="0" y="0"/>
          <a:ext cx="0" cy="0"/>
          <a:chOff x="0" y="0"/>
          <a:chExt cx="0" cy="0"/>
        </a:xfrm>
      </p:grpSpPr>
      <p:sp>
        <p:nvSpPr>
          <p:cNvPr id="3" name="Rectangle 2"/>
          <p:cNvSpPr/>
          <p:nvPr userDrawn="1"/>
        </p:nvSpPr>
        <p:spPr>
          <a:xfrm>
            <a:off x="0" y="0"/>
            <a:ext cx="9144000" cy="5143500"/>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47974899"/>
      </p:ext>
    </p:extLst>
  </p:cSld>
  <p:clrMapOvr>
    <a:masterClrMapping/>
  </p:clrMapOvr>
  <p:transition spd="slow">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3_Closing Slide">
    <p:bg>
      <p:bgPr>
        <a:solidFill>
          <a:schemeClr val="accent5"/>
        </a:solidFill>
        <a:effectLst/>
      </p:bgPr>
    </p:bg>
    <p:spTree>
      <p:nvGrpSpPr>
        <p:cNvPr id="1" name=""/>
        <p:cNvGrpSpPr/>
        <p:nvPr/>
      </p:nvGrpSpPr>
      <p:grpSpPr>
        <a:xfrm>
          <a:off x="0" y="0"/>
          <a:ext cx="0" cy="0"/>
          <a:chOff x="0" y="0"/>
          <a:chExt cx="0" cy="0"/>
        </a:xfrm>
      </p:grpSpPr>
      <p:grpSp>
        <p:nvGrpSpPr>
          <p:cNvPr id="4" name="Group 4"/>
          <p:cNvGrpSpPr>
            <a:grpSpLocks noChangeAspect="1"/>
          </p:cNvGrpSpPr>
          <p:nvPr userDrawn="1"/>
        </p:nvGrpSpPr>
        <p:grpSpPr bwMode="auto">
          <a:xfrm>
            <a:off x="3746294" y="2129856"/>
            <a:ext cx="1617944" cy="860542"/>
            <a:chOff x="310" y="249"/>
            <a:chExt cx="502" cy="267"/>
          </a:xfrm>
          <a:solidFill>
            <a:schemeClr val="accent1">
              <a:lumMod val="75000"/>
            </a:schemeClr>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51544963"/>
      </p:ext>
    </p:extLst>
  </p:cSld>
  <p:clrMapOvr>
    <a:masterClrMapping/>
  </p:clrMapOvr>
  <p:transition spd="slow">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Slide Number Placeholder 6"/>
          <p:cNvSpPr>
            <a:spLocks noGrp="1"/>
          </p:cNvSpPr>
          <p:nvPr>
            <p:ph type="sldNum" sz="quarter" idx="4"/>
          </p:nvPr>
        </p:nvSpPr>
        <p:spPr>
          <a:xfrm>
            <a:off x="8473441" y="4954263"/>
            <a:ext cx="676910" cy="189238"/>
          </a:xfrm>
          <a:prstGeom prst="rect">
            <a:avLst/>
          </a:prstGeom>
        </p:spPr>
        <p:txBody>
          <a:bodyPr vert="horz" lIns="91440" tIns="45720" rIns="91440" bIns="45720" rtlCol="0" anchor="ctr"/>
          <a:lstStyle>
            <a:lvl1pPr algn="r">
              <a:defRPr sz="525">
                <a:solidFill>
                  <a:schemeClr val="tx2"/>
                </a:solidFill>
              </a:defRPr>
            </a:lvl1pPr>
          </a:lstStyle>
          <a:p>
            <a:pPr defTabSz="385763">
              <a:defRPr/>
            </a:pPr>
            <a:fld id="{2F5CCB13-0A32-4557-88E9-079F0C330695}" type="slidenum">
              <a:rPr lang="en-US" kern="0" smtClean="0">
                <a:solidFill>
                  <a:srgbClr val="595959"/>
                </a:solidFill>
              </a:rPr>
              <a:pPr defTabSz="385763">
                <a:defRPr/>
              </a:pPr>
              <a:t>‹#›</a:t>
            </a:fld>
            <a:endParaRPr lang="en-US" kern="0" dirty="0">
              <a:solidFill>
                <a:srgbClr val="595959"/>
              </a:solidFill>
            </a:endParaRPr>
          </a:p>
        </p:txBody>
      </p:sp>
      <p:sp>
        <p:nvSpPr>
          <p:cNvPr id="5" name="Rectangle 3"/>
          <p:cNvSpPr>
            <a:spLocks noGrp="1" noChangeArrowheads="1"/>
          </p:cNvSpPr>
          <p:nvPr>
            <p:ph idx="1"/>
          </p:nvPr>
        </p:nvSpPr>
        <p:spPr bwMode="auto">
          <a:xfrm>
            <a:off x="144065" y="798944"/>
            <a:ext cx="8853286" cy="4155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nSpc>
                <a:spcPct val="100000"/>
              </a:lnSpc>
              <a:spcBef>
                <a:spcPts val="600"/>
              </a:spcBef>
              <a:spcAft>
                <a:spcPts val="600"/>
              </a:spcAft>
              <a:buFont typeface="Wingdings" panose="05000000000000000000" pitchFamily="2" charset="2"/>
              <a:buChar char="§"/>
              <a:defRPr>
                <a:solidFill>
                  <a:srgbClr val="000000"/>
                </a:solidFill>
              </a:defRPr>
            </a:lvl1pPr>
            <a:lvl2pPr>
              <a:lnSpc>
                <a:spcPct val="100000"/>
              </a:lnSpc>
              <a:spcBef>
                <a:spcPts val="300"/>
              </a:spcBef>
              <a:spcAft>
                <a:spcPts val="300"/>
              </a:spcAft>
              <a:defRPr>
                <a:solidFill>
                  <a:srgbClr val="000000"/>
                </a:solidFill>
              </a:defRPr>
            </a:lvl2pPr>
            <a:lvl3pPr>
              <a:lnSpc>
                <a:spcPct val="100000"/>
              </a:lnSpc>
              <a:spcBef>
                <a:spcPts val="300"/>
              </a:spcBef>
              <a:spcAft>
                <a:spcPts val="300"/>
              </a:spcAft>
              <a:defRPr>
                <a:solidFill>
                  <a:srgbClr val="000000"/>
                </a:solidFill>
              </a:defRPr>
            </a:lvl3pPr>
            <a:lvl4pPr>
              <a:lnSpc>
                <a:spcPct val="100000"/>
              </a:lnSpc>
              <a:spcBef>
                <a:spcPts val="300"/>
              </a:spcBef>
              <a:spcAft>
                <a:spcPts val="300"/>
              </a:spcAft>
              <a:defRPr>
                <a:solidFill>
                  <a:srgbClr val="000000"/>
                </a:solidFill>
              </a:defRPr>
            </a:lvl4pPr>
          </a:lstStyle>
          <a:p>
            <a:pPr lvl="0"/>
            <a:r>
              <a:rPr lang="en-US" dirty="0">
                <a:sym typeface="Arial" pitchFamily="34" charset="0"/>
              </a:rPr>
              <a:t>Click to edit Master text styles</a:t>
            </a:r>
          </a:p>
          <a:p>
            <a:pPr lvl="1"/>
            <a:r>
              <a:rPr lang="en-US" dirty="0">
                <a:sym typeface="Arial" pitchFamily="34" charset="0"/>
              </a:rPr>
              <a:t>Second level</a:t>
            </a:r>
          </a:p>
          <a:p>
            <a:pPr lvl="2"/>
            <a:r>
              <a:rPr lang="en-US" dirty="0">
                <a:sym typeface="Arial" pitchFamily="34" charset="0"/>
              </a:rPr>
              <a:t>Third level</a:t>
            </a:r>
          </a:p>
          <a:p>
            <a:pPr lvl="3"/>
            <a:r>
              <a:rPr lang="en-US" dirty="0">
                <a:sym typeface="Arial" pitchFamily="34" charset="0"/>
              </a:rPr>
              <a:t>Fourth level</a:t>
            </a:r>
          </a:p>
        </p:txBody>
      </p:sp>
      <p:sp>
        <p:nvSpPr>
          <p:cNvPr id="6" name="Rectangle 2"/>
          <p:cNvSpPr>
            <a:spLocks noGrp="1" noChangeArrowheads="1"/>
          </p:cNvSpPr>
          <p:nvPr>
            <p:ph type="title"/>
          </p:nvPr>
        </p:nvSpPr>
        <p:spPr bwMode="auto">
          <a:xfrm>
            <a:off x="1" y="41393"/>
            <a:ext cx="9144000"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nSpc>
                <a:spcPct val="100000"/>
              </a:lnSpc>
              <a:defRPr sz="2400"/>
            </a:lvl1pPr>
          </a:lstStyle>
          <a:p>
            <a:pPr lvl="0"/>
            <a:r>
              <a:rPr lang="en-US" dirty="0">
                <a:sym typeface="Arial" pitchFamily="34" charset="0"/>
              </a:rPr>
              <a:t>Click to edit Master title style</a:t>
            </a:r>
          </a:p>
        </p:txBody>
      </p:sp>
    </p:spTree>
    <p:extLst>
      <p:ext uri="{BB962C8B-B14F-4D97-AF65-F5344CB8AC3E}">
        <p14:creationId xmlns:p14="http://schemas.microsoft.com/office/powerpoint/2010/main" val="2257996623"/>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5_Title Slide-animated gradient">
    <p:bg>
      <p:bgPr>
        <a:solidFill>
          <a:schemeClr val="accent5"/>
        </a:solidFill>
        <a:effectLst/>
      </p:bgPr>
    </p:bg>
    <p:spTree>
      <p:nvGrpSpPr>
        <p:cNvPr id="1" name=""/>
        <p:cNvGrpSpPr/>
        <p:nvPr/>
      </p:nvGrpSpPr>
      <p:grpSpPr>
        <a:xfrm>
          <a:off x="0" y="0"/>
          <a:ext cx="0" cy="0"/>
          <a:chOff x="0" y="0"/>
          <a:chExt cx="0" cy="0"/>
        </a:xfrm>
      </p:grpSpPr>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1"/>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dirty="0"/>
              <a:t>Click to edit Master subtitle style</a:t>
            </a:r>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rgbClr val="004C69"/>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accent1"/>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dirty="0"/>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chemeClr val="accent1"/>
                </a:solidFill>
                <a:latin typeface="+mj-lt"/>
                <a:cs typeface="CiscoSans Thin"/>
              </a:defRPr>
            </a:lvl1pPr>
          </a:lstStyle>
          <a:p>
            <a:r>
              <a:rPr lang="en-US" dirty="0"/>
              <a:t>Click to edit Master title style</a:t>
            </a:r>
          </a:p>
        </p:txBody>
      </p:sp>
    </p:spTree>
    <p:extLst>
      <p:ext uri="{BB962C8B-B14F-4D97-AF65-F5344CB8AC3E}">
        <p14:creationId xmlns:p14="http://schemas.microsoft.com/office/powerpoint/2010/main" val="3653042546"/>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6_Title Slide-animated gradient">
    <p:bg>
      <p:bgPr>
        <a:solidFill>
          <a:schemeClr val="accent5"/>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dirty="0"/>
              <a:t>Click to edit Master subtitle style</a:t>
            </a:r>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dirty="0"/>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dirty="0"/>
              <a:t>Click to edit Master title style</a:t>
            </a:r>
          </a:p>
        </p:txBody>
      </p:sp>
    </p:spTree>
    <p:extLst>
      <p:ext uri="{BB962C8B-B14F-4D97-AF65-F5344CB8AC3E}">
        <p14:creationId xmlns:p14="http://schemas.microsoft.com/office/powerpoint/2010/main" val="1974617842"/>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3_Segue">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0"/>
            <a:ext cx="9144000" cy="5143499"/>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p:cNvSpPr>
            <a:spLocks noGrp="1"/>
          </p:cNvSpPr>
          <p:nvPr>
            <p:ph type="ctrTitle"/>
          </p:nvPr>
        </p:nvSpPr>
        <p:spPr>
          <a:xfrm>
            <a:off x="416425" y="915409"/>
            <a:ext cx="7598042" cy="2569946"/>
          </a:xfrm>
          <a:prstGeom prst="rect">
            <a:avLst/>
          </a:prstGeom>
        </p:spPr>
        <p:txBody>
          <a:bodyPr anchor="b">
            <a:noAutofit/>
          </a:bodyPr>
          <a:lstStyle>
            <a:lvl1pPr marL="0" indent="0" algn="l">
              <a:lnSpc>
                <a:spcPct val="90000"/>
              </a:lnSpc>
              <a:buFont typeface="Arial" panose="020B0604020202020204" pitchFamily="34" charset="0"/>
              <a:buNone/>
              <a:defRPr sz="4600" b="0" i="0" spc="0" baseline="0">
                <a:solidFill>
                  <a:schemeClr val="accent5"/>
                </a:solidFill>
                <a:latin typeface="+mj-lt"/>
                <a:cs typeface="CiscoSans Thin"/>
              </a:defRPr>
            </a:lvl1pPr>
          </a:lstStyle>
          <a:p>
            <a:r>
              <a:rPr lang="en-US" dirty="0"/>
              <a:t>Click to edit Master title style</a:t>
            </a:r>
          </a:p>
        </p:txBody>
      </p:sp>
      <p:sp>
        <p:nvSpPr>
          <p:cNvPr id="8" name="Rectangle 7"/>
          <p:cNvSpPr>
            <a:spLocks noChangeArrowheads="1"/>
          </p:cNvSpPr>
          <p:nvPr userDrawn="1"/>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rtl="0" fontAlgn="auto">
              <a:spcBef>
                <a:spcPts val="0"/>
              </a:spcBef>
              <a:spcAft>
                <a:spcPts val="0"/>
              </a:spcAft>
              <a:defRPr/>
            </a:pPr>
            <a:fld id="{6A1E46DC-7EF6-4EA2-B285-14272867D133}" type="slidenum">
              <a:rPr sz="600">
                <a:solidFill>
                  <a:schemeClr val="accent5">
                    <a:lumMod val="50000"/>
                  </a:schemeClr>
                </a:solidFill>
                <a:latin typeface="+mn-lt"/>
                <a:ea typeface="+mn-ea"/>
                <a:cs typeface="CiscoSans Thin"/>
              </a:rPr>
              <a:pPr algn="r" defTabSz="610744" fontAlgn="auto">
                <a:spcBef>
                  <a:spcPts val="0"/>
                </a:spcBef>
                <a:spcAft>
                  <a:spcPts val="0"/>
                </a:spcAft>
                <a:defRPr/>
              </a:pPr>
              <a:t>‹#›</a:t>
            </a:fld>
            <a:endParaRPr sz="600">
              <a:solidFill>
                <a:schemeClr val="accent5">
                  <a:lumMod val="50000"/>
                </a:schemeClr>
              </a:solidFill>
              <a:latin typeface="+mn-lt"/>
              <a:ea typeface="+mn-ea"/>
              <a:cs typeface="CiscoSans Thin"/>
            </a:endParaRPr>
          </a:p>
        </p:txBody>
      </p:sp>
      <p:sp>
        <p:nvSpPr>
          <p:cNvPr id="9" name="Rectangle 4"/>
          <p:cNvSpPr>
            <a:spLocks noChangeArrowheads="1"/>
          </p:cNvSpPr>
          <p:nvPr userDrawn="1"/>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rtl="0" fontAlgn="auto">
              <a:spcBef>
                <a:spcPts val="0"/>
              </a:spcBef>
              <a:spcAft>
                <a:spcPts val="0"/>
              </a:spcAft>
              <a:defRPr/>
            </a:pPr>
            <a:r>
              <a:rPr lang="pt-BR" sz="600">
                <a:solidFill>
                  <a:schemeClr val="accent5">
                    <a:lumMod val="50000"/>
                  </a:schemeClr>
                </a:solidFill>
                <a:latin typeface="+mn-lt"/>
                <a:ea typeface="+mn-ea"/>
                <a:cs typeface="CiscoSans Thin"/>
              </a:rPr>
              <a:t>© 2016 Cisco e/ou suas afiliadas. Todos os direitos reservados.   Confidencial da Cisco</a:t>
            </a:r>
          </a:p>
        </p:txBody>
      </p:sp>
      <p:grpSp>
        <p:nvGrpSpPr>
          <p:cNvPr id="11" name="Group 4"/>
          <p:cNvGrpSpPr>
            <a:grpSpLocks noChangeAspect="1"/>
          </p:cNvGrpSpPr>
          <p:nvPr userDrawn="1"/>
        </p:nvGrpSpPr>
        <p:grpSpPr bwMode="auto">
          <a:xfrm>
            <a:off x="508039" y="4715197"/>
            <a:ext cx="340257" cy="180974"/>
            <a:chOff x="310" y="249"/>
            <a:chExt cx="502" cy="267"/>
          </a:xfrm>
          <a:solidFill>
            <a:srgbClr val="086D8E"/>
          </a:solidFill>
        </p:grpSpPr>
        <p:sp>
          <p:nvSpPr>
            <p:cNvPr id="12"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90854121"/>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ulti_Slide">
    <p:spTree>
      <p:nvGrpSpPr>
        <p:cNvPr id="1" name=""/>
        <p:cNvGrpSpPr/>
        <p:nvPr/>
      </p:nvGrpSpPr>
      <p:grpSpPr>
        <a:xfrm>
          <a:off x="0" y="0"/>
          <a:ext cx="0" cy="0"/>
          <a:chOff x="0" y="0"/>
          <a:chExt cx="0" cy="0"/>
        </a:xfrm>
      </p:grpSpPr>
      <p:sp>
        <p:nvSpPr>
          <p:cNvPr id="5" name="Content Placeholder 2"/>
          <p:cNvSpPr>
            <a:spLocks noGrp="1"/>
          </p:cNvSpPr>
          <p:nvPr>
            <p:ph idx="1"/>
          </p:nvPr>
        </p:nvSpPr>
        <p:spPr>
          <a:xfrm>
            <a:off x="474662" y="1347788"/>
            <a:ext cx="8280057" cy="3073946"/>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sz="2000" b="0" i="0" baseline="0">
                <a:solidFill>
                  <a:schemeClr val="bg1"/>
                </a:solidFill>
                <a:latin typeface="+mn-lt"/>
                <a:cs typeface="CiscoSans ExtraLight"/>
              </a:defRPr>
            </a:lvl1pPr>
          </a:lstStyle>
          <a:p>
            <a:pPr lvl="0"/>
            <a:r>
              <a:rPr lang="en-US"/>
              <a:t>Click to edit Master text styles</a:t>
            </a:r>
          </a:p>
        </p:txBody>
      </p:sp>
      <p:sp>
        <p:nvSpPr>
          <p:cNvPr id="4"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4C69"/>
                </a:solidFill>
              </a:defRPr>
            </a:lvl1pPr>
          </a:lstStyle>
          <a:p>
            <a:pPr lvl="0"/>
            <a:r>
              <a:rPr lang="en-US" dirty="0"/>
              <a:t>Click to edit Master title style</a:t>
            </a:r>
            <a:endParaRPr lang="en-GB" dirty="0"/>
          </a:p>
        </p:txBody>
      </p:sp>
    </p:spTree>
    <p:extLst>
      <p:ext uri="{BB962C8B-B14F-4D97-AF65-F5344CB8AC3E}">
        <p14:creationId xmlns:p14="http://schemas.microsoft.com/office/powerpoint/2010/main" val="542967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2912136"/>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dirty="0"/>
              <a:t>Click to edit Master title style</a:t>
            </a:r>
          </a:p>
        </p:txBody>
      </p:sp>
      <p:sp>
        <p:nvSpPr>
          <p:cNvPr id="12" name="Oval 11"/>
          <p:cNvSpPr/>
          <p:nvPr/>
        </p:nvSpPr>
        <p:spPr>
          <a:xfrm>
            <a:off x="575610" y="2552550"/>
            <a:ext cx="698624" cy="698624"/>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FFFFFF"/>
              </a:solidFill>
              <a:cs typeface="Arial"/>
            </a:endParaRPr>
          </a:p>
        </p:txBody>
      </p:sp>
      <p:sp>
        <p:nvSpPr>
          <p:cNvPr id="15" name="Oval 14"/>
          <p:cNvSpPr/>
          <p:nvPr/>
        </p:nvSpPr>
        <p:spPr>
          <a:xfrm>
            <a:off x="575610" y="1426607"/>
            <a:ext cx="698624" cy="698624"/>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bg1"/>
              </a:solidFill>
              <a:cs typeface="Arial"/>
            </a:endParaRPr>
          </a:p>
        </p:txBody>
      </p:sp>
      <p:sp>
        <p:nvSpPr>
          <p:cNvPr id="22" name="Oval 21"/>
          <p:cNvSpPr/>
          <p:nvPr/>
        </p:nvSpPr>
        <p:spPr>
          <a:xfrm>
            <a:off x="575610" y="3653093"/>
            <a:ext cx="698624" cy="698624"/>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049FD9"/>
              </a:solidFill>
              <a:cs typeface="Arial"/>
            </a:endParaRPr>
          </a:p>
        </p:txBody>
      </p:sp>
      <p:sp>
        <p:nvSpPr>
          <p:cNvPr id="24" name="Text Placeholder 17"/>
          <p:cNvSpPr>
            <a:spLocks noGrp="1"/>
          </p:cNvSpPr>
          <p:nvPr>
            <p:ph type="body" sz="quarter" idx="13"/>
          </p:nvPr>
        </p:nvSpPr>
        <p:spPr>
          <a:xfrm>
            <a:off x="1365250" y="1432522"/>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Click to edit Master text styles</a:t>
            </a:r>
          </a:p>
        </p:txBody>
      </p:sp>
      <p:sp>
        <p:nvSpPr>
          <p:cNvPr id="25" name="Text Placeholder 17"/>
          <p:cNvSpPr>
            <a:spLocks noGrp="1"/>
          </p:cNvSpPr>
          <p:nvPr>
            <p:ph type="body" sz="quarter" idx="14"/>
          </p:nvPr>
        </p:nvSpPr>
        <p:spPr>
          <a:xfrm>
            <a:off x="1365250" y="25577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365250" y="36530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8" name="Text Placeholder 17"/>
          <p:cNvSpPr>
            <a:spLocks noGrp="1"/>
          </p:cNvSpPr>
          <p:nvPr>
            <p:ph type="body" sz="quarter" idx="17" hasCustomPrompt="1"/>
          </p:nvPr>
        </p:nvSpPr>
        <p:spPr>
          <a:xfrm>
            <a:off x="575610" y="2552550"/>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1" y="3651140"/>
            <a:ext cx="698624" cy="693381"/>
          </a:xfrm>
          <a:prstGeom prst="rect">
            <a:avLst/>
          </a:prstGeom>
          <a:ln>
            <a:noFill/>
          </a:ln>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Text Placeholder 17"/>
          <p:cNvSpPr>
            <a:spLocks noGrp="1"/>
          </p:cNvSpPr>
          <p:nvPr>
            <p:ph type="body" sz="quarter" idx="19" hasCustomPrompt="1"/>
          </p:nvPr>
        </p:nvSpPr>
        <p:spPr>
          <a:xfrm>
            <a:off x="575610" y="1427248"/>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Tree>
    <p:extLst>
      <p:ext uri="{BB962C8B-B14F-4D97-AF65-F5344CB8AC3E}">
        <p14:creationId xmlns:p14="http://schemas.microsoft.com/office/powerpoint/2010/main" val="3053872667"/>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5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dirty="0"/>
              <a:t>Click to edit Master title style</a:t>
            </a:r>
          </a:p>
        </p:txBody>
      </p:sp>
      <p:sp>
        <p:nvSpPr>
          <p:cNvPr id="12" name="Oval 1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5" name="Oval 14"/>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2" name="Oval 21"/>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4" name="Text Placeholder 17"/>
          <p:cNvSpPr>
            <a:spLocks noGrp="1"/>
          </p:cNvSpPr>
          <p:nvPr>
            <p:ph type="body" sz="quarter" idx="13"/>
          </p:nvPr>
        </p:nvSpPr>
        <p:spPr>
          <a:xfrm>
            <a:off x="1172384" y="1334842"/>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Click to edit Master text styles</a:t>
            </a:r>
          </a:p>
        </p:txBody>
      </p:sp>
      <p:sp>
        <p:nvSpPr>
          <p:cNvPr id="25" name="Text Placeholder 17"/>
          <p:cNvSpPr>
            <a:spLocks noGrp="1"/>
          </p:cNvSpPr>
          <p:nvPr>
            <p:ph type="body" sz="quarter" idx="14"/>
          </p:nvPr>
        </p:nvSpPr>
        <p:spPr>
          <a:xfrm>
            <a:off x="1172385" y="198456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172385" y="262744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7"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28"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Oval 12"/>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4" name="Text Placeholder 17"/>
          <p:cNvSpPr>
            <a:spLocks noGrp="1"/>
          </p:cNvSpPr>
          <p:nvPr>
            <p:ph type="body" sz="quarter" idx="19"/>
          </p:nvPr>
        </p:nvSpPr>
        <p:spPr>
          <a:xfrm>
            <a:off x="1172386" y="327458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6"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17" name="Oval 16"/>
          <p:cNvSpPr/>
          <p:nvPr/>
        </p:nvSpPr>
        <p:spPr>
          <a:xfrm>
            <a:off x="575613" y="3921716"/>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8" name="Text Placeholder 17"/>
          <p:cNvSpPr>
            <a:spLocks noGrp="1"/>
          </p:cNvSpPr>
          <p:nvPr>
            <p:ph type="body" sz="quarter" idx="21"/>
          </p:nvPr>
        </p:nvSpPr>
        <p:spPr>
          <a:xfrm>
            <a:off x="1172387" y="392171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9" name="Text Placeholder 17"/>
          <p:cNvSpPr>
            <a:spLocks noGrp="1"/>
          </p:cNvSpPr>
          <p:nvPr>
            <p:ph type="body" sz="quarter" idx="22" hasCustomPrompt="1"/>
          </p:nvPr>
        </p:nvSpPr>
        <p:spPr>
          <a:xfrm>
            <a:off x="575614" y="3919763"/>
            <a:ext cx="464815" cy="461327"/>
          </a:xfrm>
          <a:prstGeom prst="rect">
            <a:avLst/>
          </a:prstGeom>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Tree>
    <p:extLst>
      <p:ext uri="{BB962C8B-B14F-4D97-AF65-F5344CB8AC3E}">
        <p14:creationId xmlns:p14="http://schemas.microsoft.com/office/powerpoint/2010/main" val="2962125011"/>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6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4C69"/>
                </a:solidFill>
              </a:defRPr>
            </a:lvl1pPr>
          </a:lstStyle>
          <a:p>
            <a:r>
              <a:rPr lang="en-US" dirty="0"/>
              <a:t>Click to edit Master title style</a:t>
            </a:r>
          </a:p>
        </p:txBody>
      </p:sp>
      <p:sp>
        <p:nvSpPr>
          <p:cNvPr id="42" name="Oval 4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3" name="Oval 42"/>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rgbClr val="FFFFFF"/>
              </a:solidFill>
              <a:cs typeface="Arial"/>
            </a:endParaRPr>
          </a:p>
        </p:txBody>
      </p:sp>
      <p:sp>
        <p:nvSpPr>
          <p:cNvPr id="44" name="Oval 43"/>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5" name="Text Placeholder 17"/>
          <p:cNvSpPr>
            <a:spLocks noGrp="1"/>
          </p:cNvSpPr>
          <p:nvPr>
            <p:ph type="body" sz="quarter" idx="13"/>
          </p:nvPr>
        </p:nvSpPr>
        <p:spPr>
          <a:xfrm>
            <a:off x="1172384" y="133484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Click to edit Master text styles</a:t>
            </a:r>
          </a:p>
        </p:txBody>
      </p:sp>
      <p:sp>
        <p:nvSpPr>
          <p:cNvPr id="46" name="Text Placeholder 17"/>
          <p:cNvSpPr>
            <a:spLocks noGrp="1"/>
          </p:cNvSpPr>
          <p:nvPr>
            <p:ph type="body" sz="quarter" idx="14"/>
          </p:nvPr>
        </p:nvSpPr>
        <p:spPr>
          <a:xfrm>
            <a:off x="1172385" y="198456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7" name="Text Placeholder 17"/>
          <p:cNvSpPr>
            <a:spLocks noGrp="1"/>
          </p:cNvSpPr>
          <p:nvPr>
            <p:ph type="body" sz="quarter" idx="15"/>
          </p:nvPr>
        </p:nvSpPr>
        <p:spPr>
          <a:xfrm>
            <a:off x="1172385" y="262744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8"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49"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50"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51" name="Oval 50"/>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2" name="Text Placeholder 17"/>
          <p:cNvSpPr>
            <a:spLocks noGrp="1"/>
          </p:cNvSpPr>
          <p:nvPr>
            <p:ph type="body" sz="quarter" idx="19"/>
          </p:nvPr>
        </p:nvSpPr>
        <p:spPr>
          <a:xfrm>
            <a:off x="1172386" y="327458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3"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54" name="Oval 53"/>
          <p:cNvSpPr/>
          <p:nvPr/>
        </p:nvSpPr>
        <p:spPr>
          <a:xfrm>
            <a:off x="575613" y="3921716"/>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5" name="Text Placeholder 17"/>
          <p:cNvSpPr>
            <a:spLocks noGrp="1"/>
          </p:cNvSpPr>
          <p:nvPr>
            <p:ph type="body" sz="quarter" idx="21"/>
          </p:nvPr>
        </p:nvSpPr>
        <p:spPr>
          <a:xfrm>
            <a:off x="1172387" y="392171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6" name="Text Placeholder 17"/>
          <p:cNvSpPr>
            <a:spLocks noGrp="1"/>
          </p:cNvSpPr>
          <p:nvPr>
            <p:ph type="body" sz="quarter" idx="22" hasCustomPrompt="1"/>
          </p:nvPr>
        </p:nvSpPr>
        <p:spPr>
          <a:xfrm>
            <a:off x="575614" y="391976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
        <p:nvSpPr>
          <p:cNvPr id="57" name="Oval 56"/>
          <p:cNvSpPr/>
          <p:nvPr/>
        </p:nvSpPr>
        <p:spPr>
          <a:xfrm>
            <a:off x="4414576" y="1983084"/>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8" name="Oval 57"/>
          <p:cNvSpPr/>
          <p:nvPr/>
        </p:nvSpPr>
        <p:spPr>
          <a:xfrm>
            <a:off x="4414575" y="1332693"/>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9" name="Oval 58"/>
          <p:cNvSpPr/>
          <p:nvPr/>
        </p:nvSpPr>
        <p:spPr>
          <a:xfrm>
            <a:off x="4414576" y="2631212"/>
            <a:ext cx="464815" cy="464815"/>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0" name="Text Placeholder 17"/>
          <p:cNvSpPr>
            <a:spLocks noGrp="1"/>
          </p:cNvSpPr>
          <p:nvPr>
            <p:ph type="body" sz="quarter" idx="23"/>
          </p:nvPr>
        </p:nvSpPr>
        <p:spPr>
          <a:xfrm>
            <a:off x="5011349" y="1338608"/>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1" name="Text Placeholder 17"/>
          <p:cNvSpPr>
            <a:spLocks noGrp="1"/>
          </p:cNvSpPr>
          <p:nvPr>
            <p:ph type="body" sz="quarter" idx="24"/>
          </p:nvPr>
        </p:nvSpPr>
        <p:spPr>
          <a:xfrm>
            <a:off x="5011350" y="198832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2" name="Text Placeholder 17"/>
          <p:cNvSpPr>
            <a:spLocks noGrp="1"/>
          </p:cNvSpPr>
          <p:nvPr>
            <p:ph type="body" sz="quarter" idx="25"/>
          </p:nvPr>
        </p:nvSpPr>
        <p:spPr>
          <a:xfrm>
            <a:off x="5011350" y="263121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3" name="Text Placeholder 17"/>
          <p:cNvSpPr>
            <a:spLocks noGrp="1"/>
          </p:cNvSpPr>
          <p:nvPr>
            <p:ph type="body" sz="quarter" idx="26" hasCustomPrompt="1"/>
          </p:nvPr>
        </p:nvSpPr>
        <p:spPr>
          <a:xfrm>
            <a:off x="4414576" y="1331287"/>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6</a:t>
            </a:r>
          </a:p>
        </p:txBody>
      </p:sp>
      <p:sp>
        <p:nvSpPr>
          <p:cNvPr id="64" name="Text Placeholder 17"/>
          <p:cNvSpPr>
            <a:spLocks noGrp="1"/>
          </p:cNvSpPr>
          <p:nvPr>
            <p:ph type="body" sz="quarter" idx="27" hasCustomPrompt="1"/>
          </p:nvPr>
        </p:nvSpPr>
        <p:spPr>
          <a:xfrm>
            <a:off x="4414576" y="198308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7</a:t>
            </a:r>
          </a:p>
        </p:txBody>
      </p:sp>
      <p:sp>
        <p:nvSpPr>
          <p:cNvPr id="65" name="Text Placeholder 17"/>
          <p:cNvSpPr>
            <a:spLocks noGrp="1"/>
          </p:cNvSpPr>
          <p:nvPr>
            <p:ph type="body" sz="quarter" idx="28" hasCustomPrompt="1"/>
          </p:nvPr>
        </p:nvSpPr>
        <p:spPr>
          <a:xfrm>
            <a:off x="4414577" y="262925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8</a:t>
            </a:r>
          </a:p>
        </p:txBody>
      </p:sp>
      <p:sp>
        <p:nvSpPr>
          <p:cNvPr id="66" name="Oval 65"/>
          <p:cNvSpPr/>
          <p:nvPr/>
        </p:nvSpPr>
        <p:spPr>
          <a:xfrm>
            <a:off x="4414577" y="3278347"/>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7" name="Text Placeholder 17"/>
          <p:cNvSpPr>
            <a:spLocks noGrp="1"/>
          </p:cNvSpPr>
          <p:nvPr>
            <p:ph type="body" sz="quarter" idx="29"/>
          </p:nvPr>
        </p:nvSpPr>
        <p:spPr>
          <a:xfrm>
            <a:off x="5011351" y="327834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8" name="Text Placeholder 17"/>
          <p:cNvSpPr>
            <a:spLocks noGrp="1"/>
          </p:cNvSpPr>
          <p:nvPr>
            <p:ph type="body" sz="quarter" idx="30" hasCustomPrompt="1"/>
          </p:nvPr>
        </p:nvSpPr>
        <p:spPr>
          <a:xfrm>
            <a:off x="4414578" y="327639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9</a:t>
            </a:r>
          </a:p>
        </p:txBody>
      </p:sp>
      <p:sp>
        <p:nvSpPr>
          <p:cNvPr id="69" name="Oval 68"/>
          <p:cNvSpPr/>
          <p:nvPr/>
        </p:nvSpPr>
        <p:spPr>
          <a:xfrm>
            <a:off x="4414578" y="3925482"/>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70" name="Text Placeholder 17"/>
          <p:cNvSpPr>
            <a:spLocks noGrp="1"/>
          </p:cNvSpPr>
          <p:nvPr>
            <p:ph type="body" sz="quarter" idx="31"/>
          </p:nvPr>
        </p:nvSpPr>
        <p:spPr>
          <a:xfrm>
            <a:off x="5011352" y="392548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71" name="Text Placeholder 17"/>
          <p:cNvSpPr>
            <a:spLocks noGrp="1"/>
          </p:cNvSpPr>
          <p:nvPr>
            <p:ph type="body" sz="quarter" idx="32" hasCustomPrompt="1"/>
          </p:nvPr>
        </p:nvSpPr>
        <p:spPr>
          <a:xfrm>
            <a:off x="4414579" y="392352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10</a:t>
            </a:r>
          </a:p>
        </p:txBody>
      </p:sp>
    </p:spTree>
    <p:extLst>
      <p:ext uri="{BB962C8B-B14F-4D97-AF65-F5344CB8AC3E}">
        <p14:creationId xmlns:p14="http://schemas.microsoft.com/office/powerpoint/2010/main" val="3643099958"/>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5"/>
          <p:cNvSpPr>
            <a:spLocks noGrp="1"/>
          </p:cNvSpPr>
          <p:nvPr>
            <p:ph type="title"/>
          </p:nvPr>
        </p:nvSpPr>
        <p:spPr bwMode="auto">
          <a:xfrm>
            <a:off x="438150"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4" tIns="45712" rIns="91424" bIns="45712" numCol="1" anchor="ctr" anchorCtr="0" compatLnSpc="1">
            <a:prstTxWarp prst="textNoShape">
              <a:avLst/>
            </a:prstTxWarp>
          </a:bodyPr>
          <a:lstStyle/>
          <a:p>
            <a:pPr lvl="0"/>
            <a:r>
              <a:rPr lang="en-GB" altLang="en-US" dirty="0"/>
              <a:t>Title Goes Here</a:t>
            </a:r>
          </a:p>
        </p:txBody>
      </p:sp>
      <p:sp>
        <p:nvSpPr>
          <p:cNvPr id="12" name="Rectangle 7"/>
          <p:cNvSpPr>
            <a:spLocks noChangeArrowheads="1"/>
          </p:cNvSpPr>
          <p:nvPr/>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rtl="0" fontAlgn="auto">
              <a:spcBef>
                <a:spcPts val="0"/>
              </a:spcBef>
              <a:spcAft>
                <a:spcPts val="0"/>
              </a:spcAft>
              <a:defRPr/>
            </a:pPr>
            <a:fld id="{6A1E46DC-7EF6-4EA2-B285-14272867D133}" type="slidenum">
              <a:rPr sz="600">
                <a:solidFill>
                  <a:schemeClr val="accent3">
                    <a:lumMod val="85000"/>
                  </a:schemeClr>
                </a:solidFill>
                <a:latin typeface="+mn-lt"/>
                <a:ea typeface="+mn-ea"/>
                <a:cs typeface="CiscoSans Thin"/>
              </a:rPr>
              <a:pPr algn="r" defTabSz="610744" fontAlgn="auto">
                <a:spcBef>
                  <a:spcPts val="0"/>
                </a:spcBef>
                <a:spcAft>
                  <a:spcPts val="0"/>
                </a:spcAft>
                <a:defRPr/>
              </a:pPr>
              <a:t>‹#›</a:t>
            </a:fld>
            <a:endParaRPr sz="600">
              <a:solidFill>
                <a:schemeClr val="accent3">
                  <a:lumMod val="85000"/>
                </a:schemeClr>
              </a:solidFill>
              <a:latin typeface="+mn-lt"/>
              <a:ea typeface="+mn-ea"/>
              <a:cs typeface="CiscoSans Thin"/>
            </a:endParaRPr>
          </a:p>
        </p:txBody>
      </p:sp>
      <p:sp>
        <p:nvSpPr>
          <p:cNvPr id="13" name="Rectangle 4"/>
          <p:cNvSpPr>
            <a:spLocks noChangeArrowheads="1"/>
          </p:cNvSpPr>
          <p:nvPr/>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rtl="0" fontAlgn="auto">
              <a:spcBef>
                <a:spcPts val="0"/>
              </a:spcBef>
              <a:spcAft>
                <a:spcPts val="0"/>
              </a:spcAft>
              <a:defRPr/>
            </a:pPr>
            <a:r>
              <a:rPr lang="pt-BR" sz="600">
                <a:solidFill>
                  <a:schemeClr val="accent3">
                    <a:lumMod val="85000"/>
                  </a:schemeClr>
                </a:solidFill>
                <a:latin typeface="+mn-lt"/>
                <a:ea typeface="+mn-ea"/>
                <a:cs typeface="CiscoSans Thin"/>
              </a:rPr>
              <a:t>© 2016 Cisco e/ou suas afiliadas. Todos os direitos reservados.   Confidencial da Cisco</a:t>
            </a:r>
          </a:p>
        </p:txBody>
      </p:sp>
      <p:grpSp>
        <p:nvGrpSpPr>
          <p:cNvPr id="6" name="Group 4"/>
          <p:cNvGrpSpPr>
            <a:grpSpLocks noChangeAspect="1"/>
          </p:cNvGrpSpPr>
          <p:nvPr/>
        </p:nvGrpSpPr>
        <p:grpSpPr bwMode="auto">
          <a:xfrm>
            <a:off x="508039" y="4715197"/>
            <a:ext cx="340257" cy="180974"/>
            <a:chOff x="310" y="249"/>
            <a:chExt cx="502" cy="267"/>
          </a:xfrm>
          <a:solidFill>
            <a:schemeClr val="accent5"/>
          </a:solidFill>
        </p:grpSpPr>
        <p:sp>
          <p:nvSpPr>
            <p:cNvPr id="7"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cSld>
  <p:clrMap bg1="lt1" tx1="dk1" bg2="lt2" tx2="dk2" accent1="accent1" accent2="accent2" accent3="accent3" accent4="accent4" accent5="accent5" accent6="accent6" hlink="hlink" folHlink="folHlink"/>
  <p:sldLayoutIdLst>
    <p:sldLayoutId id="2147483962" r:id="rId1"/>
    <p:sldLayoutId id="2147484013" r:id="rId2"/>
    <p:sldLayoutId id="2147484014" r:id="rId3"/>
    <p:sldLayoutId id="2147483965" r:id="rId4"/>
    <p:sldLayoutId id="2147483967" r:id="rId5"/>
    <p:sldLayoutId id="2147483995" r:id="rId6"/>
    <p:sldLayoutId id="2147484007" r:id="rId7"/>
    <p:sldLayoutId id="2147484010" r:id="rId8"/>
    <p:sldLayoutId id="2147484011" r:id="rId9"/>
    <p:sldLayoutId id="2147484015" r:id="rId10"/>
    <p:sldLayoutId id="2147483998" r:id="rId11"/>
    <p:sldLayoutId id="2147484027" r:id="rId12"/>
    <p:sldLayoutId id="2147484029" r:id="rId13"/>
  </p:sldLayoutIdLst>
  <p:transition spd="slow">
    <p:wipe/>
  </p:transition>
  <p:txStyles>
    <p:titleStyle>
      <a:lvl1pPr algn="l" defTabSz="684213" rtl="0" eaLnBrk="1" fontAlgn="base" hangingPunct="1">
        <a:lnSpc>
          <a:spcPct val="80000"/>
        </a:lnSpc>
        <a:spcBef>
          <a:spcPct val="0"/>
        </a:spcBef>
        <a:spcAft>
          <a:spcPct val="0"/>
        </a:spcAft>
        <a:defRPr lang="en-US" sz="3200" kern="1200" dirty="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p:titleStyle>
    <p:bodyStyle>
      <a:lvl1pPr marL="169863" indent="-169863" algn="l" defTabSz="684213" rtl="0" eaLnBrk="1" fontAlgn="base" hangingPunct="1">
        <a:lnSpc>
          <a:spcPct val="95000"/>
        </a:lnSpc>
        <a:spcBef>
          <a:spcPts val="1075"/>
        </a:spcBef>
        <a:spcAft>
          <a:spcPct val="0"/>
        </a:spcAft>
        <a:buClr>
          <a:schemeClr val="tx2"/>
        </a:buClr>
        <a:buSzPct val="90000"/>
        <a:buFont typeface="Arial" charset="0"/>
        <a:buChar char="•"/>
        <a:defRPr lang="en-US" sz="1500" kern="1200" dirty="0">
          <a:solidFill>
            <a:schemeClr val="tx1"/>
          </a:solidFill>
          <a:latin typeface="+mn-lt"/>
          <a:ea typeface="ＭＳ Ｐゴシック" charset="0"/>
          <a:cs typeface="CiscoSans"/>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77" rtl="0" eaLnBrk="1" latinLnBrk="0" hangingPunct="1">
        <a:defRPr sz="1400" kern="1200">
          <a:solidFill>
            <a:schemeClr val="tx1"/>
          </a:solidFill>
          <a:latin typeface="+mn-lt"/>
          <a:ea typeface="+mn-ea"/>
          <a:cs typeface="+mn-cs"/>
        </a:defRPr>
      </a:lvl1pPr>
      <a:lvl2pPr marL="342886" algn="l" defTabSz="685777" rtl="0" eaLnBrk="1" latinLnBrk="0" hangingPunct="1">
        <a:defRPr sz="1400" kern="1200">
          <a:solidFill>
            <a:schemeClr val="tx1"/>
          </a:solidFill>
          <a:latin typeface="+mn-lt"/>
          <a:ea typeface="+mn-ea"/>
          <a:cs typeface="+mn-cs"/>
        </a:defRPr>
      </a:lvl2pPr>
      <a:lvl3pPr marL="685777" algn="l" defTabSz="685777" rtl="0" eaLnBrk="1" latinLnBrk="0" hangingPunct="1">
        <a:defRPr sz="1400" kern="1200">
          <a:solidFill>
            <a:schemeClr val="tx1"/>
          </a:solidFill>
          <a:latin typeface="+mn-lt"/>
          <a:ea typeface="+mn-ea"/>
          <a:cs typeface="+mn-cs"/>
        </a:defRPr>
      </a:lvl3pPr>
      <a:lvl4pPr marL="1028665" algn="l" defTabSz="685777" rtl="0" eaLnBrk="1" latinLnBrk="0" hangingPunct="1">
        <a:defRPr sz="1400" kern="1200">
          <a:solidFill>
            <a:schemeClr val="tx1"/>
          </a:solidFill>
          <a:latin typeface="+mn-lt"/>
          <a:ea typeface="+mn-ea"/>
          <a:cs typeface="+mn-cs"/>
        </a:defRPr>
      </a:lvl4pPr>
      <a:lvl5pPr marL="1371555" algn="l" defTabSz="685777" rtl="0" eaLnBrk="1" latinLnBrk="0" hangingPunct="1">
        <a:defRPr sz="1400" kern="1200">
          <a:solidFill>
            <a:schemeClr val="tx1"/>
          </a:solidFill>
          <a:latin typeface="+mn-lt"/>
          <a:ea typeface="+mn-ea"/>
          <a:cs typeface="+mn-cs"/>
        </a:defRPr>
      </a:lvl5pPr>
      <a:lvl6pPr marL="1714441" algn="l" defTabSz="685777" rtl="0" eaLnBrk="1" latinLnBrk="0" hangingPunct="1">
        <a:defRPr sz="1400" kern="1200">
          <a:solidFill>
            <a:schemeClr val="tx1"/>
          </a:solidFill>
          <a:latin typeface="+mn-lt"/>
          <a:ea typeface="+mn-ea"/>
          <a:cs typeface="+mn-cs"/>
        </a:defRPr>
      </a:lvl6pPr>
      <a:lvl7pPr marL="2057332" algn="l" defTabSz="685777" rtl="0" eaLnBrk="1" latinLnBrk="0" hangingPunct="1">
        <a:defRPr sz="1400" kern="1200">
          <a:solidFill>
            <a:schemeClr val="tx1"/>
          </a:solidFill>
          <a:latin typeface="+mn-lt"/>
          <a:ea typeface="+mn-ea"/>
          <a:cs typeface="+mn-cs"/>
        </a:defRPr>
      </a:lvl7pPr>
      <a:lvl8pPr marL="2400220" algn="l" defTabSz="685777" rtl="0" eaLnBrk="1" latinLnBrk="0" hangingPunct="1">
        <a:defRPr sz="1400" kern="1200">
          <a:solidFill>
            <a:schemeClr val="tx1"/>
          </a:solidFill>
          <a:latin typeface="+mn-lt"/>
          <a:ea typeface="+mn-ea"/>
          <a:cs typeface="+mn-cs"/>
        </a:defRPr>
      </a:lvl8pPr>
      <a:lvl9pPr marL="2743110" algn="l" defTabSz="685777" rtl="0" eaLnBrk="1" latinLnBrk="0" hangingPunct="1">
        <a:defRPr sz="1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33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xml"/><Relationship Id="rId1" Type="http://schemas.openxmlformats.org/officeDocument/2006/relationships/tags" Target="../tags/tag8.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3.xml"/><Relationship Id="rId1" Type="http://schemas.openxmlformats.org/officeDocument/2006/relationships/tags" Target="../tags/tag9.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4.xml"/><Relationship Id="rId1" Type="http://schemas.openxmlformats.org/officeDocument/2006/relationships/tags" Target="../tags/tag10.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3.xml"/><Relationship Id="rId1" Type="http://schemas.openxmlformats.org/officeDocument/2006/relationships/tags" Target="../tags/tag11.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3.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4.xml"/><Relationship Id="rId1" Type="http://schemas.openxmlformats.org/officeDocument/2006/relationships/tags" Target="../tags/tag12.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3.xml"/><Relationship Id="rId1" Type="http://schemas.openxmlformats.org/officeDocument/2006/relationships/tags" Target="../tags/tag13.xml"/><Relationship Id="rId4" Type="http://schemas.openxmlformats.org/officeDocument/2006/relationships/image" Target="../media/image6.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3.xml"/><Relationship Id="rId1" Type="http://schemas.openxmlformats.org/officeDocument/2006/relationships/tags" Target="../tags/tag14.xml"/><Relationship Id="rId4" Type="http://schemas.openxmlformats.org/officeDocument/2006/relationships/image" Target="../media/image7.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3.xml"/><Relationship Id="rId1" Type="http://schemas.openxmlformats.org/officeDocument/2006/relationships/tags" Target="../tags/tag15.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4.xml"/><Relationship Id="rId1" Type="http://schemas.openxmlformats.org/officeDocument/2006/relationships/tags" Target="../tags/tag1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13.xml"/><Relationship Id="rId1" Type="http://schemas.openxmlformats.org/officeDocument/2006/relationships/tags" Target="../tags/tag1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4.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5.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3.xml"/><Relationship Id="rId1" Type="http://schemas.openxmlformats.org/officeDocument/2006/relationships/tags" Target="../tags/tag6.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3.xml"/><Relationship Id="rId1" Type="http://schemas.openxmlformats.org/officeDocument/2006/relationships/tags" Target="../tags/tag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469497" y="1219200"/>
            <a:ext cx="7190087" cy="1666626"/>
          </a:xfrm>
        </p:spPr>
        <p:txBody>
          <a:bodyPr/>
          <a:lstStyle/>
          <a:p>
            <a:pPr rtl="0"/>
            <a:r>
              <a:rPr lang="pt-BR" sz="4000">
                <a:solidFill>
                  <a:schemeClr val="accent5">
                    <a:lumMod val="40000"/>
                    <a:lumOff val="60000"/>
                  </a:schemeClr>
                </a:solidFill>
              </a:rPr>
              <a:t>Módulo 2: Conceitos de comutação</a:t>
            </a:r>
          </a:p>
        </p:txBody>
      </p:sp>
      <p:sp>
        <p:nvSpPr>
          <p:cNvPr id="5" name="Text Placeholder 4"/>
          <p:cNvSpPr>
            <a:spLocks noGrp="1"/>
          </p:cNvSpPr>
          <p:nvPr>
            <p:ph type="body" sz="quarter" idx="13"/>
          </p:nvPr>
        </p:nvSpPr>
        <p:spPr>
          <a:xfrm>
            <a:off x="469497" y="3127609"/>
            <a:ext cx="5925246" cy="299001"/>
          </a:xfrm>
        </p:spPr>
        <p:txBody>
          <a:bodyPr/>
          <a:lstStyle/>
          <a:p>
            <a:pPr rtl="0"/>
            <a:r>
              <a:rPr lang="pt-BR">
                <a:solidFill>
                  <a:schemeClr val="bg2">
                    <a:lumMod val="40000"/>
                    <a:lumOff val="60000"/>
                  </a:schemeClr>
                </a:solidFill>
              </a:rPr>
              <a:t>Material do instrutor</a:t>
            </a:r>
          </a:p>
        </p:txBody>
      </p:sp>
      <p:sp>
        <p:nvSpPr>
          <p:cNvPr id="7" name="Subtitle 6"/>
          <p:cNvSpPr>
            <a:spLocks noGrp="1"/>
          </p:cNvSpPr>
          <p:nvPr>
            <p:ph type="subTitle" idx="1"/>
          </p:nvPr>
        </p:nvSpPr>
        <p:spPr>
          <a:xfrm>
            <a:off x="469497" y="3809526"/>
            <a:ext cx="2368954" cy="902174"/>
          </a:xfrm>
        </p:spPr>
        <p:txBody>
          <a:bodyPr/>
          <a:lstStyle/>
          <a:p>
            <a:pPr rtl="0"/>
            <a:r>
              <a:rPr lang="pt-BR">
                <a:solidFill>
                  <a:schemeClr val="accent5">
                    <a:lumMod val="40000"/>
                    <a:lumOff val="60000"/>
                  </a:schemeClr>
                </a:solidFill>
              </a:rPr>
              <a:t>Switching, Routing, e Wireless Essentials v7.0 (SRWE)</a:t>
            </a:r>
          </a:p>
          <a:p>
            <a:endParaRPr lang="en-US" dirty="0">
              <a:solidFill>
                <a:schemeClr val="accent5">
                  <a:lumMod val="40000"/>
                  <a:lumOff val="60000"/>
                </a:schemeClr>
              </a:solidFill>
            </a:endParaRPr>
          </a:p>
        </p:txBody>
      </p:sp>
    </p:spTree>
    <p:custDataLst>
      <p:tags r:id="rId1"/>
    </p:custDataLst>
    <p:extLst>
      <p:ext uri="{BB962C8B-B14F-4D97-AF65-F5344CB8AC3E}">
        <p14:creationId xmlns:p14="http://schemas.microsoft.com/office/powerpoint/2010/main" val="343650477"/>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291365" y="2125682"/>
            <a:ext cx="7550307" cy="1270941"/>
          </a:xfrm>
        </p:spPr>
        <p:txBody>
          <a:bodyPr/>
          <a:lstStyle/>
          <a:p>
            <a:pPr rtl="0"/>
            <a:r>
              <a:rPr lang="pt-BR" sz="4600">
                <a:solidFill>
                  <a:schemeClr val="accent5">
                    <a:lumMod val="40000"/>
                    <a:lumOff val="60000"/>
                  </a:schemeClr>
                </a:solidFill>
              </a:rPr>
              <a:t>Módulo 2: Conceitos de comutação</a:t>
            </a:r>
          </a:p>
        </p:txBody>
      </p:sp>
      <p:sp>
        <p:nvSpPr>
          <p:cNvPr id="7" name="Subtitle 6"/>
          <p:cNvSpPr>
            <a:spLocks noGrp="1"/>
          </p:cNvSpPr>
          <p:nvPr>
            <p:ph type="subTitle" idx="1"/>
          </p:nvPr>
        </p:nvSpPr>
        <p:spPr>
          <a:xfrm>
            <a:off x="469497" y="3809526"/>
            <a:ext cx="2368954" cy="902174"/>
          </a:xfrm>
        </p:spPr>
        <p:txBody>
          <a:bodyPr/>
          <a:lstStyle/>
          <a:p>
            <a:pPr rtl="0"/>
            <a:r>
              <a:rPr lang="pt-BR">
                <a:solidFill>
                  <a:schemeClr val="accent5">
                    <a:lumMod val="40000"/>
                    <a:lumOff val="60000"/>
                  </a:schemeClr>
                </a:solidFill>
              </a:rPr>
              <a:t>Switching, Routing, e Wireless Essentials v7.0 (SRWE)</a:t>
            </a:r>
          </a:p>
          <a:p>
            <a:endParaRPr lang="en-US" dirty="0">
              <a:solidFill>
                <a:schemeClr val="accent5">
                  <a:lumMod val="40000"/>
                  <a:lumOff val="60000"/>
                </a:schemeClr>
              </a:solidFill>
            </a:endParaRPr>
          </a:p>
        </p:txBody>
      </p:sp>
    </p:spTree>
    <p:custDataLst>
      <p:tags r:id="rId1"/>
    </p:custDataLst>
    <p:extLst>
      <p:ext uri="{BB962C8B-B14F-4D97-AF65-F5344CB8AC3E}">
        <p14:creationId xmlns:p14="http://schemas.microsoft.com/office/powerpoint/2010/main" val="1989389863"/>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33"/>
          <p:cNvSpPr>
            <a:spLocks noGrp="1" noChangeArrowheads="1"/>
          </p:cNvSpPr>
          <p:nvPr>
            <p:ph type="title"/>
          </p:nvPr>
        </p:nvSpPr>
        <p:spPr>
          <a:xfrm>
            <a:off x="1" y="41394"/>
            <a:ext cx="9144000" cy="612812"/>
          </a:xfrm>
        </p:spPr>
        <p:txBody>
          <a:bodyPr/>
          <a:lstStyle/>
          <a:p>
            <a:pPr rtl="0" eaLnBrk="1" hangingPunct="1"/>
            <a:r>
              <a:rPr lang="pt-BR"/>
              <a:t>Objetivos do módulo</a:t>
            </a:r>
          </a:p>
        </p:txBody>
      </p:sp>
      <p:sp>
        <p:nvSpPr>
          <p:cNvPr id="6147" name="Rectangle 34"/>
          <p:cNvSpPr>
            <a:spLocks noGrp="1" noChangeArrowheads="1"/>
          </p:cNvSpPr>
          <p:nvPr>
            <p:ph idx="1"/>
          </p:nvPr>
        </p:nvSpPr>
        <p:spPr>
          <a:xfrm>
            <a:off x="101841" y="819756"/>
            <a:ext cx="8769026" cy="889134"/>
          </a:xfrm>
        </p:spPr>
        <p:txBody>
          <a:bodyPr/>
          <a:lstStyle/>
          <a:p>
            <a:pPr rtl="0">
              <a:buFontTx/>
              <a:buNone/>
            </a:pPr>
            <a:r>
              <a:rPr lang="pt-BR" b="1"/>
              <a:t>Título do módulo: </a:t>
            </a:r>
            <a:r>
              <a:rPr lang="pt-BR" sz="1600"/>
              <a:t>Conceitos de comutação</a:t>
            </a:r>
          </a:p>
          <a:p>
            <a:pPr marL="0" indent="0" rtl="0">
              <a:spcBef>
                <a:spcPct val="30000"/>
              </a:spcBef>
              <a:buNone/>
            </a:pPr>
            <a:r>
              <a:rPr lang="pt-BR" b="1"/>
              <a:t>Objetivo do módulo: </a:t>
            </a:r>
            <a:r>
              <a:rPr lang="pt-BR"/>
              <a:t>Explique como a Camada 2 alterna os dados.</a:t>
            </a:r>
          </a:p>
          <a:p>
            <a:pPr marL="0" indent="0">
              <a:spcBef>
                <a:spcPct val="30000"/>
              </a:spcBef>
              <a:buNone/>
            </a:pPr>
            <a:endParaRPr lang="en-US" dirty="0"/>
          </a:p>
          <a:p>
            <a:pPr marL="89297" indent="0">
              <a:spcBef>
                <a:spcPct val="30000"/>
              </a:spcBef>
              <a:buNone/>
            </a:pPr>
            <a:endParaRPr lang="en-US" dirty="0"/>
          </a:p>
          <a:p>
            <a:pPr marL="89297" indent="0">
              <a:spcBef>
                <a:spcPct val="30000"/>
              </a:spcBef>
              <a:buNone/>
            </a:pP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2985018778"/>
              </p:ext>
            </p:extLst>
          </p:nvPr>
        </p:nvGraphicFramePr>
        <p:xfrm>
          <a:off x="487933" y="1874440"/>
          <a:ext cx="8168134" cy="930830"/>
        </p:xfrm>
        <a:graphic>
          <a:graphicData uri="http://schemas.openxmlformats.org/drawingml/2006/table">
            <a:tbl>
              <a:tblPr firstRow="1" firstCol="1" bandRow="1">
                <a:tableStyleId>{5C22544A-7EE6-4342-B048-85BDC9FD1C3A}</a:tableStyleId>
              </a:tblPr>
              <a:tblGrid>
                <a:gridCol w="2656507">
                  <a:extLst>
                    <a:ext uri="{9D8B030D-6E8A-4147-A177-3AD203B41FA5}">
                      <a16:colId xmlns:a16="http://schemas.microsoft.com/office/drawing/2014/main" val="20000"/>
                    </a:ext>
                  </a:extLst>
                </a:gridCol>
                <a:gridCol w="5511627">
                  <a:extLst>
                    <a:ext uri="{9D8B030D-6E8A-4147-A177-3AD203B41FA5}">
                      <a16:colId xmlns:a16="http://schemas.microsoft.com/office/drawing/2014/main" val="20001"/>
                    </a:ext>
                  </a:extLst>
                </a:gridCol>
              </a:tblGrid>
              <a:tr h="186166">
                <a:tc>
                  <a:txBody>
                    <a:bodyPr/>
                    <a:lstStyle/>
                    <a:p>
                      <a:pPr marL="0" marR="0" rtl="0">
                        <a:lnSpc>
                          <a:spcPct val="107000"/>
                        </a:lnSpc>
                        <a:spcBef>
                          <a:spcPts val="0"/>
                        </a:spcBef>
                        <a:spcAft>
                          <a:spcPts val="0"/>
                        </a:spcAft>
                      </a:pPr>
                      <a:r>
                        <a:rPr lang="pt-BR" sz="1200">
                          <a:effectLst/>
                        </a:rPr>
                        <a:t>Título do Tópico</a:t>
                      </a:r>
                    </a:p>
                  </a:txBody>
                  <a:tcPr marL="68580" marR="68580" marT="0" marB="0"/>
                </a:tc>
                <a:tc>
                  <a:txBody>
                    <a:bodyPr/>
                    <a:lstStyle/>
                    <a:p>
                      <a:pPr marL="0" marR="0" rtl="0">
                        <a:lnSpc>
                          <a:spcPct val="107000"/>
                        </a:lnSpc>
                        <a:spcBef>
                          <a:spcPts val="0"/>
                        </a:spcBef>
                        <a:spcAft>
                          <a:spcPts val="0"/>
                        </a:spcAft>
                      </a:pPr>
                      <a:r>
                        <a:rPr lang="pt-BR" sz="1200">
                          <a:effectLst/>
                        </a:rPr>
                        <a:t>Objetivo do Tópico</a:t>
                      </a:r>
                    </a:p>
                  </a:txBody>
                  <a:tcPr marL="68580" marR="68580" marT="0" marB="0"/>
                </a:tc>
                <a:extLst>
                  <a:ext uri="{0D108BD9-81ED-4DB2-BD59-A6C34878D82A}">
                    <a16:rowId xmlns:a16="http://schemas.microsoft.com/office/drawing/2014/main" val="10000"/>
                  </a:ext>
                </a:extLst>
              </a:tr>
              <a:tr h="372332">
                <a:tc>
                  <a:txBody>
                    <a:bodyPr/>
                    <a:lstStyle/>
                    <a:p>
                      <a:pPr marL="0" marR="0" rtl="0">
                        <a:lnSpc>
                          <a:spcPct val="107000"/>
                        </a:lnSpc>
                        <a:spcBef>
                          <a:spcPts val="0"/>
                        </a:spcBef>
                        <a:spcAft>
                          <a:spcPts val="0"/>
                        </a:spcAft>
                      </a:pPr>
                      <a:r>
                        <a:rPr lang="pt-BR" sz="1200">
                          <a:effectLst/>
                        </a:rPr>
                        <a:t>Encaminhamento de quadros</a:t>
                      </a:r>
                    </a:p>
                  </a:txBody>
                  <a:tcPr marL="68580" marR="68580" marT="0" marB="0"/>
                </a:tc>
                <a:tc>
                  <a:txBody>
                    <a:bodyPr/>
                    <a:lstStyle/>
                    <a:p>
                      <a:pPr marL="0" marR="0" rtl="0">
                        <a:lnSpc>
                          <a:spcPct val="107000"/>
                        </a:lnSpc>
                        <a:spcBef>
                          <a:spcPts val="0"/>
                        </a:spcBef>
                        <a:spcAft>
                          <a:spcPts val="0"/>
                        </a:spcAft>
                      </a:pPr>
                      <a:r>
                        <a:rPr lang="pt-BR" sz="1200"/>
                        <a:t>Explicar como quadros são encaminhados em uma rede com switches.</a:t>
                      </a:r>
                    </a:p>
                  </a:txBody>
                  <a:tcPr marL="68580" marR="68580" marT="0" marB="0"/>
                </a:tc>
                <a:extLst>
                  <a:ext uri="{0D108BD9-81ED-4DB2-BD59-A6C34878D82A}">
                    <a16:rowId xmlns:a16="http://schemas.microsoft.com/office/drawing/2014/main" val="10001"/>
                  </a:ext>
                </a:extLst>
              </a:tr>
              <a:tr h="372332">
                <a:tc>
                  <a:txBody>
                    <a:bodyPr/>
                    <a:lstStyle/>
                    <a:p>
                      <a:pPr marL="0" marR="0" rtl="0">
                        <a:lnSpc>
                          <a:spcPct val="107000"/>
                        </a:lnSpc>
                        <a:spcBef>
                          <a:spcPts val="0"/>
                        </a:spcBef>
                        <a:spcAft>
                          <a:spcPts val="0"/>
                        </a:spcAft>
                      </a:pPr>
                      <a:r>
                        <a:rPr lang="pt-BR" sz="1200">
                          <a:effectLst/>
                        </a:rPr>
                        <a:t>Domínios de switching</a:t>
                      </a:r>
                    </a:p>
                  </a:txBody>
                  <a:tcPr marL="68580" marR="68580" marT="0" marB="0"/>
                </a:tc>
                <a:tc>
                  <a:txBody>
                    <a:bodyPr/>
                    <a:lstStyle/>
                    <a:p>
                      <a:pPr marL="0" marR="0" rtl="0">
                        <a:lnSpc>
                          <a:spcPct val="107000"/>
                        </a:lnSpc>
                        <a:spcBef>
                          <a:spcPts val="0"/>
                        </a:spcBef>
                        <a:spcAft>
                          <a:spcPts val="0"/>
                        </a:spcAft>
                      </a:pPr>
                      <a:r>
                        <a:rPr lang="pt-BR" sz="1200"/>
                        <a:t>Comparar um domínio de colisão com um domínio de broadcast.</a:t>
                      </a:r>
                    </a:p>
                  </a:txBody>
                  <a:tcPr marL="68580" marR="68580" marT="0" marB="0"/>
                </a:tc>
                <a:extLst>
                  <a:ext uri="{0D108BD9-81ED-4DB2-BD59-A6C34878D82A}">
                    <a16:rowId xmlns:a16="http://schemas.microsoft.com/office/drawing/2014/main" val="10002"/>
                  </a:ext>
                </a:extLst>
              </a:tr>
            </a:tbl>
          </a:graphicData>
        </a:graphic>
      </p:graphicFrame>
    </p:spTree>
    <p:custDataLst>
      <p:tags r:id="rId1"/>
    </p:custDataLst>
    <p:extLst>
      <p:ext uri="{BB962C8B-B14F-4D97-AF65-F5344CB8AC3E}">
        <p14:creationId xmlns:p14="http://schemas.microsoft.com/office/powerpoint/2010/main" val="3381894665"/>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915409"/>
            <a:ext cx="7598042" cy="1802391"/>
          </a:xfrm>
        </p:spPr>
        <p:txBody>
          <a:bodyPr/>
          <a:lstStyle/>
          <a:p>
            <a:pPr rtl="0"/>
            <a:r>
              <a:rPr lang="pt-BR">
                <a:solidFill>
                  <a:schemeClr val="accent5">
                    <a:lumMod val="40000"/>
                    <a:lumOff val="60000"/>
                  </a:schemeClr>
                </a:solidFill>
              </a:rPr>
              <a:t>2.1 Encaminhamento de quadros</a:t>
            </a:r>
          </a:p>
        </p:txBody>
      </p:sp>
    </p:spTree>
    <p:custDataLst>
      <p:tags r:id="rId1"/>
    </p:custDataLst>
    <p:extLst>
      <p:ext uri="{BB962C8B-B14F-4D97-AF65-F5344CB8AC3E}">
        <p14:creationId xmlns:p14="http://schemas.microsoft.com/office/powerpoint/2010/main" val="673099643"/>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1" y="41393"/>
            <a:ext cx="9144000" cy="789880"/>
          </a:xfrm>
        </p:spPr>
        <p:txBody>
          <a:bodyPr/>
          <a:lstStyle/>
          <a:p>
            <a:pPr rtl="0"/>
            <a:br>
              <a:rPr lang="en-US" altLang="en-US" dirty="0"/>
            </a:br>
            <a:r>
              <a:rPr lang="pt-BR"/>
              <a:t>Switching de encaminhamento de quadros na rede</a:t>
            </a:r>
          </a:p>
        </p:txBody>
      </p:sp>
      <p:sp>
        <p:nvSpPr>
          <p:cNvPr id="2" name="Content Placeholder 1"/>
          <p:cNvSpPr>
            <a:spLocks noGrp="1"/>
          </p:cNvSpPr>
          <p:nvPr>
            <p:ph idx="1"/>
          </p:nvPr>
        </p:nvSpPr>
        <p:spPr>
          <a:xfrm>
            <a:off x="118755" y="834569"/>
            <a:ext cx="4896590" cy="3608122"/>
          </a:xfrm>
        </p:spPr>
        <p:txBody>
          <a:bodyPr/>
          <a:lstStyle/>
          <a:p>
            <a:pPr marL="0" indent="0" rtl="0">
              <a:buNone/>
            </a:pPr>
            <a:r>
              <a:rPr lang="pt-BR" sz="1600"/>
              <a:t>Dois termos são associados a quadros que entram ou saem de uma interface:</a:t>
            </a:r>
          </a:p>
          <a:p>
            <a:pPr lvl="1" rtl="0">
              <a:buFont typeface="Arial" panose="020B0604020202020204" pitchFamily="34" charset="0"/>
              <a:buChar char="•"/>
            </a:pPr>
            <a:r>
              <a:rPr lang="pt-BR" sz="1600" b="1"/>
              <a:t>Ingresso</a:t>
            </a:r>
            <a:r>
              <a:rPr lang="pt-BR" sz="1600"/>
              <a:t> — entrar na interface</a:t>
            </a:r>
          </a:p>
          <a:p>
            <a:pPr lvl="1" rtl="0">
              <a:buFont typeface="Arial" panose="020B0604020202020204" pitchFamily="34" charset="0"/>
              <a:buChar char="•"/>
            </a:pPr>
            <a:r>
              <a:rPr lang="pt-BR" sz="1600" b="1"/>
              <a:t>Saída</a:t>
            </a:r>
            <a:r>
              <a:rPr lang="pt-BR" sz="1600"/>
              <a:t> — saindo da interface</a:t>
            </a:r>
          </a:p>
          <a:p>
            <a:pPr marL="0" indent="0" rtl="0">
              <a:buNone/>
            </a:pPr>
            <a:r>
              <a:rPr lang="pt-BR" sz="1600"/>
              <a:t>Um switch encaminha com base na interface de entrada e no endereço MAC de destino.</a:t>
            </a:r>
          </a:p>
          <a:p>
            <a:pPr marL="0" indent="0" rtl="0">
              <a:buNone/>
            </a:pPr>
            <a:r>
              <a:rPr lang="pt-BR" sz="1600"/>
              <a:t>Um switch usa sua tabela de endereços MAC para tomar decisões de encaminhamento.</a:t>
            </a:r>
          </a:p>
          <a:p>
            <a:pPr marL="0" indent="0">
              <a:buNone/>
            </a:pPr>
            <a:endParaRPr lang="en-US" sz="1600" dirty="0"/>
          </a:p>
          <a:p>
            <a:pPr marL="0" indent="0" rtl="0">
              <a:buNone/>
            </a:pPr>
            <a:r>
              <a:rPr lang="pt-BR" sz="1600" b="1"/>
              <a:t>Observação</a:t>
            </a:r>
            <a:r>
              <a:rPr lang="pt-BR" sz="1600"/>
              <a:t>: um switch nunca permitirá que o tráfego seja encaminhado para fora da interface que recebeu o tráfego. </a:t>
            </a:r>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90622" y="798941"/>
            <a:ext cx="3951778" cy="35190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ustDataLst>
      <p:tags r:id="rId1"/>
    </p:custDataLst>
    <p:extLst>
      <p:ext uri="{BB962C8B-B14F-4D97-AF65-F5344CB8AC3E}">
        <p14:creationId xmlns:p14="http://schemas.microsoft.com/office/powerpoint/2010/main" val="2342478232"/>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rtl="0"/>
            <a:r>
              <a:rPr lang="pt-BR" sz="1600"/>
              <a:t>Encaminhamento de quadros </a:t>
            </a:r>
            <a:br>
              <a:rPr lang="en-US" altLang="en-US" dirty="0"/>
            </a:br>
            <a:r>
              <a:rPr lang="pt-BR"/>
              <a:t>A tabela de endereços MAC do switch</a:t>
            </a:r>
          </a:p>
        </p:txBody>
      </p:sp>
      <p:sp>
        <p:nvSpPr>
          <p:cNvPr id="8195" name="Rectangle 6"/>
          <p:cNvSpPr>
            <a:spLocks noGrp="1" noChangeArrowheads="1"/>
          </p:cNvSpPr>
          <p:nvPr>
            <p:ph idx="1"/>
          </p:nvPr>
        </p:nvSpPr>
        <p:spPr>
          <a:xfrm>
            <a:off x="124609" y="905949"/>
            <a:ext cx="8853286" cy="2871724"/>
          </a:xfrm>
        </p:spPr>
        <p:txBody>
          <a:bodyPr/>
          <a:lstStyle/>
          <a:p>
            <a:pPr marL="0" indent="0" rtl="0">
              <a:buNone/>
            </a:pPr>
            <a:r>
              <a:rPr lang="pt-BR" sz="1800"/>
              <a:t>Um switch usará o endereço MAC de destino para determinar a interface de saída.</a:t>
            </a:r>
          </a:p>
          <a:p>
            <a:pPr marL="0" indent="0" rtl="0">
              <a:buNone/>
            </a:pPr>
            <a:r>
              <a:rPr lang="pt-BR" sz="1800"/>
              <a:t>Antes que um switch possa tomar essa decisão, ele deve saber qual interface o destino está localizado.</a:t>
            </a:r>
          </a:p>
          <a:p>
            <a:pPr marL="0" indent="0" rtl="0">
              <a:buNone/>
            </a:pPr>
            <a:r>
              <a:rPr lang="pt-BR" sz="1800"/>
              <a:t>Um switch cria uma tabela de endereços MAC, também conhecida como uma tabela CAM (Content Addressable Memory), gravando o endereço MAC de origem na tabela juntamente com a porta recebida.</a:t>
            </a:r>
          </a:p>
          <a:p>
            <a:pPr lvl="1"/>
            <a:endParaRPr lang="en-US" dirty="0">
              <a:effectLst/>
            </a:endParaRPr>
          </a:p>
        </p:txBody>
      </p:sp>
    </p:spTree>
    <p:extLst>
      <p:ext uri="{BB962C8B-B14F-4D97-AF65-F5344CB8AC3E}">
        <p14:creationId xmlns:p14="http://schemas.microsoft.com/office/powerpoint/2010/main" val="3529212767"/>
      </p:ext>
    </p:extLst>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rtl="0"/>
            <a:r>
              <a:rPr lang="pt-BR" sz="1600"/>
              <a:t>Encaminhamento de quadros</a:t>
            </a:r>
            <a:br>
              <a:rPr lang="en-US" altLang="en-US" dirty="0"/>
            </a:br>
            <a:r>
              <a:rPr lang="pt-BR"/>
              <a:t>O método de aprendizado e encaminhamento do switch</a:t>
            </a:r>
          </a:p>
        </p:txBody>
      </p:sp>
      <p:sp>
        <p:nvSpPr>
          <p:cNvPr id="8195" name="Rectangle 6"/>
          <p:cNvSpPr>
            <a:spLocks noGrp="1" noChangeArrowheads="1"/>
          </p:cNvSpPr>
          <p:nvPr>
            <p:ph idx="1"/>
          </p:nvPr>
        </p:nvSpPr>
        <p:spPr>
          <a:xfrm>
            <a:off x="124609" y="894073"/>
            <a:ext cx="8853286" cy="2588036"/>
          </a:xfrm>
        </p:spPr>
        <p:txBody>
          <a:bodyPr/>
          <a:lstStyle/>
          <a:p>
            <a:pPr marL="0" indent="0" rtl="0">
              <a:buNone/>
            </a:pPr>
            <a:r>
              <a:rPr lang="pt-BR" sz="1600"/>
              <a:t>O switch usa um processo de duas etapas:</a:t>
            </a:r>
          </a:p>
          <a:p>
            <a:pPr marL="142875" lvl="1" indent="0" rtl="0">
              <a:buNone/>
            </a:pPr>
            <a:r>
              <a:rPr lang="pt-BR" sz="1600" b="1"/>
              <a:t>Etapa 1.</a:t>
            </a:r>
            <a:r>
              <a:rPr lang="pt-BR" sz="1600"/>
              <a:t> Aprender - Examina o endereço de origem</a:t>
            </a:r>
          </a:p>
          <a:p>
            <a:pPr lvl="2" rtl="0">
              <a:buFont typeface="Arial" panose="020B0604020202020204" pitchFamily="34" charset="0"/>
              <a:buChar char="•"/>
            </a:pPr>
            <a:r>
              <a:rPr lang="pt-BR" sz="1600"/>
              <a:t>Adiciona o MAC de origem se não estiver na tabela</a:t>
            </a:r>
          </a:p>
          <a:p>
            <a:pPr lvl="2" rtl="0">
              <a:buFont typeface="Arial" panose="020B0604020202020204" pitchFamily="34" charset="0"/>
              <a:buChar char="•"/>
            </a:pPr>
            <a:r>
              <a:rPr lang="pt-BR" sz="1600"/>
              <a:t>Redefine a definição de tempo de intervalo para 5 minutos se a origem estiver na tabela</a:t>
            </a:r>
          </a:p>
          <a:p>
            <a:pPr marL="142875" lvl="1" indent="0" rtl="0">
              <a:buNone/>
            </a:pPr>
            <a:r>
              <a:rPr lang="pt-BR" sz="1600" b="1"/>
              <a:t>Etapa 2.</a:t>
            </a:r>
            <a:r>
              <a:rPr lang="pt-BR" sz="1600"/>
              <a:t> Encaminhar - examina o endereço de destino</a:t>
            </a:r>
          </a:p>
          <a:p>
            <a:pPr lvl="2" rtl="0">
              <a:buFont typeface="Arial" panose="020B0604020202020204" pitchFamily="34" charset="0"/>
              <a:buChar char="•"/>
            </a:pPr>
            <a:r>
              <a:rPr lang="pt-BR" sz="1600"/>
              <a:t>Se o MAC de destino estiver na tabela de endereços MAC, ele será encaminhado para a porta especificada.</a:t>
            </a:r>
          </a:p>
          <a:p>
            <a:pPr lvl="2" rtl="0">
              <a:buFont typeface="Arial" panose="020B0604020202020204" pitchFamily="34" charset="0"/>
              <a:buChar char="•"/>
            </a:pPr>
            <a:r>
              <a:rPr lang="pt-BR" sz="1600"/>
              <a:t>Se um MAC de destino não estiver na tabela, ele será inundado todas as interfaces, exceto a que foi recebida.</a:t>
            </a:r>
          </a:p>
        </p:txBody>
      </p:sp>
    </p:spTree>
    <p:extLst>
      <p:ext uri="{BB962C8B-B14F-4D97-AF65-F5344CB8AC3E}">
        <p14:creationId xmlns:p14="http://schemas.microsoft.com/office/powerpoint/2010/main" val="3220549253"/>
      </p:ext>
    </p:extLst>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rtl="0"/>
            <a:r>
              <a:rPr lang="pt-BR" sz="1600"/>
              <a:t>Vídeo de encaminhamento de quadros</a:t>
            </a:r>
            <a:br>
              <a:rPr lang="en-US" altLang="en-US" dirty="0"/>
            </a:br>
            <a:r>
              <a:rPr lang="pt-BR"/>
              <a:t> - tabelas de endereços MAC em comutadores conectados</a:t>
            </a:r>
          </a:p>
        </p:txBody>
      </p:sp>
      <p:sp>
        <p:nvSpPr>
          <p:cNvPr id="8195" name="Rectangle 6"/>
          <p:cNvSpPr>
            <a:spLocks noGrp="1" noChangeArrowheads="1"/>
          </p:cNvSpPr>
          <p:nvPr>
            <p:ph idx="1"/>
          </p:nvPr>
        </p:nvSpPr>
        <p:spPr>
          <a:xfrm>
            <a:off x="100858" y="914400"/>
            <a:ext cx="8853286" cy="1838162"/>
          </a:xfrm>
        </p:spPr>
        <p:txBody>
          <a:bodyPr/>
          <a:lstStyle/>
          <a:p>
            <a:pPr marL="0" indent="0" rtl="0">
              <a:buNone/>
            </a:pPr>
            <a:r>
              <a:rPr lang="pt-BR" sz="1800"/>
              <a:t>Este vídeo aborda o seguinte:</a:t>
            </a:r>
          </a:p>
          <a:p>
            <a:pPr rtl="0">
              <a:buFont typeface="Arial" panose="020B0604020202020204" pitchFamily="34" charset="0"/>
              <a:buChar char="•"/>
            </a:pPr>
            <a:r>
              <a:rPr lang="pt-BR" sz="1800"/>
              <a:t>Como os switches criam tabelas de endereços MAC</a:t>
            </a:r>
          </a:p>
          <a:p>
            <a:pPr rtl="0">
              <a:buFont typeface="Arial" panose="020B0604020202020204" pitchFamily="34" charset="0"/>
              <a:buChar char="•"/>
            </a:pPr>
            <a:r>
              <a:rPr lang="pt-BR" sz="1800"/>
              <a:t>Como redireciona quadros com base no conteúdo de suas tabelas de endereços MAC</a:t>
            </a:r>
          </a:p>
        </p:txBody>
      </p:sp>
    </p:spTree>
    <p:extLst>
      <p:ext uri="{BB962C8B-B14F-4D97-AF65-F5344CB8AC3E}">
        <p14:creationId xmlns:p14="http://schemas.microsoft.com/office/powerpoint/2010/main" val="3587744275"/>
      </p:ext>
    </p:extLst>
  </p:cSld>
  <p:clrMapOvr>
    <a:masterClrMapping/>
  </p:clrMapOvr>
  <p:transition spd="slow">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rtl="0"/>
            <a:r>
              <a:rPr lang="pt-BR" sz="1600"/>
              <a:t>Métodos de encaminhamento do</a:t>
            </a:r>
            <a:br>
              <a:rPr lang="en-US" altLang="en-US" dirty="0"/>
            </a:br>
            <a:r>
              <a:rPr lang="pt-BR"/>
              <a:t> switch de encaminhamento de quadros</a:t>
            </a:r>
          </a:p>
        </p:txBody>
      </p:sp>
      <p:sp>
        <p:nvSpPr>
          <p:cNvPr id="8195" name="Rectangle 6"/>
          <p:cNvSpPr>
            <a:spLocks noGrp="1" noChangeArrowheads="1"/>
          </p:cNvSpPr>
          <p:nvPr>
            <p:ph idx="1"/>
          </p:nvPr>
        </p:nvSpPr>
        <p:spPr>
          <a:xfrm>
            <a:off x="100858" y="858446"/>
            <a:ext cx="8853286" cy="2854572"/>
          </a:xfrm>
        </p:spPr>
        <p:txBody>
          <a:bodyPr/>
          <a:lstStyle/>
          <a:p>
            <a:pPr marL="0" indent="0" rtl="0">
              <a:buNone/>
            </a:pPr>
            <a:r>
              <a:rPr lang="pt-BR" sz="1800"/>
              <a:t>Os switches usam software em circuitos integrados específicos de aplicativos (ASICs) para tomar decisões muito rápidas.</a:t>
            </a:r>
          </a:p>
          <a:p>
            <a:pPr marL="0" indent="0" rtl="0">
              <a:buNone/>
            </a:pPr>
            <a:r>
              <a:rPr lang="pt-BR" sz="1800"/>
              <a:t>Um switch usará um dos dois métodos para tomar decisões de encaminhamento depois de receber um quadro:</a:t>
            </a:r>
          </a:p>
          <a:p>
            <a:pPr rtl="0">
              <a:buFont typeface="Arial" panose="020B0604020202020204" pitchFamily="34" charset="0"/>
              <a:buChar char="•"/>
            </a:pPr>
            <a:r>
              <a:rPr lang="pt-BR" sz="1800" b="1"/>
              <a:t>Comutação de loja e encaminhamento</a:t>
            </a:r>
            <a:r>
              <a:rPr lang="pt-BR" sz="1800"/>
              <a:t> - Recebe todo o quadro e garante que o quadro é válido. A comutação de armazenamento e encaminhamento é o método de comutação preferido da Cisco.</a:t>
            </a:r>
          </a:p>
          <a:p>
            <a:pPr rtl="0">
              <a:buFont typeface="Arial" panose="020B0604020202020204" pitchFamily="34" charset="0"/>
              <a:buChar char="•"/>
            </a:pPr>
            <a:r>
              <a:rPr lang="pt-BR" sz="1800" b="1"/>
              <a:t>Switching cut-through</a:t>
            </a:r>
            <a:r>
              <a:rPr lang="pt-BR" sz="1800"/>
              <a:t> — Encaminha o quadro imediatamente após determinar o endereço MAC de destino de um quadro de entrada e a porta de saída. </a:t>
            </a:r>
            <a:r>
              <a:rPr lang="pt-BR" sz="1800" b="1"/>
              <a:t> </a:t>
            </a:r>
          </a:p>
        </p:txBody>
      </p:sp>
    </p:spTree>
    <p:extLst>
      <p:ext uri="{BB962C8B-B14F-4D97-AF65-F5344CB8AC3E}">
        <p14:creationId xmlns:p14="http://schemas.microsoft.com/office/powerpoint/2010/main" val="1675267657"/>
      </p:ext>
    </p:extLst>
  </p:cSld>
  <p:clrMapOvr>
    <a:masterClrMapping/>
  </p:clrMapOvr>
  <p:transition spd="slow">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1" y="41394"/>
            <a:ext cx="9144000" cy="688280"/>
          </a:xfrm>
        </p:spPr>
        <p:txBody>
          <a:bodyPr/>
          <a:lstStyle/>
          <a:p>
            <a:pPr rtl="0"/>
            <a:r>
              <a:rPr lang="pt-BR" sz="1600"/>
              <a:t>Frame Forwarding</a:t>
            </a:r>
            <a:br>
              <a:rPr lang="en-US" altLang="en-US" dirty="0"/>
            </a:br>
            <a:r>
              <a:rPr lang="pt-BR"/>
              <a:t>Store-and-Forward Switching</a:t>
            </a:r>
          </a:p>
        </p:txBody>
      </p:sp>
      <p:sp>
        <p:nvSpPr>
          <p:cNvPr id="8195" name="Rectangle 6"/>
          <p:cNvSpPr>
            <a:spLocks noGrp="1" noChangeArrowheads="1"/>
          </p:cNvSpPr>
          <p:nvPr>
            <p:ph idx="1"/>
          </p:nvPr>
        </p:nvSpPr>
        <p:spPr>
          <a:xfrm>
            <a:off x="91622" y="738372"/>
            <a:ext cx="8853286" cy="1666287"/>
          </a:xfrm>
        </p:spPr>
        <p:txBody>
          <a:bodyPr/>
          <a:lstStyle/>
          <a:p>
            <a:pPr marL="0" indent="0" rtl="0">
              <a:buNone/>
            </a:pPr>
            <a:r>
              <a:rPr lang="pt-BR" sz="1600"/>
              <a:t>A loja e a frente tem duas características principais: </a:t>
            </a:r>
          </a:p>
          <a:p>
            <a:pPr lvl="1" rtl="0"/>
            <a:r>
              <a:rPr lang="pt-BR" sz="1600"/>
              <a:t>Verificação de erros — O switch verificará a Seqüência de Verificação de Quadro (FCS) para erros de CRC. Quadros ruins serão descartados.</a:t>
            </a:r>
          </a:p>
          <a:p>
            <a:pPr lvl="1" rtl="0"/>
            <a:r>
              <a:rPr lang="pt-BR" sz="1600"/>
              <a:t>Buffering — A interface de entrada armazenará o porta-retratos enquanto verifica o FCS. Isso também permite que o switch se ajuste a uma diferença de potencial nas velocidades entre as portas de entrada e saída.</a:t>
            </a:r>
          </a:p>
          <a:p>
            <a:pPr marL="142875" lvl="1" indent="0">
              <a:buNone/>
            </a:pPr>
            <a:endParaRPr lang="en-US" sz="1600"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12902" y="2404659"/>
            <a:ext cx="4708814" cy="22523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79615737"/>
      </p:ext>
    </p:extLst>
  </p:cSld>
  <p:clrMapOvr>
    <a:masterClrMapping/>
  </p:clrMapOvr>
  <p:transition spd="slow">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1" y="41393"/>
            <a:ext cx="4590287" cy="757551"/>
          </a:xfrm>
        </p:spPr>
        <p:txBody>
          <a:bodyPr/>
          <a:lstStyle/>
          <a:p>
            <a:pPr rtl="0"/>
            <a:r>
              <a:rPr lang="pt-BR" sz="1600"/>
              <a:t>Frame Forwarding</a:t>
            </a:r>
            <a:br>
              <a:rPr lang="en-US" altLang="en-US" dirty="0"/>
            </a:br>
            <a:r>
              <a:rPr lang="pt-BR"/>
              <a:t>Cut-Through Switching</a:t>
            </a:r>
          </a:p>
        </p:txBody>
      </p:sp>
      <p:sp>
        <p:nvSpPr>
          <p:cNvPr id="8195" name="Rectangle 6"/>
          <p:cNvSpPr>
            <a:spLocks noGrp="1" noChangeArrowheads="1"/>
          </p:cNvSpPr>
          <p:nvPr>
            <p:ph idx="1"/>
          </p:nvPr>
        </p:nvSpPr>
        <p:spPr>
          <a:xfrm>
            <a:off x="4590288" y="420168"/>
            <a:ext cx="4553711" cy="3919360"/>
          </a:xfrm>
        </p:spPr>
        <p:txBody>
          <a:bodyPr/>
          <a:lstStyle/>
          <a:p>
            <a:pPr rtl="0">
              <a:buFont typeface="Arial" panose="020B0604020202020204" pitchFamily="34" charset="0"/>
              <a:buChar char="•"/>
            </a:pPr>
            <a:r>
              <a:rPr lang="pt-BR" sz="1600"/>
              <a:t>O corte encaminha o quadro imediatamente após determinar o MAC de destino.</a:t>
            </a:r>
          </a:p>
          <a:p>
            <a:pPr rtl="0">
              <a:buFont typeface="Arial" panose="020B0604020202020204" pitchFamily="34" charset="0"/>
              <a:buChar char="•"/>
            </a:pPr>
            <a:r>
              <a:rPr lang="pt-BR" sz="1600"/>
              <a:t>Fragment (Frag) Método livre irá verificar o destino e garantir que o quadro é pelo menos 64 Bytes. Isso eliminará os anões.</a:t>
            </a:r>
          </a:p>
          <a:p>
            <a:pPr marL="0" indent="0" rtl="0">
              <a:buNone/>
            </a:pPr>
            <a:r>
              <a:rPr lang="pt-BR" sz="1600"/>
              <a:t>Conceitos de comutação Cut-Through:</a:t>
            </a:r>
          </a:p>
          <a:p>
            <a:pPr lvl="1" rtl="0">
              <a:buFont typeface="Arial" panose="020B0604020202020204" pitchFamily="34" charset="0"/>
              <a:buChar char="•"/>
            </a:pPr>
            <a:r>
              <a:rPr lang="pt-BR" sz="1600"/>
              <a:t>É apropriado para switches que precisam de latência abaixo de 10 microssegundos</a:t>
            </a:r>
          </a:p>
          <a:p>
            <a:pPr lvl="1" rtl="0">
              <a:buFont typeface="Arial" panose="020B0604020202020204" pitchFamily="34" charset="0"/>
              <a:buChar char="•"/>
            </a:pPr>
            <a:r>
              <a:rPr lang="pt-BR" sz="1600"/>
              <a:t>Não verifica o FCS, para que ele possa propagar erros</a:t>
            </a:r>
          </a:p>
          <a:p>
            <a:pPr lvl="1" rtl="0">
              <a:buFont typeface="Arial" panose="020B0604020202020204" pitchFamily="34" charset="0"/>
              <a:buChar char="•"/>
            </a:pPr>
            <a:r>
              <a:rPr lang="pt-BR" sz="1600"/>
              <a:t>Pode levar a problemas de largura de banda se o switch propagar muitos erros</a:t>
            </a:r>
          </a:p>
          <a:p>
            <a:pPr lvl="1" rtl="0">
              <a:buFont typeface="Arial" panose="020B0604020202020204" pitchFamily="34" charset="0"/>
              <a:buChar char="•"/>
            </a:pPr>
            <a:r>
              <a:rPr lang="pt-BR" sz="1600"/>
              <a:t>Não é possível suportar portas com velocidades diferentes que vão da entrada à saída</a:t>
            </a: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1745" y="1685717"/>
            <a:ext cx="4313382" cy="24934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64696256"/>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098" name="Rectangle 33"/>
          <p:cNvSpPr>
            <a:spLocks noGrp="1" noChangeArrowheads="1"/>
          </p:cNvSpPr>
          <p:nvPr>
            <p:ph type="title"/>
          </p:nvPr>
        </p:nvSpPr>
        <p:spPr>
          <a:xfrm>
            <a:off x="1" y="50629"/>
            <a:ext cx="9144000" cy="757551"/>
          </a:xfrm>
        </p:spPr>
        <p:txBody>
          <a:bodyPr/>
          <a:lstStyle/>
          <a:p>
            <a:pPr rtl="0"/>
            <a:r>
              <a:rPr lang="pt-BR"/>
              <a:t>Instructor Materials – Module 2 Planning Guide</a:t>
            </a:r>
          </a:p>
        </p:txBody>
      </p:sp>
      <p:sp>
        <p:nvSpPr>
          <p:cNvPr id="4099" name="Rectangle 34"/>
          <p:cNvSpPr>
            <a:spLocks noGrp="1" noChangeArrowheads="1"/>
          </p:cNvSpPr>
          <p:nvPr>
            <p:ph idx="1"/>
          </p:nvPr>
        </p:nvSpPr>
        <p:spPr>
          <a:xfrm>
            <a:off x="145357" y="808180"/>
            <a:ext cx="8433035" cy="3809540"/>
          </a:xfrm>
        </p:spPr>
        <p:txBody>
          <a:bodyPr/>
          <a:lstStyle/>
          <a:p>
            <a:pPr marL="0" indent="0" rtl="0">
              <a:buNone/>
            </a:pPr>
            <a:r>
              <a:rPr lang="pt-BR" sz="1600"/>
              <a:t>This PowerPoint deck is divided in two parts:</a:t>
            </a:r>
          </a:p>
          <a:p>
            <a:pPr rtl="0">
              <a:buFont typeface="Arial" panose="020B0604020202020204" pitchFamily="34" charset="0"/>
              <a:buChar char="•"/>
            </a:pPr>
            <a:r>
              <a:rPr lang="pt-BR" sz="1600"/>
              <a:t>Instructor Planning Guide</a:t>
            </a:r>
          </a:p>
          <a:p>
            <a:pPr lvl="1" rtl="0">
              <a:buFont typeface="Arial" panose="020B0604020202020204" pitchFamily="34" charset="0"/>
              <a:buChar char="•"/>
            </a:pPr>
            <a:r>
              <a:rPr lang="pt-BR" sz="1600"/>
              <a:t>Information to help you become familiar with the module</a:t>
            </a:r>
          </a:p>
          <a:p>
            <a:pPr lvl="1" rtl="0">
              <a:buFont typeface="Arial" panose="020B0604020202020204" pitchFamily="34" charset="0"/>
              <a:buChar char="•"/>
            </a:pPr>
            <a:r>
              <a:rPr lang="pt-BR" sz="1600"/>
              <a:t>Teaching aids</a:t>
            </a:r>
          </a:p>
          <a:p>
            <a:pPr rtl="0">
              <a:buFont typeface="Arial" panose="020B0604020202020204" pitchFamily="34" charset="0"/>
              <a:buChar char="•"/>
            </a:pPr>
            <a:r>
              <a:rPr lang="pt-BR" sz="1600"/>
              <a:t>Instructor Class Presentation</a:t>
            </a:r>
          </a:p>
          <a:p>
            <a:pPr lvl="1" rtl="0">
              <a:buFont typeface="Arial" panose="020B0604020202020204" pitchFamily="34" charset="0"/>
              <a:buChar char="•"/>
            </a:pPr>
            <a:r>
              <a:rPr lang="pt-BR" sz="1600"/>
              <a:t>Optional slides that you can use in the classroom</a:t>
            </a:r>
          </a:p>
          <a:p>
            <a:pPr lvl="1" rtl="0">
              <a:buFont typeface="Arial" panose="020B0604020202020204" pitchFamily="34" charset="0"/>
              <a:buChar char="•"/>
            </a:pPr>
            <a:r>
              <a:rPr lang="pt-BR" sz="1600"/>
              <a:t>Begins on slide # 10</a:t>
            </a:r>
          </a:p>
          <a:p>
            <a:pPr marL="142875" lvl="1" indent="0" algn="ctr" rtl="0">
              <a:buNone/>
            </a:pPr>
            <a:r>
              <a:rPr lang="pt-BR" sz="1600" b="1"/>
              <a:t>Note</a:t>
            </a:r>
            <a:r>
              <a:rPr lang="pt-BR" sz="1600"/>
              <a:t>: Remove the Planning Guide from this presentation before sharing with anyone.</a:t>
            </a:r>
          </a:p>
          <a:p>
            <a:pPr marL="0" indent="0" rtl="0">
              <a:buNone/>
            </a:pPr>
            <a:r>
              <a:rPr lang="pt-BR" sz="1600" b="1">
                <a:solidFill>
                  <a:schemeClr val="accent4"/>
                </a:solidFill>
              </a:rPr>
              <a:t>For additional help and resources go to the Instructor Home Page and Course Resources for this course. You also can visit the professional development site on netacad.com, the official Cisco Networking Academy Facebook page, or Instructor Only FB group.</a:t>
            </a:r>
          </a:p>
        </p:txBody>
      </p:sp>
    </p:spTree>
    <p:custDataLst>
      <p:tags r:id="rId1"/>
    </p:custDataLst>
    <p:extLst>
      <p:ext uri="{BB962C8B-B14F-4D97-AF65-F5344CB8AC3E}">
        <p14:creationId xmlns:p14="http://schemas.microsoft.com/office/powerpoint/2010/main" val="2982443213"/>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915409"/>
            <a:ext cx="7598042" cy="1802391"/>
          </a:xfrm>
        </p:spPr>
        <p:txBody>
          <a:bodyPr/>
          <a:lstStyle/>
          <a:p>
            <a:pPr rtl="0"/>
            <a:r>
              <a:rPr lang="pt-BR">
                <a:solidFill>
                  <a:schemeClr val="accent5">
                    <a:lumMod val="40000"/>
                    <a:lumOff val="60000"/>
                  </a:schemeClr>
                </a:solidFill>
              </a:rPr>
              <a:t>2.2 Switching Domains</a:t>
            </a:r>
          </a:p>
        </p:txBody>
      </p:sp>
    </p:spTree>
    <p:custDataLst>
      <p:tags r:id="rId1"/>
    </p:custDataLst>
    <p:extLst>
      <p:ext uri="{BB962C8B-B14F-4D97-AF65-F5344CB8AC3E}">
        <p14:creationId xmlns:p14="http://schemas.microsoft.com/office/powerpoint/2010/main" val="1758337446"/>
      </p:ext>
    </p:extLst>
  </p:cSld>
  <p:clrMapOvr>
    <a:masterClrMapping/>
  </p:clrMapOvr>
  <p:transition spd="slow">
    <p:wip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rtl="0"/>
            <a:br>
              <a:rPr lang="en-US" altLang="en-US" dirty="0"/>
            </a:br>
            <a:r>
              <a:rPr lang="pt-BR"/>
              <a:t>Domínios de switching </a:t>
            </a:r>
            <a:r>
              <a:rPr lang="pt-BR" sz="1600"/>
              <a:t>Domínios de colisão</a:t>
            </a:r>
          </a:p>
        </p:txBody>
      </p:sp>
      <p:sp>
        <p:nvSpPr>
          <p:cNvPr id="8195" name="Rectangle 6"/>
          <p:cNvSpPr>
            <a:spLocks noGrp="1" noChangeArrowheads="1"/>
          </p:cNvSpPr>
          <p:nvPr>
            <p:ph idx="1"/>
          </p:nvPr>
        </p:nvSpPr>
        <p:spPr>
          <a:xfrm>
            <a:off x="246743" y="798945"/>
            <a:ext cx="4195948" cy="3856182"/>
          </a:xfrm>
        </p:spPr>
        <p:txBody>
          <a:bodyPr/>
          <a:lstStyle/>
          <a:p>
            <a:pPr marL="0" indent="0" rtl="0">
              <a:buNone/>
            </a:pPr>
            <a:r>
              <a:rPr lang="pt-BR" sz="1600"/>
              <a:t>Os switches eliminam domínios de colisão e reduzem o congestionamento.</a:t>
            </a:r>
          </a:p>
          <a:p>
            <a:pPr rtl="0">
              <a:buFont typeface="Arial" panose="020B0604020202020204" pitchFamily="34" charset="0"/>
              <a:buChar char="•"/>
            </a:pPr>
            <a:r>
              <a:rPr lang="pt-BR" sz="1600"/>
              <a:t>Quando há full duplex no link, os domínios de colisão são eliminados.</a:t>
            </a:r>
          </a:p>
          <a:p>
            <a:pPr rtl="0">
              <a:buFont typeface="Arial" panose="020B0604020202020204" pitchFamily="34" charset="0"/>
              <a:buChar char="•"/>
            </a:pPr>
            <a:r>
              <a:rPr lang="pt-BR" sz="1600"/>
              <a:t>Quando houver um ou mais dispositivos em half-duplex, agora haverá um domínio de colisão.</a:t>
            </a:r>
          </a:p>
          <a:p>
            <a:pPr lvl="2" rtl="0"/>
            <a:r>
              <a:rPr lang="pt-BR" sz="1600"/>
              <a:t>Haverá agora disputa pela largura de banda.</a:t>
            </a:r>
          </a:p>
          <a:p>
            <a:pPr lvl="2" rtl="0"/>
            <a:r>
              <a:rPr lang="pt-BR" sz="1600"/>
              <a:t>Colisões agora são possíveis.</a:t>
            </a:r>
          </a:p>
          <a:p>
            <a:pPr rtl="0">
              <a:buFont typeface="Arial" panose="020B0604020202020204" pitchFamily="34" charset="0"/>
              <a:buChar char="•"/>
            </a:pPr>
            <a:r>
              <a:rPr lang="pt-BR" sz="1600"/>
              <a:t>A maioria dos dispositivos, incluindo a Cisco e a Microsoft, usam a negociação automática como configuração padrão para duplex e velocidade.</a:t>
            </a:r>
          </a:p>
          <a:p>
            <a:pPr marL="0" indent="0" rtl="0">
              <a:buNone/>
            </a:pPr>
            <a:r>
              <a:rPr lang="pt-BR" sz="1400"/>
              <a:t> </a:t>
            </a:r>
          </a:p>
        </p:txBody>
      </p:sp>
      <p:pic>
        <p:nvPicPr>
          <p:cNvPr id="409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47829" y="1450110"/>
            <a:ext cx="4622280" cy="29852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ustDataLst>
      <p:tags r:id="rId1"/>
    </p:custDataLst>
    <p:extLst>
      <p:ext uri="{BB962C8B-B14F-4D97-AF65-F5344CB8AC3E}">
        <p14:creationId xmlns:p14="http://schemas.microsoft.com/office/powerpoint/2010/main" val="49223303"/>
      </p:ext>
    </p:extLst>
  </p:cSld>
  <p:clrMapOvr>
    <a:masterClrMapping/>
  </p:clrMapOvr>
  <p:transition spd="slow">
    <p:wip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1" y="41393"/>
            <a:ext cx="4034970" cy="757551"/>
          </a:xfrm>
        </p:spPr>
        <p:txBody>
          <a:bodyPr/>
          <a:lstStyle/>
          <a:p>
            <a:pPr rtl="0"/>
            <a:br>
              <a:rPr lang="en-US" altLang="en-US" dirty="0"/>
            </a:br>
            <a:r>
              <a:rPr lang="pt-BR"/>
              <a:t>Domínios de switching </a:t>
            </a:r>
            <a:r>
              <a:rPr lang="pt-BR" sz="1600"/>
              <a:t>Domínios de broadcast</a:t>
            </a:r>
          </a:p>
        </p:txBody>
      </p:sp>
      <p:sp>
        <p:nvSpPr>
          <p:cNvPr id="8195" name="Rectangle 6"/>
          <p:cNvSpPr>
            <a:spLocks noGrp="1" noChangeArrowheads="1"/>
          </p:cNvSpPr>
          <p:nvPr>
            <p:ph idx="1"/>
          </p:nvPr>
        </p:nvSpPr>
        <p:spPr>
          <a:xfrm>
            <a:off x="4279074" y="609601"/>
            <a:ext cx="4717144" cy="4122386"/>
          </a:xfrm>
        </p:spPr>
        <p:txBody>
          <a:bodyPr/>
          <a:lstStyle/>
          <a:p>
            <a:pPr marL="169545" indent="-169545" rtl="0">
              <a:buFont typeface="Arial" panose="020B0604020202020204" pitchFamily="34" charset="0"/>
              <a:buChar char="•"/>
            </a:pPr>
            <a:r>
              <a:rPr lang="pt-BR" sz="1400" dirty="0">
                <a:ea typeface="ＭＳ Ｐゴシック"/>
              </a:rPr>
              <a:t>Um domínio de difusão se estende por todos os dispositivos da Camada 1 ou da Camada 2 em uma LAN.</a:t>
            </a:r>
          </a:p>
          <a:p>
            <a:pPr lvl="1" rtl="0">
              <a:buFont typeface="Arial" panose="020B0604020202020204" pitchFamily="34" charset="0"/>
              <a:buChar char="•"/>
            </a:pPr>
            <a:r>
              <a:rPr lang="pt-BR" dirty="0">
                <a:ea typeface="ＭＳ Ｐゴシック"/>
              </a:rPr>
              <a:t>Somente um dispositivo de camada 3 (roteador) quebrará o domínio de difusão, também chamado de domínio de difusão MAC.</a:t>
            </a:r>
          </a:p>
          <a:p>
            <a:pPr lvl="1" rtl="0">
              <a:buFont typeface="Arial" panose="020B0604020202020204" pitchFamily="34" charset="0"/>
              <a:buChar char="•"/>
            </a:pPr>
            <a:r>
              <a:rPr lang="pt-BR" dirty="0">
                <a:ea typeface="ＭＳ Ｐゴシック"/>
              </a:rPr>
              <a:t>O domínio de transmissão consiste em todos os dispositivos na LAN que recebem o tráfego de transmissão.</a:t>
            </a:r>
          </a:p>
          <a:p>
            <a:pPr marL="169545" indent="-169545">
              <a:buFont typeface="Arial" panose="020B0604020202020204" pitchFamily="34" charset="0"/>
              <a:buChar char="•"/>
            </a:pPr>
            <a:r>
              <a:rPr lang="pt-BR" sz="1400" dirty="0">
                <a:ea typeface="ＭＳ Ｐゴシック"/>
              </a:rPr>
              <a:t>Quando o switch de camada 2 receber a transmissão, ele inundará todas as interfaces, exceto a interface de entrada. </a:t>
            </a:r>
            <a:endParaRPr lang="pt-BR" sz="1400" dirty="0"/>
          </a:p>
          <a:p>
            <a:pPr marL="169545" indent="-169545" rtl="0">
              <a:buFont typeface="Arial" panose="020B0604020202020204" pitchFamily="34" charset="0"/>
              <a:buChar char="•"/>
            </a:pPr>
            <a:r>
              <a:rPr lang="pt-BR" sz="1400" dirty="0">
                <a:ea typeface="ＭＳ Ｐゴシック"/>
              </a:rPr>
              <a:t>Muitas transmissões podem causar congestionamento e desempenho de rede ruim.</a:t>
            </a:r>
          </a:p>
          <a:p>
            <a:pPr marL="169545" indent="-169545" rtl="0">
              <a:buFont typeface="Arial" panose="020B0604020202020204" pitchFamily="34" charset="0"/>
              <a:buChar char="•"/>
            </a:pPr>
            <a:r>
              <a:rPr lang="pt-BR" sz="1400" dirty="0">
                <a:ea typeface="ＭＳ Ｐゴシック"/>
              </a:rPr>
              <a:t>Aumentar os dispositivos na Camada 1 ou na Camada 2 fará com que o domínio de difusão se expanda.</a:t>
            </a:r>
          </a:p>
        </p:txBody>
      </p:sp>
      <p:pic>
        <p:nvPicPr>
          <p:cNvPr id="512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4617" y="1283855"/>
            <a:ext cx="3928140" cy="28170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ustDataLst>
      <p:tags r:id="rId1"/>
    </p:custDataLst>
    <p:extLst>
      <p:ext uri="{BB962C8B-B14F-4D97-AF65-F5344CB8AC3E}">
        <p14:creationId xmlns:p14="http://schemas.microsoft.com/office/powerpoint/2010/main" val="703112685"/>
      </p:ext>
    </p:extLst>
  </p:cSld>
  <p:clrMapOvr>
    <a:masterClrMapping/>
  </p:clrMapOvr>
  <p:transition spd="slow">
    <p:wip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0" y="41393"/>
            <a:ext cx="4688113" cy="829464"/>
          </a:xfrm>
        </p:spPr>
        <p:txBody>
          <a:bodyPr/>
          <a:lstStyle/>
          <a:p>
            <a:pPr rtl="0"/>
            <a:r>
              <a:rPr lang="pt-BR" sz="1600"/>
              <a:t>Trocar de domínio </a:t>
            </a:r>
            <a:br>
              <a:rPr lang="en-US" altLang="en-US" dirty="0"/>
            </a:br>
            <a:r>
              <a:rPr lang="pt-BR"/>
              <a:t>aliviou o congestionamento da rede</a:t>
            </a:r>
          </a:p>
        </p:txBody>
      </p:sp>
      <p:sp>
        <p:nvSpPr>
          <p:cNvPr id="8195" name="Rectangle 6"/>
          <p:cNvSpPr>
            <a:spLocks noGrp="1" noChangeArrowheads="1"/>
          </p:cNvSpPr>
          <p:nvPr>
            <p:ph idx="1"/>
          </p:nvPr>
        </p:nvSpPr>
        <p:spPr>
          <a:xfrm>
            <a:off x="203201" y="986971"/>
            <a:ext cx="8571344" cy="990512"/>
          </a:xfrm>
        </p:spPr>
        <p:txBody>
          <a:bodyPr/>
          <a:lstStyle/>
          <a:p>
            <a:pPr marL="0" indent="0" rtl="0">
              <a:buNone/>
            </a:pPr>
            <a:r>
              <a:rPr lang="pt-BR" sz="1600"/>
              <a:t>Os switches usam a tabela de endereços MAC e full-duplex para eliminar colisões e evitar congestionamentos.</a:t>
            </a:r>
          </a:p>
          <a:p>
            <a:pPr marL="0" indent="0" rtl="0">
              <a:buNone/>
            </a:pPr>
            <a:r>
              <a:rPr lang="pt-BR" sz="1600"/>
              <a:t>As características do switch que aliviam o congestionamento são as seguintes:</a:t>
            </a:r>
          </a:p>
          <a:p>
            <a:pPr marL="0" indent="0">
              <a:buNone/>
            </a:pPr>
            <a:endParaRPr lang="en-US" altLang="ja-JP" dirty="0"/>
          </a:p>
        </p:txBody>
      </p:sp>
      <p:graphicFrame>
        <p:nvGraphicFramePr>
          <p:cNvPr id="2" name="Table 1"/>
          <p:cNvGraphicFramePr>
            <a:graphicFrameLocks noGrp="1"/>
          </p:cNvGraphicFramePr>
          <p:nvPr>
            <p:extLst>
              <p:ext uri="{D42A27DB-BD31-4B8C-83A1-F6EECF244321}">
                <p14:modId xmlns:p14="http://schemas.microsoft.com/office/powerpoint/2010/main" val="1616821400"/>
              </p:ext>
            </p:extLst>
          </p:nvPr>
        </p:nvGraphicFramePr>
        <p:xfrm>
          <a:off x="449717" y="2254251"/>
          <a:ext cx="8316911" cy="2590800"/>
        </p:xfrm>
        <a:graphic>
          <a:graphicData uri="http://schemas.openxmlformats.org/drawingml/2006/table">
            <a:tbl>
              <a:tblPr firstRow="1" bandRow="1">
                <a:tableStyleId>{5C22544A-7EE6-4342-B048-85BDC9FD1C3A}</a:tableStyleId>
              </a:tblPr>
              <a:tblGrid>
                <a:gridCol w="2127228">
                  <a:extLst>
                    <a:ext uri="{9D8B030D-6E8A-4147-A177-3AD203B41FA5}">
                      <a16:colId xmlns:a16="http://schemas.microsoft.com/office/drawing/2014/main" val="20000"/>
                    </a:ext>
                  </a:extLst>
                </a:gridCol>
                <a:gridCol w="6189683">
                  <a:extLst>
                    <a:ext uri="{9D8B030D-6E8A-4147-A177-3AD203B41FA5}">
                      <a16:colId xmlns:a16="http://schemas.microsoft.com/office/drawing/2014/main" val="20001"/>
                    </a:ext>
                  </a:extLst>
                </a:gridCol>
              </a:tblGrid>
              <a:tr h="302463">
                <a:tc>
                  <a:txBody>
                    <a:bodyPr/>
                    <a:lstStyle/>
                    <a:p>
                      <a:pPr rtl="0"/>
                      <a:r>
                        <a:rPr lang="pt-BR"/>
                        <a:t>Protocolos</a:t>
                      </a:r>
                    </a:p>
                  </a:txBody>
                  <a:tcPr/>
                </a:tc>
                <a:tc>
                  <a:txBody>
                    <a:bodyPr/>
                    <a:lstStyle/>
                    <a:p>
                      <a:pPr rtl="0"/>
                      <a:r>
                        <a:rPr lang="pt-BR"/>
                        <a:t>Função</a:t>
                      </a:r>
                    </a:p>
                  </a:txBody>
                  <a:tcPr/>
                </a:tc>
                <a:extLst>
                  <a:ext uri="{0D108BD9-81ED-4DB2-BD59-A6C34878D82A}">
                    <a16:rowId xmlns:a16="http://schemas.microsoft.com/office/drawing/2014/main" val="10000"/>
                  </a:ext>
                </a:extLst>
              </a:tr>
              <a:tr h="323562">
                <a:tc>
                  <a:txBody>
                    <a:bodyPr/>
                    <a:lstStyle/>
                    <a:p>
                      <a:pPr rtl="0"/>
                      <a:r>
                        <a:rPr lang="pt-BR" b="1"/>
                        <a:t>Fast Port Speeds</a:t>
                      </a:r>
                    </a:p>
                  </a:txBody>
                  <a:tcPr/>
                </a:tc>
                <a:tc>
                  <a:txBody>
                    <a:bodyPr/>
                    <a:lstStyle/>
                    <a:p>
                      <a:pPr marL="0" indent="0" rtl="0">
                        <a:buFont typeface="Wingdings" panose="05000000000000000000" pitchFamily="2" charset="2"/>
                        <a:buNone/>
                      </a:pPr>
                      <a:r>
                        <a:rPr lang="pt-BR"/>
                        <a:t>Dependendo do modelo, os switches podem ter velocidades de porta de até 100 Gbps.</a:t>
                      </a:r>
                    </a:p>
                  </a:txBody>
                  <a:tcPr/>
                </a:tc>
                <a:extLst>
                  <a:ext uri="{0D108BD9-81ED-4DB2-BD59-A6C34878D82A}">
                    <a16:rowId xmlns:a16="http://schemas.microsoft.com/office/drawing/2014/main" val="10001"/>
                  </a:ext>
                </a:extLst>
              </a:tr>
              <a:tr h="333828">
                <a:tc>
                  <a:txBody>
                    <a:bodyPr/>
                    <a:lstStyle/>
                    <a:p>
                      <a:pPr rtl="0"/>
                      <a:r>
                        <a:rPr lang="pt-BR" b="1"/>
                        <a:t>Switching interno rápido</a:t>
                      </a:r>
                    </a:p>
                  </a:txBody>
                  <a:tcPr/>
                </a:tc>
                <a:tc>
                  <a:txBody>
                    <a:bodyPr/>
                    <a:lstStyle/>
                    <a:p>
                      <a:pPr marL="0" indent="0" rtl="0">
                        <a:buFont typeface="Wingdings" panose="05000000000000000000" pitchFamily="2" charset="2"/>
                        <a:buNone/>
                      </a:pPr>
                      <a:r>
                        <a:rPr lang="pt-BR"/>
                        <a:t>Isso usa barramento interno rápido ou memória compartilhada para melhorar o</a:t>
                      </a:r>
                      <a:r>
                        <a:rPr lang="pt-BR" baseline="0"/>
                        <a:t> desempenho. </a:t>
                      </a:r>
                    </a:p>
                  </a:txBody>
                  <a:tcPr/>
                </a:tc>
                <a:extLst>
                  <a:ext uri="{0D108BD9-81ED-4DB2-BD59-A6C34878D82A}">
                    <a16:rowId xmlns:a16="http://schemas.microsoft.com/office/drawing/2014/main" val="10002"/>
                  </a:ext>
                </a:extLst>
              </a:tr>
              <a:tr h="335320">
                <a:tc>
                  <a:txBody>
                    <a:bodyPr/>
                    <a:lstStyle/>
                    <a:p>
                      <a:pPr rtl="0"/>
                      <a:r>
                        <a:rPr lang="pt-BR" b="1"/>
                        <a:t>buffers de quadros grandes</a:t>
                      </a:r>
                    </a:p>
                  </a:txBody>
                  <a:tcPr/>
                </a:tc>
                <a:tc>
                  <a:txBody>
                    <a:bodyPr/>
                    <a:lstStyle/>
                    <a:p>
                      <a:pPr rtl="0"/>
                      <a:r>
                        <a:rPr lang="pt-BR"/>
                        <a:t>Isso permite</a:t>
                      </a:r>
                      <a:r>
                        <a:rPr lang="pt-BR" baseline="0"/>
                        <a:t> armazenamento temporário durante o processamento de grandes quantidades de quadros. </a:t>
                      </a:r>
                    </a:p>
                  </a:txBody>
                  <a:tcPr/>
                </a:tc>
                <a:extLst>
                  <a:ext uri="{0D108BD9-81ED-4DB2-BD59-A6C34878D82A}">
                    <a16:rowId xmlns:a16="http://schemas.microsoft.com/office/drawing/2014/main" val="10003"/>
                  </a:ext>
                </a:extLst>
              </a:tr>
              <a:tr h="319314">
                <a:tc>
                  <a:txBody>
                    <a:bodyPr/>
                    <a:lstStyle/>
                    <a:p>
                      <a:pPr rtl="0"/>
                      <a:r>
                        <a:rPr lang="pt-BR" b="1"/>
                        <a:t>alta densidade de portas</a:t>
                      </a:r>
                    </a:p>
                  </a:txBody>
                  <a:tcPr/>
                </a:tc>
                <a:tc>
                  <a:txBody>
                    <a:bodyPr/>
                    <a:lstStyle/>
                    <a:p>
                      <a:pPr rtl="0"/>
                      <a:r>
                        <a:rPr lang="pt-BR"/>
                        <a:t>Isso fornece muitas portas para que os dispositivos sejam conectados à LAN com</a:t>
                      </a:r>
                      <a:r>
                        <a:rPr lang="pt-BR" baseline="0"/>
                        <a:t> menor custo. Isso também prevê mais tráfego local com menos congestionamento. </a:t>
                      </a:r>
                    </a:p>
                  </a:txBody>
                  <a:tcPr/>
                </a:tc>
                <a:extLst>
                  <a:ext uri="{0D108BD9-81ED-4DB2-BD59-A6C34878D82A}">
                    <a16:rowId xmlns:a16="http://schemas.microsoft.com/office/drawing/2014/main" val="10004"/>
                  </a:ext>
                </a:extLst>
              </a:tr>
            </a:tbl>
          </a:graphicData>
        </a:graphic>
      </p:graphicFrame>
    </p:spTree>
    <p:custDataLst>
      <p:tags r:id="rId1"/>
    </p:custDataLst>
    <p:extLst>
      <p:ext uri="{BB962C8B-B14F-4D97-AF65-F5344CB8AC3E}">
        <p14:creationId xmlns:p14="http://schemas.microsoft.com/office/powerpoint/2010/main" val="2574144685"/>
      </p:ext>
    </p:extLst>
  </p:cSld>
  <p:clrMapOvr>
    <a:masterClrMapping/>
  </p:clrMapOvr>
  <p:transition spd="slow">
    <p:wip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915409"/>
            <a:ext cx="8231464" cy="1802391"/>
          </a:xfrm>
        </p:spPr>
        <p:txBody>
          <a:bodyPr/>
          <a:lstStyle/>
          <a:p>
            <a:pPr rtl="0"/>
            <a:r>
              <a:rPr lang="pt-BR">
                <a:solidFill>
                  <a:schemeClr val="accent5">
                    <a:lumMod val="40000"/>
                    <a:lumOff val="60000"/>
                  </a:schemeClr>
                </a:solidFill>
              </a:rPr>
              <a:t>2.3 - Módulo Prática e Quiz</a:t>
            </a:r>
          </a:p>
        </p:txBody>
      </p:sp>
    </p:spTree>
    <p:custDataLst>
      <p:tags r:id="rId1"/>
    </p:custDataLst>
    <p:extLst>
      <p:ext uri="{BB962C8B-B14F-4D97-AF65-F5344CB8AC3E}">
        <p14:creationId xmlns:p14="http://schemas.microsoft.com/office/powerpoint/2010/main" val="3488985433"/>
      </p:ext>
    </p:extLst>
  </p:cSld>
  <p:clrMapOvr>
    <a:masterClrMapping/>
  </p:clrMapOvr>
  <p:transition spd="slow">
    <p:wip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1" y="41393"/>
            <a:ext cx="9144000" cy="635263"/>
          </a:xfrm>
        </p:spPr>
        <p:txBody>
          <a:bodyPr/>
          <a:lstStyle/>
          <a:p>
            <a:pPr rtl="0"/>
            <a:r>
              <a:rPr lang="pt-BR" sz="1600"/>
              <a:t>Módulo Prática e Quiz</a:t>
            </a:r>
            <a:br>
              <a:rPr lang="en-US" altLang="en-US" dirty="0"/>
            </a:br>
            <a:r>
              <a:rPr lang="pt-BR"/>
              <a:t>O que aprendi neste módulo?</a:t>
            </a:r>
          </a:p>
        </p:txBody>
      </p:sp>
      <p:sp>
        <p:nvSpPr>
          <p:cNvPr id="13315" name="Content Placeholder 2"/>
          <p:cNvSpPr>
            <a:spLocks noGrp="1"/>
          </p:cNvSpPr>
          <p:nvPr>
            <p:ph idx="1"/>
          </p:nvPr>
        </p:nvSpPr>
        <p:spPr>
          <a:xfrm>
            <a:off x="0" y="722376"/>
            <a:ext cx="9043416" cy="3986783"/>
          </a:xfrm>
        </p:spPr>
        <p:txBody>
          <a:bodyPr/>
          <a:lstStyle/>
          <a:p>
            <a:pPr marL="142875" lvl="1" indent="0" rtl="0">
              <a:buNone/>
            </a:pPr>
            <a:r>
              <a:rPr lang="pt-BR" sz="1600" b="1"/>
              <a:t>Encaminhamento de quadros</a:t>
            </a:r>
          </a:p>
          <a:p>
            <a:pPr lvl="2" rtl="0"/>
            <a:r>
              <a:rPr lang="pt-BR" sz="1600"/>
              <a:t>A entrada é a porta de entrada, a saída é a porta de saída.</a:t>
            </a:r>
          </a:p>
          <a:p>
            <a:pPr lvl="2" rtl="0"/>
            <a:r>
              <a:rPr lang="pt-BR" sz="1600"/>
              <a:t>O switch cria uma tabela de endereços MAC para encaminhar quadros na LAN.</a:t>
            </a:r>
          </a:p>
          <a:p>
            <a:pPr lvl="2" rtl="0"/>
            <a:r>
              <a:rPr lang="pt-BR" sz="1600"/>
              <a:t>O switch pode usar o método store-and-forward ou cut-through de encaminhamento de switch.</a:t>
            </a:r>
          </a:p>
          <a:p>
            <a:pPr marL="142875" lvl="1" indent="0" rtl="0">
              <a:buNone/>
            </a:pPr>
            <a:r>
              <a:rPr lang="pt-BR" sz="1600" b="1"/>
              <a:t>Domínios de switching</a:t>
            </a:r>
          </a:p>
          <a:p>
            <a:pPr lvl="2" rtl="0"/>
            <a:r>
              <a:rPr lang="pt-BR" sz="1600"/>
              <a:t>As portas Ethernet em half-duplex farão parte de um domínio de colisão.</a:t>
            </a:r>
          </a:p>
          <a:p>
            <a:pPr lvl="2" rtl="0"/>
            <a:r>
              <a:rPr lang="pt-BR" sz="1600"/>
              <a:t>Full-duplex eliminará domínios de colisão.</a:t>
            </a:r>
          </a:p>
          <a:p>
            <a:pPr lvl="2" rtl="0"/>
            <a:r>
              <a:rPr lang="pt-BR" sz="1600"/>
              <a:t>Um switch inundará todas as interfaces, exceto a porta de entrada, se o quadro for uma difusão ou se o MAC de destino unicast for desconhecido. </a:t>
            </a:r>
          </a:p>
          <a:p>
            <a:pPr lvl="2" rtl="0"/>
            <a:r>
              <a:rPr lang="pt-BR" sz="1600"/>
              <a:t>Domínios de transmissão podem ser divididos por um dispositivo de camada 3, como um roteador.</a:t>
            </a:r>
          </a:p>
          <a:p>
            <a:pPr lvl="2" rtl="0"/>
            <a:r>
              <a:rPr lang="pt-BR" sz="1600"/>
              <a:t>Os switches estendem domínios de transmissão, mas podem eliminar domínios de colisão e aliviar o congestionamento.</a:t>
            </a:r>
          </a:p>
          <a:p>
            <a:pPr marL="142875" lvl="1" indent="0">
              <a:buNone/>
            </a:pPr>
            <a:endParaRPr lang="en-US" sz="1600" b="1" dirty="0"/>
          </a:p>
        </p:txBody>
      </p:sp>
    </p:spTree>
    <p:extLst>
      <p:ext uri="{BB962C8B-B14F-4D97-AF65-F5344CB8AC3E}">
        <p14:creationId xmlns:p14="http://schemas.microsoft.com/office/powerpoint/2010/main" val="3614056258"/>
      </p:ext>
    </p:extLst>
  </p:cSld>
  <p:clrMapOvr>
    <a:masterClrMapping/>
  </p:clrMapOvr>
  <p:transition spd="slow">
    <p:wipe/>
  </p:transition>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6321" name="Rectangle 2"/>
          <p:cNvSpPr>
            <a:spLocks noGrp="1" noChangeArrowheads="1"/>
          </p:cNvSpPr>
          <p:nvPr>
            <p:ph type="title"/>
          </p:nvPr>
        </p:nvSpPr>
        <p:spPr>
          <a:xfrm>
            <a:off x="1" y="41394"/>
            <a:ext cx="9144000" cy="609056"/>
          </a:xfrm>
        </p:spPr>
        <p:txBody>
          <a:bodyPr/>
          <a:lstStyle/>
          <a:p>
            <a:pPr rtl="0" eaLnBrk="1" hangingPunct="1"/>
            <a:r>
              <a:rPr lang="pt-BR" sz="1400">
                <a:latin typeface="Arial" charset="0"/>
              </a:rPr>
              <a:t>Module 2: Switching Concepts</a:t>
            </a:r>
            <a:br>
              <a:rPr lang="en-US" dirty="0">
                <a:latin typeface="Arial" charset="0"/>
              </a:rPr>
            </a:br>
            <a:r>
              <a:rPr lang="pt-BR">
                <a:latin typeface="Arial" charset="0"/>
              </a:rPr>
              <a:t>New Terms and Commands</a:t>
            </a:r>
          </a:p>
        </p:txBody>
      </p:sp>
      <p:sp>
        <p:nvSpPr>
          <p:cNvPr id="2" name="Rectangle 1">
            <a:extLst>
              <a:ext uri="{FF2B5EF4-FFF2-40B4-BE49-F238E27FC236}">
                <a16:creationId xmlns:a16="http://schemas.microsoft.com/office/drawing/2014/main" id="{E4510E73-4BA7-41D8-852B-8314AABA1827}"/>
              </a:ext>
            </a:extLst>
          </p:cNvPr>
          <p:cNvSpPr/>
          <p:nvPr/>
        </p:nvSpPr>
        <p:spPr>
          <a:xfrm>
            <a:off x="146051" y="880533"/>
            <a:ext cx="4572000" cy="2308324"/>
          </a:xfrm>
          <a:prstGeom prst="rect">
            <a:avLst/>
          </a:prstGeom>
        </p:spPr>
        <p:txBody>
          <a:bodyPr>
            <a:spAutoFit/>
          </a:bodyPr>
          <a:lstStyle/>
          <a:p>
            <a:pPr marL="285750" indent="-285750" rtl="0">
              <a:buFont typeface="Arial" panose="020B0604020202020204" pitchFamily="34" charset="0"/>
              <a:buChar char="•"/>
            </a:pPr>
            <a:r>
              <a:rPr lang="pt-BR">
                <a:solidFill>
                  <a:srgbClr val="000000"/>
                </a:solidFill>
              </a:rPr>
              <a:t>content accessible memory (CAM)</a:t>
            </a:r>
          </a:p>
          <a:p>
            <a:pPr marL="285750" indent="-285750" rtl="0">
              <a:buFont typeface="Arial" panose="020B0604020202020204" pitchFamily="34" charset="0"/>
              <a:buChar char="•"/>
            </a:pPr>
            <a:r>
              <a:rPr lang="pt-BR">
                <a:solidFill>
                  <a:srgbClr val="000000"/>
                </a:solidFill>
              </a:rPr>
              <a:t>MAC address table</a:t>
            </a:r>
          </a:p>
          <a:p>
            <a:pPr marL="285750" indent="-285750" defTabSz="685777" rtl="0">
              <a:buFont typeface="Arial" panose="020B0604020202020204" pitchFamily="34" charset="0"/>
              <a:buChar char="•"/>
            </a:pPr>
            <a:r>
              <a:rPr lang="pt-BR">
                <a:solidFill>
                  <a:srgbClr val="000000"/>
                </a:solidFill>
              </a:rPr>
              <a:t>store-and-forward switching</a:t>
            </a:r>
          </a:p>
          <a:p>
            <a:pPr marL="285750" indent="-285750" defTabSz="685777" rtl="0">
              <a:buFont typeface="Arial" panose="020B0604020202020204" pitchFamily="34" charset="0"/>
              <a:buChar char="•"/>
            </a:pPr>
            <a:r>
              <a:rPr lang="pt-BR">
                <a:solidFill>
                  <a:srgbClr val="000000"/>
                </a:solidFill>
              </a:rPr>
              <a:t>cut-through switching</a:t>
            </a:r>
          </a:p>
          <a:p>
            <a:pPr marL="285750" indent="-285750" defTabSz="685777" rtl="0">
              <a:buFont typeface="Arial" panose="020B0604020202020204" pitchFamily="34" charset="0"/>
              <a:buChar char="•"/>
            </a:pPr>
            <a:r>
              <a:rPr lang="pt-BR">
                <a:solidFill>
                  <a:srgbClr val="000000"/>
                </a:solidFill>
              </a:rPr>
              <a:t>automatic buffering</a:t>
            </a:r>
          </a:p>
          <a:p>
            <a:pPr marL="285750" indent="-285750" defTabSz="685777" rtl="0">
              <a:buFont typeface="Arial" panose="020B0604020202020204" pitchFamily="34" charset="0"/>
              <a:buChar char="•"/>
            </a:pPr>
            <a:r>
              <a:rPr lang="pt-BR">
                <a:solidFill>
                  <a:srgbClr val="000000"/>
                </a:solidFill>
              </a:rPr>
              <a:t>fragment free switching</a:t>
            </a:r>
          </a:p>
          <a:p>
            <a:pPr marL="285750" indent="-285750" defTabSz="685777" rtl="0">
              <a:buFont typeface="Arial" panose="020B0604020202020204" pitchFamily="34" charset="0"/>
              <a:buChar char="•"/>
            </a:pPr>
            <a:r>
              <a:rPr lang="pt-BR">
                <a:solidFill>
                  <a:srgbClr val="000000"/>
                </a:solidFill>
              </a:rPr>
              <a:t>collision domains</a:t>
            </a:r>
          </a:p>
          <a:p>
            <a:pPr marL="285750" indent="-285750" defTabSz="685777" rtl="0">
              <a:buFont typeface="Arial" panose="020B0604020202020204" pitchFamily="34" charset="0"/>
              <a:buChar char="•"/>
            </a:pPr>
            <a:r>
              <a:rPr lang="pt-BR">
                <a:solidFill>
                  <a:srgbClr val="000000"/>
                </a:solidFill>
              </a:rPr>
              <a:t>broadcast domains</a:t>
            </a:r>
          </a:p>
        </p:txBody>
      </p:sp>
    </p:spTree>
    <p:custDataLst>
      <p:tags r:id="rId1"/>
    </p:custDataLst>
    <p:extLst>
      <p:ext uri="{BB962C8B-B14F-4D97-AF65-F5344CB8AC3E}">
        <p14:creationId xmlns:p14="http://schemas.microsoft.com/office/powerpoint/2010/main" val="3271745509"/>
      </p:ext>
    </p:extLst>
  </p:cSld>
  <p:clrMapOvr>
    <a:masterClrMapping/>
  </p:clrMapOvr>
  <p:transition spd="slow">
    <p:wip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141714763"/>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2EDE137-350D-6D47-BD51-750CD198389A}"/>
              </a:ext>
            </a:extLst>
          </p:cNvPr>
          <p:cNvSpPr>
            <a:spLocks noGrp="1"/>
          </p:cNvSpPr>
          <p:nvPr>
            <p:ph idx="1"/>
          </p:nvPr>
        </p:nvSpPr>
        <p:spPr>
          <a:xfrm>
            <a:off x="144065" y="798945"/>
            <a:ext cx="8853286" cy="346366"/>
          </a:xfrm>
        </p:spPr>
        <p:txBody>
          <a:bodyPr/>
          <a:lstStyle/>
          <a:p>
            <a:pPr rtl="0"/>
            <a:r>
              <a:rPr lang="pt-BR"/>
              <a:t>Para facilitar a aprendizagem, os seguintes recursos dentro da GUI podem ser incluídos neste módulo:</a:t>
            </a:r>
          </a:p>
          <a:p>
            <a:endParaRPr lang="en-US" dirty="0"/>
          </a:p>
          <a:p>
            <a:endParaRPr lang="en-US" dirty="0"/>
          </a:p>
          <a:p>
            <a:pPr marL="0" indent="0">
              <a:buNone/>
            </a:pPr>
            <a:endParaRPr lang="en-US" dirty="0"/>
          </a:p>
        </p:txBody>
      </p:sp>
      <p:sp>
        <p:nvSpPr>
          <p:cNvPr id="3" name="Title 2">
            <a:extLst>
              <a:ext uri="{FF2B5EF4-FFF2-40B4-BE49-F238E27FC236}">
                <a16:creationId xmlns:a16="http://schemas.microsoft.com/office/drawing/2014/main" id="{D0DBD329-AB20-664C-9697-486FE5CED9B9}"/>
              </a:ext>
            </a:extLst>
          </p:cNvPr>
          <p:cNvSpPr>
            <a:spLocks noGrp="1"/>
          </p:cNvSpPr>
          <p:nvPr>
            <p:ph type="title"/>
          </p:nvPr>
        </p:nvSpPr>
        <p:spPr>
          <a:xfrm>
            <a:off x="0" y="189238"/>
            <a:ext cx="9144000" cy="609708"/>
          </a:xfrm>
        </p:spPr>
        <p:txBody>
          <a:bodyPr/>
          <a:lstStyle/>
          <a:p>
            <a:pPr rtl="0"/>
            <a:r>
              <a:rPr lang="pt-BR"/>
              <a:t>O que esperar neste módulo</a:t>
            </a:r>
          </a:p>
        </p:txBody>
      </p:sp>
      <p:graphicFrame>
        <p:nvGraphicFramePr>
          <p:cNvPr id="4" name="Table 3">
            <a:extLst>
              <a:ext uri="{FF2B5EF4-FFF2-40B4-BE49-F238E27FC236}">
                <a16:creationId xmlns:a16="http://schemas.microsoft.com/office/drawing/2014/main" id="{24EE699F-A87C-2246-9235-C1DFDF6B2651}"/>
              </a:ext>
            </a:extLst>
          </p:cNvPr>
          <p:cNvGraphicFramePr>
            <a:graphicFrameLocks noGrp="1"/>
          </p:cNvGraphicFramePr>
          <p:nvPr>
            <p:extLst>
              <p:ext uri="{D42A27DB-BD31-4B8C-83A1-F6EECF244321}">
                <p14:modId xmlns:p14="http://schemas.microsoft.com/office/powerpoint/2010/main" val="3515905265"/>
              </p:ext>
            </p:extLst>
          </p:nvPr>
        </p:nvGraphicFramePr>
        <p:xfrm>
          <a:off x="301658" y="1397661"/>
          <a:ext cx="8557528" cy="3433212"/>
        </p:xfrm>
        <a:graphic>
          <a:graphicData uri="http://schemas.openxmlformats.org/drawingml/2006/table">
            <a:tbl>
              <a:tblPr firstRow="1" bandRow="1">
                <a:tableStyleId>{5C22544A-7EE6-4342-B048-85BDC9FD1C3A}</a:tableStyleId>
              </a:tblPr>
              <a:tblGrid>
                <a:gridCol w="2140558">
                  <a:extLst>
                    <a:ext uri="{9D8B030D-6E8A-4147-A177-3AD203B41FA5}">
                      <a16:colId xmlns:a16="http://schemas.microsoft.com/office/drawing/2014/main" val="200107645"/>
                    </a:ext>
                  </a:extLst>
                </a:gridCol>
                <a:gridCol w="6416970">
                  <a:extLst>
                    <a:ext uri="{9D8B030D-6E8A-4147-A177-3AD203B41FA5}">
                      <a16:colId xmlns:a16="http://schemas.microsoft.com/office/drawing/2014/main" val="2648404099"/>
                    </a:ext>
                  </a:extLst>
                </a:gridCol>
              </a:tblGrid>
              <a:tr h="265091">
                <a:tc>
                  <a:txBody>
                    <a:bodyPr/>
                    <a:lstStyle/>
                    <a:p>
                      <a:pPr rtl="0"/>
                      <a:r>
                        <a:rPr lang="pt-BR" dirty="0"/>
                        <a:t>Recurso</a:t>
                      </a:r>
                    </a:p>
                  </a:txBody>
                  <a:tcPr/>
                </a:tc>
                <a:tc>
                  <a:txBody>
                    <a:bodyPr/>
                    <a:lstStyle/>
                    <a:p>
                      <a:pPr rtl="0"/>
                      <a:r>
                        <a:rPr lang="pt-BR" dirty="0"/>
                        <a:t>Descrição</a:t>
                      </a:r>
                    </a:p>
                  </a:txBody>
                  <a:tcPr/>
                </a:tc>
                <a:extLst>
                  <a:ext uri="{0D108BD9-81ED-4DB2-BD59-A6C34878D82A}">
                    <a16:rowId xmlns:a16="http://schemas.microsoft.com/office/drawing/2014/main" val="367710602"/>
                  </a:ext>
                </a:extLst>
              </a:tr>
              <a:tr h="331556">
                <a:tc>
                  <a:txBody>
                    <a:bodyPr/>
                    <a:lstStyle/>
                    <a:p>
                      <a:pPr algn="l" rtl="0" fontAlgn="b"/>
                      <a:r>
                        <a:rPr lang="pt-BR" sz="1400" b="0" i="0" u="none" strike="noStrike" dirty="0">
                          <a:solidFill>
                            <a:srgbClr val="000000"/>
                          </a:solidFill>
                          <a:effectLst/>
                          <a:latin typeface="+mn-lt"/>
                        </a:rPr>
                        <a:t>Animações.</a:t>
                      </a:r>
                    </a:p>
                  </a:txBody>
                  <a:tcPr marL="9525" marR="9525" marT="9525" marB="0" anchor="b"/>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pt-BR" dirty="0"/>
                        <a:t>Expor os alunos a novas competências e conceitos.</a:t>
                      </a:r>
                    </a:p>
                  </a:txBody>
                  <a:tcPr/>
                </a:tc>
                <a:extLst>
                  <a:ext uri="{0D108BD9-81ED-4DB2-BD59-A6C34878D82A}">
                    <a16:rowId xmlns:a16="http://schemas.microsoft.com/office/drawing/2014/main" val="698835149"/>
                  </a:ext>
                </a:extLst>
              </a:tr>
              <a:tr h="379411">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pt-BR" sz="1400" b="0" i="0" u="none" strike="noStrike" dirty="0">
                          <a:solidFill>
                            <a:srgbClr val="000000"/>
                          </a:solidFill>
                          <a:effectLst/>
                          <a:latin typeface="+mn-lt"/>
                        </a:rPr>
                        <a:t>Vídeos</a:t>
                      </a:r>
                    </a:p>
                  </a:txBody>
                  <a:tcPr marL="9525" marR="9525" marT="9525" marB="0" anchor="b"/>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pt-BR" dirty="0"/>
                        <a:t>Exponha os alunos a novas habilidades e conceitos.</a:t>
                      </a:r>
                    </a:p>
                  </a:txBody>
                  <a:tcPr/>
                </a:tc>
                <a:extLst>
                  <a:ext uri="{0D108BD9-81ED-4DB2-BD59-A6C34878D82A}">
                    <a16:rowId xmlns:a16="http://schemas.microsoft.com/office/drawing/2014/main" val="904576505"/>
                  </a:ext>
                </a:extLst>
              </a:tr>
              <a:tr h="265091">
                <a:tc>
                  <a:txBody>
                    <a:bodyPr/>
                    <a:lstStyle/>
                    <a:p>
                      <a:pPr marL="0" marR="0" lvl="0" indent="0" algn="l" rtl="0" eaLnBrk="1" fontAlgn="b" latinLnBrk="0" hangingPunct="1">
                        <a:lnSpc>
                          <a:spcPct val="100000"/>
                        </a:lnSpc>
                        <a:spcBef>
                          <a:spcPts val="0"/>
                        </a:spcBef>
                        <a:spcAft>
                          <a:spcPts val="0"/>
                        </a:spcAft>
                        <a:buFontTx/>
                        <a:buNone/>
                      </a:pPr>
                      <a:endParaRPr lang="pt-BR" sz="1400" b="0" i="0" u="none" strike="noStrike" dirty="0">
                        <a:solidFill>
                          <a:srgbClr val="000000"/>
                        </a:solidFill>
                        <a:effectLst/>
                        <a:latin typeface="+mn-lt"/>
                      </a:endParaRPr>
                    </a:p>
                    <a:p>
                      <a:pPr marL="0" marR="0" lvl="0" indent="0" algn="l" defTabSz="685777">
                        <a:lnSpc>
                          <a:spcPct val="100000"/>
                        </a:lnSpc>
                        <a:spcBef>
                          <a:spcPts val="0"/>
                        </a:spcBef>
                        <a:spcAft>
                          <a:spcPts val="0"/>
                        </a:spcAft>
                        <a:buClrTx/>
                        <a:buSzTx/>
                        <a:buFontTx/>
                        <a:buNone/>
                        <a:tabLst/>
                        <a:defRPr/>
                      </a:pPr>
                      <a:r>
                        <a:rPr lang="pt-BR" sz="1400" b="0" i="0" u="none" strike="noStrike" dirty="0">
                          <a:solidFill>
                            <a:srgbClr val="000000"/>
                          </a:solidFill>
                          <a:effectLst/>
                          <a:latin typeface="+mn-lt"/>
                        </a:rPr>
                        <a:t>Verifique seu entendimento (CYU)</a:t>
                      </a:r>
                    </a:p>
                    <a:p>
                      <a:pPr algn="l" fontAlgn="b"/>
                      <a:endParaRPr lang="en-US" sz="1400" b="0" i="0" u="none" strike="noStrike" dirty="0">
                        <a:solidFill>
                          <a:srgbClr val="000000"/>
                        </a:solidFill>
                        <a:effectLst/>
                        <a:latin typeface="+mn-lt"/>
                      </a:endParaRPr>
                    </a:p>
                  </a:txBody>
                  <a:tcPr marL="9525" marR="9525" marT="9525" marB="0" anchor="b"/>
                </a:tc>
                <a:tc>
                  <a:txBody>
                    <a:bodyPr/>
                    <a:lstStyle/>
                    <a:p>
                      <a:pPr rtl="0"/>
                      <a:r>
                        <a:rPr lang="pt-BR" dirty="0"/>
                        <a:t>Questionário on-line por tópico para ajudar os alunos a avaliar a compreensão do conteúdo. </a:t>
                      </a:r>
                      <a:endParaRPr lang="pt-BR"/>
                    </a:p>
                  </a:txBody>
                  <a:tcPr/>
                </a:tc>
                <a:extLst>
                  <a:ext uri="{0D108BD9-81ED-4DB2-BD59-A6C34878D82A}">
                    <a16:rowId xmlns:a16="http://schemas.microsoft.com/office/drawing/2014/main" val="2876586054"/>
                  </a:ext>
                </a:extLst>
              </a:tr>
              <a:tr h="178145">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pt-BR" sz="1400" b="0" i="0" u="none" strike="noStrike" dirty="0">
                          <a:solidFill>
                            <a:srgbClr val="000000"/>
                          </a:solidFill>
                          <a:effectLst/>
                          <a:latin typeface="+mn-lt"/>
                        </a:rPr>
                        <a:t>Atividades Interativas</a:t>
                      </a:r>
                    </a:p>
                  </a:txBody>
                  <a:tcPr marL="9525" marR="9525" marT="9525" marB="0" anchor="b"/>
                </a:tc>
                <a:tc>
                  <a:txBody>
                    <a:bodyPr/>
                    <a:lstStyle/>
                    <a:p>
                      <a:pPr rtl="0"/>
                      <a:r>
                        <a:rPr lang="pt-BR" dirty="0"/>
                        <a:t>Uma variedade de formatos para ajudar os alunos a avaliar a compreensão do conteúdo.</a:t>
                      </a:r>
                    </a:p>
                  </a:txBody>
                  <a:tcPr/>
                </a:tc>
                <a:extLst>
                  <a:ext uri="{0D108BD9-81ED-4DB2-BD59-A6C34878D82A}">
                    <a16:rowId xmlns:a16="http://schemas.microsoft.com/office/drawing/2014/main" val="3454703549"/>
                  </a:ext>
                </a:extLst>
              </a:tr>
              <a:tr h="215293">
                <a:tc>
                  <a:txBody>
                    <a:bodyPr/>
                    <a:lstStyle/>
                    <a:p>
                      <a:pPr algn="l" rtl="0" fontAlgn="b"/>
                      <a:r>
                        <a:rPr lang="pt-BR" sz="1400" b="0" i="0" u="none" strike="noStrike" dirty="0">
                          <a:solidFill>
                            <a:srgbClr val="000000"/>
                          </a:solidFill>
                          <a:effectLst/>
                          <a:latin typeface="+mn-lt"/>
                        </a:rPr>
                        <a:t>Verificador de sintaxe</a:t>
                      </a:r>
                    </a:p>
                  </a:txBody>
                  <a:tcPr marL="9525" marR="9525" marT="9525" marB="0" anchor="b"/>
                </a:tc>
                <a:tc>
                  <a:txBody>
                    <a:bodyPr/>
                    <a:lstStyle/>
                    <a:p>
                      <a:pPr rtl="0"/>
                      <a:r>
                        <a:rPr lang="pt-BR" dirty="0"/>
                        <a:t>Pequenas simulações que expõem os alunos à linha de comando da Cisco para praticar habilidades de configuração.</a:t>
                      </a:r>
                    </a:p>
                  </a:txBody>
                  <a:tcPr/>
                </a:tc>
                <a:extLst>
                  <a:ext uri="{0D108BD9-81ED-4DB2-BD59-A6C34878D82A}">
                    <a16:rowId xmlns:a16="http://schemas.microsoft.com/office/drawing/2014/main" val="2195331658"/>
                  </a:ext>
                </a:extLst>
              </a:tr>
              <a:tr h="265091">
                <a:tc>
                  <a:txBody>
                    <a:bodyPr/>
                    <a:lstStyle/>
                    <a:p>
                      <a:pPr algn="l" rtl="0" fontAlgn="b"/>
                      <a:r>
                        <a:rPr lang="pt-BR" sz="1400" b="0" i="0" u="none" strike="noStrike" dirty="0">
                          <a:solidFill>
                            <a:srgbClr val="000000"/>
                          </a:solidFill>
                          <a:effectLst/>
                          <a:latin typeface="+mn-lt"/>
                        </a:rPr>
                        <a:t>Atividade do PT</a:t>
                      </a:r>
                    </a:p>
                  </a:txBody>
                  <a:tcPr marL="9525" marR="9525" marT="9525" marB="0" anchor="b"/>
                </a:tc>
                <a:tc>
                  <a:txBody>
                    <a:bodyPr/>
                    <a:lstStyle/>
                    <a:p>
                      <a:pPr rtl="0"/>
                      <a:r>
                        <a:rPr lang="pt-BR" dirty="0"/>
                        <a:t>Atividades de simulação e modelagem projetadas para explorar, adquirir, reforçar e expandir habilidades.</a:t>
                      </a:r>
                    </a:p>
                  </a:txBody>
                  <a:tcPr/>
                </a:tc>
                <a:extLst>
                  <a:ext uri="{0D108BD9-81ED-4DB2-BD59-A6C34878D82A}">
                    <a16:rowId xmlns:a16="http://schemas.microsoft.com/office/drawing/2014/main" val="3727131555"/>
                  </a:ext>
                </a:extLst>
              </a:tr>
            </a:tbl>
          </a:graphicData>
        </a:graphic>
      </p:graphicFrame>
    </p:spTree>
    <p:custDataLst>
      <p:tags r:id="rId1"/>
    </p:custDataLst>
    <p:extLst>
      <p:ext uri="{BB962C8B-B14F-4D97-AF65-F5344CB8AC3E}">
        <p14:creationId xmlns:p14="http://schemas.microsoft.com/office/powerpoint/2010/main" val="122153960"/>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DDD52CCD-9D1E-4CC4-815A-A5967A0831D9}"/>
              </a:ext>
            </a:extLst>
          </p:cNvPr>
          <p:cNvGraphicFramePr>
            <a:graphicFrameLocks noGrp="1"/>
          </p:cNvGraphicFramePr>
          <p:nvPr>
            <p:ph idx="1"/>
          </p:nvPr>
        </p:nvGraphicFramePr>
        <p:xfrm>
          <a:off x="106756" y="1279280"/>
          <a:ext cx="8595235" cy="2164080"/>
        </p:xfrm>
        <a:graphic>
          <a:graphicData uri="http://schemas.openxmlformats.org/drawingml/2006/table">
            <a:tbl>
              <a:tblPr firstRow="1" bandRow="1">
                <a:tableStyleId>{5C22544A-7EE6-4342-B048-85BDC9FD1C3A}</a:tableStyleId>
              </a:tblPr>
              <a:tblGrid>
                <a:gridCol w="2178265">
                  <a:extLst>
                    <a:ext uri="{9D8B030D-6E8A-4147-A177-3AD203B41FA5}">
                      <a16:colId xmlns:a16="http://schemas.microsoft.com/office/drawing/2014/main" val="3215831619"/>
                    </a:ext>
                  </a:extLst>
                </a:gridCol>
                <a:gridCol w="6416970">
                  <a:extLst>
                    <a:ext uri="{9D8B030D-6E8A-4147-A177-3AD203B41FA5}">
                      <a16:colId xmlns:a16="http://schemas.microsoft.com/office/drawing/2014/main" val="276475465"/>
                    </a:ext>
                  </a:extLst>
                </a:gridCol>
              </a:tblGrid>
              <a:tr h="265091">
                <a:tc>
                  <a:txBody>
                    <a:bodyPr/>
                    <a:lstStyle/>
                    <a:p>
                      <a:pPr algn="l" rtl="0" fontAlgn="b"/>
                      <a:r>
                        <a:rPr lang="pt-BR" sz="1400" b="1" i="0" u="none" strike="noStrike">
                          <a:solidFill>
                            <a:schemeClr val="bg1"/>
                          </a:solidFill>
                          <a:effectLst/>
                          <a:latin typeface="+mn-lt"/>
                        </a:rPr>
                        <a:t>Recurso</a:t>
                      </a:r>
                    </a:p>
                  </a:txBody>
                  <a:tcPr marL="9525" marR="9525" marT="9525" marB="0" anchor="b"/>
                </a:tc>
                <a:tc>
                  <a:txBody>
                    <a:bodyPr/>
                    <a:lstStyle/>
                    <a:p>
                      <a:pPr rtl="0"/>
                      <a:r>
                        <a:rPr lang="pt-BR"/>
                        <a:t>Descrição</a:t>
                      </a:r>
                    </a:p>
                  </a:txBody>
                  <a:tcPr/>
                </a:tc>
                <a:extLst>
                  <a:ext uri="{0D108BD9-81ED-4DB2-BD59-A6C34878D82A}">
                    <a16:rowId xmlns:a16="http://schemas.microsoft.com/office/drawing/2014/main" val="3768427975"/>
                  </a:ext>
                </a:extLst>
              </a:tr>
              <a:tr h="265091">
                <a:tc>
                  <a:txBody>
                    <a:bodyPr/>
                    <a:lstStyle/>
                    <a:p>
                      <a:pPr algn="l" rtl="0" fontAlgn="b"/>
                      <a:r>
                        <a:rPr lang="pt-BR" sz="1400" b="0" i="0" u="none" strike="noStrike">
                          <a:solidFill>
                            <a:srgbClr val="000000"/>
                          </a:solidFill>
                          <a:effectLst/>
                          <a:latin typeface="+mn-lt"/>
                        </a:rPr>
                        <a:t>Laboratórios práticos</a:t>
                      </a:r>
                    </a:p>
                  </a:txBody>
                  <a:tcPr marL="9525" marR="9525" marT="9525" marB="0" anchor="b"/>
                </a:tc>
                <a:tc>
                  <a:txBody>
                    <a:bodyPr/>
                    <a:lstStyle/>
                    <a:p>
                      <a:pPr rtl="0"/>
                      <a:r>
                        <a:rPr lang="pt-BR"/>
                        <a:t>Laboratórios projetados para trabalhar com equipamentos físicos.</a:t>
                      </a:r>
                    </a:p>
                  </a:txBody>
                  <a:tcPr/>
                </a:tc>
                <a:extLst>
                  <a:ext uri="{0D108BD9-81ED-4DB2-BD59-A6C34878D82A}">
                    <a16:rowId xmlns:a16="http://schemas.microsoft.com/office/drawing/2014/main" val="2258594367"/>
                  </a:ext>
                </a:extLst>
              </a:tr>
              <a:tr h="265091">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pt-BR" sz="1400" b="0" i="0" u="none" strike="noStrike">
                          <a:solidFill>
                            <a:srgbClr val="000000"/>
                          </a:solidFill>
                          <a:effectLst/>
                          <a:latin typeface="+mn-lt"/>
                        </a:rPr>
                        <a:t>Atividades em sala de aula</a:t>
                      </a:r>
                    </a:p>
                    <a:p>
                      <a:pPr algn="l" fontAlgn="b"/>
                      <a:endParaRPr lang="en-US" sz="1400" b="0" i="0" u="none" strike="noStrike" dirty="0">
                        <a:solidFill>
                          <a:srgbClr val="000000"/>
                        </a:solidFill>
                        <a:effectLst/>
                        <a:latin typeface="+mn-lt"/>
                      </a:endParaRPr>
                    </a:p>
                  </a:txBody>
                  <a:tcPr marL="9525" marR="9525" marT="9525" marB="0" anchor="b"/>
                </a:tc>
                <a:tc>
                  <a:txBody>
                    <a:bodyPr/>
                    <a:lstStyle/>
                    <a:p>
                      <a:pPr rtl="0"/>
                      <a:r>
                        <a:rPr lang="pt-BR"/>
                        <a:t>Estes são encontrados na página Recursos do instrutor. As atividades de aula são projetadas para facilitar o aprendizado, a discussão em aula e a colaboração.</a:t>
                      </a:r>
                    </a:p>
                  </a:txBody>
                  <a:tcPr/>
                </a:tc>
                <a:extLst>
                  <a:ext uri="{0D108BD9-81ED-4DB2-BD59-A6C34878D82A}">
                    <a16:rowId xmlns:a16="http://schemas.microsoft.com/office/drawing/2014/main" val="1125566603"/>
                  </a:ext>
                </a:extLst>
              </a:tr>
              <a:tr h="265091">
                <a:tc>
                  <a:txBody>
                    <a:bodyPr/>
                    <a:lstStyle/>
                    <a:p>
                      <a:pPr algn="l" rtl="0" fontAlgn="b"/>
                      <a:r>
                        <a:rPr lang="pt-BR" sz="1400" b="0" i="0" u="none" strike="noStrike">
                          <a:solidFill>
                            <a:srgbClr val="000000"/>
                          </a:solidFill>
                          <a:effectLst/>
                          <a:latin typeface="+mn-lt"/>
                        </a:rPr>
                        <a:t>Testes de módulo</a:t>
                      </a:r>
                    </a:p>
                  </a:txBody>
                  <a:tcPr marL="9525" marR="9525" marT="9525" marB="0" anchor="b"/>
                </a:tc>
                <a:tc>
                  <a:txBody>
                    <a:bodyPr/>
                    <a:lstStyle/>
                    <a:p>
                      <a:pPr rtl="0"/>
                      <a:r>
                        <a:rPr lang="pt-BR"/>
                        <a:t>Autoavaliações que integram conceitos e habilidades aprendidas ao longo da série de tópicos apresentados no módulo.</a:t>
                      </a:r>
                    </a:p>
                  </a:txBody>
                  <a:tcPr/>
                </a:tc>
                <a:extLst>
                  <a:ext uri="{0D108BD9-81ED-4DB2-BD59-A6C34878D82A}">
                    <a16:rowId xmlns:a16="http://schemas.microsoft.com/office/drawing/2014/main" val="831502776"/>
                  </a:ext>
                </a:extLst>
              </a:tr>
              <a:tr h="265091">
                <a:tc>
                  <a:txBody>
                    <a:bodyPr/>
                    <a:lstStyle/>
                    <a:p>
                      <a:pPr algn="l" rtl="0" fontAlgn="b"/>
                      <a:r>
                        <a:rPr lang="pt-BR" sz="1400" b="0" i="0" u="none" strike="noStrike">
                          <a:solidFill>
                            <a:srgbClr val="000000"/>
                          </a:solidFill>
                          <a:effectLst/>
                          <a:latin typeface="+mn-lt"/>
                        </a:rPr>
                        <a:t>Resumo do módulo</a:t>
                      </a:r>
                    </a:p>
                  </a:txBody>
                  <a:tcPr marL="9525" marR="9525" marT="9525" marB="0" anchor="b"/>
                </a:tc>
                <a:tc>
                  <a:txBody>
                    <a:bodyPr/>
                    <a:lstStyle/>
                    <a:p>
                      <a:pPr rtl="0"/>
                      <a:r>
                        <a:rPr lang="pt-BR"/>
                        <a:t>Recapita brevemente o conteúdo do módulo.</a:t>
                      </a:r>
                    </a:p>
                  </a:txBody>
                  <a:tcPr/>
                </a:tc>
                <a:extLst>
                  <a:ext uri="{0D108BD9-81ED-4DB2-BD59-A6C34878D82A}">
                    <a16:rowId xmlns:a16="http://schemas.microsoft.com/office/drawing/2014/main" val="2267046280"/>
                  </a:ext>
                </a:extLst>
              </a:tr>
            </a:tbl>
          </a:graphicData>
        </a:graphic>
      </p:graphicFrame>
      <p:sp>
        <p:nvSpPr>
          <p:cNvPr id="5" name="Title 2">
            <a:extLst>
              <a:ext uri="{FF2B5EF4-FFF2-40B4-BE49-F238E27FC236}">
                <a16:creationId xmlns:a16="http://schemas.microsoft.com/office/drawing/2014/main" id="{2D10C50B-ED86-4E5D-BD0F-658911DFEF9B}"/>
              </a:ext>
            </a:extLst>
          </p:cNvPr>
          <p:cNvSpPr>
            <a:spLocks noGrp="1"/>
          </p:cNvSpPr>
          <p:nvPr>
            <p:ph type="title"/>
          </p:nvPr>
        </p:nvSpPr>
        <p:spPr>
          <a:xfrm>
            <a:off x="0" y="-15285"/>
            <a:ext cx="9144000" cy="757238"/>
          </a:xfrm>
        </p:spPr>
        <p:txBody>
          <a:bodyPr/>
          <a:lstStyle/>
          <a:p>
            <a:pPr rtl="0"/>
            <a:r>
              <a:rPr lang="pt-BR"/>
              <a:t>O que esperar neste módulo (Cont.)</a:t>
            </a:r>
          </a:p>
        </p:txBody>
      </p:sp>
      <p:sp>
        <p:nvSpPr>
          <p:cNvPr id="6" name="Content Placeholder 1">
            <a:extLst>
              <a:ext uri="{FF2B5EF4-FFF2-40B4-BE49-F238E27FC236}">
                <a16:creationId xmlns:a16="http://schemas.microsoft.com/office/drawing/2014/main" id="{031D3D35-BC84-421A-A5F0-48081A310F8E}"/>
              </a:ext>
            </a:extLst>
          </p:cNvPr>
          <p:cNvSpPr txBox="1">
            <a:spLocks/>
          </p:cNvSpPr>
          <p:nvPr/>
        </p:nvSpPr>
        <p:spPr bwMode="auto">
          <a:xfrm>
            <a:off x="106756" y="668963"/>
            <a:ext cx="8853286" cy="346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gn="l" defTabSz="684213" rtl="0" eaLnBrk="1" fontAlgn="base" hangingPunct="1">
              <a:lnSpc>
                <a:spcPct val="100000"/>
              </a:lnSpc>
              <a:spcBef>
                <a:spcPts val="600"/>
              </a:spcBef>
              <a:spcAft>
                <a:spcPts val="600"/>
              </a:spcAft>
              <a:buClr>
                <a:schemeClr val="tx2"/>
              </a:buClr>
              <a:buSzPct val="90000"/>
              <a:buFont typeface="Wingdings" panose="05000000000000000000" pitchFamily="2" charset="2"/>
              <a:buChar char="§"/>
              <a:defRPr lang="en-US" sz="1500" kern="1200">
                <a:solidFill>
                  <a:srgbClr val="000000"/>
                </a:solidFill>
                <a:latin typeface="+mn-lt"/>
                <a:ea typeface="ＭＳ Ｐゴシック" charset="0"/>
                <a:cs typeface="CiscoSans"/>
              </a:defRPr>
            </a:lvl1pPr>
            <a:lvl2pPr marL="358775" indent="-215900" algn="l" defTabSz="684213" rtl="0" eaLnBrk="1" fontAlgn="base" hangingPunct="1">
              <a:lnSpc>
                <a:spcPct val="100000"/>
              </a:lnSpc>
              <a:spcBef>
                <a:spcPts val="300"/>
              </a:spcBef>
              <a:spcAft>
                <a:spcPts val="300"/>
              </a:spcAft>
              <a:buClr>
                <a:schemeClr val="tx2"/>
              </a:buClr>
              <a:buFont typeface="Arial" charset="0"/>
              <a:buChar char="•"/>
              <a:defRPr lang="en-US" sz="1400" kern="1200">
                <a:solidFill>
                  <a:srgbClr val="000000"/>
                </a:solidFill>
                <a:latin typeface="+mn-lt"/>
                <a:ea typeface="ＭＳ Ｐゴシック" charset="0"/>
                <a:cs typeface="CiscoSans"/>
              </a:defRPr>
            </a:lvl2pPr>
            <a:lvl3pPr marL="431800" indent="-169863" algn="l" defTabSz="684213" rtl="0" eaLnBrk="1" fontAlgn="base" hangingPunct="1">
              <a:lnSpc>
                <a:spcPct val="100000"/>
              </a:lnSpc>
              <a:spcBef>
                <a:spcPts val="300"/>
              </a:spcBef>
              <a:spcAft>
                <a:spcPts val="300"/>
              </a:spcAft>
              <a:buFont typeface="Arial" charset="0"/>
              <a:buChar char="•"/>
              <a:defRPr lang="en-US" sz="1200" kern="1200">
                <a:solidFill>
                  <a:srgbClr val="000000"/>
                </a:solidFill>
                <a:latin typeface="+mn-lt"/>
                <a:ea typeface="ＭＳ Ｐゴシック" charset="0"/>
                <a:cs typeface="CiscoSans"/>
              </a:defRPr>
            </a:lvl3pPr>
            <a:lvl4pPr marL="503238" indent="-169863" algn="l" defTabSz="684213" rtl="0" eaLnBrk="1" fontAlgn="base" hangingPunct="1">
              <a:lnSpc>
                <a:spcPct val="100000"/>
              </a:lnSpc>
              <a:spcBef>
                <a:spcPts val="300"/>
              </a:spcBef>
              <a:spcAft>
                <a:spcPts val="300"/>
              </a:spcAft>
              <a:buFont typeface="Arial" charset="0"/>
              <a:buChar char="•"/>
              <a:defRPr lang="en-US" sz="1100" kern="1200">
                <a:solidFill>
                  <a:srgbClr val="000000"/>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rtl="0"/>
            <a:r>
              <a:rPr lang="pt-BR"/>
              <a:t>Para facilitar a aprendizagem, os seguintes recursos podem ser incluídos neste módulo:</a:t>
            </a:r>
          </a:p>
          <a:p>
            <a:pPr marL="0" indent="0">
              <a:buNone/>
            </a:pPr>
            <a:endParaRPr lang="en-US" dirty="0"/>
          </a:p>
          <a:p>
            <a:pPr marL="0" indent="0">
              <a:buFont typeface="Wingdings" panose="05000000000000000000" pitchFamily="2" charset="2"/>
              <a:buNone/>
            </a:pPr>
            <a:endParaRPr lang="en-US" dirty="0"/>
          </a:p>
        </p:txBody>
      </p:sp>
    </p:spTree>
    <p:custDataLst>
      <p:tags r:id="rId1"/>
    </p:custDataLst>
    <p:extLst>
      <p:ext uri="{BB962C8B-B14F-4D97-AF65-F5344CB8AC3E}">
        <p14:creationId xmlns:p14="http://schemas.microsoft.com/office/powerpoint/2010/main" val="1736058053"/>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170" name="Rectangle 33"/>
          <p:cNvSpPr>
            <a:spLocks noGrp="1" noChangeArrowheads="1"/>
          </p:cNvSpPr>
          <p:nvPr>
            <p:ph type="title"/>
          </p:nvPr>
        </p:nvSpPr>
        <p:spPr/>
        <p:txBody>
          <a:bodyPr/>
          <a:lstStyle/>
          <a:p>
            <a:pPr rtl="0" eaLnBrk="1" hangingPunct="1"/>
            <a:r>
              <a:rPr lang="pt-BR"/>
              <a:t>Check Your Understanding</a:t>
            </a:r>
          </a:p>
        </p:txBody>
      </p:sp>
      <p:sp>
        <p:nvSpPr>
          <p:cNvPr id="7171" name="Rectangle 34"/>
          <p:cNvSpPr>
            <a:spLocks noGrp="1" noChangeArrowheads="1"/>
          </p:cNvSpPr>
          <p:nvPr>
            <p:ph idx="1"/>
          </p:nvPr>
        </p:nvSpPr>
        <p:spPr>
          <a:xfrm>
            <a:off x="145357" y="965201"/>
            <a:ext cx="8878570" cy="3643747"/>
          </a:xfrm>
        </p:spPr>
        <p:txBody>
          <a:bodyPr/>
          <a:lstStyle/>
          <a:p>
            <a:pPr rtl="0">
              <a:spcBef>
                <a:spcPct val="30000"/>
              </a:spcBef>
              <a:buFont typeface="Arial" panose="020B0604020202020204" pitchFamily="34" charset="0"/>
              <a:buChar char="•"/>
            </a:pPr>
            <a:r>
              <a:rPr lang="pt-BR" sz="1600"/>
              <a:t>Check Your Understanding activities are designed to let students quickly determine if they understand the content and can proceed, or if they need to review. </a:t>
            </a:r>
          </a:p>
          <a:p>
            <a:pPr rtl="0">
              <a:spcBef>
                <a:spcPct val="30000"/>
              </a:spcBef>
              <a:buFont typeface="Arial" panose="020B0604020202020204" pitchFamily="34" charset="0"/>
              <a:buChar char="•"/>
            </a:pPr>
            <a:r>
              <a:rPr lang="pt-BR" sz="1600"/>
              <a:t>Check Your Understanding activities </a:t>
            </a:r>
            <a:r>
              <a:rPr lang="pt-BR" sz="1600" b="1" i="1"/>
              <a:t>do not </a:t>
            </a:r>
            <a:r>
              <a:rPr lang="pt-BR" sz="1600"/>
              <a:t>affect student grades.</a:t>
            </a:r>
          </a:p>
          <a:p>
            <a:pPr rtl="0">
              <a:spcBef>
                <a:spcPct val="30000"/>
              </a:spcBef>
              <a:buFont typeface="Arial" panose="020B0604020202020204" pitchFamily="34" charset="0"/>
              <a:buChar char="•"/>
            </a:pPr>
            <a:r>
              <a:rPr lang="pt-BR" sz="1600"/>
              <a:t>There are no separate slides for these activities in the PPT. They are listed in the notes area of the slide that appears before these activities.</a:t>
            </a:r>
          </a:p>
          <a:p>
            <a:pPr marL="0" indent="0" eaLnBrk="1" hangingPunct="1">
              <a:spcBef>
                <a:spcPct val="30000"/>
              </a:spcBef>
              <a:buNone/>
            </a:pPr>
            <a:endParaRPr lang="en-US" dirty="0"/>
          </a:p>
          <a:p>
            <a:pPr eaLnBrk="1" hangingPunct="1">
              <a:spcBef>
                <a:spcPct val="30000"/>
              </a:spcBef>
            </a:pPr>
            <a:endParaRPr lang="en-US" dirty="0"/>
          </a:p>
        </p:txBody>
      </p:sp>
    </p:spTree>
    <p:custDataLst>
      <p:tags r:id="rId1"/>
    </p:custDataLst>
    <p:extLst>
      <p:ext uri="{BB962C8B-B14F-4D97-AF65-F5344CB8AC3E}">
        <p14:creationId xmlns:p14="http://schemas.microsoft.com/office/powerpoint/2010/main" val="34472702"/>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6" name="Rectangle 33"/>
          <p:cNvSpPr>
            <a:spLocks noGrp="1" noChangeArrowheads="1"/>
          </p:cNvSpPr>
          <p:nvPr>
            <p:ph type="title"/>
          </p:nvPr>
        </p:nvSpPr>
        <p:spPr>
          <a:xfrm>
            <a:off x="1" y="41393"/>
            <a:ext cx="9144000" cy="568207"/>
          </a:xfrm>
        </p:spPr>
        <p:txBody>
          <a:bodyPr/>
          <a:lstStyle/>
          <a:p>
            <a:pPr rtl="0" eaLnBrk="1" hangingPunct="1"/>
            <a:r>
              <a:rPr lang="pt-BR"/>
              <a:t>Module 2: Activities</a:t>
            </a:r>
          </a:p>
        </p:txBody>
      </p:sp>
      <p:sp>
        <p:nvSpPr>
          <p:cNvPr id="6147" name="Rectangle 34"/>
          <p:cNvSpPr>
            <a:spLocks noGrp="1" noChangeArrowheads="1"/>
          </p:cNvSpPr>
          <p:nvPr>
            <p:ph idx="1"/>
          </p:nvPr>
        </p:nvSpPr>
        <p:spPr>
          <a:xfrm>
            <a:off x="136631" y="609600"/>
            <a:ext cx="8695135" cy="348414"/>
          </a:xfrm>
        </p:spPr>
        <p:txBody>
          <a:bodyPr/>
          <a:lstStyle/>
          <a:p>
            <a:pPr marL="0" indent="0" rtl="0">
              <a:spcBef>
                <a:spcPct val="30000"/>
              </a:spcBef>
              <a:buNone/>
            </a:pPr>
            <a:r>
              <a:rPr lang="pt-BR"/>
              <a:t>What activities are associated with this module?</a:t>
            </a:r>
          </a:p>
          <a:p>
            <a:pPr marL="0" indent="0">
              <a:spcBef>
                <a:spcPct val="30000"/>
              </a:spcBef>
              <a:buNone/>
            </a:pPr>
            <a:endParaRPr lang="en-US" dirty="0"/>
          </a:p>
          <a:p>
            <a:pPr marL="89297" indent="0">
              <a:spcBef>
                <a:spcPct val="30000"/>
              </a:spcBef>
              <a:buNone/>
            </a:pPr>
            <a:endParaRPr lang="en-US" dirty="0"/>
          </a:p>
          <a:p>
            <a:pPr marL="89297" indent="0">
              <a:spcBef>
                <a:spcPct val="30000"/>
              </a:spcBef>
              <a:buNone/>
            </a:pPr>
            <a:endParaRPr lang="en-US" dirty="0"/>
          </a:p>
        </p:txBody>
      </p:sp>
      <p:graphicFrame>
        <p:nvGraphicFramePr>
          <p:cNvPr id="7" name="Content Placeholder 3"/>
          <p:cNvGraphicFramePr>
            <a:graphicFrameLocks/>
          </p:cNvGraphicFramePr>
          <p:nvPr>
            <p:extLst>
              <p:ext uri="{D42A27DB-BD31-4B8C-83A1-F6EECF244321}">
                <p14:modId xmlns:p14="http://schemas.microsoft.com/office/powerpoint/2010/main" val="4053761576"/>
              </p:ext>
            </p:extLst>
          </p:nvPr>
        </p:nvGraphicFramePr>
        <p:xfrm>
          <a:off x="369489" y="988376"/>
          <a:ext cx="8229418" cy="1011069"/>
        </p:xfrm>
        <a:graphic>
          <a:graphicData uri="http://schemas.openxmlformats.org/drawingml/2006/table">
            <a:tbl>
              <a:tblPr firstRow="1" bandRow="1">
                <a:tableStyleId>{5C22544A-7EE6-4342-B048-85BDC9FD1C3A}</a:tableStyleId>
              </a:tblPr>
              <a:tblGrid>
                <a:gridCol w="1129733">
                  <a:extLst>
                    <a:ext uri="{9D8B030D-6E8A-4147-A177-3AD203B41FA5}">
                      <a16:colId xmlns:a16="http://schemas.microsoft.com/office/drawing/2014/main" val="20001"/>
                    </a:ext>
                  </a:extLst>
                </a:gridCol>
                <a:gridCol w="1857736">
                  <a:extLst>
                    <a:ext uri="{9D8B030D-6E8A-4147-A177-3AD203B41FA5}">
                      <a16:colId xmlns:a16="http://schemas.microsoft.com/office/drawing/2014/main" val="3156509146"/>
                    </a:ext>
                  </a:extLst>
                </a:gridCol>
                <a:gridCol w="4080076">
                  <a:extLst>
                    <a:ext uri="{9D8B030D-6E8A-4147-A177-3AD203B41FA5}">
                      <a16:colId xmlns:a16="http://schemas.microsoft.com/office/drawing/2014/main" val="20002"/>
                    </a:ext>
                  </a:extLst>
                </a:gridCol>
                <a:gridCol w="1161873">
                  <a:extLst>
                    <a:ext uri="{9D8B030D-6E8A-4147-A177-3AD203B41FA5}">
                      <a16:colId xmlns:a16="http://schemas.microsoft.com/office/drawing/2014/main" val="20003"/>
                    </a:ext>
                  </a:extLst>
                </a:gridCol>
              </a:tblGrid>
              <a:tr h="301382">
                <a:tc>
                  <a:txBody>
                    <a:bodyPr/>
                    <a:lstStyle/>
                    <a:p>
                      <a:pPr marL="0" marR="0" lvl="0" indent="0" algn="ctr" defTabSz="685777" rtl="0" eaLnBrk="1" fontAlgn="auto" latinLnBrk="0" hangingPunct="1">
                        <a:lnSpc>
                          <a:spcPct val="100000"/>
                        </a:lnSpc>
                        <a:spcBef>
                          <a:spcPts val="0"/>
                        </a:spcBef>
                        <a:spcAft>
                          <a:spcPts val="0"/>
                        </a:spcAft>
                        <a:buClrTx/>
                        <a:buSzTx/>
                        <a:buFontTx/>
                        <a:buNone/>
                        <a:tabLst/>
                        <a:defRPr/>
                      </a:pPr>
                      <a:r>
                        <a:rPr lang="pt-BR" sz="1200"/>
                        <a:t>Page #</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pt-BR" sz="1200"/>
                        <a:t>Activity Type</a:t>
                      </a:r>
                    </a:p>
                  </a:txBody>
                  <a:tcPr marL="68580" marR="68580" marT="34290" marB="34290" anchor="ctr"/>
                </a:tc>
                <a:tc>
                  <a:txBody>
                    <a:bodyPr/>
                    <a:lstStyle/>
                    <a:p>
                      <a:pPr rtl="0"/>
                      <a:r>
                        <a:rPr lang="pt-BR" sz="1200"/>
                        <a:t>Activity Name</a:t>
                      </a:r>
                    </a:p>
                  </a:txBody>
                  <a:tcPr marL="68580" marR="68580" marT="34290" marB="34290" anchor="ctr"/>
                </a:tc>
                <a:tc>
                  <a:txBody>
                    <a:bodyPr/>
                    <a:lstStyle/>
                    <a:p>
                      <a:pPr rtl="0"/>
                      <a:r>
                        <a:rPr lang="pt-BR" sz="1200"/>
                        <a:t>Optional?</a:t>
                      </a:r>
                    </a:p>
                  </a:txBody>
                  <a:tcPr marL="68580" marR="68580" marT="34290" marB="34290" anchor="ctr"/>
                </a:tc>
                <a:extLst>
                  <a:ext uri="{0D108BD9-81ED-4DB2-BD59-A6C34878D82A}">
                    <a16:rowId xmlns:a16="http://schemas.microsoft.com/office/drawing/2014/main" val="10000"/>
                  </a:ext>
                </a:extLst>
              </a:tr>
              <a:tr h="236179">
                <a:tc>
                  <a:txBody>
                    <a:bodyPr/>
                    <a:lstStyle/>
                    <a:p>
                      <a:pPr algn="ctr" rtl="0"/>
                      <a:r>
                        <a:rPr lang="pt-BR" sz="1100"/>
                        <a:t>2.1.4</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100"/>
                        <a:t>Video</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pt-BR" sz="1100"/>
                        <a:t>MAC Address Tables on Connected Switches</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pt-BR" sz="1100" u="none" strike="noStrike" kern="1200" cap="none" spc="0" normalizeH="0" baseline="0">
                          <a:ln>
                            <a:noFill/>
                          </a:ln>
                          <a:effectLst/>
                          <a:uLnTx/>
                          <a:uFillTx/>
                        </a:rPr>
                        <a:t>Recommended</a:t>
                      </a:r>
                    </a:p>
                  </a:txBody>
                  <a:tcPr marL="68580" marR="68580" marT="34290" marB="34290" anchor="ctr"/>
                </a:tc>
                <a:extLst>
                  <a:ext uri="{0D108BD9-81ED-4DB2-BD59-A6C34878D82A}">
                    <a16:rowId xmlns:a16="http://schemas.microsoft.com/office/drawing/2014/main" val="230909535"/>
                  </a:ext>
                </a:extLst>
              </a:tr>
              <a:tr h="236179">
                <a:tc>
                  <a:txBody>
                    <a:bodyPr/>
                    <a:lstStyle/>
                    <a:p>
                      <a:pPr marL="0" marR="0" indent="0" algn="ctr" defTabSz="685777" rtl="0" eaLnBrk="1" fontAlgn="auto" latinLnBrk="0" hangingPunct="1">
                        <a:lnSpc>
                          <a:spcPct val="100000"/>
                        </a:lnSpc>
                        <a:spcBef>
                          <a:spcPts val="0"/>
                        </a:spcBef>
                        <a:spcAft>
                          <a:spcPts val="0"/>
                        </a:spcAft>
                        <a:buClrTx/>
                        <a:buSzTx/>
                        <a:buFontTx/>
                        <a:buNone/>
                        <a:tabLst/>
                        <a:defRPr/>
                      </a:pPr>
                      <a:r>
                        <a:rPr lang="pt-BR" sz="1100"/>
                        <a:t>2.1.8</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pt-BR" sz="1100"/>
                        <a:t>Activity</a:t>
                      </a:r>
                    </a:p>
                  </a:txBody>
                  <a:tcPr marL="68580" marR="68580" marT="34290" marB="34290" anchor="ctr"/>
                </a:tc>
                <a:tc>
                  <a:txBody>
                    <a:bodyPr/>
                    <a:lstStyle/>
                    <a:p>
                      <a:pPr rtl="0"/>
                      <a:r>
                        <a:rPr lang="pt-BR" sz="1100" b="0"/>
                        <a:t>Switch It!</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pt-BR" sz="1100" u="none" strike="noStrike" kern="1200" cap="none" spc="0" normalizeH="0" baseline="0">
                          <a:ln>
                            <a:noFill/>
                          </a:ln>
                          <a:effectLst/>
                          <a:uLnTx/>
                          <a:uFillTx/>
                        </a:rPr>
                        <a:t>Recommended</a:t>
                      </a:r>
                    </a:p>
                  </a:txBody>
                  <a:tcPr marL="68580" marR="68580" marT="34290" marB="34290" anchor="ctr"/>
                </a:tc>
                <a:extLst>
                  <a:ext uri="{0D108BD9-81ED-4DB2-BD59-A6C34878D82A}">
                    <a16:rowId xmlns:a16="http://schemas.microsoft.com/office/drawing/2014/main" val="1464881506"/>
                  </a:ext>
                </a:extLst>
              </a:tr>
              <a:tr h="237247">
                <a:tc>
                  <a:txBody>
                    <a:bodyPr/>
                    <a:lstStyle/>
                    <a:p>
                      <a:pPr algn="ctr" rtl="0"/>
                      <a:r>
                        <a:rPr lang="pt-BR" sz="1100"/>
                        <a:t>2.2.4</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100"/>
                        <a:t>Check Your Understanding</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pt-BR" sz="1100"/>
                        <a:t>Switching Domains</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pt-BR" sz="1100" u="none" strike="noStrike" kern="1200" cap="none" spc="0" normalizeH="0" baseline="0">
                          <a:ln>
                            <a:noFill/>
                          </a:ln>
                          <a:effectLst/>
                          <a:uLnTx/>
                          <a:uFillTx/>
                        </a:rPr>
                        <a:t>Recommended</a:t>
                      </a:r>
                    </a:p>
                  </a:txBody>
                  <a:tcPr marL="68580" marR="68580" marT="34290" marB="34290" anchor="ctr"/>
                </a:tc>
                <a:extLst>
                  <a:ext uri="{0D108BD9-81ED-4DB2-BD59-A6C34878D82A}">
                    <a16:rowId xmlns:a16="http://schemas.microsoft.com/office/drawing/2014/main" val="3001172460"/>
                  </a:ext>
                </a:extLst>
              </a:tr>
            </a:tbl>
          </a:graphicData>
        </a:graphic>
      </p:graphicFrame>
    </p:spTree>
    <p:custDataLst>
      <p:tags r:id="rId1"/>
    </p:custDataLst>
    <p:extLst>
      <p:ext uri="{BB962C8B-B14F-4D97-AF65-F5344CB8AC3E}">
        <p14:creationId xmlns:p14="http://schemas.microsoft.com/office/powerpoint/2010/main" val="794653849"/>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1" y="41393"/>
            <a:ext cx="9144000" cy="644407"/>
          </a:xfrm>
        </p:spPr>
        <p:txBody>
          <a:bodyPr/>
          <a:lstStyle/>
          <a:p>
            <a:pPr rtl="0"/>
            <a:r>
              <a:rPr lang="pt-BR"/>
              <a:t>Module 2: Best Practices (Cont.)</a:t>
            </a:r>
          </a:p>
        </p:txBody>
      </p:sp>
      <p:sp>
        <p:nvSpPr>
          <p:cNvPr id="11266" name="Rectangle 34"/>
          <p:cNvSpPr>
            <a:spLocks noGrp="1" noChangeArrowheads="1"/>
          </p:cNvSpPr>
          <p:nvPr>
            <p:ph idx="1"/>
          </p:nvPr>
        </p:nvSpPr>
        <p:spPr>
          <a:xfrm>
            <a:off x="145358" y="685800"/>
            <a:ext cx="8853286" cy="4107098"/>
          </a:xfrm>
        </p:spPr>
        <p:txBody>
          <a:bodyPr/>
          <a:lstStyle/>
          <a:p>
            <a:pPr marL="0" indent="0" rtl="0">
              <a:lnSpc>
                <a:spcPct val="85000"/>
              </a:lnSpc>
              <a:spcBef>
                <a:spcPct val="30000"/>
              </a:spcBef>
              <a:buNone/>
            </a:pPr>
            <a:r>
              <a:rPr lang="pt-BR" sz="1600"/>
              <a:t>Prior to teaching Module 2, the instructor should:</a:t>
            </a:r>
          </a:p>
          <a:p>
            <a:pPr rtl="0">
              <a:lnSpc>
                <a:spcPct val="85000"/>
              </a:lnSpc>
              <a:spcBef>
                <a:spcPct val="30000"/>
              </a:spcBef>
              <a:buFont typeface="Arial" panose="020B0604020202020204" pitchFamily="34" charset="0"/>
              <a:buChar char="•"/>
            </a:pPr>
            <a:r>
              <a:rPr lang="pt-BR" sz="1600"/>
              <a:t>Review the activities and assessments for this module.</a:t>
            </a:r>
          </a:p>
          <a:p>
            <a:pPr rtl="0">
              <a:lnSpc>
                <a:spcPct val="85000"/>
              </a:lnSpc>
              <a:spcBef>
                <a:spcPct val="30000"/>
              </a:spcBef>
              <a:buFont typeface="Arial" panose="020B0604020202020204" pitchFamily="34" charset="0"/>
              <a:buChar char="•"/>
            </a:pPr>
            <a:r>
              <a:rPr lang="pt-BR" sz="1600"/>
              <a:t>Try to include as many questions as possible to keep students engaged during classroom presentation.</a:t>
            </a:r>
          </a:p>
          <a:p>
            <a:pPr marL="0" indent="0" rtl="0">
              <a:buNone/>
            </a:pPr>
            <a:r>
              <a:rPr lang="pt-BR" sz="1600"/>
              <a:t>Topic 2.1</a:t>
            </a:r>
          </a:p>
          <a:p>
            <a:pPr lvl="1" rtl="0"/>
            <a:r>
              <a:rPr lang="pt-BR" sz="1600"/>
              <a:t>Explain the difference between a routing table and MAC address table. </a:t>
            </a:r>
          </a:p>
          <a:p>
            <a:pPr lvl="1" rtl="0"/>
            <a:r>
              <a:rPr lang="pt-BR" sz="1600"/>
              <a:t>It might be helpful to also explain the difference in function of a Layer 1 hub, which can only flood traffic. A layer 2 switch, which can 1. flood, if it is a broadcast or the unicast destination is unknown 2. forward traffic, when the unicast destination is in the table and 3. Filter traffic, when the switch receives a frame where the source and destination are on the same port. A layer 3 router can forward, if the destination is in the routing table or filter, if the destination is not in the table. Layer 3 is never allowed to flood traffic.</a:t>
            </a:r>
          </a:p>
          <a:p>
            <a:pPr lvl="1" rtl="0"/>
            <a:r>
              <a:rPr lang="pt-BR" sz="1600"/>
              <a:t>Compare and contrast the switching methods. Store-and-forward will not only eliminate CRC errors, but also runts and giants. Fragment-free can only eliminate runts.</a:t>
            </a:r>
          </a:p>
          <a:p>
            <a:pPr marL="0" indent="0">
              <a:lnSpc>
                <a:spcPct val="85000"/>
              </a:lnSpc>
              <a:spcBef>
                <a:spcPct val="30000"/>
              </a:spcBef>
              <a:buNone/>
            </a:pPr>
            <a:endParaRPr lang="en-US" dirty="0"/>
          </a:p>
          <a:p>
            <a:pPr>
              <a:lnSpc>
                <a:spcPct val="85000"/>
              </a:lnSpc>
              <a:spcBef>
                <a:spcPct val="30000"/>
              </a:spcBef>
            </a:pPr>
            <a:endParaRPr lang="en-US" dirty="0"/>
          </a:p>
          <a:p>
            <a:pPr>
              <a:lnSpc>
                <a:spcPct val="85000"/>
              </a:lnSpc>
              <a:spcBef>
                <a:spcPct val="30000"/>
              </a:spcBef>
            </a:pPr>
            <a:endParaRPr lang="en-US" dirty="0"/>
          </a:p>
          <a:p>
            <a:pPr lvl="1">
              <a:lnSpc>
                <a:spcPct val="85000"/>
              </a:lnSpc>
              <a:spcBef>
                <a:spcPct val="30000"/>
              </a:spcBef>
            </a:pPr>
            <a:endParaRPr lang="en-US" dirty="0"/>
          </a:p>
          <a:p>
            <a:pPr eaLnBrk="1" hangingPunct="1">
              <a:lnSpc>
                <a:spcPct val="85000"/>
              </a:lnSpc>
              <a:spcBef>
                <a:spcPct val="30000"/>
              </a:spcBef>
            </a:pPr>
            <a:endParaRPr lang="en-US" dirty="0"/>
          </a:p>
          <a:p>
            <a:pPr marL="630238" lvl="2" indent="-214313">
              <a:buFont typeface="Arial" panose="020B0604020202020204" pitchFamily="34" charset="0"/>
              <a:buChar char="•"/>
            </a:pPr>
            <a:endParaRPr lang="en-US" sz="1200" dirty="0"/>
          </a:p>
          <a:p>
            <a:pPr marL="630238" lvl="2" indent="-214313">
              <a:buFont typeface="Arial" panose="020B0604020202020204" pitchFamily="34" charset="0"/>
              <a:buChar char="•"/>
            </a:pPr>
            <a:endParaRPr lang="en-US" sz="1500" dirty="0"/>
          </a:p>
          <a:p>
            <a:pPr eaLnBrk="1" hangingPunct="1">
              <a:lnSpc>
                <a:spcPct val="85000"/>
              </a:lnSpc>
              <a:spcBef>
                <a:spcPct val="30000"/>
              </a:spcBef>
            </a:pPr>
            <a:endParaRPr lang="en-US" b="1" dirty="0">
              <a:solidFill>
                <a:srgbClr val="FF0000"/>
              </a:solidFill>
            </a:endParaRPr>
          </a:p>
          <a:p>
            <a:pPr eaLnBrk="1" hangingPunct="1">
              <a:lnSpc>
                <a:spcPct val="85000"/>
              </a:lnSpc>
              <a:spcBef>
                <a:spcPct val="30000"/>
              </a:spcBef>
            </a:pPr>
            <a:endParaRPr lang="en-US" dirty="0"/>
          </a:p>
        </p:txBody>
      </p:sp>
    </p:spTree>
    <p:extLst>
      <p:ext uri="{BB962C8B-B14F-4D97-AF65-F5344CB8AC3E}">
        <p14:creationId xmlns:p14="http://schemas.microsoft.com/office/powerpoint/2010/main" val="4051986856"/>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1" y="41393"/>
            <a:ext cx="9144000" cy="589543"/>
          </a:xfrm>
        </p:spPr>
        <p:txBody>
          <a:bodyPr/>
          <a:lstStyle/>
          <a:p>
            <a:pPr rtl="0"/>
            <a:r>
              <a:rPr lang="pt-BR"/>
              <a:t>Module 2: Best Practices (Cont.)</a:t>
            </a:r>
          </a:p>
        </p:txBody>
      </p:sp>
      <p:sp>
        <p:nvSpPr>
          <p:cNvPr id="11266" name="Rectangle 34"/>
          <p:cNvSpPr>
            <a:spLocks noGrp="1" noChangeArrowheads="1"/>
          </p:cNvSpPr>
          <p:nvPr>
            <p:ph idx="1"/>
          </p:nvPr>
        </p:nvSpPr>
        <p:spPr>
          <a:xfrm>
            <a:off x="145358" y="630936"/>
            <a:ext cx="8853286" cy="3931920"/>
          </a:xfrm>
        </p:spPr>
        <p:txBody>
          <a:bodyPr/>
          <a:lstStyle/>
          <a:p>
            <a:pPr marL="0" lvl="0" indent="0" rtl="0">
              <a:buNone/>
            </a:pPr>
            <a:r>
              <a:rPr lang="pt-BR" sz="1600"/>
              <a:t>Topic 2.2</a:t>
            </a:r>
          </a:p>
          <a:p>
            <a:pPr lvl="1" rtl="0"/>
            <a:r>
              <a:rPr lang="pt-BR" sz="1600"/>
              <a:t>Compare and contrast collision domains with broadcast domains. Ask the students what creates the problem of the collision domain. Then ask what is the solution. The problem is extending the network at layer 1, e.g. adding hubs (half-duplex) to the network. The solution is the layer 2 switch (full-duplex), which should eliminate the collision domain. However, if a connection from a switch that is in auto-negotiation fails, then we have the potential for a duplex mismatch. If one of the interfaces goes to half-duplex then a collision domain is created on that link even with the microsegmentation of the switch. </a:t>
            </a:r>
          </a:p>
          <a:p>
            <a:pPr lvl="1" rtl="0"/>
            <a:r>
              <a:rPr lang="pt-BR" sz="1600"/>
              <a:t>When discussing the broadcast domain, ask the class which layer causes this issue and which will be the solution.  The issue is at layer 1 and / or layer 2 extending the LAN, both will flood traffic. The solution is the layer 3 router that will not flood broadcasts.</a:t>
            </a:r>
          </a:p>
          <a:p>
            <a:pPr marL="142875" lvl="1" indent="0">
              <a:buNone/>
            </a:pPr>
            <a:endParaRPr lang="en-US" altLang="ja-JP" sz="1600" dirty="0"/>
          </a:p>
          <a:p>
            <a:pPr marL="0" indent="0">
              <a:lnSpc>
                <a:spcPct val="85000"/>
              </a:lnSpc>
              <a:spcBef>
                <a:spcPct val="30000"/>
              </a:spcBef>
              <a:buNone/>
            </a:pPr>
            <a:endParaRPr lang="en-US" dirty="0"/>
          </a:p>
          <a:p>
            <a:pPr>
              <a:lnSpc>
                <a:spcPct val="85000"/>
              </a:lnSpc>
              <a:spcBef>
                <a:spcPct val="30000"/>
              </a:spcBef>
            </a:pPr>
            <a:endParaRPr lang="en-US" dirty="0"/>
          </a:p>
          <a:p>
            <a:pPr>
              <a:lnSpc>
                <a:spcPct val="85000"/>
              </a:lnSpc>
              <a:spcBef>
                <a:spcPct val="30000"/>
              </a:spcBef>
            </a:pPr>
            <a:endParaRPr lang="en-US" dirty="0"/>
          </a:p>
          <a:p>
            <a:pPr lvl="1">
              <a:lnSpc>
                <a:spcPct val="85000"/>
              </a:lnSpc>
              <a:spcBef>
                <a:spcPct val="30000"/>
              </a:spcBef>
            </a:pPr>
            <a:endParaRPr lang="en-US" dirty="0"/>
          </a:p>
          <a:p>
            <a:pPr eaLnBrk="1" hangingPunct="1">
              <a:lnSpc>
                <a:spcPct val="85000"/>
              </a:lnSpc>
              <a:spcBef>
                <a:spcPct val="30000"/>
              </a:spcBef>
            </a:pPr>
            <a:endParaRPr lang="en-US" dirty="0"/>
          </a:p>
          <a:p>
            <a:pPr marL="630238" lvl="2" indent="-214313">
              <a:buFont typeface="Arial" panose="020B0604020202020204" pitchFamily="34" charset="0"/>
              <a:buChar char="•"/>
            </a:pPr>
            <a:endParaRPr lang="en-US" sz="1200" dirty="0"/>
          </a:p>
          <a:p>
            <a:pPr marL="630238" lvl="2" indent="-214313">
              <a:buFont typeface="Arial" panose="020B0604020202020204" pitchFamily="34" charset="0"/>
              <a:buChar char="•"/>
            </a:pPr>
            <a:endParaRPr lang="en-US" sz="1500" dirty="0"/>
          </a:p>
          <a:p>
            <a:pPr eaLnBrk="1" hangingPunct="1">
              <a:lnSpc>
                <a:spcPct val="85000"/>
              </a:lnSpc>
              <a:spcBef>
                <a:spcPct val="30000"/>
              </a:spcBef>
            </a:pPr>
            <a:endParaRPr lang="en-US" b="1" dirty="0">
              <a:solidFill>
                <a:srgbClr val="FF0000"/>
              </a:solidFill>
            </a:endParaRPr>
          </a:p>
          <a:p>
            <a:pPr eaLnBrk="1" hangingPunct="1">
              <a:lnSpc>
                <a:spcPct val="85000"/>
              </a:lnSpc>
              <a:spcBef>
                <a:spcPct val="30000"/>
              </a:spcBef>
            </a:pPr>
            <a:endParaRPr lang="en-US" dirty="0"/>
          </a:p>
        </p:txBody>
      </p:sp>
    </p:spTree>
    <p:extLst>
      <p:ext uri="{BB962C8B-B14F-4D97-AF65-F5344CB8AC3E}">
        <p14:creationId xmlns:p14="http://schemas.microsoft.com/office/powerpoint/2010/main" val="296139971"/>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1" y="41393"/>
            <a:ext cx="9144000" cy="589543"/>
          </a:xfrm>
        </p:spPr>
        <p:txBody>
          <a:bodyPr/>
          <a:lstStyle/>
          <a:p>
            <a:pPr rtl="0"/>
            <a:r>
              <a:rPr lang="pt-BR"/>
              <a:t>Module 2: Best Practices (Cont.)</a:t>
            </a:r>
          </a:p>
        </p:txBody>
      </p:sp>
      <p:sp>
        <p:nvSpPr>
          <p:cNvPr id="11266" name="Rectangle 34"/>
          <p:cNvSpPr>
            <a:spLocks noGrp="1" noChangeArrowheads="1"/>
          </p:cNvSpPr>
          <p:nvPr>
            <p:ph idx="1"/>
          </p:nvPr>
        </p:nvSpPr>
        <p:spPr>
          <a:xfrm>
            <a:off x="145357" y="619506"/>
            <a:ext cx="8853286" cy="3904488"/>
          </a:xfrm>
        </p:spPr>
        <p:txBody>
          <a:bodyPr/>
          <a:lstStyle/>
          <a:p>
            <a:pPr marL="0" lvl="0" indent="0" rtl="0">
              <a:buNone/>
            </a:pPr>
            <a:r>
              <a:rPr lang="pt-BR" sz="1600"/>
              <a:t>Topic 2.2</a:t>
            </a:r>
          </a:p>
          <a:p>
            <a:pPr lvl="1" rtl="0"/>
            <a:r>
              <a:rPr lang="pt-BR" sz="1600"/>
              <a:t>A good analogy to describe the router with broadcasts is in the movie Lord of the Rings where Gandalf the grey in the Mines of Morea yells “You shall not pass!”. While the router interface that is part of LAN will listen to the broadcast, it will not pass nor flood the broadcast. </a:t>
            </a:r>
          </a:p>
          <a:p>
            <a:pPr lvl="1" rtl="0"/>
            <a:r>
              <a:rPr lang="pt-BR" sz="1600"/>
              <a:t>Consider what would happen if layer 3 passed broadcasts. Broadcasts are like an intercom at nationwide department or grocery store. They should be at the local store, but imagine the chaos if every time someone got onto the intercom it was flooded through to all of the stores in that chain! Imagine if someone sent a broadcast to their printer for a MAC address and it went to everyone on the internet because layer 3 flooded it! This is why layer 3 never has flooding as an option.</a:t>
            </a:r>
          </a:p>
          <a:p>
            <a:pPr lvl="1" rtl="0"/>
            <a:r>
              <a:rPr lang="pt-BR" sz="1600"/>
              <a:t>Also remember that a broadcast is like an intercom announcement and may be used to locate one device, just as an intercom might reach one person in the store. The broadcast can also be used to send messages to all devices.</a:t>
            </a:r>
          </a:p>
          <a:p>
            <a:pPr marL="142875" lvl="1" indent="0">
              <a:buNone/>
            </a:pPr>
            <a:endParaRPr lang="en-US" altLang="ja-JP" sz="1600" dirty="0"/>
          </a:p>
          <a:p>
            <a:pPr marL="0" indent="0">
              <a:lnSpc>
                <a:spcPct val="85000"/>
              </a:lnSpc>
              <a:spcBef>
                <a:spcPct val="30000"/>
              </a:spcBef>
              <a:buNone/>
            </a:pPr>
            <a:endParaRPr lang="en-US" dirty="0"/>
          </a:p>
          <a:p>
            <a:pPr>
              <a:lnSpc>
                <a:spcPct val="85000"/>
              </a:lnSpc>
              <a:spcBef>
                <a:spcPct val="30000"/>
              </a:spcBef>
            </a:pPr>
            <a:endParaRPr lang="en-US" dirty="0"/>
          </a:p>
          <a:p>
            <a:pPr>
              <a:lnSpc>
                <a:spcPct val="85000"/>
              </a:lnSpc>
              <a:spcBef>
                <a:spcPct val="30000"/>
              </a:spcBef>
            </a:pPr>
            <a:endParaRPr lang="en-US" dirty="0"/>
          </a:p>
          <a:p>
            <a:pPr lvl="1">
              <a:lnSpc>
                <a:spcPct val="85000"/>
              </a:lnSpc>
              <a:spcBef>
                <a:spcPct val="30000"/>
              </a:spcBef>
            </a:pPr>
            <a:endParaRPr lang="en-US" dirty="0"/>
          </a:p>
          <a:p>
            <a:pPr eaLnBrk="1" hangingPunct="1">
              <a:lnSpc>
                <a:spcPct val="85000"/>
              </a:lnSpc>
              <a:spcBef>
                <a:spcPct val="30000"/>
              </a:spcBef>
            </a:pPr>
            <a:endParaRPr lang="en-US" dirty="0"/>
          </a:p>
          <a:p>
            <a:pPr marL="630238" lvl="2" indent="-214313">
              <a:buFont typeface="Arial" panose="020B0604020202020204" pitchFamily="34" charset="0"/>
              <a:buChar char="•"/>
            </a:pPr>
            <a:endParaRPr lang="en-US" sz="1200" dirty="0"/>
          </a:p>
          <a:p>
            <a:pPr marL="630238" lvl="2" indent="-214313">
              <a:buFont typeface="Arial" panose="020B0604020202020204" pitchFamily="34" charset="0"/>
              <a:buChar char="•"/>
            </a:pPr>
            <a:endParaRPr lang="en-US" sz="1500" dirty="0"/>
          </a:p>
          <a:p>
            <a:pPr eaLnBrk="1" hangingPunct="1">
              <a:lnSpc>
                <a:spcPct val="85000"/>
              </a:lnSpc>
              <a:spcBef>
                <a:spcPct val="30000"/>
              </a:spcBef>
            </a:pPr>
            <a:endParaRPr lang="en-US" b="1" dirty="0">
              <a:solidFill>
                <a:srgbClr val="FF0000"/>
              </a:solidFill>
            </a:endParaRPr>
          </a:p>
          <a:p>
            <a:pPr eaLnBrk="1" hangingPunct="1">
              <a:lnSpc>
                <a:spcPct val="85000"/>
              </a:lnSpc>
              <a:spcBef>
                <a:spcPct val="30000"/>
              </a:spcBef>
            </a:pPr>
            <a:endParaRPr lang="en-US" dirty="0"/>
          </a:p>
        </p:txBody>
      </p:sp>
    </p:spTree>
    <p:extLst>
      <p:ext uri="{BB962C8B-B14F-4D97-AF65-F5344CB8AC3E}">
        <p14:creationId xmlns:p14="http://schemas.microsoft.com/office/powerpoint/2010/main" val="3136979277"/>
      </p:ext>
    </p:extLst>
  </p:cSld>
  <p:clrMapOvr>
    <a:masterClrMapping/>
  </p:clrMapOvr>
  <p:transition spd="slow">
    <p:wipe/>
  </p:transition>
</p:sld>
</file>

<file path=ppt/tags/tag1.xml><?xml version="1.0" encoding="utf-8"?>
<p:tagLst xmlns:a="http://schemas.openxmlformats.org/drawingml/2006/main" xmlns:r="http://schemas.openxmlformats.org/officeDocument/2006/relationships" xmlns:p="http://schemas.openxmlformats.org/presentationml/2006/main">
  <p:tag name="ARTICULATE_SLIDE_COUNT" val="67"/>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Default Theme">
  <a:themeElements>
    <a:clrScheme name="Custom 6">
      <a:dk1>
        <a:srgbClr val="58585B"/>
      </a:dk1>
      <a:lt1>
        <a:srgbClr val="FFFFFF"/>
      </a:lt1>
      <a:dk2>
        <a:srgbClr val="58585B"/>
      </a:dk2>
      <a:lt2>
        <a:srgbClr val="81C569"/>
      </a:lt2>
      <a:accent1>
        <a:srgbClr val="004C69"/>
      </a:accent1>
      <a:accent2>
        <a:srgbClr val="9E0B0F"/>
      </a:accent2>
      <a:accent3>
        <a:srgbClr val="FFFFFF"/>
      </a:accent3>
      <a:accent4>
        <a:srgbClr val="367187"/>
      </a:accent4>
      <a:accent5>
        <a:srgbClr val="38C6F4"/>
      </a:accent5>
      <a:accent6>
        <a:srgbClr val="FBAB18"/>
      </a:accent6>
      <a:hlink>
        <a:srgbClr val="38C6F4"/>
      </a:hlink>
      <a:folHlink>
        <a:srgbClr val="81C569"/>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6A4D7"/>
        </a:solidFill>
        <a:ln>
          <a:noFill/>
        </a:ln>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Default Theme" id="{A3178FD6-045E-43BB-9FF9-79BDC55288A1}" vid="{B3635A64-254C-4D4D-B1C2-6197525273F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Default Theme</Template>
  <TotalTime>20303</TotalTime>
  <Words>2289</Words>
  <Application>Microsoft Office PowerPoint</Application>
  <PresentationFormat>On-screen Show (16:9)</PresentationFormat>
  <Paragraphs>283</Paragraphs>
  <Slides>27</Slides>
  <Notes>24</Notes>
  <HiddenSlides>7</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Default Theme</vt:lpstr>
      <vt:lpstr>Módulo 2: Conceitos de comutação</vt:lpstr>
      <vt:lpstr>Instructor Materials – Module 2 Planning Guide</vt:lpstr>
      <vt:lpstr>O que esperar neste módulo</vt:lpstr>
      <vt:lpstr>O que esperar neste módulo (Cont.)</vt:lpstr>
      <vt:lpstr>Check Your Understanding</vt:lpstr>
      <vt:lpstr>Module 2: Activities</vt:lpstr>
      <vt:lpstr>Module 2: Best Practices (Cont.)</vt:lpstr>
      <vt:lpstr>Module 2: Best Practices (Cont.)</vt:lpstr>
      <vt:lpstr>Module 2: Best Practices (Cont.)</vt:lpstr>
      <vt:lpstr>Módulo 2: Conceitos de comutação</vt:lpstr>
      <vt:lpstr>Objetivos do módulo</vt:lpstr>
      <vt:lpstr>2.1 Encaminhamento de quadros</vt:lpstr>
      <vt:lpstr> Switching de encaminhamento de quadros na rede</vt:lpstr>
      <vt:lpstr>Encaminhamento de quadros  A tabela de endereços MAC do switch</vt:lpstr>
      <vt:lpstr>Encaminhamento de quadros O método de aprendizado e encaminhamento do switch</vt:lpstr>
      <vt:lpstr>Vídeo de encaminhamento de quadros  - tabelas de endereços MAC em comutadores conectados</vt:lpstr>
      <vt:lpstr>Métodos de encaminhamento do  switch de encaminhamento de quadros</vt:lpstr>
      <vt:lpstr>Frame Forwarding Store-and-Forward Switching</vt:lpstr>
      <vt:lpstr>Frame Forwarding Cut-Through Switching</vt:lpstr>
      <vt:lpstr>2.2 Switching Domains</vt:lpstr>
      <vt:lpstr> Domínios de switching Domínios de colisão</vt:lpstr>
      <vt:lpstr> Domínios de switching Domínios de broadcast</vt:lpstr>
      <vt:lpstr>Trocar de domínio  aliviou o congestionamento da rede</vt:lpstr>
      <vt:lpstr>2.3 - Módulo Prática e Quiz</vt:lpstr>
      <vt:lpstr>Módulo Prática e Quiz O que aprendi neste módulo?</vt:lpstr>
      <vt:lpstr>Module 2: Switching Concepts New Terms and Commands</vt:lpstr>
      <vt:lpstr>PowerPoint Presentation</vt:lpstr>
    </vt:vector>
  </TitlesOfParts>
  <Company>Cisco Systems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bvachon@cisco.com</dc:creator>
  <cp:lastModifiedBy>Sue Livingston -X (suliving - UNICON INC at Cisco)</cp:lastModifiedBy>
  <cp:revision>1018</cp:revision>
  <dcterms:created xsi:type="dcterms:W3CDTF">2016-08-22T22:27:36Z</dcterms:created>
  <dcterms:modified xsi:type="dcterms:W3CDTF">2020-07-29T00:05:09Z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ProviderInitializationData">
    <vt:lpwstr>https://cisco.jiveon.com</vt:lpwstr>
  </property>
  <property fmtid="{D5CDD505-2E9C-101B-9397-08002B2CF9AE}" pid="3" name="Offisync_UpdateToken">
    <vt:lpwstr>1</vt:lpwstr>
  </property>
  <property fmtid="{D5CDD505-2E9C-101B-9397-08002B2CF9AE}" pid="4" name="Offisync_ServerID">
    <vt:lpwstr>07841bbc-cd3c-4a76-827f-75a2226890f4</vt:lpwstr>
  </property>
  <property fmtid="{D5CDD505-2E9C-101B-9397-08002B2CF9AE}" pid="5" name="Offisync_UniqueId">
    <vt:lpwstr>1702406</vt:lpwstr>
  </property>
  <property fmtid="{D5CDD505-2E9C-101B-9397-08002B2CF9AE}" pid="6" name="Jive_VersionGuid">
    <vt:lpwstr>fd96a0b3-f68d-4727-8e4f-2128d37ed30a</vt:lpwstr>
  </property>
  <property fmtid="{D5CDD505-2E9C-101B-9397-08002B2CF9AE}" pid="7" name="Jive_LatestUserAccountName">
    <vt:lpwstr>alljohns</vt:lpwstr>
  </property>
  <property fmtid="{D5CDD505-2E9C-101B-9397-08002B2CF9AE}" pid="8" name="ArticulateGUID">
    <vt:lpwstr>F9A496F7-57D7-4028-9572-D40DFDF3715A</vt:lpwstr>
  </property>
  <property fmtid="{D5CDD505-2E9C-101B-9397-08002B2CF9AE}" pid="9" name="ArticulatePath">
    <vt:lpwstr>ITE7_Chp9_by_jg</vt:lpwstr>
  </property>
</Properties>
</file>