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tags/tag18.xml" ContentType="application/vnd.openxmlformats-officedocument.presentationml.tags+xml"/>
  <Override PartName="/ppt/notesSlides/notesSlide2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tags/tag20.xml" ContentType="application/vnd.openxmlformats-officedocument.presentationml.tags+xml"/>
  <Override PartName="/ppt/notesSlides/notesSlide27.xml" ContentType="application/vnd.openxmlformats-officedocument.presentationml.notesSlide+xml"/>
  <Override PartName="/ppt/tags/tag21.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2.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23.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24.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5"/>
  </p:notesMasterIdLst>
  <p:sldIdLst>
    <p:sldId id="513" r:id="rId2"/>
    <p:sldId id="1123" r:id="rId3"/>
    <p:sldId id="1159" r:id="rId4"/>
    <p:sldId id="1160" r:id="rId5"/>
    <p:sldId id="1053" r:id="rId6"/>
    <p:sldId id="924" r:id="rId7"/>
    <p:sldId id="1054" r:id="rId8"/>
    <p:sldId id="1124" r:id="rId9"/>
    <p:sldId id="1156" r:id="rId10"/>
    <p:sldId id="1157" r:id="rId11"/>
    <p:sldId id="1158" r:id="rId12"/>
    <p:sldId id="876" r:id="rId13"/>
    <p:sldId id="925" r:id="rId14"/>
    <p:sldId id="759" r:id="rId15"/>
    <p:sldId id="628" r:id="rId16"/>
    <p:sldId id="926" r:id="rId17"/>
    <p:sldId id="1059" r:id="rId18"/>
    <p:sldId id="1149" r:id="rId19"/>
    <p:sldId id="1148" r:id="rId20"/>
    <p:sldId id="1060" r:id="rId21"/>
    <p:sldId id="927" r:id="rId22"/>
    <p:sldId id="788" r:id="rId23"/>
    <p:sldId id="1070" r:id="rId24"/>
    <p:sldId id="1071" r:id="rId25"/>
    <p:sldId id="1131" r:id="rId26"/>
    <p:sldId id="1132" r:id="rId27"/>
    <p:sldId id="1133" r:id="rId28"/>
    <p:sldId id="1134" r:id="rId29"/>
    <p:sldId id="1130" r:id="rId30"/>
    <p:sldId id="886" r:id="rId31"/>
    <p:sldId id="936" r:id="rId32"/>
    <p:sldId id="1072" r:id="rId33"/>
    <p:sldId id="1074" r:id="rId34"/>
    <p:sldId id="1075" r:id="rId35"/>
    <p:sldId id="1076" r:id="rId36"/>
    <p:sldId id="1136" r:id="rId37"/>
    <p:sldId id="1137" r:id="rId38"/>
    <p:sldId id="1138" r:id="rId39"/>
    <p:sldId id="1139" r:id="rId40"/>
    <p:sldId id="1140" r:id="rId41"/>
    <p:sldId id="1135" r:id="rId42"/>
    <p:sldId id="942" r:id="rId43"/>
    <p:sldId id="957" r:id="rId44"/>
    <p:sldId id="1078" r:id="rId45"/>
    <p:sldId id="1080" r:id="rId46"/>
    <p:sldId id="1079" r:id="rId47"/>
    <p:sldId id="1150" r:id="rId48"/>
    <p:sldId id="1081" r:id="rId49"/>
    <p:sldId id="1142" r:id="rId50"/>
    <p:sldId id="952" r:id="rId51"/>
    <p:sldId id="966" r:id="rId52"/>
    <p:sldId id="1082" r:id="rId53"/>
    <p:sldId id="1083" r:id="rId54"/>
    <p:sldId id="1085" r:id="rId55"/>
    <p:sldId id="1086" r:id="rId56"/>
    <p:sldId id="980" r:id="rId57"/>
    <p:sldId id="1151" r:id="rId58"/>
    <p:sldId id="1152" r:id="rId59"/>
    <p:sldId id="1143" r:id="rId60"/>
    <p:sldId id="1144" r:id="rId61"/>
    <p:sldId id="1154" r:id="rId62"/>
    <p:sldId id="1155" r:id="rId63"/>
    <p:sldId id="1147" r:id="rId64"/>
  </p:sldIdLst>
  <p:sldSz cx="9144000" cy="5143500" type="screen16x9"/>
  <p:notesSz cx="6858000" cy="9144000"/>
  <p:custDataLst>
    <p:tags r:id="rId6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35"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B"/>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4C0D77-2555-0DE4-90C2-CDC3C6C00217}" v="7" dt="2020-05-25T19:30:43.4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13" autoAdjust="0"/>
    <p:restoredTop sz="84965" autoAdjust="0"/>
  </p:normalViewPr>
  <p:slideViewPr>
    <p:cSldViewPr snapToGrid="0" showGuides="1">
      <p:cViewPr varScale="1">
        <p:scale>
          <a:sx n="75" d="100"/>
          <a:sy n="75" d="100"/>
        </p:scale>
        <p:origin x="1316" y="48"/>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5/25/2020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b="0"/>
              <a:t>Programa da Cisco Networking Academy</a:t>
            </a:r>
          </a:p>
          <a:p>
            <a:pPr rtl="0">
              <a:buFontTx/>
              <a:buNone/>
            </a:pPr>
            <a:r>
              <a:rPr lang="pt-BR" b="0"/>
              <a:t>Switching, Routing, e Wireless Essentials v7.0 (SRWE)</a:t>
            </a:r>
          </a:p>
          <a:p>
            <a:pPr rtl="0">
              <a:buFontTx/>
              <a:buNone/>
            </a:pPr>
            <a:r>
              <a:rPr lang="pt-BR" sz="1200" b="0"/>
              <a:t>Módulo 3: </a:t>
            </a:r>
            <a:r>
              <a:rPr lang="pt-BR" sz="1200">
                <a:solidFill>
                  <a:schemeClr val="accent5">
                    <a:lumMod val="40000"/>
                    <a:lumOff val="60000"/>
                  </a:schemeClr>
                </a:solidFill>
              </a:rPr>
              <a:t>VLANs</a:t>
            </a:r>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b="0"/>
              <a:t>Programa da Cisco Networking Academy</a:t>
            </a:r>
          </a:p>
          <a:p>
            <a:pPr rtl="0">
              <a:buFontTx/>
              <a:buNone/>
            </a:pPr>
            <a:r>
              <a:rPr lang="pt-BR" b="0"/>
              <a:t>Switching, Routing, e Wireless Essentials v7.0 (SRWE)</a:t>
            </a:r>
          </a:p>
          <a:p>
            <a:pPr rtl="0">
              <a:buFontTx/>
              <a:buNone/>
            </a:pPr>
            <a:r>
              <a:rPr lang="pt-BR" sz="1200" b="0"/>
              <a:t>Módulo 3: </a:t>
            </a:r>
            <a:r>
              <a:rPr lang="pt-BR" sz="1200">
                <a:solidFill>
                  <a:schemeClr val="accent5">
                    <a:lumMod val="40000"/>
                    <a:lumOff val="60000"/>
                  </a:schemeClr>
                </a:solidFill>
              </a:rPr>
              <a:t>VLANs</a:t>
            </a:r>
          </a:p>
        </p:txBody>
      </p:sp>
      <p:sp>
        <p:nvSpPr>
          <p:cNvPr id="4" name="Slide Number Placeholder 3"/>
          <p:cNvSpPr>
            <a:spLocks noGrp="1"/>
          </p:cNvSpPr>
          <p:nvPr>
            <p:ph type="sldNum" sz="quarter" idx="10"/>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13</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3.0 - Introdução</a:t>
            </a:r>
          </a:p>
          <a:p>
            <a:pPr rtl="0">
              <a:lnSpc>
                <a:spcPct val="80000"/>
              </a:lnSpc>
              <a:buFontTx/>
              <a:buNone/>
            </a:pPr>
            <a:r>
              <a:rPr lang="pt-BR" sz="1200" kern="1200">
                <a:solidFill>
                  <a:schemeClr val="tx1"/>
                </a:solidFill>
                <a:latin typeface="Arial" charset="0"/>
                <a:ea typeface="ＭＳ Ｐゴシック" charset="0"/>
                <a:cs typeface="ＭＳ Ｐゴシック" charset="0"/>
              </a:rPr>
              <a:t>3.0.2 - </a:t>
            </a:r>
            <a:r>
              <a:rPr lang="pt-BR" sz="1200" kern="1200">
                <a:solidFill>
                  <a:schemeClr val="tx1"/>
                </a:solidFill>
                <a:latin typeface="+mn-lt"/>
                <a:ea typeface="+mn-ea"/>
                <a:cs typeface="+mn-cs"/>
              </a:rPr>
              <a:t>O que</a:t>
            </a:r>
            <a:r>
              <a:rPr lang="pt-BR" sz="1200" kern="1200" baseline="0">
                <a:solidFill>
                  <a:schemeClr val="tx1"/>
                </a:solidFill>
                <a:latin typeface="+mn-lt"/>
                <a:ea typeface="+mn-ea"/>
                <a:cs typeface="+mn-cs"/>
              </a:rPr>
              <a:t> aprenderei a fazer neste módulo?</a:t>
            </a:r>
          </a:p>
          <a:p>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3.1 – </a:t>
            </a:r>
            <a:r>
              <a:rPr lang="pt-BR">
                <a:solidFill>
                  <a:schemeClr val="accent5">
                    <a:lumMod val="40000"/>
                    <a:lumOff val="60000"/>
                  </a:schemeClr>
                </a:solidFill>
              </a:rPr>
              <a:t>Overview of VLANs</a:t>
            </a:r>
          </a:p>
        </p:txBody>
      </p:sp>
      <p:sp>
        <p:nvSpPr>
          <p:cNvPr id="4" name="Slide Number Placeholder 3"/>
          <p:cNvSpPr>
            <a:spLocks noGrp="1"/>
          </p:cNvSpPr>
          <p:nvPr>
            <p:ph type="sldNum" sz="quarter" idx="10"/>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15</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3.1 - Visão geral </a:t>
            </a:r>
            <a:r>
              <a:rPr lang="pt-BR" sz="1200" b="0" baseline="0"/>
              <a:t>das</a:t>
            </a:r>
            <a:r>
              <a:rPr lang="pt-BR" sz="1200">
                <a:solidFill>
                  <a:schemeClr val="accent5">
                    <a:lumMod val="40000"/>
                    <a:lumOff val="60000"/>
                  </a:schemeClr>
                </a:solidFill>
              </a:rPr>
              <a:t>VLANs</a:t>
            </a:r>
          </a:p>
          <a:p>
            <a:pPr rtl="0">
              <a:lnSpc>
                <a:spcPct val="80000"/>
              </a:lnSpc>
              <a:buFontTx/>
              <a:buNone/>
            </a:pPr>
            <a:r>
              <a:rPr lang="pt-BR" sz="1200" kern="1200">
                <a:solidFill>
                  <a:schemeClr val="tx1"/>
                </a:solidFill>
                <a:latin typeface="Arial" charset="0"/>
                <a:ea typeface="ＭＳ Ｐゴシック" charset="0"/>
                <a:cs typeface="ＭＳ Ｐゴシック" charset="0"/>
              </a:rPr>
              <a:t>3.1.1 – </a:t>
            </a:r>
            <a:r>
              <a:rPr lang="pt-BR" sz="1200" kern="1200" baseline="0">
                <a:solidFill>
                  <a:schemeClr val="tx1"/>
                </a:solidFill>
                <a:latin typeface="+mn-lt"/>
                <a:ea typeface="+mn-ea"/>
                <a:cs typeface="+mn-cs"/>
              </a:rPr>
              <a:t> </a:t>
            </a:r>
            <a:r>
              <a:rPr lang="pt-BR"/>
              <a:t>VLAN Definitions</a:t>
            </a:r>
          </a:p>
        </p:txBody>
      </p:sp>
    </p:spTree>
    <p:extLst>
      <p:ext uri="{BB962C8B-B14F-4D97-AF65-F5344CB8AC3E}">
        <p14:creationId xmlns:p14="http://schemas.microsoft.com/office/powerpoint/2010/main" val="3525190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16</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3.1 - Visão geral </a:t>
            </a:r>
            <a:r>
              <a:rPr lang="pt-BR" sz="1200" b="0" baseline="0"/>
              <a:t>das</a:t>
            </a:r>
            <a:r>
              <a:rPr lang="pt-BR" sz="1200">
                <a:solidFill>
                  <a:schemeClr val="accent5">
                    <a:lumMod val="40000"/>
                    <a:lumOff val="60000"/>
                  </a:schemeClr>
                </a:solidFill>
              </a:rPr>
              <a:t>VLANs</a:t>
            </a:r>
          </a:p>
          <a:p>
            <a:pPr rtl="0">
              <a:lnSpc>
                <a:spcPct val="80000"/>
              </a:lnSpc>
              <a:buFontTx/>
              <a:buNone/>
            </a:pPr>
            <a:r>
              <a:rPr lang="pt-BR">
                <a:latin typeface="Arial" charset="0"/>
              </a:rPr>
              <a:t>3.1.2</a:t>
            </a:r>
            <a:r>
              <a:rPr lang="pt-BR" baseline="0">
                <a:latin typeface="Arial" charset="0"/>
              </a:rPr>
              <a:t> </a:t>
            </a:r>
            <a:r>
              <a:rPr lang="pt-BR" sz="1200" b="0"/>
              <a:t>— </a:t>
            </a:r>
            <a:r>
              <a:rPr lang="pt-BR"/>
              <a:t> Benefícios de um projeto de VLAN </a:t>
            </a: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17</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3.1 - Visão geral </a:t>
            </a:r>
            <a:r>
              <a:rPr lang="pt-BR" sz="1200" b="0" baseline="0"/>
              <a:t>das</a:t>
            </a:r>
            <a:r>
              <a:rPr lang="pt-BR" sz="1200">
                <a:solidFill>
                  <a:schemeClr val="accent5">
                    <a:lumMod val="40000"/>
                    <a:lumOff val="60000"/>
                  </a:schemeClr>
                </a:solidFill>
              </a:rPr>
              <a:t>VLANs</a:t>
            </a:r>
          </a:p>
          <a:p>
            <a:pPr rtl="0">
              <a:lnSpc>
                <a:spcPct val="80000"/>
              </a:lnSpc>
              <a:buFontTx/>
              <a:buNone/>
            </a:pPr>
            <a:r>
              <a:rPr lang="pt-BR">
                <a:latin typeface="Arial" charset="0"/>
              </a:rPr>
              <a:t>3.1.3</a:t>
            </a:r>
            <a:r>
              <a:rPr lang="pt-BR" baseline="0">
                <a:latin typeface="Arial" charset="0"/>
              </a:rPr>
              <a:t> </a:t>
            </a:r>
            <a:r>
              <a:rPr lang="pt-BR" sz="1200" b="0"/>
              <a:t>– </a:t>
            </a:r>
            <a:r>
              <a:rPr lang="pt-BR"/>
              <a:t>Types of VLANs</a:t>
            </a:r>
          </a:p>
        </p:txBody>
      </p:sp>
    </p:spTree>
    <p:extLst>
      <p:ext uri="{BB962C8B-B14F-4D97-AF65-F5344CB8AC3E}">
        <p14:creationId xmlns:p14="http://schemas.microsoft.com/office/powerpoint/2010/main" val="78533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18</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3.1 - Visão geral </a:t>
            </a:r>
            <a:r>
              <a:rPr lang="pt-BR" sz="1200" b="0" baseline="0"/>
              <a:t>das</a:t>
            </a:r>
            <a:r>
              <a:rPr lang="pt-BR" sz="1200">
                <a:solidFill>
                  <a:schemeClr val="accent5">
                    <a:lumMod val="40000"/>
                    <a:lumOff val="60000"/>
                  </a:schemeClr>
                </a:solidFill>
              </a:rPr>
              <a:t>VLANs</a:t>
            </a:r>
          </a:p>
          <a:p>
            <a:pPr rtl="0">
              <a:lnSpc>
                <a:spcPct val="80000"/>
              </a:lnSpc>
              <a:buFontTx/>
              <a:buNone/>
            </a:pPr>
            <a:r>
              <a:rPr lang="pt-BR">
                <a:latin typeface="Arial" charset="0"/>
              </a:rPr>
              <a:t>3.1.3</a:t>
            </a:r>
            <a:r>
              <a:rPr lang="pt-BR" baseline="0">
                <a:latin typeface="Arial" charset="0"/>
              </a:rPr>
              <a:t> </a:t>
            </a:r>
            <a:r>
              <a:rPr lang="pt-BR" sz="1200" b="0"/>
              <a:t>– </a:t>
            </a:r>
            <a:r>
              <a:rPr lang="pt-BR"/>
              <a:t>Tipos de VLANs (Cont.)</a:t>
            </a:r>
          </a:p>
        </p:txBody>
      </p:sp>
    </p:spTree>
    <p:extLst>
      <p:ext uri="{BB962C8B-B14F-4D97-AF65-F5344CB8AC3E}">
        <p14:creationId xmlns:p14="http://schemas.microsoft.com/office/powerpoint/2010/main" val="7853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19</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3.1 - Visão geral </a:t>
            </a:r>
            <a:r>
              <a:rPr lang="pt-BR" sz="1200" b="0" baseline="0"/>
              <a:t>das</a:t>
            </a:r>
            <a:r>
              <a:rPr lang="pt-BR" sz="1200">
                <a:solidFill>
                  <a:schemeClr val="accent5">
                    <a:lumMod val="40000"/>
                    <a:lumOff val="60000"/>
                  </a:schemeClr>
                </a:solidFill>
              </a:rPr>
              <a:t>VLANs</a:t>
            </a:r>
          </a:p>
          <a:p>
            <a:pPr rtl="0">
              <a:lnSpc>
                <a:spcPct val="80000"/>
              </a:lnSpc>
              <a:buFontTx/>
              <a:buNone/>
            </a:pPr>
            <a:r>
              <a:rPr lang="pt-BR">
                <a:latin typeface="Arial" charset="0"/>
              </a:rPr>
              <a:t>3.1.3</a:t>
            </a:r>
            <a:r>
              <a:rPr lang="pt-BR" baseline="0">
                <a:latin typeface="Arial" charset="0"/>
              </a:rPr>
              <a:t> </a:t>
            </a:r>
            <a:r>
              <a:rPr lang="pt-BR" sz="1200" b="0"/>
              <a:t>– </a:t>
            </a:r>
            <a:r>
              <a:rPr lang="pt-BR"/>
              <a:t>Tipos de VLANs (Cont.)</a:t>
            </a:r>
          </a:p>
        </p:txBody>
      </p:sp>
    </p:spTree>
    <p:extLst>
      <p:ext uri="{BB962C8B-B14F-4D97-AF65-F5344CB8AC3E}">
        <p14:creationId xmlns:p14="http://schemas.microsoft.com/office/powerpoint/2010/main" val="785335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20</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3.1 - Visão geral </a:t>
            </a:r>
            <a:r>
              <a:rPr lang="pt-BR" sz="1200" b="0" baseline="0"/>
              <a:t>das</a:t>
            </a:r>
            <a:r>
              <a:rPr lang="pt-BR" sz="1200">
                <a:solidFill>
                  <a:schemeClr val="accent5">
                    <a:lumMod val="40000"/>
                    <a:lumOff val="60000"/>
                  </a:schemeClr>
                </a:solidFill>
              </a:rPr>
              <a:t>VLANs</a:t>
            </a:r>
          </a:p>
          <a:p>
            <a:pPr rtl="0">
              <a:lnSpc>
                <a:spcPct val="80000"/>
              </a:lnSpc>
              <a:buFontTx/>
              <a:buNone/>
            </a:pPr>
            <a:r>
              <a:rPr lang="pt-BR">
                <a:latin typeface="Arial" charset="0"/>
              </a:rPr>
              <a:t>3.1.4</a:t>
            </a:r>
            <a:r>
              <a:rPr lang="pt-BR" baseline="0">
                <a:latin typeface="Arial" charset="0"/>
              </a:rPr>
              <a:t> </a:t>
            </a:r>
            <a:r>
              <a:rPr lang="pt-BR" sz="1200" b="0"/>
              <a:t>– </a:t>
            </a:r>
            <a:r>
              <a:rPr lang="pt-BR"/>
              <a:t> Packet Tracer – Who Hears the Broadcast?</a:t>
            </a:r>
          </a:p>
          <a:p>
            <a:pPr rtl="0">
              <a:lnSpc>
                <a:spcPct val="80000"/>
              </a:lnSpc>
              <a:buFontTx/>
              <a:buNone/>
            </a:pPr>
            <a:r>
              <a:rPr lang="pt-BR"/>
              <a:t>3.1.5 </a:t>
            </a:r>
            <a:r>
              <a:rPr lang="pt-BR" sz="1200">
                <a:effectLst/>
              </a:rPr>
              <a:t>— Verifique seu entendimento — </a:t>
            </a:r>
            <a:r>
              <a:rPr lang="pt-BR" sz="1200"/>
              <a:t>Visão geral das VLANs </a:t>
            </a:r>
          </a:p>
        </p:txBody>
      </p:sp>
    </p:spTree>
    <p:extLst>
      <p:ext uri="{BB962C8B-B14F-4D97-AF65-F5344CB8AC3E}">
        <p14:creationId xmlns:p14="http://schemas.microsoft.com/office/powerpoint/2010/main" val="785335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3.2 – </a:t>
            </a:r>
            <a:r>
              <a:rPr lang="pt-BR">
                <a:solidFill>
                  <a:schemeClr val="accent5">
                    <a:lumMod val="40000"/>
                    <a:lumOff val="60000"/>
                  </a:schemeClr>
                </a:solidFill>
              </a:rPr>
              <a:t>VLANs em um ambiente com vários switches</a:t>
            </a:r>
          </a:p>
        </p:txBody>
      </p:sp>
      <p:sp>
        <p:nvSpPr>
          <p:cNvPr id="4" name="Slide Number Placeholder 3"/>
          <p:cNvSpPr>
            <a:spLocks noGrp="1"/>
          </p:cNvSpPr>
          <p:nvPr>
            <p:ph type="sldNum" sz="quarter" idx="10"/>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625529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22</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3.2 – </a:t>
            </a:r>
            <a:r>
              <a:rPr lang="pt-BR">
                <a:solidFill>
                  <a:schemeClr val="accent5">
                    <a:lumMod val="40000"/>
                    <a:lumOff val="60000"/>
                  </a:schemeClr>
                </a:solidFill>
              </a:rPr>
              <a:t>VLANs em um ambiente com vários switches</a:t>
            </a:r>
          </a:p>
          <a:p>
            <a:pPr rtl="0">
              <a:lnSpc>
                <a:spcPct val="80000"/>
              </a:lnSpc>
              <a:buFontTx/>
              <a:buNone/>
            </a:pPr>
            <a:r>
              <a:rPr lang="pt-BR" sz="1200" kern="1200">
                <a:solidFill>
                  <a:schemeClr val="tx1"/>
                </a:solidFill>
                <a:latin typeface="Arial" charset="0"/>
                <a:ea typeface="ＭＳ Ｐゴシック" charset="0"/>
                <a:cs typeface="ＭＳ Ｐゴシック" charset="0"/>
              </a:rPr>
              <a:t>3.2.1 — </a:t>
            </a:r>
            <a:r>
              <a:rPr lang="pt-BR"/>
              <a:t> Definindo troncos de VLAN</a:t>
            </a:r>
          </a:p>
        </p:txBody>
      </p:sp>
    </p:spTree>
    <p:extLst>
      <p:ext uri="{BB962C8B-B14F-4D97-AF65-F5344CB8AC3E}">
        <p14:creationId xmlns:p14="http://schemas.microsoft.com/office/powerpoint/2010/main" val="3427554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23</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3.2 – </a:t>
            </a:r>
            <a:r>
              <a:rPr lang="pt-BR">
                <a:solidFill>
                  <a:schemeClr val="accent5">
                    <a:lumMod val="40000"/>
                    <a:lumOff val="60000"/>
                  </a:schemeClr>
                </a:solidFill>
              </a:rPr>
              <a:t>VLANs em um ambiente com vários switches</a:t>
            </a:r>
          </a:p>
          <a:p>
            <a:pPr rtl="0">
              <a:lnSpc>
                <a:spcPct val="80000"/>
              </a:lnSpc>
              <a:buFontTx/>
              <a:buNone/>
            </a:pPr>
            <a:r>
              <a:rPr lang="pt-BR" sz="1200" kern="1200">
                <a:solidFill>
                  <a:schemeClr val="tx1"/>
                </a:solidFill>
                <a:latin typeface="Arial" charset="0"/>
                <a:ea typeface="ＭＳ Ｐゴシック" charset="0"/>
                <a:cs typeface="ＭＳ Ｐゴシック" charset="0"/>
              </a:rPr>
              <a:t>3.2.2</a:t>
            </a:r>
            <a:r>
              <a:rPr lang="pt-BR" sz="1200" kern="1200" baseline="0">
                <a:solidFill>
                  <a:schemeClr val="tx1"/>
                </a:solidFill>
                <a:latin typeface="Arial" charset="0"/>
                <a:ea typeface="ＭＳ Ｐゴシック" charset="0"/>
                <a:cs typeface="ＭＳ Ｐゴシック" charset="0"/>
              </a:rPr>
              <a:t> </a:t>
            </a:r>
            <a:r>
              <a:rPr lang="pt-BR" sz="1200" kern="1200">
                <a:solidFill>
                  <a:schemeClr val="tx1"/>
                </a:solidFill>
                <a:latin typeface="Arial" charset="0"/>
                <a:ea typeface="ＭＳ Ｐゴシック" charset="0"/>
                <a:cs typeface="ＭＳ Ｐゴシック" charset="0"/>
              </a:rPr>
              <a:t>— </a:t>
            </a:r>
            <a:r>
              <a:rPr lang="pt-BR"/>
              <a:t> Redes sem VLANs </a:t>
            </a:r>
          </a:p>
        </p:txBody>
      </p:sp>
    </p:spTree>
    <p:extLst>
      <p:ext uri="{BB962C8B-B14F-4D97-AF65-F5344CB8AC3E}">
        <p14:creationId xmlns:p14="http://schemas.microsoft.com/office/powerpoint/2010/main" val="3427554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24</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3.2 – </a:t>
            </a:r>
            <a:r>
              <a:rPr lang="pt-BR">
                <a:solidFill>
                  <a:schemeClr val="accent5">
                    <a:lumMod val="40000"/>
                    <a:lumOff val="60000"/>
                  </a:schemeClr>
                </a:solidFill>
              </a:rPr>
              <a:t>VLANs em um ambiente com vários switches</a:t>
            </a:r>
          </a:p>
          <a:p>
            <a:pPr rtl="0">
              <a:lnSpc>
                <a:spcPct val="80000"/>
              </a:lnSpc>
              <a:buFontTx/>
              <a:buNone/>
            </a:pPr>
            <a:r>
              <a:rPr lang="pt-BR" sz="1200" kern="1200">
                <a:solidFill>
                  <a:schemeClr val="tx1"/>
                </a:solidFill>
                <a:latin typeface="Arial" charset="0"/>
                <a:ea typeface="ＭＳ Ｐゴシック" charset="0"/>
                <a:cs typeface="ＭＳ Ｐゴシック" charset="0"/>
              </a:rPr>
              <a:t>3.2.3</a:t>
            </a:r>
            <a:r>
              <a:rPr lang="pt-BR" sz="1200" kern="1200" baseline="0">
                <a:solidFill>
                  <a:schemeClr val="tx1"/>
                </a:solidFill>
                <a:latin typeface="Arial" charset="0"/>
                <a:ea typeface="ＭＳ Ｐゴシック" charset="0"/>
                <a:cs typeface="ＭＳ Ｐゴシック" charset="0"/>
              </a:rPr>
              <a:t> </a:t>
            </a:r>
            <a:r>
              <a:rPr lang="pt-BR" sz="1200" kern="1200">
                <a:solidFill>
                  <a:schemeClr val="tx1"/>
                </a:solidFill>
                <a:latin typeface="Arial" charset="0"/>
                <a:ea typeface="ＭＳ Ｐゴシック" charset="0"/>
                <a:cs typeface="ＭＳ Ｐゴシック" charset="0"/>
              </a:rPr>
              <a:t>— </a:t>
            </a:r>
            <a:r>
              <a:rPr lang="pt-BR"/>
              <a:t>Redes com VLANs </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25</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3.2 – </a:t>
            </a:r>
            <a:r>
              <a:rPr lang="pt-BR">
                <a:solidFill>
                  <a:schemeClr val="accent5">
                    <a:lumMod val="40000"/>
                    <a:lumOff val="60000"/>
                  </a:schemeClr>
                </a:solidFill>
              </a:rPr>
              <a:t>VLANs em um ambiente com vários switches</a:t>
            </a:r>
          </a:p>
          <a:p>
            <a:pPr rtl="0">
              <a:lnSpc>
                <a:spcPct val="80000"/>
              </a:lnSpc>
              <a:buFontTx/>
              <a:buNone/>
            </a:pPr>
            <a:r>
              <a:rPr lang="pt-BR" sz="1200" kern="1200">
                <a:solidFill>
                  <a:schemeClr val="tx1"/>
                </a:solidFill>
                <a:latin typeface="Arial" charset="0"/>
                <a:ea typeface="ＭＳ Ｐゴシック" charset="0"/>
                <a:cs typeface="ＭＳ Ｐゴシック" charset="0"/>
              </a:rPr>
              <a:t>3.2.4</a:t>
            </a:r>
            <a:r>
              <a:rPr lang="pt-BR" sz="1200" kern="1200" baseline="0">
                <a:solidFill>
                  <a:schemeClr val="tx1"/>
                </a:solidFill>
                <a:latin typeface="Arial" charset="0"/>
                <a:ea typeface="ＭＳ Ｐゴシック" charset="0"/>
                <a:cs typeface="ＭＳ Ｐゴシック" charset="0"/>
              </a:rPr>
              <a:t> </a:t>
            </a:r>
            <a:r>
              <a:rPr lang="pt-BR" sz="1200" kern="1200">
                <a:solidFill>
                  <a:schemeClr val="tx1"/>
                </a:solidFill>
                <a:latin typeface="Arial" charset="0"/>
                <a:ea typeface="ＭＳ Ｐゴシック" charset="0"/>
                <a:cs typeface="ＭＳ Ｐゴシック" charset="0"/>
              </a:rPr>
              <a:t>— </a:t>
            </a:r>
            <a:r>
              <a:rPr lang="pt-BR"/>
              <a:t>Identificação de VLAN com uma etiqueta </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26</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3.2 – </a:t>
            </a:r>
            <a:r>
              <a:rPr lang="pt-BR">
                <a:solidFill>
                  <a:schemeClr val="accent5">
                    <a:lumMod val="40000"/>
                    <a:lumOff val="60000"/>
                  </a:schemeClr>
                </a:solidFill>
              </a:rPr>
              <a:t>VLANs em um ambiente com vários switches</a:t>
            </a:r>
          </a:p>
          <a:p>
            <a:pPr rtl="0">
              <a:lnSpc>
                <a:spcPct val="80000"/>
              </a:lnSpc>
              <a:buFontTx/>
              <a:buNone/>
            </a:pPr>
            <a:r>
              <a:rPr lang="pt-BR" sz="1200" kern="1200">
                <a:solidFill>
                  <a:schemeClr val="tx1"/>
                </a:solidFill>
                <a:latin typeface="Arial" charset="0"/>
                <a:ea typeface="ＭＳ Ｐゴシック" charset="0"/>
                <a:cs typeface="ＭＳ Ｐゴシック" charset="0"/>
              </a:rPr>
              <a:t>3.2.5</a:t>
            </a:r>
            <a:r>
              <a:rPr lang="pt-BR" sz="1200" kern="1200" baseline="0">
                <a:solidFill>
                  <a:schemeClr val="tx1"/>
                </a:solidFill>
                <a:latin typeface="Arial" charset="0"/>
                <a:ea typeface="ＭＳ Ｐゴシック" charset="0"/>
                <a:cs typeface="ＭＳ Ｐゴシック" charset="0"/>
              </a:rPr>
              <a:t> </a:t>
            </a:r>
            <a:r>
              <a:rPr lang="pt-BR" sz="1200" kern="1200">
                <a:solidFill>
                  <a:schemeClr val="tx1"/>
                </a:solidFill>
                <a:latin typeface="Arial" charset="0"/>
                <a:ea typeface="ＭＳ Ｐゴシック" charset="0"/>
                <a:cs typeface="ＭＳ Ｐゴシック" charset="0"/>
              </a:rPr>
              <a:t>– </a:t>
            </a:r>
            <a:r>
              <a:rPr lang="pt-BR"/>
              <a:t>Native VLANs and 802.1Q Tagging</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27</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3.2 – </a:t>
            </a:r>
            <a:r>
              <a:rPr lang="pt-BR">
                <a:solidFill>
                  <a:schemeClr val="accent5">
                    <a:lumMod val="40000"/>
                    <a:lumOff val="60000"/>
                  </a:schemeClr>
                </a:solidFill>
              </a:rPr>
              <a:t>VLANs em um ambiente com vários switches</a:t>
            </a:r>
          </a:p>
          <a:p>
            <a:pPr rtl="0">
              <a:lnSpc>
                <a:spcPct val="80000"/>
              </a:lnSpc>
              <a:buFontTx/>
              <a:buNone/>
            </a:pPr>
            <a:r>
              <a:rPr lang="pt-BR" sz="1200" kern="1200">
                <a:solidFill>
                  <a:schemeClr val="tx1"/>
                </a:solidFill>
                <a:latin typeface="Arial" charset="0"/>
                <a:ea typeface="ＭＳ Ｐゴシック" charset="0"/>
                <a:cs typeface="ＭＳ Ｐゴシック" charset="0"/>
              </a:rPr>
              <a:t>3.2.6</a:t>
            </a:r>
            <a:r>
              <a:rPr lang="pt-BR" sz="1200" kern="1200" baseline="0">
                <a:solidFill>
                  <a:schemeClr val="tx1"/>
                </a:solidFill>
                <a:latin typeface="Arial" charset="0"/>
                <a:ea typeface="ＭＳ Ｐゴシック" charset="0"/>
                <a:cs typeface="ＭＳ Ｐゴシック" charset="0"/>
              </a:rPr>
              <a:t> </a:t>
            </a:r>
            <a:r>
              <a:rPr lang="pt-BR" sz="1200" kern="1200">
                <a:solidFill>
                  <a:schemeClr val="tx1"/>
                </a:solidFill>
                <a:latin typeface="Arial" charset="0"/>
                <a:ea typeface="ＭＳ Ｐゴシック" charset="0"/>
                <a:cs typeface="ＭＳ Ｐゴシック" charset="0"/>
              </a:rPr>
              <a:t>– </a:t>
            </a:r>
            <a:r>
              <a:rPr lang="pt-BR"/>
              <a:t>Voice VLAN Tagging</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28</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3.2 – </a:t>
            </a:r>
            <a:r>
              <a:rPr lang="pt-BR">
                <a:solidFill>
                  <a:schemeClr val="accent5">
                    <a:lumMod val="40000"/>
                    <a:lumOff val="60000"/>
                  </a:schemeClr>
                </a:solidFill>
              </a:rPr>
              <a:t>VLANs em um ambiente com vários switches</a:t>
            </a:r>
          </a:p>
          <a:p>
            <a:pPr rtl="0">
              <a:lnSpc>
                <a:spcPct val="80000"/>
              </a:lnSpc>
              <a:buFontTx/>
              <a:buNone/>
            </a:pPr>
            <a:r>
              <a:rPr lang="pt-BR" sz="1200" kern="1200">
                <a:solidFill>
                  <a:schemeClr val="tx1"/>
                </a:solidFill>
                <a:latin typeface="Arial" charset="0"/>
                <a:ea typeface="ＭＳ Ｐゴシック" charset="0"/>
                <a:cs typeface="ＭＳ Ｐゴシック" charset="0"/>
              </a:rPr>
              <a:t>3.2.7</a:t>
            </a:r>
            <a:r>
              <a:rPr lang="pt-BR" sz="1200" kern="1200" baseline="0">
                <a:solidFill>
                  <a:schemeClr val="tx1"/>
                </a:solidFill>
                <a:latin typeface="Arial" charset="0"/>
                <a:ea typeface="ＭＳ Ｐゴシック" charset="0"/>
                <a:cs typeface="ＭＳ Ｐゴシック" charset="0"/>
              </a:rPr>
              <a:t> </a:t>
            </a:r>
            <a:r>
              <a:rPr lang="pt-BR" sz="1200" kern="1200">
                <a:solidFill>
                  <a:schemeClr val="tx1"/>
                </a:solidFill>
                <a:latin typeface="Arial" charset="0"/>
                <a:ea typeface="ＭＳ Ｐゴシック" charset="0"/>
                <a:cs typeface="ＭＳ Ｐゴシック" charset="0"/>
              </a:rPr>
              <a:t>— </a:t>
            </a:r>
            <a:r>
              <a:rPr lang="pt-BR"/>
              <a:t>Exemplo de Verificação de VLAN de Voz </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29</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3.2 – </a:t>
            </a:r>
            <a:r>
              <a:rPr lang="pt-BR">
                <a:solidFill>
                  <a:schemeClr val="accent5">
                    <a:lumMod val="40000"/>
                    <a:lumOff val="60000"/>
                  </a:schemeClr>
                </a:solidFill>
              </a:rPr>
              <a:t>VLANs em um ambiente com vários switches</a:t>
            </a:r>
          </a:p>
          <a:p>
            <a:pPr rtl="0">
              <a:lnSpc>
                <a:spcPct val="80000"/>
              </a:lnSpc>
              <a:buFontTx/>
              <a:buNone/>
            </a:pPr>
            <a:r>
              <a:rPr lang="pt-BR" sz="1200" kern="1200">
                <a:solidFill>
                  <a:schemeClr val="tx1"/>
                </a:solidFill>
                <a:latin typeface="Arial" charset="0"/>
                <a:ea typeface="ＭＳ Ｐゴシック" charset="0"/>
                <a:cs typeface="ＭＳ Ｐゴシック" charset="0"/>
              </a:rPr>
              <a:t>3.2.8</a:t>
            </a:r>
            <a:r>
              <a:rPr lang="pt-BR" sz="1200" kern="1200" baseline="0">
                <a:solidFill>
                  <a:schemeClr val="tx1"/>
                </a:solidFill>
                <a:latin typeface="Arial" charset="0"/>
                <a:ea typeface="ＭＳ Ｐゴシック" charset="0"/>
                <a:cs typeface="ＭＳ Ｐゴシック" charset="0"/>
              </a:rPr>
              <a:t> </a:t>
            </a:r>
            <a:r>
              <a:rPr lang="pt-BR" sz="1200" kern="1200">
                <a:solidFill>
                  <a:schemeClr val="tx1"/>
                </a:solidFill>
                <a:latin typeface="Arial" charset="0"/>
                <a:ea typeface="ＭＳ Ｐゴシック" charset="0"/>
                <a:cs typeface="ＭＳ Ｐゴシック" charset="0"/>
              </a:rPr>
              <a:t>– </a:t>
            </a:r>
            <a:r>
              <a:rPr lang="pt-BR"/>
              <a:t>Packet Tracer – Investigate a VLAN Implementation</a:t>
            </a:r>
          </a:p>
          <a:p>
            <a:pPr rtl="0">
              <a:lnSpc>
                <a:spcPct val="80000"/>
              </a:lnSpc>
              <a:buFontTx/>
              <a:buNone/>
            </a:pPr>
            <a:r>
              <a:rPr lang="pt-BR" sz="1200" kern="1200">
                <a:solidFill>
                  <a:schemeClr val="tx1"/>
                </a:solidFill>
                <a:latin typeface="Arial" charset="0"/>
                <a:ea typeface="ＭＳ Ｐゴシック" charset="0"/>
                <a:cs typeface="ＭＳ Ｐゴシック" charset="0"/>
              </a:rPr>
              <a:t>3.2.9</a:t>
            </a:r>
            <a:r>
              <a:rPr lang="pt-BR" sz="1200" kern="1200" baseline="0">
                <a:solidFill>
                  <a:schemeClr val="tx1"/>
                </a:solidFill>
                <a:latin typeface="Arial" charset="0"/>
                <a:ea typeface="ＭＳ Ｐゴシック" charset="0"/>
                <a:cs typeface="ＭＳ Ｐゴシック" charset="0"/>
              </a:rPr>
              <a:t> </a:t>
            </a:r>
            <a:r>
              <a:rPr lang="pt-BR" sz="1200">
                <a:effectLst/>
              </a:rPr>
              <a:t>— Verifique seu entendimento — </a:t>
            </a:r>
            <a:r>
              <a:rPr lang="pt-BR">
                <a:solidFill>
                  <a:schemeClr val="accent5">
                    <a:lumMod val="40000"/>
                    <a:lumOff val="60000"/>
                  </a:schemeClr>
                </a:solidFill>
              </a:rPr>
              <a:t>VLANs em um ambiente de vários switches</a:t>
            </a:r>
            <a:r>
              <a:rPr lang="pt-BR" sz="1200">
                <a:effectLst/>
              </a:rPr>
              <a:t> </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a:t>
            </a:r>
            <a:r>
              <a:rPr lang="pt-BR" sz="1200" b="0" baseline="0">
                <a:solidFill>
                  <a:schemeClr val="accent5">
                    <a:lumMod val="40000"/>
                    <a:lumOff val="60000"/>
                  </a:schemeClr>
                </a:solidFill>
              </a:rPr>
              <a:t> </a:t>
            </a:r>
            <a:r>
              <a:rPr lang="pt-BR" sz="1200">
                <a:solidFill>
                  <a:schemeClr val="accent5">
                    <a:lumMod val="40000"/>
                    <a:lumOff val="60000"/>
                  </a:schemeClr>
                </a:solidFill>
              </a:rPr>
              <a:t>VLANs</a:t>
            </a:r>
          </a:p>
          <a:p>
            <a:pPr rtl="0">
              <a:buFontTx/>
              <a:buNone/>
            </a:pPr>
            <a:r>
              <a:rPr lang="pt-BR" sz="1200" b="0"/>
              <a:t>3.3 — </a:t>
            </a:r>
            <a:r>
              <a:rPr lang="pt-BR">
                <a:solidFill>
                  <a:schemeClr val="accent5">
                    <a:lumMod val="40000"/>
                    <a:lumOff val="60000"/>
                  </a:schemeClr>
                </a:solidFill>
              </a:rPr>
              <a:t>Configuração de VLAN</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30</a:t>
            </a:fld>
            <a:endParaRPr>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a:t>
            </a:r>
            <a:r>
              <a:rPr lang="pt-BR" sz="1200" b="0" baseline="0">
                <a:solidFill>
                  <a:schemeClr val="accent5">
                    <a:lumMod val="40000"/>
                    <a:lumOff val="60000"/>
                  </a:schemeClr>
                </a:solidFill>
              </a:rPr>
              <a:t> </a:t>
            </a:r>
            <a:r>
              <a:rPr lang="pt-BR" sz="1200">
                <a:solidFill>
                  <a:schemeClr val="accent5">
                    <a:lumMod val="40000"/>
                    <a:lumOff val="60000"/>
                  </a:schemeClr>
                </a:solidFill>
              </a:rPr>
              <a:t>VLANs</a:t>
            </a:r>
          </a:p>
          <a:p>
            <a:pPr rtl="0">
              <a:buFontTx/>
              <a:buNone/>
            </a:pPr>
            <a:r>
              <a:rPr lang="pt-BR" sz="1200" b="0"/>
              <a:t>3.3 — </a:t>
            </a:r>
            <a:r>
              <a:rPr lang="pt-BR">
                <a:solidFill>
                  <a:schemeClr val="accent5">
                    <a:lumMod val="40000"/>
                    <a:lumOff val="60000"/>
                  </a:schemeClr>
                </a:solidFill>
              </a:rPr>
              <a:t>Configuração de VLAN</a:t>
            </a:r>
          </a:p>
          <a:p>
            <a:pPr rtl="0">
              <a:lnSpc>
                <a:spcPct val="80000"/>
              </a:lnSpc>
              <a:buFontTx/>
              <a:buNone/>
            </a:pPr>
            <a:r>
              <a:rPr lang="pt-BR" sz="1200" kern="1200">
                <a:solidFill>
                  <a:schemeClr val="tx1"/>
                </a:solidFill>
                <a:latin typeface="Arial" charset="0"/>
                <a:ea typeface="ＭＳ Ｐゴシック" charset="0"/>
                <a:cs typeface="ＭＳ Ｐゴシック" charset="0"/>
              </a:rPr>
              <a:t>3.3.1</a:t>
            </a:r>
            <a:r>
              <a:rPr lang="pt-BR" sz="1200" kern="1200" baseline="0">
                <a:solidFill>
                  <a:schemeClr val="tx1"/>
                </a:solidFill>
                <a:latin typeface="Arial" charset="0"/>
                <a:ea typeface="ＭＳ Ｐゴシック" charset="0"/>
                <a:cs typeface="ＭＳ Ｐゴシック" charset="0"/>
              </a:rPr>
              <a:t> </a:t>
            </a:r>
            <a:r>
              <a:rPr lang="pt-BR" sz="1200" kern="1200">
                <a:solidFill>
                  <a:schemeClr val="tx1"/>
                </a:solidFill>
                <a:latin typeface="Arial" charset="0"/>
                <a:ea typeface="ＭＳ Ｐゴシック" charset="0"/>
                <a:cs typeface="ＭＳ Ｐゴシック" charset="0"/>
              </a:rPr>
              <a:t>– </a:t>
            </a:r>
            <a:r>
              <a:rPr lang="pt-BR"/>
              <a:t>VLAN Ranges on Catalyst Switches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31</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 VLANs</a:t>
            </a:r>
          </a:p>
          <a:p>
            <a:pPr rtl="0">
              <a:buFontTx/>
              <a:buNone/>
            </a:pPr>
            <a:r>
              <a:rPr lang="pt-BR" sz="1200" b="0"/>
              <a:t>3.3 — Configuração de VLAN</a:t>
            </a:r>
          </a:p>
          <a:p>
            <a:pPr rtl="0">
              <a:lnSpc>
                <a:spcPct val="80000"/>
              </a:lnSpc>
              <a:buFontTx/>
              <a:buNone/>
            </a:pPr>
            <a:r>
              <a:rPr lang="pt-BR" sz="1200" kern="1200">
                <a:solidFill>
                  <a:schemeClr val="tx1"/>
                </a:solidFill>
                <a:latin typeface="Arial" charset="0"/>
                <a:ea typeface="ＭＳ Ｐゴシック" charset="0"/>
                <a:cs typeface="ＭＳ Ｐゴシック" charset="0"/>
              </a:rPr>
              <a:t>3.3.2</a:t>
            </a:r>
            <a:r>
              <a:rPr lang="pt-BR" sz="1200" kern="1200" baseline="0">
                <a:solidFill>
                  <a:schemeClr val="tx1"/>
                </a:solidFill>
                <a:latin typeface="Arial" charset="0"/>
                <a:ea typeface="ＭＳ Ｐゴシック" charset="0"/>
                <a:cs typeface="ＭＳ Ｐゴシック" charset="0"/>
              </a:rPr>
              <a:t> </a:t>
            </a:r>
            <a:r>
              <a:rPr lang="pt-BR" sz="1200" kern="1200">
                <a:solidFill>
                  <a:schemeClr val="tx1"/>
                </a:solidFill>
                <a:latin typeface="Arial" charset="0"/>
                <a:ea typeface="ＭＳ Ｐゴシック" charset="0"/>
                <a:cs typeface="ＭＳ Ｐゴシック" charset="0"/>
              </a:rPr>
              <a:t>— </a:t>
            </a:r>
            <a:r>
              <a:rPr lang="pt-BR"/>
              <a:t>Comandos de Criação de VLAN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32</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a:t>
            </a:r>
            <a:r>
              <a:rPr lang="pt-BR" sz="1200" b="0" baseline="0">
                <a:solidFill>
                  <a:schemeClr val="accent5">
                    <a:lumMod val="40000"/>
                    <a:lumOff val="60000"/>
                  </a:schemeClr>
                </a:solidFill>
              </a:rPr>
              <a:t> </a:t>
            </a:r>
            <a:r>
              <a:rPr lang="pt-BR" sz="1200">
                <a:solidFill>
                  <a:schemeClr val="accent5">
                    <a:lumMod val="40000"/>
                    <a:lumOff val="60000"/>
                  </a:schemeClr>
                </a:solidFill>
              </a:rPr>
              <a:t>VLANs</a:t>
            </a:r>
          </a:p>
          <a:p>
            <a:pPr rtl="0">
              <a:buFontTx/>
              <a:buNone/>
            </a:pPr>
            <a:r>
              <a:rPr lang="pt-BR" sz="1200" b="0"/>
              <a:t>3.3 — </a:t>
            </a:r>
            <a:r>
              <a:rPr lang="pt-BR">
                <a:solidFill>
                  <a:schemeClr val="accent5">
                    <a:lumMod val="40000"/>
                    <a:lumOff val="60000"/>
                  </a:schemeClr>
                </a:solidFill>
              </a:rPr>
              <a:t>Configuração de VLAN</a:t>
            </a:r>
          </a:p>
          <a:p>
            <a:pPr rtl="0">
              <a:lnSpc>
                <a:spcPct val="80000"/>
              </a:lnSpc>
              <a:buFontTx/>
              <a:buNone/>
            </a:pPr>
            <a:r>
              <a:rPr lang="pt-BR" sz="1200" kern="1200">
                <a:solidFill>
                  <a:schemeClr val="tx1"/>
                </a:solidFill>
                <a:latin typeface="Arial" charset="0"/>
                <a:ea typeface="ＭＳ Ｐゴシック" charset="0"/>
                <a:cs typeface="ＭＳ Ｐゴシック" charset="0"/>
              </a:rPr>
              <a:t>3.3.3</a:t>
            </a:r>
            <a:r>
              <a:rPr lang="pt-BR" sz="1200" kern="1200" baseline="0">
                <a:solidFill>
                  <a:schemeClr val="tx1"/>
                </a:solidFill>
                <a:latin typeface="Arial" charset="0"/>
                <a:ea typeface="ＭＳ Ｐゴシック" charset="0"/>
                <a:cs typeface="ＭＳ Ｐゴシック" charset="0"/>
              </a:rPr>
              <a:t> </a:t>
            </a:r>
            <a:r>
              <a:rPr lang="pt-BR" sz="1200" kern="1200">
                <a:solidFill>
                  <a:schemeClr val="tx1"/>
                </a:solidFill>
                <a:latin typeface="Arial" charset="0"/>
                <a:ea typeface="ＭＳ Ｐゴシック" charset="0"/>
                <a:cs typeface="ＭＳ Ｐゴシック" charset="0"/>
              </a:rPr>
              <a:t>— </a:t>
            </a:r>
            <a:r>
              <a:rPr lang="pt-BR"/>
              <a:t>Exemplo de criação de VLAN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33</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a:t>
            </a:r>
            <a:r>
              <a:rPr lang="pt-BR" sz="1200" b="0" baseline="0">
                <a:solidFill>
                  <a:schemeClr val="accent5">
                    <a:lumMod val="40000"/>
                    <a:lumOff val="60000"/>
                  </a:schemeClr>
                </a:solidFill>
              </a:rPr>
              <a:t> </a:t>
            </a:r>
            <a:r>
              <a:rPr lang="pt-BR" sz="1200">
                <a:solidFill>
                  <a:schemeClr val="accent5">
                    <a:lumMod val="40000"/>
                    <a:lumOff val="60000"/>
                  </a:schemeClr>
                </a:solidFill>
              </a:rPr>
              <a:t>VLANs</a:t>
            </a:r>
          </a:p>
          <a:p>
            <a:pPr rtl="0">
              <a:buFontTx/>
              <a:buNone/>
            </a:pPr>
            <a:r>
              <a:rPr lang="pt-BR" sz="1200" b="0"/>
              <a:t>3.3 — </a:t>
            </a:r>
            <a:r>
              <a:rPr lang="pt-BR">
                <a:solidFill>
                  <a:schemeClr val="accent5">
                    <a:lumMod val="40000"/>
                    <a:lumOff val="60000"/>
                  </a:schemeClr>
                </a:solidFill>
              </a:rPr>
              <a:t>Configuração de VLAN</a:t>
            </a:r>
          </a:p>
          <a:p>
            <a:pPr rtl="0">
              <a:lnSpc>
                <a:spcPct val="80000"/>
              </a:lnSpc>
              <a:buFontTx/>
              <a:buNone/>
            </a:pPr>
            <a:r>
              <a:rPr lang="pt-BR" sz="1200" kern="1200">
                <a:solidFill>
                  <a:schemeClr val="tx1"/>
                </a:solidFill>
                <a:latin typeface="Arial" charset="0"/>
                <a:ea typeface="ＭＳ Ｐゴシック" charset="0"/>
                <a:cs typeface="ＭＳ Ｐゴシック" charset="0"/>
              </a:rPr>
              <a:t>3.3.4</a:t>
            </a:r>
            <a:r>
              <a:rPr lang="pt-BR" sz="1200" kern="1200" baseline="0">
                <a:solidFill>
                  <a:schemeClr val="tx1"/>
                </a:solidFill>
                <a:latin typeface="Arial" charset="0"/>
                <a:ea typeface="ＭＳ Ｐゴシック" charset="0"/>
                <a:cs typeface="ＭＳ Ｐゴシック" charset="0"/>
              </a:rPr>
              <a:t> </a:t>
            </a:r>
            <a:r>
              <a:rPr lang="pt-BR" sz="1200" kern="1200">
                <a:solidFill>
                  <a:schemeClr val="tx1"/>
                </a:solidFill>
                <a:latin typeface="Arial" charset="0"/>
                <a:ea typeface="ＭＳ Ｐゴシック" charset="0"/>
                <a:cs typeface="ＭＳ Ｐゴシック" charset="0"/>
              </a:rPr>
              <a:t>— </a:t>
            </a:r>
            <a:r>
              <a:rPr lang="pt-BR"/>
              <a:t>Comandos de atribuição de portas VLAN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34</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a:t>
            </a:r>
            <a:r>
              <a:rPr lang="pt-BR" sz="1200" b="0" baseline="0">
                <a:solidFill>
                  <a:schemeClr val="accent5">
                    <a:lumMod val="40000"/>
                    <a:lumOff val="60000"/>
                  </a:schemeClr>
                </a:solidFill>
              </a:rPr>
              <a:t> </a:t>
            </a:r>
            <a:r>
              <a:rPr lang="pt-BR" sz="1200">
                <a:solidFill>
                  <a:schemeClr val="accent5">
                    <a:lumMod val="40000"/>
                    <a:lumOff val="60000"/>
                  </a:schemeClr>
                </a:solidFill>
              </a:rPr>
              <a:t>VLANs</a:t>
            </a:r>
          </a:p>
          <a:p>
            <a:pPr rtl="0">
              <a:buFontTx/>
              <a:buNone/>
            </a:pPr>
            <a:r>
              <a:rPr lang="pt-BR" sz="1200" b="0"/>
              <a:t>3.3 — </a:t>
            </a:r>
            <a:r>
              <a:rPr lang="pt-BR">
                <a:solidFill>
                  <a:schemeClr val="accent5">
                    <a:lumMod val="40000"/>
                    <a:lumOff val="60000"/>
                  </a:schemeClr>
                </a:solidFill>
              </a:rPr>
              <a:t>Configuração de VLAN</a:t>
            </a:r>
          </a:p>
          <a:p>
            <a:pPr rtl="0">
              <a:lnSpc>
                <a:spcPct val="80000"/>
              </a:lnSpc>
              <a:buFontTx/>
              <a:buNone/>
            </a:pPr>
            <a:r>
              <a:rPr lang="pt-BR" sz="1200" kern="1200">
                <a:solidFill>
                  <a:schemeClr val="tx1"/>
                </a:solidFill>
                <a:latin typeface="Arial" charset="0"/>
                <a:ea typeface="ＭＳ Ｐゴシック" charset="0"/>
                <a:cs typeface="ＭＳ Ｐゴシック" charset="0"/>
              </a:rPr>
              <a:t>3.3.5</a:t>
            </a:r>
            <a:r>
              <a:rPr lang="pt-BR" sz="1200" kern="1200" baseline="0">
                <a:solidFill>
                  <a:schemeClr val="tx1"/>
                </a:solidFill>
                <a:latin typeface="Arial" charset="0"/>
                <a:ea typeface="ＭＳ Ｐゴシック" charset="0"/>
                <a:cs typeface="ＭＳ Ｐゴシック" charset="0"/>
              </a:rPr>
              <a:t> </a:t>
            </a:r>
            <a:r>
              <a:rPr lang="pt-BR" sz="1200" kern="1200">
                <a:solidFill>
                  <a:schemeClr val="tx1"/>
                </a:solidFill>
                <a:latin typeface="Arial" charset="0"/>
                <a:ea typeface="ＭＳ Ｐゴシック" charset="0"/>
                <a:cs typeface="ＭＳ Ｐゴシック" charset="0"/>
              </a:rPr>
              <a:t>— </a:t>
            </a:r>
            <a:r>
              <a:rPr lang="pt-BR"/>
              <a:t>Exemplo de atribuição de portas VLAN </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35</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a:t>
            </a:r>
            <a:r>
              <a:rPr lang="pt-BR" sz="1200" b="0" baseline="0">
                <a:solidFill>
                  <a:schemeClr val="accent5">
                    <a:lumMod val="40000"/>
                    <a:lumOff val="60000"/>
                  </a:schemeClr>
                </a:solidFill>
              </a:rPr>
              <a:t> </a:t>
            </a:r>
            <a:r>
              <a:rPr lang="pt-BR" sz="1200">
                <a:solidFill>
                  <a:schemeClr val="accent5">
                    <a:lumMod val="40000"/>
                    <a:lumOff val="60000"/>
                  </a:schemeClr>
                </a:solidFill>
              </a:rPr>
              <a:t>VLANs</a:t>
            </a:r>
          </a:p>
          <a:p>
            <a:pPr rtl="0">
              <a:buFontTx/>
              <a:buNone/>
            </a:pPr>
            <a:r>
              <a:rPr lang="pt-BR" sz="1200" b="0"/>
              <a:t>3.3 — </a:t>
            </a:r>
            <a:r>
              <a:rPr lang="pt-BR">
                <a:solidFill>
                  <a:schemeClr val="accent5">
                    <a:lumMod val="40000"/>
                    <a:lumOff val="60000"/>
                  </a:schemeClr>
                </a:solidFill>
              </a:rPr>
              <a:t>Configuração de VLAN</a:t>
            </a:r>
          </a:p>
          <a:p>
            <a:pPr rtl="0">
              <a:lnSpc>
                <a:spcPct val="80000"/>
              </a:lnSpc>
              <a:buFontTx/>
              <a:buNone/>
            </a:pPr>
            <a:r>
              <a:rPr lang="pt-BR" sz="1200" kern="1200">
                <a:solidFill>
                  <a:schemeClr val="tx1"/>
                </a:solidFill>
                <a:latin typeface="Arial" charset="0"/>
                <a:ea typeface="ＭＳ Ｐゴシック" charset="0"/>
                <a:cs typeface="ＭＳ Ｐゴシック" charset="0"/>
              </a:rPr>
              <a:t>3.3.6</a:t>
            </a:r>
            <a:r>
              <a:rPr lang="pt-BR" sz="1200" kern="1200" baseline="0">
                <a:solidFill>
                  <a:schemeClr val="tx1"/>
                </a:solidFill>
                <a:latin typeface="Arial" charset="0"/>
                <a:ea typeface="ＭＳ Ｐゴシック" charset="0"/>
                <a:cs typeface="ＭＳ Ｐゴシック" charset="0"/>
              </a:rPr>
              <a:t> </a:t>
            </a:r>
            <a:r>
              <a:rPr lang="pt-BR" sz="1200" kern="1200">
                <a:solidFill>
                  <a:schemeClr val="tx1"/>
                </a:solidFill>
                <a:latin typeface="Arial" charset="0"/>
                <a:ea typeface="ＭＳ Ｐゴシック" charset="0"/>
                <a:cs typeface="ＭＳ Ｐゴシック" charset="0"/>
              </a:rPr>
              <a:t>— </a:t>
            </a:r>
            <a:r>
              <a:rPr lang="pt-BR"/>
              <a:t>VLANs de dados e voz </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36</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a:t>
            </a:r>
            <a:r>
              <a:rPr lang="pt-BR" sz="1200" b="0" baseline="0">
                <a:solidFill>
                  <a:schemeClr val="accent5">
                    <a:lumMod val="40000"/>
                    <a:lumOff val="60000"/>
                  </a:schemeClr>
                </a:solidFill>
              </a:rPr>
              <a:t> </a:t>
            </a:r>
            <a:r>
              <a:rPr lang="pt-BR" sz="1200">
                <a:solidFill>
                  <a:schemeClr val="accent5">
                    <a:lumMod val="40000"/>
                    <a:lumOff val="60000"/>
                  </a:schemeClr>
                </a:solidFill>
              </a:rPr>
              <a:t>VLANs</a:t>
            </a:r>
          </a:p>
          <a:p>
            <a:pPr rtl="0">
              <a:buFontTx/>
              <a:buNone/>
            </a:pPr>
            <a:r>
              <a:rPr lang="pt-BR" sz="1200" b="0"/>
              <a:t>3.3 — </a:t>
            </a:r>
            <a:r>
              <a:rPr lang="pt-BR">
                <a:solidFill>
                  <a:schemeClr val="accent5">
                    <a:lumMod val="40000"/>
                    <a:lumOff val="60000"/>
                  </a:schemeClr>
                </a:solidFill>
              </a:rPr>
              <a:t>Configuração de VLAN</a:t>
            </a:r>
          </a:p>
          <a:p>
            <a:pPr rtl="0">
              <a:lnSpc>
                <a:spcPct val="80000"/>
              </a:lnSpc>
              <a:buFontTx/>
              <a:buNone/>
            </a:pPr>
            <a:r>
              <a:rPr lang="pt-BR" sz="1200" kern="1200">
                <a:solidFill>
                  <a:schemeClr val="tx1"/>
                </a:solidFill>
                <a:latin typeface="Arial" charset="0"/>
                <a:ea typeface="ＭＳ Ｐゴシック" charset="0"/>
                <a:cs typeface="ＭＳ Ｐゴシック" charset="0"/>
              </a:rPr>
              <a:t>3.3.7</a:t>
            </a:r>
            <a:r>
              <a:rPr lang="pt-BR" sz="1200" kern="1200" baseline="0">
                <a:solidFill>
                  <a:schemeClr val="tx1"/>
                </a:solidFill>
                <a:latin typeface="Arial" charset="0"/>
                <a:ea typeface="ＭＳ Ｐゴシック" charset="0"/>
                <a:cs typeface="ＭＳ Ｐゴシック" charset="0"/>
              </a:rPr>
              <a:t> </a:t>
            </a:r>
            <a:r>
              <a:rPr lang="pt-BR" sz="1200" kern="1200">
                <a:solidFill>
                  <a:schemeClr val="tx1"/>
                </a:solidFill>
                <a:latin typeface="Arial" charset="0"/>
                <a:ea typeface="ＭＳ Ｐゴシック" charset="0"/>
                <a:cs typeface="ＭＳ Ｐゴシック" charset="0"/>
              </a:rPr>
              <a:t>— </a:t>
            </a:r>
            <a:r>
              <a:rPr lang="pt-BR"/>
              <a:t>Exemplo de VLAN de dados e voz </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37</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a:t>
            </a:r>
            <a:r>
              <a:rPr lang="pt-BR" sz="1200" b="0" baseline="0">
                <a:solidFill>
                  <a:schemeClr val="accent5">
                    <a:lumMod val="40000"/>
                    <a:lumOff val="60000"/>
                  </a:schemeClr>
                </a:solidFill>
              </a:rPr>
              <a:t> </a:t>
            </a:r>
            <a:r>
              <a:rPr lang="pt-BR" sz="1200">
                <a:solidFill>
                  <a:schemeClr val="accent5">
                    <a:lumMod val="40000"/>
                    <a:lumOff val="60000"/>
                  </a:schemeClr>
                </a:solidFill>
              </a:rPr>
              <a:t>VLANs</a:t>
            </a:r>
          </a:p>
          <a:p>
            <a:pPr rtl="0">
              <a:buFontTx/>
              <a:buNone/>
            </a:pPr>
            <a:r>
              <a:rPr lang="pt-BR" sz="1200" b="0"/>
              <a:t>3.3 — </a:t>
            </a:r>
            <a:r>
              <a:rPr lang="pt-BR">
                <a:solidFill>
                  <a:schemeClr val="accent5">
                    <a:lumMod val="40000"/>
                    <a:lumOff val="60000"/>
                  </a:schemeClr>
                </a:solidFill>
              </a:rPr>
              <a:t>Configuração de VLAN</a:t>
            </a:r>
          </a:p>
          <a:p>
            <a:pPr rtl="0">
              <a:lnSpc>
                <a:spcPct val="80000"/>
              </a:lnSpc>
              <a:buFontTx/>
              <a:buNone/>
            </a:pPr>
            <a:r>
              <a:rPr lang="pt-BR" sz="1200" kern="1200">
                <a:solidFill>
                  <a:schemeClr val="tx1"/>
                </a:solidFill>
                <a:latin typeface="Arial" charset="0"/>
                <a:ea typeface="ＭＳ Ｐゴシック" charset="0"/>
                <a:cs typeface="ＭＳ Ｐゴシック" charset="0"/>
              </a:rPr>
              <a:t>3.3.8</a:t>
            </a:r>
            <a:r>
              <a:rPr lang="pt-BR" sz="1200" kern="1200" baseline="0">
                <a:solidFill>
                  <a:schemeClr val="tx1"/>
                </a:solidFill>
                <a:latin typeface="Arial" charset="0"/>
                <a:ea typeface="ＭＳ Ｐゴシック" charset="0"/>
                <a:cs typeface="ＭＳ Ｐゴシック" charset="0"/>
              </a:rPr>
              <a:t> </a:t>
            </a:r>
            <a:r>
              <a:rPr lang="pt-BR" sz="1200" kern="1200">
                <a:solidFill>
                  <a:schemeClr val="tx1"/>
                </a:solidFill>
                <a:latin typeface="Arial" charset="0"/>
                <a:ea typeface="ＭＳ Ｐゴシック" charset="0"/>
                <a:cs typeface="ＭＳ Ｐゴシック" charset="0"/>
              </a:rPr>
              <a:t>– </a:t>
            </a:r>
            <a:r>
              <a:rPr lang="pt-BR"/>
              <a:t>Verify VLAN Information</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38</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a:t>
            </a:r>
            <a:r>
              <a:rPr lang="pt-BR" sz="1200" b="0" baseline="0">
                <a:solidFill>
                  <a:schemeClr val="accent5">
                    <a:lumMod val="40000"/>
                    <a:lumOff val="60000"/>
                  </a:schemeClr>
                </a:solidFill>
              </a:rPr>
              <a:t> </a:t>
            </a:r>
            <a:r>
              <a:rPr lang="pt-BR" sz="1200">
                <a:solidFill>
                  <a:schemeClr val="accent5">
                    <a:lumMod val="40000"/>
                    <a:lumOff val="60000"/>
                  </a:schemeClr>
                </a:solidFill>
              </a:rPr>
              <a:t>VLANs</a:t>
            </a:r>
          </a:p>
          <a:p>
            <a:pPr rtl="0">
              <a:buFontTx/>
              <a:buNone/>
            </a:pPr>
            <a:r>
              <a:rPr lang="pt-BR" sz="1200" b="0"/>
              <a:t>3.3 — </a:t>
            </a:r>
            <a:r>
              <a:rPr lang="pt-BR">
                <a:solidFill>
                  <a:schemeClr val="accent5">
                    <a:lumMod val="40000"/>
                    <a:lumOff val="60000"/>
                  </a:schemeClr>
                </a:solidFill>
              </a:rPr>
              <a:t>Configuração de VLAN</a:t>
            </a:r>
          </a:p>
          <a:p>
            <a:pPr rtl="0">
              <a:lnSpc>
                <a:spcPct val="80000"/>
              </a:lnSpc>
              <a:buFontTx/>
              <a:buNone/>
            </a:pPr>
            <a:r>
              <a:rPr lang="pt-BR" sz="1200" kern="1200">
                <a:solidFill>
                  <a:schemeClr val="tx1"/>
                </a:solidFill>
                <a:latin typeface="Arial" charset="0"/>
                <a:ea typeface="ＭＳ Ｐゴシック" charset="0"/>
                <a:cs typeface="ＭＳ Ｐゴシック" charset="0"/>
              </a:rPr>
              <a:t>3.3.9</a:t>
            </a:r>
            <a:r>
              <a:rPr lang="pt-BR" sz="1200" kern="1200" baseline="0">
                <a:solidFill>
                  <a:schemeClr val="tx1"/>
                </a:solidFill>
                <a:latin typeface="Arial" charset="0"/>
                <a:ea typeface="ＭＳ Ｐゴシック" charset="0"/>
                <a:cs typeface="ＭＳ Ｐゴシック" charset="0"/>
              </a:rPr>
              <a:t> </a:t>
            </a:r>
            <a:r>
              <a:rPr lang="pt-BR" sz="1200" kern="1200">
                <a:solidFill>
                  <a:schemeClr val="tx1"/>
                </a:solidFill>
                <a:latin typeface="Arial" charset="0"/>
                <a:ea typeface="ＭＳ Ｐゴシック" charset="0"/>
                <a:cs typeface="ＭＳ Ｐゴシック" charset="0"/>
              </a:rPr>
              <a:t>– </a:t>
            </a:r>
            <a:r>
              <a:rPr lang="pt-BR"/>
              <a:t>Change VLAN Port Membership</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39</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a:t>
            </a:r>
            <a:r>
              <a:rPr lang="pt-BR" sz="1200" b="0" baseline="0">
                <a:solidFill>
                  <a:schemeClr val="accent5">
                    <a:lumMod val="40000"/>
                    <a:lumOff val="60000"/>
                  </a:schemeClr>
                </a:solidFill>
              </a:rPr>
              <a:t> </a:t>
            </a:r>
            <a:r>
              <a:rPr lang="pt-BR" sz="1200">
                <a:solidFill>
                  <a:schemeClr val="accent5">
                    <a:lumMod val="40000"/>
                    <a:lumOff val="60000"/>
                  </a:schemeClr>
                </a:solidFill>
              </a:rPr>
              <a:t>VLANs</a:t>
            </a:r>
          </a:p>
          <a:p>
            <a:pPr rtl="0">
              <a:buFontTx/>
              <a:buNone/>
            </a:pPr>
            <a:r>
              <a:rPr lang="pt-BR" sz="1200" b="0"/>
              <a:t>3.3 — </a:t>
            </a:r>
            <a:r>
              <a:rPr lang="pt-BR">
                <a:solidFill>
                  <a:schemeClr val="accent5">
                    <a:lumMod val="40000"/>
                    <a:lumOff val="60000"/>
                  </a:schemeClr>
                </a:solidFill>
              </a:rPr>
              <a:t>Configuração de VLAN</a:t>
            </a:r>
          </a:p>
          <a:p>
            <a:pPr rtl="0">
              <a:lnSpc>
                <a:spcPct val="80000"/>
              </a:lnSpc>
              <a:buFontTx/>
              <a:buNone/>
            </a:pPr>
            <a:r>
              <a:rPr lang="pt-BR" sz="1200" kern="1200">
                <a:solidFill>
                  <a:schemeClr val="tx1"/>
                </a:solidFill>
                <a:latin typeface="Arial" charset="0"/>
                <a:ea typeface="ＭＳ Ｐゴシック" charset="0"/>
                <a:cs typeface="ＭＳ Ｐゴシック" charset="0"/>
              </a:rPr>
              <a:t>3.3.10</a:t>
            </a:r>
            <a:r>
              <a:rPr lang="pt-BR" sz="1200" kern="1200" baseline="0">
                <a:solidFill>
                  <a:schemeClr val="tx1"/>
                </a:solidFill>
                <a:latin typeface="Arial" charset="0"/>
                <a:ea typeface="ＭＳ Ｐゴシック" charset="0"/>
                <a:cs typeface="ＭＳ Ｐゴシック" charset="0"/>
              </a:rPr>
              <a:t> </a:t>
            </a:r>
            <a:r>
              <a:rPr lang="pt-BR" sz="1200" kern="1200">
                <a:solidFill>
                  <a:schemeClr val="tx1"/>
                </a:solidFill>
                <a:latin typeface="Arial" charset="0"/>
                <a:ea typeface="ＭＳ Ｐゴシック" charset="0"/>
                <a:cs typeface="ＭＳ Ｐゴシック" charset="0"/>
              </a:rPr>
              <a:t>– </a:t>
            </a:r>
            <a:r>
              <a:rPr lang="pt-BR"/>
              <a:t>Delete VLANs</a:t>
            </a:r>
          </a:p>
          <a:p>
            <a:pPr marL="0" marR="0" lvl="0" indent="0" algn="l" defTabSz="457200" rtl="0" eaLnBrk="1" fontAlgn="auto" latinLnBrk="0" hangingPunct="1">
              <a:lnSpc>
                <a:spcPct val="80000"/>
              </a:lnSpc>
              <a:spcBef>
                <a:spcPts val="0"/>
              </a:spcBef>
              <a:spcAft>
                <a:spcPts val="0"/>
              </a:spcAft>
              <a:buClrTx/>
              <a:buSzTx/>
              <a:buFontTx/>
              <a:buNone/>
              <a:tabLst/>
              <a:defRPr/>
            </a:pPr>
            <a:r>
              <a:rPr lang="pt-BR" sz="1200" kern="1200">
                <a:solidFill>
                  <a:schemeClr val="tx1"/>
                </a:solidFill>
                <a:latin typeface="Arial" charset="0"/>
                <a:ea typeface="ＭＳ Ｐゴシック" charset="0"/>
                <a:cs typeface="ＭＳ Ｐゴシック" charset="0"/>
              </a:rPr>
              <a:t>3.3.11</a:t>
            </a:r>
            <a:r>
              <a:rPr lang="pt-BR" sz="1200" kern="1200" baseline="0">
                <a:solidFill>
                  <a:schemeClr val="tx1"/>
                </a:solidFill>
                <a:latin typeface="Arial" charset="0"/>
                <a:ea typeface="ＭＳ Ｐゴシック" charset="0"/>
                <a:cs typeface="ＭＳ Ｐゴシック" charset="0"/>
              </a:rPr>
              <a:t> </a:t>
            </a:r>
            <a:r>
              <a:rPr lang="pt-BR" sz="1200" kern="1200">
                <a:solidFill>
                  <a:schemeClr val="tx1"/>
                </a:solidFill>
                <a:latin typeface="Arial" charset="0"/>
                <a:ea typeface="ＭＳ Ｐゴシック" charset="0"/>
                <a:cs typeface="ＭＳ Ｐゴシック" charset="0"/>
              </a:rPr>
              <a:t>— </a:t>
            </a:r>
            <a:r>
              <a:rPr lang="pt-BR"/>
              <a:t>Verificador de sintaxe — Configuração de VLAN </a:t>
            </a:r>
          </a:p>
          <a:p>
            <a:pPr>
              <a:lnSpc>
                <a:spcPct val="80000"/>
              </a:lnSpc>
              <a:buFontTx/>
              <a:buNone/>
            </a:pPr>
            <a:endParaRPr lang="en-US" altLang="en-US"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40</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a:t>
            </a:r>
            <a:r>
              <a:rPr lang="pt-BR" sz="1200" b="0" baseline="0">
                <a:solidFill>
                  <a:schemeClr val="accent5">
                    <a:lumMod val="40000"/>
                    <a:lumOff val="60000"/>
                  </a:schemeClr>
                </a:solidFill>
              </a:rPr>
              <a:t> </a:t>
            </a:r>
            <a:r>
              <a:rPr lang="pt-BR" sz="1200">
                <a:solidFill>
                  <a:schemeClr val="accent5">
                    <a:lumMod val="40000"/>
                    <a:lumOff val="60000"/>
                  </a:schemeClr>
                </a:solidFill>
              </a:rPr>
              <a:t>VLANs</a:t>
            </a:r>
          </a:p>
          <a:p>
            <a:pPr rtl="0">
              <a:buFontTx/>
              <a:buNone/>
            </a:pPr>
            <a:r>
              <a:rPr lang="pt-BR" sz="1200" b="0"/>
              <a:t>3.3 — </a:t>
            </a:r>
            <a:r>
              <a:rPr lang="pt-BR">
                <a:solidFill>
                  <a:schemeClr val="accent5">
                    <a:lumMod val="40000"/>
                    <a:lumOff val="60000"/>
                  </a:schemeClr>
                </a:solidFill>
              </a:rPr>
              <a:t>Configuração de VLAN</a:t>
            </a:r>
          </a:p>
          <a:p>
            <a:pPr rtl="0">
              <a:lnSpc>
                <a:spcPct val="80000"/>
              </a:lnSpc>
              <a:buFontTx/>
              <a:buNone/>
            </a:pPr>
            <a:r>
              <a:rPr lang="pt-BR" sz="1200" kern="1200">
                <a:solidFill>
                  <a:schemeClr val="tx1"/>
                </a:solidFill>
                <a:latin typeface="Arial" charset="0"/>
                <a:ea typeface="ＭＳ Ｐゴシック" charset="0"/>
                <a:cs typeface="ＭＳ Ｐゴシック" charset="0"/>
              </a:rPr>
              <a:t>3.3.12</a:t>
            </a:r>
            <a:r>
              <a:rPr lang="pt-BR" sz="1200" kern="1200" baseline="0">
                <a:solidFill>
                  <a:schemeClr val="tx1"/>
                </a:solidFill>
                <a:latin typeface="Arial" charset="0"/>
                <a:ea typeface="ＭＳ Ｐゴシック" charset="0"/>
                <a:cs typeface="ＭＳ Ｐゴシック" charset="0"/>
              </a:rPr>
              <a:t> </a:t>
            </a:r>
            <a:r>
              <a:rPr lang="pt-BR" sz="1200" kern="1200">
                <a:solidFill>
                  <a:schemeClr val="tx1"/>
                </a:solidFill>
                <a:latin typeface="Arial" charset="0"/>
                <a:ea typeface="ＭＳ Ｐゴシック" charset="0"/>
                <a:cs typeface="ＭＳ Ｐゴシック" charset="0"/>
              </a:rPr>
              <a:t>— </a:t>
            </a:r>
            <a:r>
              <a:rPr lang="pt-BR"/>
              <a:t>Rastreador de pacotes — Configuração de VLAN </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41</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 </a:t>
            </a:r>
            <a:r>
              <a:rPr lang="pt-BR">
                <a:solidFill>
                  <a:schemeClr val="accent5">
                    <a:lumMod val="40000"/>
                    <a:lumOff val="60000"/>
                  </a:schemeClr>
                </a:solidFill>
              </a:rPr>
              <a:t>VLANs</a:t>
            </a:r>
          </a:p>
          <a:p>
            <a:pPr rtl="0">
              <a:buFontTx/>
              <a:buNone/>
            </a:pPr>
            <a:r>
              <a:rPr lang="pt-BR" sz="1200" b="0"/>
              <a:t>3.4 – </a:t>
            </a:r>
            <a:r>
              <a:rPr lang="pt-BR">
                <a:solidFill>
                  <a:schemeClr val="accent5">
                    <a:lumMod val="40000"/>
                    <a:lumOff val="60000"/>
                  </a:schemeClr>
                </a:solidFill>
              </a:rPr>
              <a:t>Troncos de VLAN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42</a:t>
            </a:fld>
            <a:endParaRPr>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 </a:t>
            </a:r>
            <a:r>
              <a:rPr lang="pt-BR">
                <a:solidFill>
                  <a:schemeClr val="accent5">
                    <a:lumMod val="40000"/>
                    <a:lumOff val="60000"/>
                  </a:schemeClr>
                </a:solidFill>
              </a:rPr>
              <a:t>VLANs</a:t>
            </a:r>
          </a:p>
          <a:p>
            <a:pPr rtl="0">
              <a:buFontTx/>
              <a:buNone/>
            </a:pPr>
            <a:r>
              <a:rPr lang="pt-BR" sz="1200" b="0"/>
              <a:t>3.4 – </a:t>
            </a:r>
            <a:r>
              <a:rPr lang="pt-BR">
                <a:solidFill>
                  <a:schemeClr val="accent5">
                    <a:lumMod val="40000"/>
                    <a:lumOff val="60000"/>
                  </a:schemeClr>
                </a:solidFill>
              </a:rPr>
              <a:t>Troncos de VLAN </a:t>
            </a:r>
          </a:p>
          <a:p>
            <a:pPr rtl="0"/>
            <a:r>
              <a:rPr lang="pt-BR"/>
              <a:t>3.4.1</a:t>
            </a:r>
            <a:r>
              <a:rPr lang="pt-BR" baseline="0"/>
              <a:t> — </a:t>
            </a:r>
            <a:r>
              <a:rPr lang="pt-BR"/>
              <a:t>Comandos de Configuração de Trunk</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43</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 </a:t>
            </a:r>
            <a:r>
              <a:rPr lang="pt-BR">
                <a:solidFill>
                  <a:schemeClr val="accent5">
                    <a:lumMod val="40000"/>
                    <a:lumOff val="60000"/>
                  </a:schemeClr>
                </a:solidFill>
              </a:rPr>
              <a:t>VLANs</a:t>
            </a:r>
          </a:p>
          <a:p>
            <a:pPr rtl="0">
              <a:buFontTx/>
              <a:buNone/>
            </a:pPr>
            <a:r>
              <a:rPr lang="pt-BR" sz="1200" b="0"/>
              <a:t>3.4 – </a:t>
            </a:r>
            <a:r>
              <a:rPr lang="pt-BR">
                <a:solidFill>
                  <a:schemeClr val="accent5">
                    <a:lumMod val="40000"/>
                    <a:lumOff val="60000"/>
                  </a:schemeClr>
                </a:solidFill>
              </a:rPr>
              <a:t>Troncos de VLAN </a:t>
            </a:r>
          </a:p>
          <a:p>
            <a:pPr rtl="0"/>
            <a:r>
              <a:rPr lang="pt-BR"/>
              <a:t>3.4.2</a:t>
            </a:r>
            <a:r>
              <a:rPr lang="pt-BR" baseline="0"/>
              <a:t> — </a:t>
            </a:r>
            <a:r>
              <a:rPr lang="pt-BR"/>
              <a:t>Exemplo de configuração de tronco</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44</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 </a:t>
            </a:r>
            <a:r>
              <a:rPr lang="pt-BR">
                <a:solidFill>
                  <a:schemeClr val="accent5">
                    <a:lumMod val="40000"/>
                    <a:lumOff val="60000"/>
                  </a:schemeClr>
                </a:solidFill>
              </a:rPr>
              <a:t>VLANs</a:t>
            </a:r>
          </a:p>
          <a:p>
            <a:pPr rtl="0">
              <a:buFontTx/>
              <a:buNone/>
            </a:pPr>
            <a:r>
              <a:rPr lang="pt-BR" sz="1200" b="0"/>
              <a:t>3.4 – </a:t>
            </a:r>
            <a:r>
              <a:rPr lang="pt-BR">
                <a:solidFill>
                  <a:schemeClr val="accent5">
                    <a:lumMod val="40000"/>
                    <a:lumOff val="60000"/>
                  </a:schemeClr>
                </a:solidFill>
              </a:rPr>
              <a:t>Troncos de VLAN </a:t>
            </a:r>
          </a:p>
          <a:p>
            <a:pPr rtl="0"/>
            <a:r>
              <a:rPr lang="pt-BR"/>
              <a:t>3.4.3</a:t>
            </a:r>
            <a:r>
              <a:rPr lang="pt-BR" baseline="0"/>
              <a:t> – </a:t>
            </a:r>
            <a:r>
              <a:rPr lang="pt-BR"/>
              <a:t>Verify Trunk Configuration</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45</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 </a:t>
            </a:r>
            <a:r>
              <a:rPr lang="pt-BR">
                <a:solidFill>
                  <a:schemeClr val="accent5">
                    <a:lumMod val="40000"/>
                    <a:lumOff val="60000"/>
                  </a:schemeClr>
                </a:solidFill>
              </a:rPr>
              <a:t>VLANs</a:t>
            </a:r>
          </a:p>
          <a:p>
            <a:pPr rtl="0">
              <a:buFontTx/>
              <a:buNone/>
            </a:pPr>
            <a:r>
              <a:rPr lang="pt-BR" sz="1200" b="0"/>
              <a:t>3.4 – </a:t>
            </a:r>
            <a:r>
              <a:rPr lang="pt-BR">
                <a:solidFill>
                  <a:schemeClr val="accent5">
                    <a:lumMod val="40000"/>
                    <a:lumOff val="60000"/>
                  </a:schemeClr>
                </a:solidFill>
              </a:rPr>
              <a:t>Troncos de VLAN </a:t>
            </a:r>
          </a:p>
          <a:p>
            <a:pPr rtl="0"/>
            <a:r>
              <a:rPr lang="pt-BR"/>
              <a:t>3.4.4</a:t>
            </a:r>
            <a:r>
              <a:rPr lang="pt-BR" baseline="0"/>
              <a:t> — </a:t>
            </a:r>
            <a:r>
              <a:rPr lang="pt-BR"/>
              <a:t>Redefinir o tronco para o estado padrão</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46</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 </a:t>
            </a:r>
            <a:r>
              <a:rPr lang="pt-BR">
                <a:solidFill>
                  <a:schemeClr val="accent5">
                    <a:lumMod val="40000"/>
                    <a:lumOff val="60000"/>
                  </a:schemeClr>
                </a:solidFill>
              </a:rPr>
              <a:t>VLANs</a:t>
            </a:r>
          </a:p>
          <a:p>
            <a:pPr rtl="0">
              <a:buFontTx/>
              <a:buNone/>
            </a:pPr>
            <a:r>
              <a:rPr lang="pt-BR" sz="1200" b="0"/>
              <a:t>3.4 – </a:t>
            </a:r>
            <a:r>
              <a:rPr lang="pt-BR">
                <a:solidFill>
                  <a:schemeClr val="accent5">
                    <a:lumMod val="40000"/>
                    <a:lumOff val="60000"/>
                  </a:schemeClr>
                </a:solidFill>
              </a:rPr>
              <a:t>Troncos de VLAN </a:t>
            </a:r>
          </a:p>
          <a:p>
            <a:pPr rtl="0"/>
            <a:r>
              <a:rPr lang="pt-BR"/>
              <a:t>3.4.4</a:t>
            </a:r>
            <a:r>
              <a:rPr lang="pt-BR" baseline="0"/>
              <a:t> — </a:t>
            </a:r>
            <a:r>
              <a:rPr lang="pt-BR"/>
              <a:t>Redefina o tronco para o estado padrão (Cont.)</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47</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 </a:t>
            </a:r>
            <a:r>
              <a:rPr lang="pt-BR">
                <a:solidFill>
                  <a:schemeClr val="accent5">
                    <a:lumMod val="40000"/>
                    <a:lumOff val="60000"/>
                  </a:schemeClr>
                </a:solidFill>
              </a:rPr>
              <a:t>VLANs</a:t>
            </a:r>
          </a:p>
          <a:p>
            <a:pPr rtl="0">
              <a:buFontTx/>
              <a:buNone/>
            </a:pPr>
            <a:r>
              <a:rPr lang="pt-BR" sz="1200" b="0"/>
              <a:t>3.4 – </a:t>
            </a:r>
            <a:r>
              <a:rPr lang="pt-BR">
                <a:solidFill>
                  <a:schemeClr val="accent5">
                    <a:lumMod val="40000"/>
                    <a:lumOff val="60000"/>
                  </a:schemeClr>
                </a:solidFill>
              </a:rPr>
              <a:t>Troncos de VLAN </a:t>
            </a:r>
          </a:p>
          <a:p>
            <a:pPr rtl="0"/>
            <a:r>
              <a:rPr lang="pt-BR"/>
              <a:t>3.4.5</a:t>
            </a:r>
            <a:r>
              <a:rPr lang="pt-BR" baseline="0"/>
              <a:t> – </a:t>
            </a:r>
            <a:r>
              <a:rPr lang="pt-BR"/>
              <a:t>Packet Tracer – Configure Trunks</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48</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 </a:t>
            </a:r>
            <a:r>
              <a:rPr lang="pt-BR">
                <a:solidFill>
                  <a:schemeClr val="accent5">
                    <a:lumMod val="40000"/>
                    <a:lumOff val="60000"/>
                  </a:schemeClr>
                </a:solidFill>
              </a:rPr>
              <a:t>VLANs</a:t>
            </a:r>
          </a:p>
          <a:p>
            <a:pPr rtl="0">
              <a:buFontTx/>
              <a:buNone/>
            </a:pPr>
            <a:r>
              <a:rPr lang="pt-BR" sz="1200" b="0"/>
              <a:t>3.4 – </a:t>
            </a:r>
            <a:r>
              <a:rPr lang="pt-BR">
                <a:solidFill>
                  <a:schemeClr val="accent5">
                    <a:lumMod val="40000"/>
                    <a:lumOff val="60000"/>
                  </a:schemeClr>
                </a:solidFill>
              </a:rPr>
              <a:t>Troncos de VLAN </a:t>
            </a:r>
          </a:p>
          <a:p>
            <a:pPr rtl="0"/>
            <a:r>
              <a:rPr lang="pt-BR"/>
              <a:t>3.4.6</a:t>
            </a:r>
            <a:r>
              <a:rPr lang="pt-BR" baseline="0"/>
              <a:t> – </a:t>
            </a:r>
            <a:r>
              <a:rPr lang="pt-BR"/>
              <a:t>Lab – Configure VLANs and Trunks</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49</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3.5 – </a:t>
            </a:r>
            <a:r>
              <a:rPr lang="pt-BR">
                <a:solidFill>
                  <a:schemeClr val="accent5">
                    <a:lumMod val="40000"/>
                    <a:lumOff val="60000"/>
                  </a:schemeClr>
                </a:solidFill>
              </a:rPr>
              <a:t>Protocolo de Entroncamento Dinâmico</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50</a:t>
            </a:fld>
            <a:endParaRPr>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3.5 – </a:t>
            </a:r>
            <a:r>
              <a:rPr lang="pt-BR">
                <a:solidFill>
                  <a:schemeClr val="accent5">
                    <a:lumMod val="40000"/>
                    <a:lumOff val="60000"/>
                  </a:schemeClr>
                </a:solidFill>
              </a:rPr>
              <a:t>Protocolo de Entroncamento Dinâmico</a:t>
            </a:r>
          </a:p>
          <a:p>
            <a:pPr rtl="0">
              <a:lnSpc>
                <a:spcPct val="80000"/>
              </a:lnSpc>
              <a:buFontTx/>
              <a:buNone/>
            </a:pPr>
            <a:r>
              <a:rPr lang="pt-BR">
                <a:latin typeface="Arial" charset="0"/>
              </a:rPr>
              <a:t>3.5.1 – </a:t>
            </a:r>
            <a:r>
              <a:rPr lang="pt-BR"/>
              <a:t>Introduction to DTP</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51</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a:t>7</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3.5 – </a:t>
            </a:r>
            <a:r>
              <a:rPr lang="pt-BR">
                <a:solidFill>
                  <a:schemeClr val="accent5">
                    <a:lumMod val="40000"/>
                    <a:lumOff val="60000"/>
                  </a:schemeClr>
                </a:solidFill>
              </a:rPr>
              <a:t>Protocolo de Entroncamento Dinâmico</a:t>
            </a:r>
          </a:p>
          <a:p>
            <a:pPr rtl="0">
              <a:lnSpc>
                <a:spcPct val="80000"/>
              </a:lnSpc>
              <a:buFontTx/>
              <a:buNone/>
            </a:pPr>
            <a:r>
              <a:rPr lang="pt-BR">
                <a:latin typeface="Arial" charset="0"/>
              </a:rPr>
              <a:t>3.5.2 – </a:t>
            </a:r>
            <a:r>
              <a:rPr lang="pt-BR"/>
              <a:t>Negotiated Interface Modes</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52</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3.5 – </a:t>
            </a:r>
            <a:r>
              <a:rPr lang="pt-BR">
                <a:solidFill>
                  <a:schemeClr val="accent5">
                    <a:lumMod val="40000"/>
                    <a:lumOff val="60000"/>
                  </a:schemeClr>
                </a:solidFill>
              </a:rPr>
              <a:t>Protocolo de Entroncamento Dinâmico</a:t>
            </a:r>
          </a:p>
          <a:p>
            <a:pPr rtl="0">
              <a:lnSpc>
                <a:spcPct val="80000"/>
              </a:lnSpc>
              <a:buFontTx/>
              <a:buNone/>
            </a:pPr>
            <a:r>
              <a:rPr lang="pt-BR">
                <a:latin typeface="Arial" charset="0"/>
              </a:rPr>
              <a:t>3.5.3 — </a:t>
            </a:r>
            <a:r>
              <a:rPr lang="pt-BR" sz="1200"/>
              <a:t>Resultados de uma configuração de DTP</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53</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3.5 – </a:t>
            </a:r>
            <a:r>
              <a:rPr lang="pt-BR">
                <a:solidFill>
                  <a:schemeClr val="accent5">
                    <a:lumMod val="40000"/>
                    <a:lumOff val="60000"/>
                  </a:schemeClr>
                </a:solidFill>
              </a:rPr>
              <a:t>Protocolo de Entroncamento Dinâmico</a:t>
            </a:r>
          </a:p>
          <a:p>
            <a:pPr rtl="0">
              <a:lnSpc>
                <a:spcPct val="80000"/>
              </a:lnSpc>
              <a:buFontTx/>
              <a:buNone/>
            </a:pPr>
            <a:r>
              <a:rPr lang="pt-BR">
                <a:latin typeface="Arial" charset="0"/>
              </a:rPr>
              <a:t>3.5.4 — </a:t>
            </a:r>
            <a:r>
              <a:rPr lang="pt-BR" sz="1200"/>
              <a:t>Verificar o modo DTP</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54</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3.5 – </a:t>
            </a:r>
            <a:r>
              <a:rPr lang="pt-BR">
                <a:solidFill>
                  <a:schemeClr val="accent5">
                    <a:lumMod val="40000"/>
                    <a:lumOff val="60000"/>
                  </a:schemeClr>
                </a:solidFill>
              </a:rPr>
              <a:t>Protocolo de Entroncamento Dinâmico</a:t>
            </a:r>
          </a:p>
          <a:p>
            <a:pPr rtl="0">
              <a:lnSpc>
                <a:spcPct val="80000"/>
              </a:lnSpc>
              <a:buFontTx/>
              <a:buNone/>
            </a:pPr>
            <a:r>
              <a:rPr lang="pt-BR">
                <a:latin typeface="Arial" charset="0"/>
              </a:rPr>
              <a:t>3.5.5 – </a:t>
            </a:r>
            <a:r>
              <a:rPr lang="pt-BR"/>
              <a:t>Packet Tracer – Configure DTP</a:t>
            </a:r>
          </a:p>
          <a:p>
            <a:pPr rtl="0">
              <a:buFontTx/>
              <a:buNone/>
            </a:pPr>
            <a:r>
              <a:rPr lang="pt-BR"/>
              <a:t>3.5.6 </a:t>
            </a:r>
            <a:r>
              <a:rPr lang="pt-BR" sz="1200">
                <a:effectLst/>
              </a:rPr>
              <a:t>— Verifique seu entendimento —</a:t>
            </a:r>
            <a:r>
              <a:rPr lang="pt-BR">
                <a:solidFill>
                  <a:schemeClr val="accent5">
                    <a:lumMod val="40000"/>
                    <a:lumOff val="60000"/>
                  </a:schemeClr>
                </a:solidFill>
              </a:rPr>
              <a:t>Protocolo de entroncamento dinâmico</a:t>
            </a:r>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55</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3.6 - </a:t>
            </a:r>
            <a:r>
              <a:rPr lang="pt-BR">
                <a:solidFill>
                  <a:schemeClr val="accent5">
                    <a:lumMod val="40000"/>
                    <a:lumOff val="60000"/>
                  </a:schemeClr>
                </a:solidFill>
              </a:rPr>
              <a:t>Módulo Prática e Quiz</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56</a:t>
            </a:fld>
            <a:endParaRPr>
              <a:solidFill>
                <a:prstClr val="black"/>
              </a:solidFill>
            </a:endParaRPr>
          </a:p>
        </p:txBody>
      </p:sp>
    </p:spTree>
    <p:extLst>
      <p:ext uri="{BB962C8B-B14F-4D97-AF65-F5344CB8AC3E}">
        <p14:creationId xmlns:p14="http://schemas.microsoft.com/office/powerpoint/2010/main" val="25730151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3.6 - </a:t>
            </a:r>
            <a:r>
              <a:rPr lang="pt-BR">
                <a:solidFill>
                  <a:schemeClr val="accent5">
                    <a:lumMod val="40000"/>
                    <a:lumOff val="60000"/>
                  </a:schemeClr>
                </a:solidFill>
              </a:rPr>
              <a:t>Módulo Prática e Quiz</a:t>
            </a:r>
          </a:p>
          <a:p>
            <a:pPr rtl="0">
              <a:lnSpc>
                <a:spcPct val="80000"/>
              </a:lnSpc>
              <a:buFontTx/>
              <a:buNone/>
            </a:pPr>
            <a:r>
              <a:rPr lang="pt-BR">
                <a:latin typeface="Arial" charset="0"/>
              </a:rPr>
              <a:t>3.6.1</a:t>
            </a:r>
            <a:r>
              <a:rPr lang="pt-BR" baseline="0">
                <a:latin typeface="Arial" charset="0"/>
              </a:rPr>
              <a:t> </a:t>
            </a:r>
            <a:r>
              <a:rPr lang="pt-BR" baseline="0"/>
              <a:t>— </a:t>
            </a:r>
            <a:r>
              <a:rPr lang="pt-BR"/>
              <a:t>Rastreador de pacotes — Implementar VLANs e entroncamento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57</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3.6 - </a:t>
            </a:r>
            <a:r>
              <a:rPr lang="pt-BR">
                <a:solidFill>
                  <a:schemeClr val="accent5">
                    <a:lumMod val="40000"/>
                    <a:lumOff val="60000"/>
                  </a:schemeClr>
                </a:solidFill>
              </a:rPr>
              <a:t>Módulo Prática e Quiz</a:t>
            </a:r>
          </a:p>
          <a:p>
            <a:pPr rtl="0">
              <a:lnSpc>
                <a:spcPct val="80000"/>
              </a:lnSpc>
              <a:buFontTx/>
              <a:buNone/>
            </a:pPr>
            <a:r>
              <a:rPr lang="pt-BR">
                <a:latin typeface="Arial" charset="0"/>
              </a:rPr>
              <a:t>3.6.2</a:t>
            </a:r>
            <a:r>
              <a:rPr lang="pt-BR" baseline="0">
                <a:latin typeface="Arial" charset="0"/>
              </a:rPr>
              <a:t> </a:t>
            </a:r>
            <a:r>
              <a:rPr lang="pt-BR" baseline="0"/>
              <a:t>— Laboratório — </a:t>
            </a:r>
            <a:r>
              <a:rPr lang="pt-BR"/>
              <a:t>Implementar VLANs e entroncamento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58</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3.6 - </a:t>
            </a:r>
            <a:r>
              <a:rPr lang="pt-BR">
                <a:solidFill>
                  <a:schemeClr val="accent5">
                    <a:lumMod val="40000"/>
                    <a:lumOff val="60000"/>
                  </a:schemeClr>
                </a:solidFill>
              </a:rPr>
              <a:t>Módulo Prática e Quiz</a:t>
            </a:r>
          </a:p>
          <a:p>
            <a:pPr rtl="0">
              <a:lnSpc>
                <a:spcPct val="80000"/>
              </a:lnSpc>
              <a:buFontTx/>
              <a:buNone/>
            </a:pPr>
            <a:r>
              <a:rPr lang="pt-BR">
                <a:latin typeface="Arial" charset="0"/>
              </a:rPr>
              <a:t>3.6.3</a:t>
            </a:r>
            <a:r>
              <a:rPr lang="pt-BR" baseline="0">
                <a:latin typeface="Arial" charset="0"/>
              </a:rPr>
              <a:t> – </a:t>
            </a:r>
            <a:r>
              <a:rPr lang="pt-BR"/>
              <a:t>What did I learn in this module?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59</a:t>
            </a:fld>
            <a:endParaRPr>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sz="1200" b="0"/>
              <a:t>3 – </a:t>
            </a:r>
            <a:r>
              <a:rPr lang="pt-BR" sz="1200">
                <a:solidFill>
                  <a:schemeClr val="accent5">
                    <a:lumMod val="40000"/>
                    <a:lumOff val="60000"/>
                  </a:schemeClr>
                </a:solidFill>
              </a:rPr>
              <a:t>VLANs</a:t>
            </a:r>
          </a:p>
          <a:p>
            <a:pPr rtl="0">
              <a:buFontTx/>
              <a:buNone/>
            </a:pPr>
            <a:r>
              <a:rPr lang="pt-BR" sz="1200" b="0"/>
              <a:t>3.6 - </a:t>
            </a:r>
            <a:r>
              <a:rPr lang="pt-BR">
                <a:solidFill>
                  <a:schemeClr val="accent5">
                    <a:lumMod val="40000"/>
                    <a:lumOff val="60000"/>
                  </a:schemeClr>
                </a:solidFill>
              </a:rPr>
              <a:t>Módulo Prática e Quiz</a:t>
            </a:r>
          </a:p>
          <a:p>
            <a:pPr rtl="0">
              <a:lnSpc>
                <a:spcPct val="80000"/>
              </a:lnSpc>
              <a:buFontTx/>
              <a:buNone/>
            </a:pPr>
            <a:r>
              <a:rPr lang="pt-BR">
                <a:latin typeface="Arial" charset="0"/>
              </a:rPr>
              <a:t>3.6.3</a:t>
            </a:r>
            <a:r>
              <a:rPr lang="pt-BR" baseline="0">
                <a:latin typeface="Arial" charset="0"/>
              </a:rPr>
              <a:t> – </a:t>
            </a:r>
            <a:r>
              <a:rPr lang="pt-BR"/>
              <a:t>What did I learn in this module? (Cont.)</a:t>
            </a:r>
          </a:p>
          <a:p>
            <a:pPr rtl="0">
              <a:lnSpc>
                <a:spcPct val="80000"/>
              </a:lnSpc>
              <a:buFontTx/>
              <a:buNone/>
            </a:pPr>
            <a:r>
              <a:rPr lang="pt-BR"/>
              <a:t>3.6.4 — Teste de Módulo —</a:t>
            </a:r>
            <a:r>
              <a:rPr lang="pt-BR" baseline="0"/>
              <a:t> </a:t>
            </a:r>
            <a:r>
              <a:rPr lang="pt-BR"/>
              <a:t>Protocolos e Modelos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60</a:t>
            </a:fld>
            <a:endParaRPr>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pPr/>
              <a:t>61</a:t>
            </a:fld>
            <a:endParaRPr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lnSpc>
                <a:spcPct val="80000"/>
              </a:lnSpc>
              <a:buFontTx/>
              <a:buNone/>
            </a:pPr>
            <a:r>
              <a:rPr lang="pt-BR">
                <a:latin typeface="Arial" charset="0"/>
              </a:rPr>
              <a:t>New Terms and Commands</a:t>
            </a:r>
          </a:p>
        </p:txBody>
      </p:sp>
    </p:spTree>
    <p:extLst>
      <p:ext uri="{BB962C8B-B14F-4D97-AF65-F5344CB8AC3E}">
        <p14:creationId xmlns:p14="http://schemas.microsoft.com/office/powerpoint/2010/main" val="4272922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a:t>8</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pPr/>
              <a:t>62</a:t>
            </a:fld>
            <a:endParaRPr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lnSpc>
                <a:spcPct val="80000"/>
              </a:lnSpc>
              <a:buFontTx/>
              <a:buNone/>
            </a:pPr>
            <a:r>
              <a:rPr lang="pt-BR">
                <a:latin typeface="Arial" charset="0"/>
              </a:rPr>
              <a:t>New Terms and Commands</a:t>
            </a:r>
          </a:p>
        </p:txBody>
      </p:sp>
    </p:spTree>
    <p:extLst>
      <p:ext uri="{BB962C8B-B14F-4D97-AF65-F5344CB8AC3E}">
        <p14:creationId xmlns:p14="http://schemas.microsoft.com/office/powerpoint/2010/main" val="2490203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a:t>9</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a:t>10</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a:t>11</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5">
                    <a:lumMod val="50000"/>
                  </a:schemeClr>
                </a:solidFill>
                <a:latin typeface="+mn-lt"/>
                <a:ea typeface="+mn-ea"/>
                <a:cs typeface="CiscoSans Thin"/>
              </a:rPr>
              <a:t>© 2016 Cisco e/ou suas afiliadas. Todos os direitos reservados.   Confidencial da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3">
                    <a:lumMod val="85000"/>
                  </a:schemeClr>
                </a:solidFill>
                <a:latin typeface="+mn-lt"/>
                <a:ea typeface="+mn-ea"/>
                <a:cs typeface="CiscoSans Thin"/>
              </a:rPr>
              <a:t>© 2016 Cisco e/ou suas afiliadas. Todos os direitos reservados.   Confidencial da Cisco</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4.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19.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7190087" cy="1666626"/>
          </a:xfrm>
        </p:spPr>
        <p:txBody>
          <a:bodyPr/>
          <a:lstStyle/>
          <a:p>
            <a:pPr rtl="0"/>
            <a:r>
              <a:rPr lang="pt-BR" sz="4000">
                <a:solidFill>
                  <a:schemeClr val="accent5">
                    <a:lumMod val="40000"/>
                    <a:lumOff val="60000"/>
                  </a:schemeClr>
                </a:solidFill>
              </a:rPr>
              <a:t>Módulo 3: VLANs</a:t>
            </a:r>
          </a:p>
        </p:txBody>
      </p:sp>
      <p:sp>
        <p:nvSpPr>
          <p:cNvPr id="5" name="Text Placeholder 4"/>
          <p:cNvSpPr>
            <a:spLocks noGrp="1"/>
          </p:cNvSpPr>
          <p:nvPr>
            <p:ph type="body" sz="quarter" idx="13"/>
          </p:nvPr>
        </p:nvSpPr>
        <p:spPr>
          <a:xfrm>
            <a:off x="469497" y="3127609"/>
            <a:ext cx="5925246" cy="299001"/>
          </a:xfrm>
        </p:spPr>
        <p:txBody>
          <a:bodyPr/>
          <a:lstStyle/>
          <a:p>
            <a:pPr rtl="0"/>
            <a:r>
              <a:rPr lang="pt-BR">
                <a:solidFill>
                  <a:schemeClr val="bg2">
                    <a:lumMod val="40000"/>
                    <a:lumOff val="60000"/>
                  </a:schemeClr>
                </a:solidFill>
              </a:rPr>
              <a:t>Material do instrutor</a:t>
            </a:r>
          </a:p>
        </p:txBody>
      </p:sp>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Switching, Routing, e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4000" cy="625642"/>
          </a:xfrm>
        </p:spPr>
        <p:txBody>
          <a:bodyPr/>
          <a:lstStyle/>
          <a:p>
            <a:pPr rtl="0"/>
            <a:r>
              <a:rPr lang="pt-BR"/>
              <a:t>Module 3: Best Practices (Cont.)</a:t>
            </a:r>
          </a:p>
        </p:txBody>
      </p:sp>
      <p:sp>
        <p:nvSpPr>
          <p:cNvPr id="11266" name="Rectangle 34"/>
          <p:cNvSpPr>
            <a:spLocks noGrp="1" noChangeArrowheads="1"/>
          </p:cNvSpPr>
          <p:nvPr>
            <p:ph idx="1"/>
          </p:nvPr>
        </p:nvSpPr>
        <p:spPr>
          <a:xfrm>
            <a:off x="120316" y="685800"/>
            <a:ext cx="8867273" cy="3814011"/>
          </a:xfrm>
        </p:spPr>
        <p:txBody>
          <a:bodyPr/>
          <a:lstStyle/>
          <a:p>
            <a:pPr marL="0" indent="0" rtl="0">
              <a:buNone/>
            </a:pPr>
            <a:r>
              <a:rPr lang="pt-BR" sz="1600"/>
              <a:t>Topic 3.3</a:t>
            </a:r>
          </a:p>
          <a:p>
            <a:pPr lvl="1" rtl="0"/>
            <a:r>
              <a:rPr lang="pt-BR" sz="1600"/>
              <a:t>Have the class tell you the difference between extended and normal VLANs.</a:t>
            </a:r>
          </a:p>
          <a:p>
            <a:pPr lvl="1" rtl="0"/>
            <a:r>
              <a:rPr lang="pt-BR" sz="1600"/>
              <a:t>Have the class create both types of VLANs in Packet Tracer. You may need them to put the switch into VTP transparent mode to create the extended VLANs.</a:t>
            </a:r>
          </a:p>
          <a:p>
            <a:pPr marL="0" indent="0" rtl="0">
              <a:lnSpc>
                <a:spcPct val="85000"/>
              </a:lnSpc>
              <a:spcBef>
                <a:spcPct val="30000"/>
              </a:spcBef>
              <a:buNone/>
            </a:pPr>
            <a:r>
              <a:rPr lang="pt-BR" sz="1600"/>
              <a:t>Topic 3.4</a:t>
            </a:r>
          </a:p>
          <a:p>
            <a:pPr lvl="1" rtl="0">
              <a:lnSpc>
                <a:spcPct val="85000"/>
              </a:lnSpc>
              <a:spcBef>
                <a:spcPct val="30000"/>
              </a:spcBef>
            </a:pPr>
            <a:r>
              <a:rPr lang="pt-BR" sz="1600"/>
              <a:t>Have the class create a trunk in Packet Tracer between two switches.  Have them change the native VLAN and see if they start receiving CDP error messages.</a:t>
            </a:r>
          </a:p>
          <a:p>
            <a:pPr lvl="1" rtl="0">
              <a:lnSpc>
                <a:spcPct val="85000"/>
              </a:lnSpc>
              <a:spcBef>
                <a:spcPct val="30000"/>
              </a:spcBef>
            </a:pPr>
            <a:r>
              <a:rPr lang="pt-BR" sz="1600"/>
              <a:t>One practice good practice is to use the range command and shutdown all interfaces on all switches before beginning the labs.  This will help trunks to come up cleanly and without CDP errors.  Just remind the students to bring up all interfaces as they configure them for use.</a:t>
            </a:r>
          </a:p>
          <a:p>
            <a:pPr marL="0" indent="0">
              <a:lnSpc>
                <a:spcPct val="85000"/>
              </a:lnSpc>
              <a:spcBef>
                <a:spcPct val="30000"/>
              </a:spcBef>
              <a:buNone/>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24832126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4000" cy="625642"/>
          </a:xfrm>
        </p:spPr>
        <p:txBody>
          <a:bodyPr/>
          <a:lstStyle/>
          <a:p>
            <a:pPr rtl="0"/>
            <a:r>
              <a:rPr lang="pt-BR"/>
              <a:t>Module 3: Best Practices (Cont.)</a:t>
            </a:r>
          </a:p>
        </p:txBody>
      </p:sp>
      <p:sp>
        <p:nvSpPr>
          <p:cNvPr id="11266" name="Rectangle 34"/>
          <p:cNvSpPr>
            <a:spLocks noGrp="1" noChangeArrowheads="1"/>
          </p:cNvSpPr>
          <p:nvPr>
            <p:ph idx="1"/>
          </p:nvPr>
        </p:nvSpPr>
        <p:spPr>
          <a:xfrm>
            <a:off x="0" y="685800"/>
            <a:ext cx="9144000" cy="4107098"/>
          </a:xfrm>
        </p:spPr>
        <p:txBody>
          <a:bodyPr/>
          <a:lstStyle/>
          <a:p>
            <a:pPr marL="0" indent="0">
              <a:lnSpc>
                <a:spcPct val="85000"/>
              </a:lnSpc>
              <a:spcBef>
                <a:spcPct val="30000"/>
              </a:spcBef>
              <a:buNone/>
            </a:pPr>
            <a:endParaRPr lang="en-US" sz="1600" dirty="0"/>
          </a:p>
          <a:p>
            <a:pPr marL="0" indent="0" rtl="0">
              <a:lnSpc>
                <a:spcPct val="85000"/>
              </a:lnSpc>
              <a:spcBef>
                <a:spcPct val="30000"/>
              </a:spcBef>
              <a:buNone/>
            </a:pPr>
            <a:r>
              <a:rPr lang="pt-BR" sz="1600"/>
              <a:t>Topic 3.5</a:t>
            </a:r>
          </a:p>
          <a:p>
            <a:pPr lvl="1" rtl="0">
              <a:lnSpc>
                <a:spcPct val="85000"/>
              </a:lnSpc>
              <a:spcBef>
                <a:spcPct val="30000"/>
              </a:spcBef>
              <a:buFont typeface="Arial" panose="020B0604020202020204" pitchFamily="34" charset="0"/>
              <a:buChar char="•"/>
            </a:pPr>
            <a:r>
              <a:rPr lang="pt-BR" sz="1600"/>
              <a:t>Explain the importance the importance of DTP issues and why Cisco recommends that we make a trunk or an access interface statically on one or the other with use of DTP.</a:t>
            </a:r>
          </a:p>
          <a:p>
            <a:pPr lvl="1" rtl="0">
              <a:lnSpc>
                <a:spcPct val="85000"/>
              </a:lnSpc>
              <a:spcBef>
                <a:spcPct val="30000"/>
              </a:spcBef>
              <a:buFont typeface="Arial" panose="020B0604020202020204" pitchFamily="34" charset="0"/>
              <a:buChar char="•"/>
            </a:pPr>
            <a:r>
              <a:rPr lang="pt-BR" sz="1600"/>
              <a:t>Emphasize to the class that trunk and access configurations each side of a link will have no communications. </a:t>
            </a:r>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76847927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1366" y="2125682"/>
            <a:ext cx="7237590" cy="1270941"/>
          </a:xfrm>
        </p:spPr>
        <p:txBody>
          <a:bodyPr/>
          <a:lstStyle/>
          <a:p>
            <a:pPr rtl="0"/>
            <a:r>
              <a:rPr lang="pt-BR" sz="4600">
                <a:solidFill>
                  <a:schemeClr val="accent5">
                    <a:lumMod val="40000"/>
                    <a:lumOff val="60000"/>
                  </a:schemeClr>
                </a:solidFill>
              </a:rPr>
              <a:t>Módulo 3: </a:t>
            </a:r>
            <a:r>
              <a:rPr lang="pt-BR" sz="4800">
                <a:solidFill>
                  <a:schemeClr val="accent5">
                    <a:lumMod val="40000"/>
                    <a:lumOff val="60000"/>
                  </a:schemeClr>
                </a:solidFill>
              </a:rPr>
              <a:t>VLANs</a:t>
            </a:r>
          </a:p>
        </p:txBody>
      </p:sp>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Switching, Routing, e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rtl="0" eaLnBrk="1" hangingPunct="1"/>
            <a:r>
              <a:rPr lang="pt-BR"/>
              <a:t>Objetivos do módulo</a:t>
            </a:r>
          </a:p>
        </p:txBody>
      </p:sp>
      <p:sp>
        <p:nvSpPr>
          <p:cNvPr id="6147" name="Rectangle 34"/>
          <p:cNvSpPr>
            <a:spLocks noGrp="1" noChangeArrowheads="1"/>
          </p:cNvSpPr>
          <p:nvPr>
            <p:ph idx="1"/>
          </p:nvPr>
        </p:nvSpPr>
        <p:spPr>
          <a:xfrm>
            <a:off x="146304" y="705374"/>
            <a:ext cx="8769026" cy="889134"/>
          </a:xfrm>
        </p:spPr>
        <p:txBody>
          <a:bodyPr/>
          <a:lstStyle/>
          <a:p>
            <a:pPr marL="0" indent="0" rtl="0">
              <a:spcBef>
                <a:spcPct val="30000"/>
              </a:spcBef>
              <a:buNone/>
            </a:pPr>
            <a:r>
              <a:rPr lang="pt-BR" b="1"/>
              <a:t>Título do Módulo: </a:t>
            </a:r>
            <a:r>
              <a:rPr lang="pt-BR"/>
              <a:t>Protocolos e Modelos</a:t>
            </a:r>
          </a:p>
          <a:p>
            <a:pPr marL="0" indent="0" rtl="0">
              <a:spcBef>
                <a:spcPct val="30000"/>
              </a:spcBef>
              <a:buNone/>
            </a:pPr>
            <a:r>
              <a:rPr lang="pt-BR" b="1"/>
              <a:t>Module Objective: </a:t>
            </a:r>
            <a:r>
              <a:rPr lang="pt-BR"/>
              <a:t>Explain how network protocols enable devices to access local and remote network resources.</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97379241"/>
              </p:ext>
            </p:extLst>
          </p:nvPr>
        </p:nvGraphicFramePr>
        <p:xfrm>
          <a:off x="442213" y="1686792"/>
          <a:ext cx="8168134" cy="2711814"/>
        </p:xfrm>
        <a:graphic>
          <a:graphicData uri="http://schemas.openxmlformats.org/drawingml/2006/table">
            <a:tbl>
              <a:tblPr firstRow="1" firstCol="1" bandRow="1">
                <a:tableStyleId>{5C22544A-7EE6-4342-B048-85BDC9FD1C3A}</a:tableStyleId>
              </a:tblPr>
              <a:tblGrid>
                <a:gridCol w="2656507">
                  <a:extLst>
                    <a:ext uri="{9D8B030D-6E8A-4147-A177-3AD203B41FA5}">
                      <a16:colId xmlns:a16="http://schemas.microsoft.com/office/drawing/2014/main" val="20000"/>
                    </a:ext>
                  </a:extLst>
                </a:gridCol>
                <a:gridCol w="5511627">
                  <a:extLst>
                    <a:ext uri="{9D8B030D-6E8A-4147-A177-3AD203B41FA5}">
                      <a16:colId xmlns:a16="http://schemas.microsoft.com/office/drawing/2014/main" val="20001"/>
                    </a:ext>
                  </a:extLst>
                </a:gridCol>
              </a:tblGrid>
              <a:tr h="186166">
                <a:tc>
                  <a:txBody>
                    <a:bodyPr/>
                    <a:lstStyle/>
                    <a:p>
                      <a:pPr marL="0" marR="0" rtl="0">
                        <a:lnSpc>
                          <a:spcPct val="107000"/>
                        </a:lnSpc>
                        <a:spcBef>
                          <a:spcPts val="0"/>
                        </a:spcBef>
                        <a:spcAft>
                          <a:spcPts val="0"/>
                        </a:spcAft>
                      </a:pPr>
                      <a:r>
                        <a:rPr lang="pt-BR" sz="1200">
                          <a:effectLst/>
                        </a:rPr>
                        <a:t>Título do Tópico</a:t>
                      </a:r>
                    </a:p>
                  </a:txBody>
                  <a:tcPr marL="68580" marR="68580" marT="0" marB="0"/>
                </a:tc>
                <a:tc>
                  <a:txBody>
                    <a:bodyPr/>
                    <a:lstStyle/>
                    <a:p>
                      <a:pPr marL="0" marR="0" rtl="0">
                        <a:lnSpc>
                          <a:spcPct val="107000"/>
                        </a:lnSpc>
                        <a:spcBef>
                          <a:spcPts val="0"/>
                        </a:spcBef>
                        <a:spcAft>
                          <a:spcPts val="0"/>
                        </a:spcAft>
                      </a:pPr>
                      <a:r>
                        <a:rPr lang="pt-BR" sz="1200">
                          <a:effectLst/>
                        </a:rPr>
                        <a:t>Objetivo do Tópico</a:t>
                      </a:r>
                    </a:p>
                  </a:txBody>
                  <a:tcPr marL="68580" marR="68580" marT="0" marB="0"/>
                </a:tc>
                <a:extLst>
                  <a:ext uri="{0D108BD9-81ED-4DB2-BD59-A6C34878D82A}">
                    <a16:rowId xmlns:a16="http://schemas.microsoft.com/office/drawing/2014/main" val="10000"/>
                  </a:ext>
                </a:extLst>
              </a:tr>
              <a:tr h="372332">
                <a:tc>
                  <a:txBody>
                    <a:bodyPr/>
                    <a:lstStyle/>
                    <a:p>
                      <a:pPr rtl="0"/>
                      <a:r>
                        <a:rPr lang="pt-BR" b="1"/>
                        <a:t>Resumo das VLANs</a:t>
                      </a:r>
                    </a:p>
                  </a:txBody>
                  <a:tcPr anchor="ctr"/>
                </a:tc>
                <a:tc>
                  <a:txBody>
                    <a:bodyPr/>
                    <a:lstStyle/>
                    <a:p>
                      <a:pPr rtl="0"/>
                      <a:r>
                        <a:rPr lang="pt-BR"/>
                        <a:t>Explicar a finalidade das VLANs em uma rede com switches.</a:t>
                      </a:r>
                    </a:p>
                  </a:txBody>
                  <a:tcPr anchor="ctr"/>
                </a:tc>
                <a:extLst>
                  <a:ext uri="{0D108BD9-81ED-4DB2-BD59-A6C34878D82A}">
                    <a16:rowId xmlns:a16="http://schemas.microsoft.com/office/drawing/2014/main" val="10001"/>
                  </a:ext>
                </a:extLst>
              </a:tr>
              <a:tr h="372332">
                <a:tc>
                  <a:txBody>
                    <a:bodyPr/>
                    <a:lstStyle/>
                    <a:p>
                      <a:pPr rtl="0"/>
                      <a:r>
                        <a:rPr lang="pt-BR" b="1"/>
                        <a:t>VLANs em um ambiente de vários switches</a:t>
                      </a:r>
                    </a:p>
                  </a:txBody>
                  <a:tcPr anchor="ctr"/>
                </a:tc>
                <a:tc>
                  <a:txBody>
                    <a:bodyPr/>
                    <a:lstStyle/>
                    <a:p>
                      <a:pPr rtl="0"/>
                      <a:r>
                        <a:rPr lang="pt-BR"/>
                        <a:t>Explicar como um switch encaminha quadros com base na configuração da VLAN em um ambiente de vários switches.</a:t>
                      </a:r>
                    </a:p>
                  </a:txBody>
                  <a:tcPr anchor="ctr"/>
                </a:tc>
                <a:extLst>
                  <a:ext uri="{0D108BD9-81ED-4DB2-BD59-A6C34878D82A}">
                    <a16:rowId xmlns:a16="http://schemas.microsoft.com/office/drawing/2014/main" val="10002"/>
                  </a:ext>
                </a:extLst>
              </a:tr>
              <a:tr h="372332">
                <a:tc>
                  <a:txBody>
                    <a:bodyPr/>
                    <a:lstStyle/>
                    <a:p>
                      <a:pPr rtl="0"/>
                      <a:r>
                        <a:rPr lang="pt-BR" b="1"/>
                        <a:t>Configuração da VLAN</a:t>
                      </a:r>
                    </a:p>
                  </a:txBody>
                  <a:tcPr anchor="ctr"/>
                </a:tc>
                <a:tc>
                  <a:txBody>
                    <a:bodyPr/>
                    <a:lstStyle/>
                    <a:p>
                      <a:pPr rtl="0"/>
                      <a:r>
                        <a:rPr lang="pt-BR"/>
                        <a:t>Configurar uma porta de switch a ser atribuída a uma VLAN com base nos requisitos.</a:t>
                      </a:r>
                    </a:p>
                  </a:txBody>
                  <a:tcPr anchor="ctr"/>
                </a:tc>
                <a:extLst>
                  <a:ext uri="{0D108BD9-81ED-4DB2-BD59-A6C34878D82A}">
                    <a16:rowId xmlns:a16="http://schemas.microsoft.com/office/drawing/2014/main" val="10003"/>
                  </a:ext>
                </a:extLst>
              </a:tr>
              <a:tr h="558498">
                <a:tc>
                  <a:txBody>
                    <a:bodyPr/>
                    <a:lstStyle/>
                    <a:p>
                      <a:pPr rtl="0"/>
                      <a:r>
                        <a:rPr lang="pt-BR" b="1"/>
                        <a:t>Troncos de VLAN</a:t>
                      </a:r>
                    </a:p>
                  </a:txBody>
                  <a:tcPr anchor="ctr"/>
                </a:tc>
                <a:tc>
                  <a:txBody>
                    <a:bodyPr/>
                    <a:lstStyle/>
                    <a:p>
                      <a:pPr rtl="0"/>
                      <a:r>
                        <a:rPr lang="pt-BR"/>
                        <a:t>Configurar uma porta de tronco em um switch LAN.</a:t>
                      </a:r>
                    </a:p>
                  </a:txBody>
                  <a:tcPr anchor="ctr"/>
                </a:tc>
                <a:extLst>
                  <a:ext uri="{0D108BD9-81ED-4DB2-BD59-A6C34878D82A}">
                    <a16:rowId xmlns:a16="http://schemas.microsoft.com/office/drawing/2014/main" val="10004"/>
                  </a:ext>
                </a:extLst>
              </a:tr>
              <a:tr h="558498">
                <a:tc>
                  <a:txBody>
                    <a:bodyPr/>
                    <a:lstStyle/>
                    <a:p>
                      <a:pPr rtl="0"/>
                      <a:r>
                        <a:rPr lang="pt-BR" b="1"/>
                        <a:t>Dynamic Trunking Protocol</a:t>
                      </a:r>
                    </a:p>
                  </a:txBody>
                  <a:tcPr anchor="ctr"/>
                </a:tc>
                <a:tc>
                  <a:txBody>
                    <a:bodyPr/>
                    <a:lstStyle/>
                    <a:p>
                      <a:pPr rtl="0"/>
                      <a:r>
                        <a:rPr lang="pt-BR"/>
                        <a:t>Configurar o Dynamic Trunking Protocol (DTP).</a:t>
                      </a:r>
                    </a:p>
                  </a:txBody>
                  <a:tcPr anchor="ct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pt-BR">
                <a:solidFill>
                  <a:schemeClr val="accent5">
                    <a:lumMod val="40000"/>
                    <a:lumOff val="60000"/>
                  </a:schemeClr>
                </a:solidFill>
              </a:rPr>
              <a:t>3.1 Overview of VLANs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210545" cy="789880"/>
          </a:xfrm>
        </p:spPr>
        <p:txBody>
          <a:bodyPr/>
          <a:lstStyle/>
          <a:p>
            <a:pPr rtl="0"/>
            <a:r>
              <a:rPr lang="pt-BR" sz="1600"/>
              <a:t>Overview of VLANs</a:t>
            </a:r>
            <a:br>
              <a:rPr lang="en-US" altLang="en-US" dirty="0"/>
            </a:br>
            <a:r>
              <a:rPr lang="pt-BR"/>
              <a:t>VLAN Definitions</a:t>
            </a:r>
          </a:p>
        </p:txBody>
      </p:sp>
      <p:sp>
        <p:nvSpPr>
          <p:cNvPr id="2" name="Content Placeholder 1"/>
          <p:cNvSpPr>
            <a:spLocks noGrp="1"/>
          </p:cNvSpPr>
          <p:nvPr>
            <p:ph idx="1"/>
          </p:nvPr>
        </p:nvSpPr>
        <p:spPr>
          <a:xfrm>
            <a:off x="4210546" y="605969"/>
            <a:ext cx="4767079" cy="4112335"/>
          </a:xfrm>
        </p:spPr>
        <p:txBody>
          <a:bodyPr/>
          <a:lstStyle/>
          <a:p>
            <a:pPr marL="0" indent="0" rtl="0">
              <a:buNone/>
            </a:pPr>
            <a:r>
              <a:rPr lang="pt-BR" sz="1600"/>
              <a:t>VLANs são conexões lógicas com outros dispositivos semelhantes.</a:t>
            </a:r>
          </a:p>
          <a:p>
            <a:pPr marL="0" indent="0" rtl="0">
              <a:buNone/>
            </a:pPr>
            <a:r>
              <a:rPr lang="pt-BR" sz="1600"/>
              <a:t>A colocação de dispositivos em várias VLANs tem as seguintes características:</a:t>
            </a:r>
          </a:p>
          <a:p>
            <a:pPr lvl="1" rtl="0">
              <a:buFont typeface="Arial" panose="020B0604020202020204" pitchFamily="34" charset="0"/>
              <a:buChar char="•"/>
            </a:pPr>
            <a:r>
              <a:rPr lang="pt-BR" sz="1600"/>
              <a:t>Fornece segmentação dos vários grupos de dispositivos nos mesmos switches</a:t>
            </a:r>
          </a:p>
          <a:p>
            <a:pPr lvl="1" rtl="0">
              <a:buFont typeface="Arial" panose="020B0604020202020204" pitchFamily="34" charset="0"/>
              <a:buChar char="•"/>
            </a:pPr>
            <a:r>
              <a:rPr lang="pt-BR" sz="1600"/>
              <a:t>Fornecer uma organização mais gerenciável</a:t>
            </a:r>
          </a:p>
          <a:p>
            <a:pPr lvl="3" rtl="0">
              <a:buFont typeface="Arial" panose="020B0604020202020204" pitchFamily="34" charset="0"/>
              <a:buChar char="•"/>
            </a:pPr>
            <a:r>
              <a:rPr lang="pt-BR" sz="1600"/>
              <a:t>Transmissões, multicasts e unicasts são isolados na VLAN individual</a:t>
            </a:r>
          </a:p>
          <a:p>
            <a:pPr lvl="3" rtl="0">
              <a:buFont typeface="Arial" panose="020B0604020202020204" pitchFamily="34" charset="0"/>
              <a:buChar char="•"/>
            </a:pPr>
            <a:r>
              <a:rPr lang="pt-BR" sz="1600"/>
              <a:t>Cada VLAN terá sua própria gama exclusiva de endereçamento IP</a:t>
            </a:r>
          </a:p>
          <a:p>
            <a:pPr lvl="3" rtl="0">
              <a:buFont typeface="Arial" panose="020B0604020202020204" pitchFamily="34" charset="0"/>
              <a:buChar char="•"/>
            </a:pPr>
            <a:r>
              <a:rPr lang="pt-BR" sz="1600"/>
              <a:t>Smaller broadcast domains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71" y="1326642"/>
            <a:ext cx="4033875" cy="2504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030162" cy="690127"/>
          </a:xfrm>
        </p:spPr>
        <p:txBody>
          <a:bodyPr/>
          <a:lstStyle/>
          <a:p>
            <a:pPr rtl="0"/>
            <a:r>
              <a:rPr lang="pt-BR" sz="1600"/>
              <a:t>Overview of VLANs</a:t>
            </a:r>
            <a:br>
              <a:rPr lang="en-US" altLang="en-US" dirty="0"/>
            </a:br>
            <a:r>
              <a:rPr lang="pt-BR"/>
              <a:t>Benefits of a VLAN Design</a:t>
            </a:r>
          </a:p>
        </p:txBody>
      </p:sp>
      <p:sp>
        <p:nvSpPr>
          <p:cNvPr id="8195" name="Rectangle 6"/>
          <p:cNvSpPr>
            <a:spLocks noGrp="1" noChangeArrowheads="1"/>
          </p:cNvSpPr>
          <p:nvPr>
            <p:ph idx="1"/>
          </p:nvPr>
        </p:nvSpPr>
        <p:spPr>
          <a:xfrm>
            <a:off x="0" y="1273183"/>
            <a:ext cx="3761591" cy="458613"/>
          </a:xfrm>
        </p:spPr>
        <p:txBody>
          <a:bodyPr/>
          <a:lstStyle/>
          <a:p>
            <a:pPr marL="0" indent="0" rtl="0">
              <a:buNone/>
            </a:pPr>
            <a:r>
              <a:rPr lang="pt-BR" sz="1800"/>
              <a:t>Os benefícios do uso de VLANs são os seguintes: </a:t>
            </a:r>
          </a:p>
        </p:txBody>
      </p:sp>
      <p:graphicFrame>
        <p:nvGraphicFramePr>
          <p:cNvPr id="5" name="Table 4"/>
          <p:cNvGraphicFramePr>
            <a:graphicFrameLocks noGrp="1"/>
          </p:cNvGraphicFramePr>
          <p:nvPr>
            <p:extLst>
              <p:ext uri="{D42A27DB-BD31-4B8C-83A1-F6EECF244321}">
                <p14:modId xmlns:p14="http://schemas.microsoft.com/office/powerpoint/2010/main" val="2133737953"/>
              </p:ext>
            </p:extLst>
          </p:nvPr>
        </p:nvGraphicFramePr>
        <p:xfrm>
          <a:off x="448056" y="2029967"/>
          <a:ext cx="8046720" cy="3005328"/>
        </p:xfrm>
        <a:graphic>
          <a:graphicData uri="http://schemas.openxmlformats.org/drawingml/2006/table">
            <a:tbl>
              <a:tblPr firstRow="1" bandRow="1">
                <a:tableStyleId>{5C22544A-7EE6-4342-B048-85BDC9FD1C3A}</a:tableStyleId>
              </a:tblPr>
              <a:tblGrid>
                <a:gridCol w="2020824">
                  <a:extLst>
                    <a:ext uri="{9D8B030D-6E8A-4147-A177-3AD203B41FA5}">
                      <a16:colId xmlns:a16="http://schemas.microsoft.com/office/drawing/2014/main" val="20000"/>
                    </a:ext>
                  </a:extLst>
                </a:gridCol>
                <a:gridCol w="6025896">
                  <a:extLst>
                    <a:ext uri="{9D8B030D-6E8A-4147-A177-3AD203B41FA5}">
                      <a16:colId xmlns:a16="http://schemas.microsoft.com/office/drawing/2014/main" val="20001"/>
                    </a:ext>
                  </a:extLst>
                </a:gridCol>
              </a:tblGrid>
              <a:tr h="298590">
                <a:tc>
                  <a:txBody>
                    <a:bodyPr/>
                    <a:lstStyle/>
                    <a:p>
                      <a:pPr rtl="0"/>
                      <a:r>
                        <a:rPr lang="pt-BR"/>
                        <a:t>Vantagens</a:t>
                      </a:r>
                    </a:p>
                  </a:txBody>
                  <a:tcPr/>
                </a:tc>
                <a:tc>
                  <a:txBody>
                    <a:bodyPr/>
                    <a:lstStyle/>
                    <a:p>
                      <a:pPr rtl="0"/>
                      <a:r>
                        <a:rPr lang="pt-BR"/>
                        <a:t>Descrição</a:t>
                      </a:r>
                    </a:p>
                  </a:txBody>
                  <a:tcPr/>
                </a:tc>
                <a:extLst>
                  <a:ext uri="{0D108BD9-81ED-4DB2-BD59-A6C34878D82A}">
                    <a16:rowId xmlns:a16="http://schemas.microsoft.com/office/drawing/2014/main" val="10000"/>
                  </a:ext>
                </a:extLst>
              </a:tr>
              <a:tr h="353569">
                <a:tc>
                  <a:txBody>
                    <a:bodyPr/>
                    <a:lstStyle/>
                    <a:p>
                      <a:pPr rtl="0"/>
                      <a:r>
                        <a:rPr lang="pt-BR"/>
                        <a:t>Smaller Broadcast</a:t>
                      </a:r>
                      <a:r>
                        <a:rPr lang="pt-BR" baseline="0"/>
                        <a:t> Domains</a:t>
                      </a:r>
                    </a:p>
                  </a:txBody>
                  <a:tcPr/>
                </a:tc>
                <a:tc>
                  <a:txBody>
                    <a:bodyPr/>
                    <a:lstStyle/>
                    <a:p>
                      <a:pPr rtl="0"/>
                      <a:r>
                        <a:rPr lang="pt-BR"/>
                        <a:t>Dividir</a:t>
                      </a:r>
                      <a:r>
                        <a:rPr lang="pt-BR" baseline="0"/>
                        <a:t> a LAN reduz o número de domínios de difusão</a:t>
                      </a:r>
                    </a:p>
                  </a:txBody>
                  <a:tcPr/>
                </a:tc>
                <a:extLst>
                  <a:ext uri="{0D108BD9-81ED-4DB2-BD59-A6C34878D82A}">
                    <a16:rowId xmlns:a16="http://schemas.microsoft.com/office/drawing/2014/main" val="10001"/>
                  </a:ext>
                </a:extLst>
              </a:tr>
              <a:tr h="310896">
                <a:tc>
                  <a:txBody>
                    <a:bodyPr/>
                    <a:lstStyle/>
                    <a:p>
                      <a:pPr rtl="0"/>
                      <a:r>
                        <a:rPr lang="pt-BR"/>
                        <a:t>Improved</a:t>
                      </a:r>
                      <a:r>
                        <a:rPr lang="pt-BR" baseline="0"/>
                        <a:t> Security</a:t>
                      </a:r>
                    </a:p>
                  </a:txBody>
                  <a:tcPr/>
                </a:tc>
                <a:tc>
                  <a:txBody>
                    <a:bodyPr/>
                    <a:lstStyle/>
                    <a:p>
                      <a:pPr rtl="0"/>
                      <a:r>
                        <a:rPr lang="pt-BR"/>
                        <a:t>Somente usuários</a:t>
                      </a:r>
                      <a:r>
                        <a:rPr lang="pt-BR" baseline="0"/>
                        <a:t> na mesma VLAN podem se comunicar juntos</a:t>
                      </a:r>
                    </a:p>
                  </a:txBody>
                  <a:tcPr/>
                </a:tc>
                <a:extLst>
                  <a:ext uri="{0D108BD9-81ED-4DB2-BD59-A6C34878D82A}">
                    <a16:rowId xmlns:a16="http://schemas.microsoft.com/office/drawing/2014/main" val="10002"/>
                  </a:ext>
                </a:extLst>
              </a:tr>
              <a:tr h="530352">
                <a:tc>
                  <a:txBody>
                    <a:bodyPr/>
                    <a:lstStyle/>
                    <a:p>
                      <a:pPr rtl="0"/>
                      <a:r>
                        <a:rPr lang="pt-BR"/>
                        <a:t>Improved IT Efficiency</a:t>
                      </a:r>
                    </a:p>
                  </a:txBody>
                  <a:tcPr/>
                </a:tc>
                <a:tc>
                  <a:txBody>
                    <a:bodyPr/>
                    <a:lstStyle/>
                    <a:p>
                      <a:pPr rtl="0"/>
                      <a:r>
                        <a:rPr lang="pt-BR"/>
                        <a:t>As VLANs podem agrupar dispositivos com requisitos semelhantes, por exemplo, corpo docente versus alunos</a:t>
                      </a:r>
                    </a:p>
                  </a:txBody>
                  <a:tcPr/>
                </a:tc>
                <a:extLst>
                  <a:ext uri="{0D108BD9-81ED-4DB2-BD59-A6C34878D82A}">
                    <a16:rowId xmlns:a16="http://schemas.microsoft.com/office/drawing/2014/main" val="10003"/>
                  </a:ext>
                </a:extLst>
              </a:tr>
              <a:tr h="298590">
                <a:tc>
                  <a:txBody>
                    <a:bodyPr/>
                    <a:lstStyle/>
                    <a:p>
                      <a:pPr rtl="0"/>
                      <a:r>
                        <a:rPr lang="pt-BR"/>
                        <a:t>Custo reduzido</a:t>
                      </a:r>
                    </a:p>
                  </a:txBody>
                  <a:tcPr/>
                </a:tc>
                <a:tc>
                  <a:txBody>
                    <a:bodyPr/>
                    <a:lstStyle/>
                    <a:p>
                      <a:pPr rtl="0"/>
                      <a:r>
                        <a:rPr lang="pt-BR"/>
                        <a:t>Um</a:t>
                      </a:r>
                      <a:r>
                        <a:rPr lang="pt-BR" baseline="0"/>
                        <a:t> switch pode suportar vários grupos ou VLANs</a:t>
                      </a:r>
                    </a:p>
                  </a:txBody>
                  <a:tcPr/>
                </a:tc>
                <a:extLst>
                  <a:ext uri="{0D108BD9-81ED-4DB2-BD59-A6C34878D82A}">
                    <a16:rowId xmlns:a16="http://schemas.microsoft.com/office/drawing/2014/main" val="10004"/>
                  </a:ext>
                </a:extLst>
              </a:tr>
              <a:tr h="316992">
                <a:tc>
                  <a:txBody>
                    <a:bodyPr/>
                    <a:lstStyle/>
                    <a:p>
                      <a:pPr rtl="0"/>
                      <a:r>
                        <a:rPr lang="pt-BR"/>
                        <a:t>Melhor desempenho</a:t>
                      </a:r>
                    </a:p>
                  </a:txBody>
                  <a:tcPr/>
                </a:tc>
                <a:tc>
                  <a:txBody>
                    <a:bodyPr/>
                    <a:lstStyle/>
                    <a:p>
                      <a:pPr rtl="0"/>
                      <a:r>
                        <a:rPr lang="pt-BR"/>
                        <a:t>Pequenos domínios de difusão</a:t>
                      </a:r>
                      <a:r>
                        <a:rPr lang="pt-BR" baseline="0"/>
                        <a:t> reduzem o tráfego, melhorando a largura de banda</a:t>
                      </a:r>
                    </a:p>
                  </a:txBody>
                  <a:tcPr/>
                </a:tc>
                <a:extLst>
                  <a:ext uri="{0D108BD9-81ED-4DB2-BD59-A6C34878D82A}">
                    <a16:rowId xmlns:a16="http://schemas.microsoft.com/office/drawing/2014/main" val="10005"/>
                  </a:ext>
                </a:extLst>
              </a:tr>
              <a:tr h="507604">
                <a:tc>
                  <a:txBody>
                    <a:bodyPr/>
                    <a:lstStyle/>
                    <a:p>
                      <a:pPr rtl="0"/>
                      <a:r>
                        <a:rPr lang="pt-BR"/>
                        <a:t>Simpler</a:t>
                      </a:r>
                      <a:r>
                        <a:rPr lang="pt-BR" baseline="0"/>
                        <a:t> Management</a:t>
                      </a:r>
                    </a:p>
                  </a:txBody>
                  <a:tcPr/>
                </a:tc>
                <a:tc>
                  <a:txBody>
                    <a:bodyPr/>
                    <a:lstStyle/>
                    <a:p>
                      <a:pPr rtl="0"/>
                      <a:r>
                        <a:rPr lang="pt-BR"/>
                        <a:t>Grupos semelhantes precisarão de aplicativos semelhantes</a:t>
                      </a:r>
                      <a:r>
                        <a:rPr lang="pt-BR" baseline="0"/>
                        <a:t> e outros recursos de rede</a:t>
                      </a:r>
                    </a:p>
                  </a:txBody>
                  <a:tcPr/>
                </a:tc>
                <a:extLst>
                  <a:ext uri="{0D108BD9-81ED-4DB2-BD59-A6C34878D82A}">
                    <a16:rowId xmlns:a16="http://schemas.microsoft.com/office/drawing/2014/main" val="10006"/>
                  </a:ext>
                </a:extLst>
              </a:tr>
            </a:tbl>
          </a:graphicData>
        </a:graphic>
      </p:graphicFrame>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311" y="73152"/>
            <a:ext cx="4030162" cy="1819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921276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26703"/>
          </a:xfrm>
        </p:spPr>
        <p:txBody>
          <a:bodyPr/>
          <a:lstStyle/>
          <a:p>
            <a:pPr rtl="0"/>
            <a:r>
              <a:rPr lang="pt-BR" sz="1600"/>
              <a:t>Overview of VLANs</a:t>
            </a:r>
            <a:br>
              <a:rPr lang="en-US" altLang="en-US" dirty="0"/>
            </a:br>
            <a:r>
              <a:rPr lang="pt-BR"/>
              <a:t>Types of VLANs</a:t>
            </a:r>
          </a:p>
        </p:txBody>
      </p:sp>
      <p:sp>
        <p:nvSpPr>
          <p:cNvPr id="8195" name="Rectangle 6"/>
          <p:cNvSpPr>
            <a:spLocks noGrp="1" noChangeArrowheads="1"/>
          </p:cNvSpPr>
          <p:nvPr>
            <p:ph idx="1"/>
          </p:nvPr>
        </p:nvSpPr>
        <p:spPr>
          <a:xfrm>
            <a:off x="133753" y="820921"/>
            <a:ext cx="3213687" cy="3869951"/>
          </a:xfrm>
        </p:spPr>
        <p:txBody>
          <a:bodyPr/>
          <a:lstStyle/>
          <a:p>
            <a:pPr marL="0" indent="0" rtl="0">
              <a:buNone/>
            </a:pPr>
            <a:r>
              <a:rPr lang="pt-BR" sz="1600"/>
              <a:t>VLAN padrão</a:t>
            </a:r>
          </a:p>
          <a:p>
            <a:pPr marL="0" indent="0" rtl="0">
              <a:buNone/>
            </a:pPr>
            <a:r>
              <a:rPr lang="pt-BR" sz="1600"/>
              <a:t>   A VLAN 1 é a seguinte: </a:t>
            </a:r>
          </a:p>
          <a:p>
            <a:pPr lvl="1" rtl="0">
              <a:buFont typeface="Arial" panose="020B0604020202020204" pitchFamily="34" charset="0"/>
              <a:buChar char="•"/>
            </a:pPr>
            <a:r>
              <a:rPr lang="pt-BR" sz="1600"/>
              <a:t>The default VLAN</a:t>
            </a:r>
          </a:p>
          <a:p>
            <a:pPr lvl="1" rtl="0">
              <a:buFont typeface="Arial" panose="020B0604020202020204" pitchFamily="34" charset="0"/>
              <a:buChar char="•"/>
            </a:pPr>
            <a:r>
              <a:rPr lang="pt-BR" sz="1600"/>
              <a:t>The default Native VLAN</a:t>
            </a:r>
          </a:p>
          <a:p>
            <a:pPr lvl="1" rtl="0">
              <a:buFont typeface="Arial" panose="020B0604020202020204" pitchFamily="34" charset="0"/>
              <a:buChar char="•"/>
            </a:pPr>
            <a:r>
              <a:rPr lang="pt-BR" sz="1600"/>
              <a:t>The default Management VLAN</a:t>
            </a:r>
          </a:p>
          <a:p>
            <a:pPr lvl="1" rtl="0">
              <a:buFont typeface="Arial" panose="020B0604020202020204" pitchFamily="34" charset="0"/>
              <a:buChar char="•"/>
            </a:pPr>
            <a:r>
              <a:rPr lang="pt-BR" sz="1600"/>
              <a:t>Não pode ser excluído ou renomeado</a:t>
            </a:r>
          </a:p>
          <a:p>
            <a:pPr marL="142875" lvl="1" indent="0">
              <a:buNone/>
            </a:pPr>
            <a:endParaRPr lang="en-US" sz="1600" dirty="0"/>
          </a:p>
          <a:p>
            <a:pPr marL="142875" lvl="1" indent="0" rtl="0">
              <a:buNone/>
            </a:pPr>
            <a:r>
              <a:rPr lang="pt-BR" sz="1600" b="1"/>
              <a:t>Observação</a:t>
            </a:r>
            <a:r>
              <a:rPr lang="pt-BR" sz="1600"/>
              <a:t>: Embora não seja possível excluir VLAN1, a Cisco recomendará que atribuamos esses recursos padrão a outras VLANs</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1176" y="1204150"/>
            <a:ext cx="5471948" cy="2380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54925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635263"/>
          </a:xfrm>
        </p:spPr>
        <p:txBody>
          <a:bodyPr/>
          <a:lstStyle/>
          <a:p>
            <a:pPr rtl="0"/>
            <a:r>
              <a:rPr lang="pt-BR" sz="1600"/>
              <a:t>Visão geral de VLANs</a:t>
            </a:r>
            <a:br>
              <a:rPr lang="en-US" altLang="en-US" dirty="0"/>
            </a:br>
            <a:r>
              <a:rPr lang="pt-BR"/>
              <a:t>Tipos de VLANs (cont.)</a:t>
            </a:r>
          </a:p>
        </p:txBody>
      </p:sp>
      <p:sp>
        <p:nvSpPr>
          <p:cNvPr id="8195" name="Rectangle 6"/>
          <p:cNvSpPr>
            <a:spLocks noGrp="1" noChangeArrowheads="1"/>
          </p:cNvSpPr>
          <p:nvPr>
            <p:ph idx="1"/>
          </p:nvPr>
        </p:nvSpPr>
        <p:spPr>
          <a:xfrm>
            <a:off x="124609" y="683761"/>
            <a:ext cx="8873087" cy="3997967"/>
          </a:xfrm>
        </p:spPr>
        <p:txBody>
          <a:bodyPr/>
          <a:lstStyle/>
          <a:p>
            <a:pPr marL="0" indent="0" rtl="0">
              <a:buNone/>
            </a:pPr>
            <a:r>
              <a:rPr lang="pt-BR" sz="1600" b="1"/>
              <a:t>Data VLAN </a:t>
            </a:r>
          </a:p>
          <a:p>
            <a:pPr rtl="0">
              <a:buFont typeface="Arial" panose="020B0604020202020204" pitchFamily="34" charset="0"/>
              <a:buChar char="•"/>
            </a:pPr>
            <a:r>
              <a:rPr lang="pt-BR" sz="1600"/>
              <a:t>Dedicado ao tráfego gerado pelo usuário (e-mail e tráfego da web). </a:t>
            </a:r>
          </a:p>
          <a:p>
            <a:pPr rtl="0">
              <a:buFont typeface="Arial" panose="020B0604020202020204" pitchFamily="34" charset="0"/>
              <a:buChar char="•"/>
            </a:pPr>
            <a:r>
              <a:rPr lang="pt-BR" sz="1600"/>
              <a:t>A VLAN 1 é a VLAN de dados padrão porque todas as interfaces são atribuídas a essa VLAN.</a:t>
            </a:r>
          </a:p>
          <a:p>
            <a:pPr marL="0" indent="0" rtl="0">
              <a:buNone/>
            </a:pPr>
            <a:r>
              <a:rPr lang="pt-BR" sz="1600" b="1"/>
              <a:t>VLAN nativa</a:t>
            </a:r>
          </a:p>
          <a:p>
            <a:pPr rtl="0">
              <a:buFont typeface="Arial" panose="020B0604020202020204" pitchFamily="34" charset="0"/>
              <a:buChar char="•"/>
            </a:pPr>
            <a:r>
              <a:rPr lang="pt-BR" sz="1600"/>
              <a:t>Isso é usado somente para links de tronco. </a:t>
            </a:r>
          </a:p>
          <a:p>
            <a:pPr rtl="0">
              <a:buFont typeface="Arial" panose="020B0604020202020204" pitchFamily="34" charset="0"/>
              <a:buChar char="•"/>
            </a:pPr>
            <a:r>
              <a:rPr lang="pt-BR" sz="1600"/>
              <a:t>Todos os quadros são marcados em um link de tronco 802.1Q, exceto aqueles na VLAN nativa. </a:t>
            </a:r>
          </a:p>
          <a:p>
            <a:pPr marL="0" indent="0" rtl="0">
              <a:buNone/>
            </a:pPr>
            <a:r>
              <a:rPr lang="pt-BR" sz="1600" b="1"/>
              <a:t>VLAN de gerência </a:t>
            </a:r>
          </a:p>
          <a:p>
            <a:pPr rtl="0">
              <a:buFont typeface="Arial" panose="020B0604020202020204" pitchFamily="34" charset="0"/>
              <a:buChar char="•"/>
            </a:pPr>
            <a:r>
              <a:rPr lang="pt-BR" sz="1600"/>
              <a:t>Isso é usado para tráfego SSH/Telnet VTY e não deve ser transportado com tráfego de usuário final.</a:t>
            </a:r>
          </a:p>
          <a:p>
            <a:pPr rtl="0">
              <a:buFont typeface="Arial" panose="020B0604020202020204" pitchFamily="34" charset="0"/>
              <a:buChar char="•"/>
            </a:pPr>
            <a:r>
              <a:rPr lang="pt-BR" sz="1600"/>
              <a:t>Normalmente, a VLAN que é o SVI para o switch da Camada 2. </a:t>
            </a:r>
          </a:p>
          <a:p>
            <a:pPr>
              <a:buFont typeface="Arial" panose="020B0604020202020204" pitchFamily="34" charset="0"/>
              <a:buChar char="•"/>
            </a:pPr>
            <a:endParaRPr lang="en-US" sz="1600" dirty="0"/>
          </a:p>
          <a:p>
            <a:pPr marL="0" indent="0" rtl="0">
              <a:buNone/>
            </a:pPr>
            <a:r>
              <a:rPr lang="pt-BR" sz="1600"/>
              <a:t>   </a:t>
            </a:r>
          </a:p>
        </p:txBody>
      </p:sp>
    </p:spTree>
    <p:extLst>
      <p:ext uri="{BB962C8B-B14F-4D97-AF65-F5344CB8AC3E}">
        <p14:creationId xmlns:p14="http://schemas.microsoft.com/office/powerpoint/2010/main" val="79250278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pt-BR" sz="1600"/>
              <a:t>Visão geral de VLANs</a:t>
            </a:r>
            <a:br>
              <a:rPr lang="en-US" altLang="en-US" dirty="0"/>
            </a:br>
            <a:r>
              <a:rPr lang="pt-BR"/>
              <a:t>Tipos de VLANs (cont.)</a:t>
            </a:r>
          </a:p>
        </p:txBody>
      </p:sp>
      <p:sp>
        <p:nvSpPr>
          <p:cNvPr id="8195" name="Rectangle 6"/>
          <p:cNvSpPr>
            <a:spLocks noGrp="1" noChangeArrowheads="1"/>
          </p:cNvSpPr>
          <p:nvPr>
            <p:ph idx="1"/>
          </p:nvPr>
        </p:nvSpPr>
        <p:spPr>
          <a:xfrm>
            <a:off x="124609" y="894073"/>
            <a:ext cx="4657703" cy="3723647"/>
          </a:xfrm>
        </p:spPr>
        <p:txBody>
          <a:bodyPr/>
          <a:lstStyle/>
          <a:p>
            <a:pPr marL="0" indent="0" rtl="0">
              <a:buNone/>
            </a:pPr>
            <a:r>
              <a:rPr lang="pt-BR" sz="1600" b="1"/>
              <a:t>VLAN de Voz  </a:t>
            </a:r>
          </a:p>
          <a:p>
            <a:pPr lvl="1" rtl="0">
              <a:buFont typeface="Arial" panose="020B0604020202020204" pitchFamily="34" charset="0"/>
              <a:buChar char="•"/>
            </a:pPr>
            <a:r>
              <a:rPr lang="pt-BR" sz="1600"/>
              <a:t>Uma VLAN separada é necessária porque o tráfego de voz requer:</a:t>
            </a:r>
          </a:p>
          <a:p>
            <a:pPr lvl="3" rtl="0">
              <a:buFont typeface="Arial" panose="020B0604020202020204" pitchFamily="34" charset="0"/>
              <a:buChar char="•"/>
            </a:pPr>
            <a:r>
              <a:rPr lang="pt-BR" sz="1600"/>
              <a:t>Garantia de largura de banda</a:t>
            </a:r>
          </a:p>
          <a:p>
            <a:pPr lvl="3" rtl="0">
              <a:buFont typeface="Arial" panose="020B0604020202020204" pitchFamily="34" charset="0"/>
              <a:buChar char="•"/>
            </a:pPr>
            <a:r>
              <a:rPr lang="pt-BR" sz="1600"/>
              <a:t>High QoS priority</a:t>
            </a:r>
          </a:p>
          <a:p>
            <a:pPr lvl="3" rtl="0">
              <a:buFont typeface="Arial" panose="020B0604020202020204" pitchFamily="34" charset="0"/>
              <a:buChar char="•"/>
            </a:pPr>
            <a:r>
              <a:rPr lang="pt-BR" sz="1600"/>
              <a:t>Capacidade de evitar congestionamentos</a:t>
            </a:r>
          </a:p>
          <a:p>
            <a:pPr lvl="3" rtl="0">
              <a:buFont typeface="Arial" panose="020B0604020202020204" pitchFamily="34" charset="0"/>
              <a:buChar char="•"/>
            </a:pPr>
            <a:r>
              <a:rPr lang="pt-BR" sz="1600"/>
              <a:t>Atrasar menos que 150 ms da origem para o destino</a:t>
            </a:r>
          </a:p>
          <a:p>
            <a:pPr lvl="1" rtl="0">
              <a:buFont typeface="Arial" panose="020B0604020202020204" pitchFamily="34" charset="0"/>
              <a:buChar char="•"/>
            </a:pPr>
            <a:r>
              <a:rPr lang="pt-BR" sz="1600"/>
              <a:t>Toda a rede deve ser projetada para suportar voz.</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8876" y="923544"/>
            <a:ext cx="3777162" cy="3059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434866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pt-BR"/>
              <a:t>Instructor Materials – Module 3 Planning Guide</a:t>
            </a:r>
          </a:p>
        </p:txBody>
      </p:sp>
      <p:sp>
        <p:nvSpPr>
          <p:cNvPr id="4099" name="Rectangle 34"/>
          <p:cNvSpPr>
            <a:spLocks noGrp="1" noChangeArrowheads="1"/>
          </p:cNvSpPr>
          <p:nvPr>
            <p:ph idx="1"/>
          </p:nvPr>
        </p:nvSpPr>
        <p:spPr>
          <a:xfrm>
            <a:off x="145357" y="808179"/>
            <a:ext cx="8433035" cy="3836009"/>
          </a:xfrm>
        </p:spPr>
        <p:txBody>
          <a:bodyPr/>
          <a:lstStyle/>
          <a:p>
            <a:pPr marL="0" indent="0" rtl="0">
              <a:buNone/>
            </a:pPr>
            <a:r>
              <a:rPr lang="pt-BR" sz="1600"/>
              <a:t>This PowerPoint deck is divided in two parts:</a:t>
            </a:r>
          </a:p>
          <a:p>
            <a:pPr rtl="0">
              <a:buFont typeface="Arial" panose="020B0604020202020204" pitchFamily="34" charset="0"/>
              <a:buChar char="•"/>
            </a:pPr>
            <a:r>
              <a:rPr lang="pt-BR" sz="1600"/>
              <a:t>Instructor Planning Guide</a:t>
            </a:r>
          </a:p>
          <a:p>
            <a:pPr lvl="1" rtl="0">
              <a:buFont typeface="Arial" panose="020B0604020202020204" pitchFamily="34" charset="0"/>
              <a:buChar char="•"/>
            </a:pPr>
            <a:r>
              <a:rPr lang="pt-BR" sz="1600"/>
              <a:t>Information to help you become familiar with the module</a:t>
            </a:r>
          </a:p>
          <a:p>
            <a:pPr lvl="1" rtl="0">
              <a:buFont typeface="Arial" panose="020B0604020202020204" pitchFamily="34" charset="0"/>
              <a:buChar char="•"/>
            </a:pPr>
            <a:r>
              <a:rPr lang="pt-BR" sz="1600"/>
              <a:t>Teaching aids</a:t>
            </a:r>
          </a:p>
          <a:p>
            <a:pPr rtl="0">
              <a:buFont typeface="Arial" panose="020B0604020202020204" pitchFamily="34" charset="0"/>
              <a:buChar char="•"/>
            </a:pPr>
            <a:r>
              <a:rPr lang="pt-BR" sz="1600"/>
              <a:t>Instructor Class Presentation</a:t>
            </a:r>
          </a:p>
          <a:p>
            <a:pPr lvl="1" rtl="0">
              <a:buFont typeface="Arial" panose="020B0604020202020204" pitchFamily="34" charset="0"/>
              <a:buChar char="•"/>
            </a:pPr>
            <a:r>
              <a:rPr lang="pt-BR" sz="1600"/>
              <a:t>Optional slides that you can use in the classroom</a:t>
            </a:r>
          </a:p>
          <a:p>
            <a:pPr lvl="1" rtl="0">
              <a:buFont typeface="Arial" panose="020B0604020202020204" pitchFamily="34" charset="0"/>
              <a:buChar char="•"/>
            </a:pPr>
            <a:r>
              <a:rPr lang="pt-BR" sz="1600"/>
              <a:t>Begins on slide # 12</a:t>
            </a:r>
          </a:p>
          <a:p>
            <a:pPr marL="142875" lvl="1" indent="0" algn="ctr" rtl="0">
              <a:buNone/>
            </a:pPr>
            <a:r>
              <a:rPr lang="pt-BR" sz="1600" b="1"/>
              <a:t>Note</a:t>
            </a:r>
            <a:r>
              <a:rPr lang="pt-BR" sz="1600"/>
              <a:t>: Remove the Planning Guide from this presentation before sharing with anyone.</a:t>
            </a:r>
          </a:p>
          <a:p>
            <a:pPr marL="0" indent="0" rtl="0">
              <a:buNone/>
            </a:pPr>
            <a:r>
              <a:rPr lang="pt-B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298244321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pt-BR" sz="1600"/>
              <a:t>Overview of VLANs</a:t>
            </a:r>
            <a:br>
              <a:rPr lang="en-US" altLang="en-US" dirty="0"/>
            </a:br>
            <a:r>
              <a:rPr lang="pt-BR"/>
              <a:t>Packet Tracer – Who Hears the Broadcast?</a:t>
            </a:r>
          </a:p>
        </p:txBody>
      </p:sp>
      <p:sp>
        <p:nvSpPr>
          <p:cNvPr id="8195" name="Rectangle 6"/>
          <p:cNvSpPr>
            <a:spLocks noGrp="1" noChangeArrowheads="1"/>
          </p:cNvSpPr>
          <p:nvPr>
            <p:ph idx="1"/>
          </p:nvPr>
        </p:nvSpPr>
        <p:spPr>
          <a:xfrm>
            <a:off x="100858" y="858445"/>
            <a:ext cx="8853286" cy="2390081"/>
          </a:xfrm>
        </p:spPr>
        <p:txBody>
          <a:bodyPr/>
          <a:lstStyle/>
          <a:p>
            <a:pPr marL="0" indent="0" rtl="0">
              <a:spcBef>
                <a:spcPts val="0"/>
              </a:spcBef>
              <a:spcAft>
                <a:spcPts val="0"/>
              </a:spcAft>
              <a:buNone/>
            </a:pPr>
            <a:r>
              <a:rPr lang="pt-BR" sz="1800"/>
              <a:t>Nesta atividade do Packet Tracer, você fará o seguinte:</a:t>
            </a:r>
          </a:p>
          <a:p>
            <a:pPr marL="0" indent="0">
              <a:spcBef>
                <a:spcPts val="0"/>
              </a:spcBef>
              <a:spcAft>
                <a:spcPts val="0"/>
              </a:spcAft>
              <a:buNone/>
            </a:pPr>
            <a:endParaRPr lang="en-US" sz="1800" dirty="0"/>
          </a:p>
          <a:p>
            <a:pPr marL="285750" lvl="1" indent="-285750" rtl="0">
              <a:spcBef>
                <a:spcPts val="600"/>
              </a:spcBef>
              <a:spcAft>
                <a:spcPts val="600"/>
              </a:spcAft>
              <a:buSzPct val="90000"/>
              <a:buFont typeface="Arial" panose="020B0604020202020204" pitchFamily="34" charset="0"/>
              <a:buChar char="•"/>
            </a:pPr>
            <a:r>
              <a:rPr lang="pt-BR" sz="1800"/>
              <a:t>Observar o tráfego de broadcast em uma implementação de VLAN</a:t>
            </a:r>
          </a:p>
          <a:p>
            <a:pPr marL="285750" lvl="1" indent="-285750" rtl="0">
              <a:spcBef>
                <a:spcPts val="600"/>
              </a:spcBef>
              <a:spcAft>
                <a:spcPts val="600"/>
              </a:spcAft>
              <a:buSzPct val="90000"/>
              <a:buFont typeface="Arial" panose="020B0604020202020204" pitchFamily="34" charset="0"/>
              <a:buChar char="•"/>
            </a:pPr>
            <a:r>
              <a:rPr lang="pt-BR" sz="1800"/>
              <a:t>Preencher as questões de revisão</a:t>
            </a:r>
          </a:p>
        </p:txBody>
      </p:sp>
    </p:spTree>
    <p:extLst>
      <p:ext uri="{BB962C8B-B14F-4D97-AF65-F5344CB8AC3E}">
        <p14:creationId xmlns:p14="http://schemas.microsoft.com/office/powerpoint/2010/main" val="358774427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pt-BR">
                <a:solidFill>
                  <a:schemeClr val="accent5">
                    <a:lumMod val="40000"/>
                    <a:lumOff val="60000"/>
                  </a:schemeClr>
                </a:solidFill>
              </a:rPr>
              <a:t>3.2 VLANs in a </a:t>
            </a:r>
            <a:br>
              <a:rPr lang="en-US" dirty="0">
                <a:solidFill>
                  <a:schemeClr val="accent5">
                    <a:lumMod val="40000"/>
                    <a:lumOff val="60000"/>
                  </a:schemeClr>
                </a:solidFill>
              </a:rPr>
            </a:br>
            <a:r>
              <a:rPr lang="pt-BR">
                <a:solidFill>
                  <a:schemeClr val="accent5">
                    <a:lumMod val="40000"/>
                    <a:lumOff val="60000"/>
                  </a:schemeClr>
                </a:solidFill>
              </a:rPr>
              <a:t>Multi-Switched Environment</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pt-BR" sz="1600"/>
              <a:t>VLANs in a Multi-Switched Environment</a:t>
            </a:r>
            <a:br>
              <a:rPr lang="en-US" altLang="en-US" dirty="0"/>
            </a:br>
            <a:r>
              <a:rPr lang="pt-BR"/>
              <a:t>Defining VLAN Trunks</a:t>
            </a:r>
          </a:p>
        </p:txBody>
      </p:sp>
      <p:sp>
        <p:nvSpPr>
          <p:cNvPr id="8195" name="Rectangle 6"/>
          <p:cNvSpPr>
            <a:spLocks noGrp="1" noChangeArrowheads="1"/>
          </p:cNvSpPr>
          <p:nvPr>
            <p:ph idx="1"/>
          </p:nvPr>
        </p:nvSpPr>
        <p:spPr>
          <a:xfrm>
            <a:off x="246742" y="798945"/>
            <a:ext cx="3785762" cy="3827919"/>
          </a:xfrm>
        </p:spPr>
        <p:txBody>
          <a:bodyPr/>
          <a:lstStyle/>
          <a:p>
            <a:pPr marL="0" indent="0" rtl="0">
              <a:buNone/>
            </a:pPr>
            <a:r>
              <a:rPr lang="pt-BR" sz="1600"/>
              <a:t>Um tronco é um link ponto a ponto entre dois dispositivos de rede.</a:t>
            </a:r>
          </a:p>
          <a:p>
            <a:pPr marL="0" indent="0" rtl="0">
              <a:buNone/>
            </a:pPr>
            <a:r>
              <a:rPr lang="pt-BR" sz="1600"/>
              <a:t>Funções de tronco Cisco:</a:t>
            </a:r>
          </a:p>
          <a:p>
            <a:pPr rtl="0">
              <a:buFont typeface="Arial" panose="020B0604020202020204" pitchFamily="34" charset="0"/>
              <a:buChar char="•"/>
            </a:pPr>
            <a:r>
              <a:rPr lang="pt-BR" sz="1600"/>
              <a:t>Permitir mais de uma VLAN</a:t>
            </a:r>
          </a:p>
          <a:p>
            <a:pPr rtl="0">
              <a:buFont typeface="Arial" panose="020B0604020202020204" pitchFamily="34" charset="0"/>
              <a:buChar char="•"/>
            </a:pPr>
            <a:r>
              <a:rPr lang="pt-BR" sz="1600"/>
              <a:t>Estenda a VLAN em toda a rede</a:t>
            </a:r>
          </a:p>
          <a:p>
            <a:pPr rtl="0">
              <a:buFont typeface="Arial" panose="020B0604020202020204" pitchFamily="34" charset="0"/>
              <a:buChar char="•"/>
            </a:pPr>
            <a:r>
              <a:rPr lang="pt-BR" sz="1600"/>
              <a:t>Por padrão, suporta todas as VLANs</a:t>
            </a:r>
          </a:p>
          <a:p>
            <a:pPr rtl="0">
              <a:buFont typeface="Arial" panose="020B0604020202020204" pitchFamily="34" charset="0"/>
              <a:buChar char="•"/>
            </a:pPr>
            <a:r>
              <a:rPr lang="pt-BR" sz="1600"/>
              <a:t>Suporta entroncamento 802.1Q</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504" y="1327641"/>
            <a:ext cx="4718800" cy="2488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011652" cy="757551"/>
          </a:xfrm>
        </p:spPr>
        <p:txBody>
          <a:bodyPr/>
          <a:lstStyle/>
          <a:p>
            <a:pPr rtl="0"/>
            <a:r>
              <a:rPr lang="pt-BR" sz="1600"/>
              <a:t>VLANs in a Multi-Switched Environment</a:t>
            </a:r>
            <a:br>
              <a:rPr lang="en-US" altLang="en-US" dirty="0"/>
            </a:br>
            <a:r>
              <a:rPr lang="pt-BR"/>
              <a:t>Networks without VLANs</a:t>
            </a:r>
          </a:p>
        </p:txBody>
      </p:sp>
      <p:sp>
        <p:nvSpPr>
          <p:cNvPr id="8195" name="Rectangle 6"/>
          <p:cNvSpPr>
            <a:spLocks noGrp="1" noChangeArrowheads="1"/>
          </p:cNvSpPr>
          <p:nvPr>
            <p:ph idx="1"/>
          </p:nvPr>
        </p:nvSpPr>
        <p:spPr>
          <a:xfrm>
            <a:off x="261256" y="856343"/>
            <a:ext cx="8526128" cy="755889"/>
          </a:xfrm>
        </p:spPr>
        <p:txBody>
          <a:bodyPr/>
          <a:lstStyle/>
          <a:p>
            <a:pPr marL="0" indent="0" rtl="0">
              <a:buNone/>
            </a:pPr>
            <a:r>
              <a:rPr lang="pt-BR" sz="1600"/>
              <a:t>Sem VLANs, todos os dispositivos conectados aos switches receberão todo o tráfego unicast, multicast e broadcast.</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985" y="1923401"/>
            <a:ext cx="4637831" cy="2785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311268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4688113" cy="829464"/>
          </a:xfrm>
        </p:spPr>
        <p:txBody>
          <a:bodyPr/>
          <a:lstStyle/>
          <a:p>
            <a:pPr rtl="0"/>
            <a:r>
              <a:rPr lang="pt-BR" sz="1600"/>
              <a:t>VLANs in a Multi-Switched Environment</a:t>
            </a:r>
            <a:br>
              <a:rPr lang="en-US" altLang="en-US" dirty="0"/>
            </a:br>
            <a:r>
              <a:rPr lang="pt-BR"/>
              <a:t>Networks with VLANs</a:t>
            </a:r>
          </a:p>
        </p:txBody>
      </p:sp>
      <p:sp>
        <p:nvSpPr>
          <p:cNvPr id="8195" name="Rectangle 6"/>
          <p:cNvSpPr>
            <a:spLocks noGrp="1" noChangeArrowheads="1"/>
          </p:cNvSpPr>
          <p:nvPr>
            <p:ph idx="1"/>
          </p:nvPr>
        </p:nvSpPr>
        <p:spPr>
          <a:xfrm>
            <a:off x="203200" y="986971"/>
            <a:ext cx="8712199" cy="768677"/>
          </a:xfrm>
        </p:spPr>
        <p:txBody>
          <a:bodyPr/>
          <a:lstStyle/>
          <a:p>
            <a:pPr marL="0" indent="0" rtl="0">
              <a:buNone/>
            </a:pPr>
            <a:r>
              <a:rPr lang="pt-BR" sz="1600"/>
              <a:t>Com VLANs, o tráfego unicast, multicast e broadcast é confinado a uma VLAN. Sem um dispositivo de camada 3 para conectar as VLANs, os dispositivos em VLANs diferentes não podem se comunicar. </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689" y="1709928"/>
            <a:ext cx="5231599" cy="2932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7414468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5330952" cy="781567"/>
          </a:xfrm>
        </p:spPr>
        <p:txBody>
          <a:bodyPr/>
          <a:lstStyle/>
          <a:p>
            <a:pPr rtl="0"/>
            <a:r>
              <a:rPr lang="pt-BR" sz="1600"/>
              <a:t>VLANs in a Multi-Switched Environment</a:t>
            </a:r>
            <a:br>
              <a:rPr lang="en-US" altLang="en-US" dirty="0"/>
            </a:br>
            <a:r>
              <a:rPr lang="pt-BR"/>
              <a:t>VLAN Identification with a Tag</a:t>
            </a:r>
          </a:p>
        </p:txBody>
      </p:sp>
      <p:sp>
        <p:nvSpPr>
          <p:cNvPr id="8195" name="Rectangle 6"/>
          <p:cNvSpPr>
            <a:spLocks noGrp="1" noChangeArrowheads="1"/>
          </p:cNvSpPr>
          <p:nvPr>
            <p:ph idx="1"/>
          </p:nvPr>
        </p:nvSpPr>
        <p:spPr>
          <a:xfrm>
            <a:off x="175768" y="804090"/>
            <a:ext cx="5307394" cy="1811093"/>
          </a:xfrm>
        </p:spPr>
        <p:txBody>
          <a:bodyPr/>
          <a:lstStyle/>
          <a:p>
            <a:pPr rtl="0">
              <a:buFont typeface="Arial" panose="020B0604020202020204" pitchFamily="34" charset="0"/>
              <a:buChar char="•"/>
            </a:pPr>
            <a:r>
              <a:rPr lang="pt-BR" sz="1600"/>
              <a:t>O cabeçalho IEEE 802.1Q é 4 Bytes</a:t>
            </a:r>
          </a:p>
          <a:p>
            <a:pPr rtl="0">
              <a:buFont typeface="Arial" panose="020B0604020202020204" pitchFamily="34" charset="0"/>
              <a:buChar char="•"/>
            </a:pPr>
            <a:r>
              <a:rPr lang="pt-BR" sz="1600"/>
              <a:t>Quando a tag é criada, o FCS deve ser recalculado.</a:t>
            </a:r>
          </a:p>
          <a:p>
            <a:pPr rtl="0">
              <a:buFont typeface="Arial" panose="020B0604020202020204" pitchFamily="34" charset="0"/>
              <a:buChar char="•"/>
            </a:pPr>
            <a:r>
              <a:rPr lang="pt-BR" sz="1600"/>
              <a:t>Quando enviado para dispositivos finais, essa tag deve ser removida e o FCS recalculado de volta ao seu número original.</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844360972"/>
              </p:ext>
            </p:extLst>
          </p:nvPr>
        </p:nvGraphicFramePr>
        <p:xfrm>
          <a:off x="265177" y="2702307"/>
          <a:ext cx="8686800" cy="2193108"/>
        </p:xfrm>
        <a:graphic>
          <a:graphicData uri="http://schemas.openxmlformats.org/drawingml/2006/table">
            <a:tbl>
              <a:tblPr firstRow="1" bandRow="1">
                <a:tableStyleId>{5C22544A-7EE6-4342-B048-85BDC9FD1C3A}</a:tableStyleId>
              </a:tblPr>
              <a:tblGrid>
                <a:gridCol w="3264596">
                  <a:extLst>
                    <a:ext uri="{9D8B030D-6E8A-4147-A177-3AD203B41FA5}">
                      <a16:colId xmlns:a16="http://schemas.microsoft.com/office/drawing/2014/main" val="20000"/>
                    </a:ext>
                  </a:extLst>
                </a:gridCol>
                <a:gridCol w="5422204">
                  <a:extLst>
                    <a:ext uri="{9D8B030D-6E8A-4147-A177-3AD203B41FA5}">
                      <a16:colId xmlns:a16="http://schemas.microsoft.com/office/drawing/2014/main" val="20001"/>
                    </a:ext>
                  </a:extLst>
                </a:gridCol>
              </a:tblGrid>
              <a:tr h="302463">
                <a:tc>
                  <a:txBody>
                    <a:bodyPr/>
                    <a:lstStyle/>
                    <a:p>
                      <a:pPr rtl="0"/>
                      <a:r>
                        <a:rPr lang="pt-BR" sz="1400"/>
                        <a:t>Campo de tag VLAN 802.1Q</a:t>
                      </a:r>
                    </a:p>
                  </a:txBody>
                  <a:tcPr/>
                </a:tc>
                <a:tc>
                  <a:txBody>
                    <a:bodyPr/>
                    <a:lstStyle/>
                    <a:p>
                      <a:pPr rtl="0"/>
                      <a:r>
                        <a:rPr lang="pt-BR" sz="1400"/>
                        <a:t>Função</a:t>
                      </a:r>
                    </a:p>
                  </a:txBody>
                  <a:tcPr/>
                </a:tc>
                <a:extLst>
                  <a:ext uri="{0D108BD9-81ED-4DB2-BD59-A6C34878D82A}">
                    <a16:rowId xmlns:a16="http://schemas.microsoft.com/office/drawing/2014/main" val="10000"/>
                  </a:ext>
                </a:extLst>
              </a:tr>
              <a:tr h="323562">
                <a:tc>
                  <a:txBody>
                    <a:bodyPr/>
                    <a:lstStyle/>
                    <a:p>
                      <a:pPr rtl="0"/>
                      <a:r>
                        <a:rPr lang="pt-BR" sz="1400" b="1"/>
                        <a:t>Tipo</a:t>
                      </a:r>
                    </a:p>
                  </a:txBody>
                  <a:tcPr/>
                </a:tc>
                <a:tc>
                  <a:txBody>
                    <a:bodyPr/>
                    <a:lstStyle/>
                    <a:p>
                      <a:pPr marL="285750" indent="-285750" rtl="0">
                        <a:buFont typeface="Arial" panose="020B0604020202020204" pitchFamily="34" charset="0"/>
                        <a:buChar char="•"/>
                      </a:pPr>
                      <a:r>
                        <a:rPr lang="pt-BR" sz="1400"/>
                        <a:t>Campo de 2 bytes</a:t>
                      </a:r>
                      <a:r>
                        <a:rPr lang="pt-BR" sz="1400" baseline="0"/>
                        <a:t> com hexadecimal 0x8100</a:t>
                      </a:r>
                    </a:p>
                    <a:p>
                      <a:pPr marL="285750" indent="-285750" rtl="0">
                        <a:buFont typeface="Arial" panose="020B0604020202020204" pitchFamily="34" charset="0"/>
                        <a:buChar char="•"/>
                      </a:pPr>
                      <a:r>
                        <a:rPr lang="pt-BR" sz="1400"/>
                        <a:t>Isso é conhecido como TPID (Tag Protocol ID)</a:t>
                      </a:r>
                    </a:p>
                  </a:txBody>
                  <a:tcPr/>
                </a:tc>
                <a:extLst>
                  <a:ext uri="{0D108BD9-81ED-4DB2-BD59-A6C34878D82A}">
                    <a16:rowId xmlns:a16="http://schemas.microsoft.com/office/drawing/2014/main" val="10001"/>
                  </a:ext>
                </a:extLst>
              </a:tr>
              <a:tr h="333828">
                <a:tc>
                  <a:txBody>
                    <a:bodyPr/>
                    <a:lstStyle/>
                    <a:p>
                      <a:pPr rtl="0"/>
                      <a:r>
                        <a:rPr lang="pt-BR" sz="1400" b="1"/>
                        <a:t>User</a:t>
                      </a:r>
                      <a:r>
                        <a:rPr lang="pt-BR" sz="1400" b="1" baseline="0"/>
                        <a:t> Priority</a:t>
                      </a:r>
                    </a:p>
                  </a:txBody>
                  <a:tcPr/>
                </a:tc>
                <a:tc>
                  <a:txBody>
                    <a:bodyPr/>
                    <a:lstStyle/>
                    <a:p>
                      <a:pPr marL="285750" indent="-285750" rtl="0">
                        <a:buFont typeface="Arial" panose="020B0604020202020204" pitchFamily="34" charset="0"/>
                        <a:buChar char="•"/>
                      </a:pPr>
                      <a:r>
                        <a:rPr lang="pt-BR" sz="1400"/>
                        <a:t>Valor de 3 bits</a:t>
                      </a:r>
                      <a:r>
                        <a:rPr lang="pt-BR" sz="1400" baseline="0"/>
                        <a:t> que suporta </a:t>
                      </a:r>
                    </a:p>
                  </a:txBody>
                  <a:tcPr/>
                </a:tc>
                <a:extLst>
                  <a:ext uri="{0D108BD9-81ED-4DB2-BD59-A6C34878D82A}">
                    <a16:rowId xmlns:a16="http://schemas.microsoft.com/office/drawing/2014/main" val="10002"/>
                  </a:ext>
                </a:extLst>
              </a:tr>
              <a:tr h="335320">
                <a:tc>
                  <a:txBody>
                    <a:bodyPr/>
                    <a:lstStyle/>
                    <a:p>
                      <a:pPr rtl="0"/>
                      <a:r>
                        <a:rPr lang="pt-BR" sz="1400" b="1"/>
                        <a:t>Canonical</a:t>
                      </a:r>
                      <a:r>
                        <a:rPr lang="pt-BR" sz="1400" b="1" baseline="0"/>
                        <a:t> Format Identifier (CFI)</a:t>
                      </a:r>
                    </a:p>
                  </a:txBody>
                  <a:tcPr/>
                </a:tc>
                <a:tc>
                  <a:txBody>
                    <a:bodyPr/>
                    <a:lstStyle/>
                    <a:p>
                      <a:pPr marL="285750" indent="-285750" rtl="0">
                        <a:buFont typeface="Arial" panose="020B0604020202020204" pitchFamily="34" charset="0"/>
                        <a:buChar char="•"/>
                      </a:pPr>
                      <a:r>
                        <a:rPr lang="pt-BR" sz="1400" baseline="0"/>
                        <a:t> Valor de 1 bit que pode suportar quadros de token ring na Ethernet</a:t>
                      </a:r>
                    </a:p>
                  </a:txBody>
                  <a:tcPr/>
                </a:tc>
                <a:extLst>
                  <a:ext uri="{0D108BD9-81ED-4DB2-BD59-A6C34878D82A}">
                    <a16:rowId xmlns:a16="http://schemas.microsoft.com/office/drawing/2014/main" val="10003"/>
                  </a:ext>
                </a:extLst>
              </a:tr>
              <a:tr h="319314">
                <a:tc>
                  <a:txBody>
                    <a:bodyPr/>
                    <a:lstStyle/>
                    <a:p>
                      <a:pPr rtl="0"/>
                      <a:r>
                        <a:rPr lang="pt-BR" sz="1400" b="1"/>
                        <a:t>VLAN ID (VID)</a:t>
                      </a:r>
                    </a:p>
                  </a:txBody>
                  <a:tcPr/>
                </a:tc>
                <a:tc>
                  <a:txBody>
                    <a:bodyPr/>
                    <a:lstStyle/>
                    <a:p>
                      <a:pPr marL="285750" indent="-285750" rtl="0">
                        <a:buFont typeface="Arial" panose="020B0604020202020204" pitchFamily="34" charset="0"/>
                        <a:buChar char="•"/>
                      </a:pPr>
                      <a:r>
                        <a:rPr lang="pt-BR" sz="1400" baseline="0"/>
                        <a:t> Identificador de VLAN de 12 bits que pode suportar até 4096 VLANs</a:t>
                      </a:r>
                    </a:p>
                  </a:txBody>
                  <a:tcPr/>
                </a:tc>
                <a:extLst>
                  <a:ext uri="{0D108BD9-81ED-4DB2-BD59-A6C34878D82A}">
                    <a16:rowId xmlns:a16="http://schemas.microsoft.com/office/drawing/2014/main" val="10004"/>
                  </a:ext>
                </a:extLst>
              </a:tr>
            </a:tbl>
          </a:graphicData>
        </a:graphic>
      </p:graphicFrame>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3162" y="149893"/>
            <a:ext cx="3660838" cy="2402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22532739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9006840" cy="829464"/>
          </a:xfrm>
        </p:spPr>
        <p:txBody>
          <a:bodyPr/>
          <a:lstStyle/>
          <a:p>
            <a:pPr rtl="0"/>
            <a:r>
              <a:rPr lang="pt-BR" sz="1600"/>
              <a:t>VLANs in a Multi-Switched Environment</a:t>
            </a:r>
            <a:br>
              <a:rPr lang="en-US" altLang="en-US" dirty="0"/>
            </a:br>
            <a:r>
              <a:rPr lang="pt-BR"/>
              <a:t>Native VLANs and 802.1Q Tagging</a:t>
            </a:r>
          </a:p>
        </p:txBody>
      </p:sp>
      <p:sp>
        <p:nvSpPr>
          <p:cNvPr id="8195" name="Rectangle 6"/>
          <p:cNvSpPr>
            <a:spLocks noGrp="1" noChangeArrowheads="1"/>
          </p:cNvSpPr>
          <p:nvPr>
            <p:ph idx="1"/>
          </p:nvPr>
        </p:nvSpPr>
        <p:spPr>
          <a:xfrm>
            <a:off x="203201" y="986970"/>
            <a:ext cx="4572000" cy="3414045"/>
          </a:xfrm>
        </p:spPr>
        <p:txBody>
          <a:bodyPr/>
          <a:lstStyle/>
          <a:p>
            <a:pPr marL="0" indent="0" rtl="0">
              <a:buNone/>
            </a:pPr>
            <a:r>
              <a:rPr lang="pt-BR" sz="1600"/>
              <a:t>Noções básicas do tronco 802.1Q:</a:t>
            </a:r>
          </a:p>
          <a:p>
            <a:pPr rtl="0">
              <a:buFont typeface="Arial" panose="020B0604020202020204" pitchFamily="34" charset="0"/>
              <a:buChar char="•"/>
            </a:pPr>
            <a:r>
              <a:rPr lang="pt-BR" sz="1600"/>
              <a:t>Normalmente, a marcação é feita em todas as VLANs.</a:t>
            </a:r>
          </a:p>
          <a:p>
            <a:pPr rtl="0">
              <a:buFont typeface="Arial" panose="020B0604020202020204" pitchFamily="34" charset="0"/>
              <a:buChar char="•"/>
            </a:pPr>
            <a:r>
              <a:rPr lang="pt-BR" sz="1600"/>
              <a:t>O uso de uma VLAN nativa foi projetado para uso herdado, como o hub no exemplo.</a:t>
            </a:r>
          </a:p>
          <a:p>
            <a:pPr rtl="0">
              <a:buFont typeface="Arial" panose="020B0604020202020204" pitchFamily="34" charset="0"/>
              <a:buChar char="•"/>
            </a:pPr>
            <a:r>
              <a:rPr lang="pt-BR" sz="1600"/>
              <a:t>A menos que seja alterado, VLAN1 é a VLAN nativa.</a:t>
            </a:r>
          </a:p>
          <a:p>
            <a:pPr rtl="0">
              <a:buFont typeface="Arial" panose="020B0604020202020204" pitchFamily="34" charset="0"/>
              <a:buChar char="•"/>
            </a:pPr>
            <a:r>
              <a:rPr lang="pt-BR" sz="1600"/>
              <a:t>Ambas as extremidades de um link de tronco devem ser configuradas com a mesma VLAN nativa.</a:t>
            </a:r>
          </a:p>
          <a:p>
            <a:pPr rtl="0">
              <a:buFont typeface="Arial" panose="020B0604020202020204" pitchFamily="34" charset="0"/>
              <a:buChar char="•"/>
            </a:pPr>
            <a:r>
              <a:rPr lang="pt-BR" sz="1600"/>
              <a:t>Cada tronco é configurado separadamente, portanto, é possível ter VLANs nativas diferentes em troncos separados.</a:t>
            </a:r>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2789" y="1317324"/>
            <a:ext cx="3962848" cy="279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30874074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5197642" cy="829464"/>
          </a:xfrm>
        </p:spPr>
        <p:txBody>
          <a:bodyPr/>
          <a:lstStyle/>
          <a:p>
            <a:pPr rtl="0"/>
            <a:r>
              <a:rPr lang="pt-BR" sz="1600"/>
              <a:t>VLANs in a Multi-Switched Environment</a:t>
            </a:r>
            <a:br>
              <a:rPr lang="en-US" altLang="en-US" dirty="0"/>
            </a:br>
            <a:r>
              <a:rPr lang="pt-BR"/>
              <a:t>Voice VLAN Tagging</a:t>
            </a:r>
          </a:p>
        </p:txBody>
      </p:sp>
      <p:sp>
        <p:nvSpPr>
          <p:cNvPr id="8195" name="Rectangle 6"/>
          <p:cNvSpPr>
            <a:spLocks noGrp="1" noChangeArrowheads="1"/>
          </p:cNvSpPr>
          <p:nvPr>
            <p:ph idx="1"/>
          </p:nvPr>
        </p:nvSpPr>
        <p:spPr>
          <a:xfrm>
            <a:off x="203199" y="986970"/>
            <a:ext cx="5054601" cy="2044988"/>
          </a:xfrm>
        </p:spPr>
        <p:txBody>
          <a:bodyPr/>
          <a:lstStyle/>
          <a:p>
            <a:pPr marL="0" indent="0" rtl="0">
              <a:buNone/>
            </a:pPr>
            <a:r>
              <a:rPr lang="pt-BR" sz="1600"/>
              <a:t>O telefone VoIP é um switch de três portas:</a:t>
            </a:r>
          </a:p>
          <a:p>
            <a:pPr rtl="0">
              <a:buFont typeface="Arial" panose="020B0604020202020204" pitchFamily="34" charset="0"/>
              <a:buChar char="•"/>
            </a:pPr>
            <a:r>
              <a:rPr lang="pt-BR" sz="1400"/>
              <a:t>O switch usará CDP para informar o telefone da VLAN de voz.</a:t>
            </a:r>
          </a:p>
          <a:p>
            <a:pPr rtl="0">
              <a:buFont typeface="Arial" panose="020B0604020202020204" pitchFamily="34" charset="0"/>
              <a:buChar char="•"/>
            </a:pPr>
            <a:r>
              <a:rPr lang="pt-BR" sz="1400"/>
              <a:t>O telefone marcará seu próprio tráfego (Voz) e pode definir Cost of Service (CoS). CoS é QoS para a camada 2.</a:t>
            </a:r>
          </a:p>
          <a:p>
            <a:pPr rtl="0">
              <a:buFont typeface="Arial" panose="020B0604020202020204" pitchFamily="34" charset="0"/>
              <a:buChar char="•"/>
            </a:pPr>
            <a:r>
              <a:rPr lang="pt-BR" sz="1400"/>
              <a:t>O telefone pode ou não marcar quadros do PC.</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774510986"/>
              </p:ext>
            </p:extLst>
          </p:nvPr>
        </p:nvGraphicFramePr>
        <p:xfrm>
          <a:off x="449717" y="3061443"/>
          <a:ext cx="8316911" cy="1327990"/>
        </p:xfrm>
        <a:graphic>
          <a:graphicData uri="http://schemas.openxmlformats.org/drawingml/2006/table">
            <a:tbl>
              <a:tblPr firstRow="1" bandRow="1">
                <a:tableStyleId>{5C22544A-7EE6-4342-B048-85BDC9FD1C3A}</a:tableStyleId>
              </a:tblPr>
              <a:tblGrid>
                <a:gridCol w="1832566">
                  <a:extLst>
                    <a:ext uri="{9D8B030D-6E8A-4147-A177-3AD203B41FA5}">
                      <a16:colId xmlns:a16="http://schemas.microsoft.com/office/drawing/2014/main" val="20000"/>
                    </a:ext>
                  </a:extLst>
                </a:gridCol>
                <a:gridCol w="6484345">
                  <a:extLst>
                    <a:ext uri="{9D8B030D-6E8A-4147-A177-3AD203B41FA5}">
                      <a16:colId xmlns:a16="http://schemas.microsoft.com/office/drawing/2014/main" val="20001"/>
                    </a:ext>
                  </a:extLst>
                </a:gridCol>
              </a:tblGrid>
              <a:tr h="302463">
                <a:tc>
                  <a:txBody>
                    <a:bodyPr/>
                    <a:lstStyle/>
                    <a:p>
                      <a:pPr rtl="0"/>
                      <a:r>
                        <a:rPr lang="pt-BR" sz="1600"/>
                        <a:t>Transito</a:t>
                      </a:r>
                    </a:p>
                  </a:txBody>
                  <a:tcPr/>
                </a:tc>
                <a:tc>
                  <a:txBody>
                    <a:bodyPr/>
                    <a:lstStyle/>
                    <a:p>
                      <a:pPr rtl="0"/>
                      <a:r>
                        <a:rPr lang="pt-BR" sz="1600"/>
                        <a:t>Função de Marcação</a:t>
                      </a:r>
                    </a:p>
                  </a:txBody>
                  <a:tcPr/>
                </a:tc>
                <a:extLst>
                  <a:ext uri="{0D108BD9-81ED-4DB2-BD59-A6C34878D82A}">
                    <a16:rowId xmlns:a16="http://schemas.microsoft.com/office/drawing/2014/main" val="10000"/>
                  </a:ext>
                </a:extLst>
              </a:tr>
              <a:tr h="323562">
                <a:tc>
                  <a:txBody>
                    <a:bodyPr/>
                    <a:lstStyle/>
                    <a:p>
                      <a:pPr rtl="0"/>
                      <a:r>
                        <a:rPr lang="pt-BR" sz="1400"/>
                        <a:t>VLAN de Voz</a:t>
                      </a:r>
                    </a:p>
                  </a:txBody>
                  <a:tcPr/>
                </a:tc>
                <a:tc>
                  <a:txBody>
                    <a:bodyPr/>
                    <a:lstStyle/>
                    <a:p>
                      <a:pPr marL="0" indent="0" rtl="0">
                        <a:buFont typeface="Arial" panose="020B0604020202020204" pitchFamily="34" charset="0"/>
                        <a:buNone/>
                      </a:pPr>
                      <a:r>
                        <a:rPr lang="pt-BR" sz="1400"/>
                        <a:t>tagged with an appropriate Layer 2 class of service (CoS) priority value</a:t>
                      </a:r>
                    </a:p>
                  </a:txBody>
                  <a:tcPr/>
                </a:tc>
                <a:extLst>
                  <a:ext uri="{0D108BD9-81ED-4DB2-BD59-A6C34878D82A}">
                    <a16:rowId xmlns:a16="http://schemas.microsoft.com/office/drawing/2014/main" val="10001"/>
                  </a:ext>
                </a:extLst>
              </a:tr>
              <a:tr h="333828">
                <a:tc>
                  <a:txBody>
                    <a:bodyPr/>
                    <a:lstStyle/>
                    <a:p>
                      <a:pPr rtl="0"/>
                      <a:r>
                        <a:rPr lang="pt-BR" sz="1400"/>
                        <a:t>Acessar VLAN</a:t>
                      </a:r>
                    </a:p>
                  </a:txBody>
                  <a:tcPr/>
                </a:tc>
                <a:tc>
                  <a:txBody>
                    <a:bodyPr/>
                    <a:lstStyle/>
                    <a:p>
                      <a:pPr marL="0" indent="0" rtl="0">
                        <a:buFont typeface="Arial" panose="020B0604020202020204" pitchFamily="34" charset="0"/>
                        <a:buNone/>
                      </a:pPr>
                      <a:r>
                        <a:rPr lang="pt-BR" sz="1400"/>
                        <a:t>can also be tagged with a Layer 2 CoS priority value</a:t>
                      </a:r>
                    </a:p>
                  </a:txBody>
                  <a:tcPr/>
                </a:tc>
                <a:extLst>
                  <a:ext uri="{0D108BD9-81ED-4DB2-BD59-A6C34878D82A}">
                    <a16:rowId xmlns:a16="http://schemas.microsoft.com/office/drawing/2014/main" val="10002"/>
                  </a:ext>
                </a:extLst>
              </a:tr>
              <a:tr h="335320">
                <a:tc>
                  <a:txBody>
                    <a:bodyPr/>
                    <a:lstStyle/>
                    <a:p>
                      <a:pPr rtl="0"/>
                      <a:r>
                        <a:rPr lang="pt-BR" sz="1400"/>
                        <a:t>Acessar VLAN</a:t>
                      </a:r>
                    </a:p>
                  </a:txBody>
                  <a:tcPr/>
                </a:tc>
                <a:tc>
                  <a:txBody>
                    <a:bodyPr/>
                    <a:lstStyle/>
                    <a:p>
                      <a:pPr rtl="0"/>
                      <a:r>
                        <a:rPr lang="pt-BR" sz="1400"/>
                        <a:t>is not tagged (no Layer 2 CoS priority value)</a:t>
                      </a:r>
                    </a:p>
                  </a:txBody>
                  <a:tcPr/>
                </a:tc>
                <a:extLst>
                  <a:ext uri="{0D108BD9-81ED-4DB2-BD59-A6C34878D82A}">
                    <a16:rowId xmlns:a16="http://schemas.microsoft.com/office/drawing/2014/main" val="10003"/>
                  </a:ext>
                </a:extLst>
              </a:tr>
            </a:tbl>
          </a:graphicData>
        </a:graphic>
      </p:graphicFrame>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274" y="503544"/>
            <a:ext cx="3578571" cy="2317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926246536"/>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29464"/>
          </a:xfrm>
        </p:spPr>
        <p:txBody>
          <a:bodyPr/>
          <a:lstStyle/>
          <a:p>
            <a:pPr rtl="0"/>
            <a:r>
              <a:rPr lang="pt-BR" sz="1600"/>
              <a:t>VLANs in a Multi-Switched Environment</a:t>
            </a:r>
            <a:br>
              <a:rPr lang="en-US" altLang="en-US" dirty="0"/>
            </a:br>
            <a:r>
              <a:rPr lang="pt-BR"/>
              <a:t>Voice VLAN Verification Example</a:t>
            </a:r>
          </a:p>
        </p:txBody>
      </p:sp>
      <p:sp>
        <p:nvSpPr>
          <p:cNvPr id="8195" name="Rectangle 6"/>
          <p:cNvSpPr>
            <a:spLocks noGrp="1" noChangeArrowheads="1"/>
          </p:cNvSpPr>
          <p:nvPr>
            <p:ph idx="1"/>
          </p:nvPr>
        </p:nvSpPr>
        <p:spPr>
          <a:xfrm>
            <a:off x="203200" y="986971"/>
            <a:ext cx="8212253" cy="990512"/>
          </a:xfrm>
        </p:spPr>
        <p:txBody>
          <a:bodyPr/>
          <a:lstStyle/>
          <a:p>
            <a:pPr marL="0" indent="0" rtl="0">
              <a:buNone/>
            </a:pPr>
            <a:r>
              <a:rPr lang="pt-BR" sz="1600"/>
              <a:t>O comando </a:t>
            </a:r>
            <a:r>
              <a:rPr lang="pt-BR" sz="1600" b="1"/>
              <a:t>show interfaces fa0/18 switchport </a:t>
            </a:r>
            <a:r>
              <a:rPr lang="pt-BR" sz="1600"/>
              <a:t>pode nos mostrar VLANs de dados e de voz atribuídas à interface.</a:t>
            </a:r>
          </a:p>
          <a:p>
            <a:pPr marL="0" indent="0">
              <a:buNone/>
            </a:pPr>
            <a:endParaRPr lang="en-US" altLang="ja-JP" dirty="0"/>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003" y="1977483"/>
            <a:ext cx="5898730" cy="2416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63608214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9025128" cy="829464"/>
          </a:xfrm>
        </p:spPr>
        <p:txBody>
          <a:bodyPr/>
          <a:lstStyle/>
          <a:p>
            <a:pPr rtl="0"/>
            <a:r>
              <a:rPr lang="pt-BR" sz="1600"/>
              <a:t>VLANs in a Multi-Switched Environment</a:t>
            </a:r>
            <a:br>
              <a:rPr lang="en-US" altLang="en-US" dirty="0"/>
            </a:br>
            <a:r>
              <a:rPr lang="pt-BR"/>
              <a:t>Packet Tracer – Investigate a VLAN Implementation</a:t>
            </a:r>
          </a:p>
        </p:txBody>
      </p:sp>
      <p:sp>
        <p:nvSpPr>
          <p:cNvPr id="8195" name="Rectangle 6"/>
          <p:cNvSpPr>
            <a:spLocks noGrp="1" noChangeArrowheads="1"/>
          </p:cNvSpPr>
          <p:nvPr>
            <p:ph idx="1"/>
          </p:nvPr>
        </p:nvSpPr>
        <p:spPr>
          <a:xfrm>
            <a:off x="203201" y="986970"/>
            <a:ext cx="8673170" cy="3057206"/>
          </a:xfrm>
        </p:spPr>
        <p:txBody>
          <a:bodyPr/>
          <a:lstStyle/>
          <a:p>
            <a:pPr marL="0" indent="0" rtl="0">
              <a:buNone/>
            </a:pPr>
            <a:r>
              <a:rPr lang="pt-BR" sz="1800"/>
              <a:t>Nesta atividade do Packet Tracer, você irá:</a:t>
            </a:r>
          </a:p>
          <a:p>
            <a:pPr rtl="0">
              <a:buFont typeface="Arial" panose="020B0604020202020204" pitchFamily="34" charset="0"/>
              <a:buChar char="•"/>
            </a:pPr>
            <a:r>
              <a:rPr lang="pt-BR" sz="1800"/>
              <a:t>Parte 1: Observar o tráfego de broadcast em uma implementação de VLAN</a:t>
            </a:r>
          </a:p>
          <a:p>
            <a:pPr rtl="0">
              <a:buFont typeface="Arial" panose="020B0604020202020204" pitchFamily="34" charset="0"/>
              <a:buChar char="•"/>
            </a:pPr>
            <a:r>
              <a:rPr lang="pt-BR" sz="1800"/>
              <a:t>Parte 2: Observar o tráfego de broadcast sem VLANs</a:t>
            </a:r>
          </a:p>
          <a:p>
            <a:pPr marL="0" indent="0">
              <a:buNone/>
            </a:pPr>
            <a:endParaRPr lang="en-US" altLang="ja-JP" dirty="0"/>
          </a:p>
        </p:txBody>
      </p:sp>
    </p:spTree>
    <p:custDataLst>
      <p:tags r:id="rId1"/>
    </p:custDataLst>
    <p:extLst>
      <p:ext uri="{BB962C8B-B14F-4D97-AF65-F5344CB8AC3E}">
        <p14:creationId xmlns:p14="http://schemas.microsoft.com/office/powerpoint/2010/main" val="404786302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pt-BR"/>
              <a:t>Para facilitar a aprendizagem, os seguintes recursos dentro da GUI podem ser incluídos neste módulo:</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pt-BR"/>
              <a:t>O que esperar neste módulo</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ext uri="{D42A27DB-BD31-4B8C-83A1-F6EECF244321}">
                <p14:modId xmlns:p14="http://schemas.microsoft.com/office/powerpoint/2010/main" val="4029573300"/>
              </p:ext>
            </p:extLst>
          </p:nvPr>
        </p:nvGraphicFramePr>
        <p:xfrm>
          <a:off x="301658" y="1420209"/>
          <a:ext cx="8557528" cy="321985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pt-BR"/>
                        <a:t>Recurso</a:t>
                      </a:r>
                    </a:p>
                  </a:txBody>
                  <a:tcPr/>
                </a:tc>
                <a:tc>
                  <a:txBody>
                    <a:bodyPr/>
                    <a:lstStyle/>
                    <a:p>
                      <a:pPr rtl="0"/>
                      <a:r>
                        <a:rPr lang="pt-BR"/>
                        <a:t>Descrição</a:t>
                      </a:r>
                    </a:p>
                  </a:txBody>
                  <a:tcPr/>
                </a:tc>
                <a:extLst>
                  <a:ext uri="{0D108BD9-81ED-4DB2-BD59-A6C34878D82A}">
                    <a16:rowId xmlns:a16="http://schemas.microsoft.com/office/drawing/2014/main" val="367710602"/>
                  </a:ext>
                </a:extLst>
              </a:tr>
              <a:tr h="331556">
                <a:tc>
                  <a:txBody>
                    <a:bodyPr/>
                    <a:lstStyle/>
                    <a:p>
                      <a:pPr algn="l" rtl="0" fontAlgn="b"/>
                      <a:r>
                        <a:rPr lang="pt-BR" sz="1400" b="0" i="0" u="none" strike="noStrike">
                          <a:solidFill>
                            <a:srgbClr val="000000"/>
                          </a:solidFill>
                          <a:effectLst/>
                          <a:latin typeface="+mn-lt"/>
                        </a:rPr>
                        <a:t>Animações.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Expor os alunos a novas competências e conceitos.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Vídeos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Exponha os alunos a novas habilidades e conceitos.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Verifique seu entendimento (CYU)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Questionário on-line por tópico para ajudar os alunos a avaliar a compreensão do conteúdo.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Atividades Interativas</a:t>
                      </a:r>
                    </a:p>
                  </a:txBody>
                  <a:tcPr marL="9525" marR="9525" marT="9525" marB="0" anchor="b"/>
                </a:tc>
                <a:tc>
                  <a:txBody>
                    <a:bodyPr/>
                    <a:lstStyle/>
                    <a:p>
                      <a:pPr rtl="0"/>
                      <a:r>
                        <a:rPr lang="pt-BR"/>
                        <a:t>Uma variedade de formatos para ajudar os alunos a avaliar a compreensão do conteúdo.</a:t>
                      </a:r>
                    </a:p>
                  </a:txBody>
                  <a:tcPr/>
                </a:tc>
                <a:extLst>
                  <a:ext uri="{0D108BD9-81ED-4DB2-BD59-A6C34878D82A}">
                    <a16:rowId xmlns:a16="http://schemas.microsoft.com/office/drawing/2014/main" val="3454703549"/>
                  </a:ext>
                </a:extLst>
              </a:tr>
              <a:tr h="215293">
                <a:tc>
                  <a:txBody>
                    <a:bodyPr/>
                    <a:lstStyle/>
                    <a:p>
                      <a:pPr algn="l" rtl="0" fontAlgn="b"/>
                      <a:r>
                        <a:rPr lang="pt-BR" sz="1400" b="0" i="0" u="none" strike="noStrike">
                          <a:solidFill>
                            <a:srgbClr val="000000"/>
                          </a:solidFill>
                          <a:effectLst/>
                          <a:latin typeface="+mn-lt"/>
                        </a:rPr>
                        <a:t>Verificador de sintaxe</a:t>
                      </a:r>
                    </a:p>
                  </a:txBody>
                  <a:tcPr marL="9525" marR="9525" marT="9525" marB="0" anchor="b"/>
                </a:tc>
                <a:tc>
                  <a:txBody>
                    <a:bodyPr/>
                    <a:lstStyle/>
                    <a:p>
                      <a:pPr rtl="0"/>
                      <a:r>
                        <a:rPr lang="pt-BR"/>
                        <a:t>Pequenas simulações que expõem os alunos à linha de comando da Cisco para praticar habilidades de configuração.</a:t>
                      </a:r>
                    </a:p>
                  </a:txBody>
                  <a:tcPr/>
                </a:tc>
                <a:extLst>
                  <a:ext uri="{0D108BD9-81ED-4DB2-BD59-A6C34878D82A}">
                    <a16:rowId xmlns:a16="http://schemas.microsoft.com/office/drawing/2014/main" val="2195331658"/>
                  </a:ext>
                </a:extLst>
              </a:tr>
              <a:tr h="265091">
                <a:tc>
                  <a:txBody>
                    <a:bodyPr/>
                    <a:lstStyle/>
                    <a:p>
                      <a:pPr algn="l" rtl="0" fontAlgn="b"/>
                      <a:r>
                        <a:rPr lang="pt-BR" sz="1400" b="0" i="0" u="none" strike="noStrike">
                          <a:solidFill>
                            <a:srgbClr val="000000"/>
                          </a:solidFill>
                          <a:effectLst/>
                          <a:latin typeface="+mn-lt"/>
                        </a:rPr>
                        <a:t>Atividade do PT</a:t>
                      </a:r>
                    </a:p>
                  </a:txBody>
                  <a:tcPr marL="9525" marR="9525" marT="9525" marB="0" anchor="b"/>
                </a:tc>
                <a:tc>
                  <a:txBody>
                    <a:bodyPr/>
                    <a:lstStyle/>
                    <a:p>
                      <a:pPr rtl="0"/>
                      <a:r>
                        <a:rPr lang="pt-BR"/>
                        <a:t>Atividades de simulação e modelagem projetadas para explorar, adquirir, reforçar e expandir habilidades.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pt-BR">
                <a:solidFill>
                  <a:schemeClr val="accent5">
                    <a:lumMod val="40000"/>
                    <a:lumOff val="60000"/>
                  </a:schemeClr>
                </a:solidFill>
              </a:rPr>
              <a:t>3.3 Configuração de VLAN</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18872"/>
            <a:ext cx="5198533" cy="757551"/>
          </a:xfrm>
        </p:spPr>
        <p:txBody>
          <a:bodyPr/>
          <a:lstStyle/>
          <a:p>
            <a:pPr rtl="0"/>
            <a:r>
              <a:rPr lang="pt-BR" sz="1600"/>
              <a:t>VLAN Configuration</a:t>
            </a:r>
            <a:br>
              <a:rPr lang="en-US" altLang="en-US" dirty="0"/>
            </a:br>
            <a:r>
              <a:rPr lang="pt-BR"/>
              <a:t>VLAN Ranges on Catalyst Switches</a:t>
            </a:r>
          </a:p>
        </p:txBody>
      </p:sp>
      <p:sp>
        <p:nvSpPr>
          <p:cNvPr id="13315" name="Content Placeholder 2"/>
          <p:cNvSpPr>
            <a:spLocks noGrp="1"/>
          </p:cNvSpPr>
          <p:nvPr>
            <p:ph idx="1"/>
          </p:nvPr>
        </p:nvSpPr>
        <p:spPr>
          <a:xfrm>
            <a:off x="116633" y="1200665"/>
            <a:ext cx="4738831" cy="627520"/>
          </a:xfrm>
        </p:spPr>
        <p:txBody>
          <a:bodyPr/>
          <a:lstStyle/>
          <a:p>
            <a:pPr marL="142875" lvl="1" indent="0" rtl="0">
              <a:buNone/>
            </a:pPr>
            <a:r>
              <a:rPr lang="pt-BR" sz="1600"/>
              <a:t>Catalyst switches 2960 and 3650 support over 4000 VLANs.</a:t>
            </a:r>
          </a:p>
          <a:p>
            <a:pPr marL="142875" lvl="1" indent="0">
              <a:buNone/>
            </a:pPr>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graphicFrame>
        <p:nvGraphicFramePr>
          <p:cNvPr id="2" name="Table 1"/>
          <p:cNvGraphicFramePr>
            <a:graphicFrameLocks noGrp="1"/>
          </p:cNvGraphicFramePr>
          <p:nvPr>
            <p:extLst>
              <p:ext uri="{D42A27DB-BD31-4B8C-83A1-F6EECF244321}">
                <p14:modId xmlns:p14="http://schemas.microsoft.com/office/powerpoint/2010/main" val="716399969"/>
              </p:ext>
            </p:extLst>
          </p:nvPr>
        </p:nvGraphicFramePr>
        <p:xfrm>
          <a:off x="365760" y="2192590"/>
          <a:ext cx="8595360" cy="2641600"/>
        </p:xfrm>
        <a:graphic>
          <a:graphicData uri="http://schemas.openxmlformats.org/drawingml/2006/table">
            <a:tbl>
              <a:tblPr firstRow="1" bandRow="1">
                <a:tableStyleId>{5C22544A-7EE6-4342-B048-85BDC9FD1C3A}</a:tableStyleId>
              </a:tblPr>
              <a:tblGrid>
                <a:gridCol w="4417314">
                  <a:extLst>
                    <a:ext uri="{9D8B030D-6E8A-4147-A177-3AD203B41FA5}">
                      <a16:colId xmlns:a16="http://schemas.microsoft.com/office/drawing/2014/main" val="20000"/>
                    </a:ext>
                  </a:extLst>
                </a:gridCol>
                <a:gridCol w="4178046">
                  <a:extLst>
                    <a:ext uri="{9D8B030D-6E8A-4147-A177-3AD203B41FA5}">
                      <a16:colId xmlns:a16="http://schemas.microsoft.com/office/drawing/2014/main" val="20001"/>
                    </a:ext>
                  </a:extLst>
                </a:gridCol>
              </a:tblGrid>
              <a:tr h="370840">
                <a:tc>
                  <a:txBody>
                    <a:bodyPr/>
                    <a:lstStyle/>
                    <a:p>
                      <a:pPr rtl="0"/>
                      <a:r>
                        <a:rPr lang="pt-BR"/>
                        <a:t>Normal</a:t>
                      </a:r>
                      <a:r>
                        <a:rPr lang="pt-BR" baseline="0"/>
                        <a:t> Range VLAN 1 – 1005 </a:t>
                      </a:r>
                    </a:p>
                  </a:txBody>
                  <a:tcPr/>
                </a:tc>
                <a:tc>
                  <a:txBody>
                    <a:bodyPr/>
                    <a:lstStyle/>
                    <a:p>
                      <a:pPr rtl="0"/>
                      <a:r>
                        <a:rPr lang="pt-BR"/>
                        <a:t>Extended Range VLAN</a:t>
                      </a:r>
                      <a:r>
                        <a:rPr lang="pt-BR" baseline="0"/>
                        <a:t> 1006 - 4095</a:t>
                      </a:r>
                    </a:p>
                  </a:txBody>
                  <a:tcPr/>
                </a:tc>
                <a:extLst>
                  <a:ext uri="{0D108BD9-81ED-4DB2-BD59-A6C34878D82A}">
                    <a16:rowId xmlns:a16="http://schemas.microsoft.com/office/drawing/2014/main" val="10000"/>
                  </a:ext>
                </a:extLst>
              </a:tr>
              <a:tr h="370840">
                <a:tc>
                  <a:txBody>
                    <a:bodyPr/>
                    <a:lstStyle/>
                    <a:p>
                      <a:pPr rtl="0"/>
                      <a:r>
                        <a:rPr lang="pt-BR" sz="1600"/>
                        <a:t>Used in Small to Medium sized businesses</a:t>
                      </a:r>
                    </a:p>
                  </a:txBody>
                  <a:tcPr/>
                </a:tc>
                <a:tc>
                  <a:txBody>
                    <a:bodyPr/>
                    <a:lstStyle/>
                    <a:p>
                      <a:pPr rtl="0"/>
                      <a:r>
                        <a:rPr lang="pt-BR" sz="1600"/>
                        <a:t>Usado por provedores de serviços</a:t>
                      </a:r>
                    </a:p>
                  </a:txBody>
                  <a:tcPr/>
                </a:tc>
                <a:extLst>
                  <a:ext uri="{0D108BD9-81ED-4DB2-BD59-A6C34878D82A}">
                    <a16:rowId xmlns:a16="http://schemas.microsoft.com/office/drawing/2014/main" val="10001"/>
                  </a:ext>
                </a:extLst>
              </a:tr>
              <a:tr h="370840">
                <a:tc>
                  <a:txBody>
                    <a:bodyPr/>
                    <a:lstStyle/>
                    <a:p>
                      <a:pPr rtl="0"/>
                      <a:r>
                        <a:rPr lang="pt-BR" sz="1600"/>
                        <a:t>1002 — 1005 são reservados para VLANs herdadas</a:t>
                      </a:r>
                    </a:p>
                  </a:txBody>
                  <a:tcPr/>
                </a:tc>
                <a:tc>
                  <a:txBody>
                    <a:bodyPr/>
                    <a:lstStyle/>
                    <a:p>
                      <a:pPr rtl="0"/>
                      <a:r>
                        <a:rPr lang="pt-BR" sz="1600"/>
                        <a:t>Are</a:t>
                      </a:r>
                      <a:r>
                        <a:rPr lang="pt-BR" sz="1600" baseline="0"/>
                        <a:t> in Running-Config</a:t>
                      </a:r>
                    </a:p>
                  </a:txBody>
                  <a:tcPr/>
                </a:tc>
                <a:extLst>
                  <a:ext uri="{0D108BD9-81ED-4DB2-BD59-A6C34878D82A}">
                    <a16:rowId xmlns:a16="http://schemas.microsoft.com/office/drawing/2014/main" val="10002"/>
                  </a:ext>
                </a:extLst>
              </a:tr>
              <a:tr h="370840">
                <a:tc>
                  <a:txBody>
                    <a:bodyPr/>
                    <a:lstStyle/>
                    <a:p>
                      <a:pPr rtl="0"/>
                      <a:r>
                        <a:rPr lang="pt-BR" sz="1600"/>
                        <a:t>1, 1002 — 1005 são criados automaticamente</a:t>
                      </a:r>
                      <a:r>
                        <a:rPr lang="pt-BR" sz="1600" baseline="0"/>
                        <a:t> e não podem ser excluídos</a:t>
                      </a:r>
                    </a:p>
                  </a:txBody>
                  <a:tcPr/>
                </a:tc>
                <a:tc>
                  <a:txBody>
                    <a:bodyPr/>
                    <a:lstStyle/>
                    <a:p>
                      <a:pPr rtl="0"/>
                      <a:r>
                        <a:rPr lang="pt-BR" sz="1600"/>
                        <a:t>Suporta menos</a:t>
                      </a:r>
                      <a:r>
                        <a:rPr lang="pt-BR" sz="1600" baseline="0"/>
                        <a:t> recursos de VLAN</a:t>
                      </a:r>
                    </a:p>
                  </a:txBody>
                  <a:tcPr/>
                </a:tc>
                <a:extLst>
                  <a:ext uri="{0D108BD9-81ED-4DB2-BD59-A6C34878D82A}">
                    <a16:rowId xmlns:a16="http://schemas.microsoft.com/office/drawing/2014/main" val="10003"/>
                  </a:ext>
                </a:extLst>
              </a:tr>
              <a:tr h="370840">
                <a:tc>
                  <a:txBody>
                    <a:bodyPr/>
                    <a:lstStyle/>
                    <a:p>
                      <a:pPr rtl="0"/>
                      <a:r>
                        <a:rPr lang="pt-BR" sz="1600"/>
                        <a:t>Armazenado no</a:t>
                      </a:r>
                      <a:r>
                        <a:rPr lang="pt-BR" sz="1600" baseline="0"/>
                        <a:t> arquivo vlan.dat em flash</a:t>
                      </a:r>
                    </a:p>
                  </a:txBody>
                  <a:tcPr/>
                </a:tc>
                <a:tc>
                  <a:txBody>
                    <a:bodyPr/>
                    <a:lstStyle/>
                    <a:p>
                      <a:pPr rtl="0"/>
                      <a:r>
                        <a:rPr lang="pt-BR" sz="1600"/>
                        <a:t>Requer configurações de VTP</a:t>
                      </a:r>
                    </a:p>
                  </a:txBody>
                  <a:tcPr/>
                </a:tc>
                <a:extLst>
                  <a:ext uri="{0D108BD9-81ED-4DB2-BD59-A6C34878D82A}">
                    <a16:rowId xmlns:a16="http://schemas.microsoft.com/office/drawing/2014/main" val="10004"/>
                  </a:ext>
                </a:extLst>
              </a:tr>
              <a:tr h="370840">
                <a:tc>
                  <a:txBody>
                    <a:bodyPr/>
                    <a:lstStyle/>
                    <a:p>
                      <a:pPr rtl="0"/>
                      <a:r>
                        <a:rPr lang="pt-BR" sz="1600"/>
                        <a:t>O VTP pode sincronizar entre switches</a:t>
                      </a:r>
                    </a:p>
                  </a:txBody>
                  <a:tcPr/>
                </a:tc>
                <a:tc>
                  <a:txBody>
                    <a:bodyPr/>
                    <a:lstStyle/>
                    <a:p>
                      <a:endParaRPr lang="en-US" sz="1600" dirty="0"/>
                    </a:p>
                  </a:txBody>
                  <a:tcPr/>
                </a:tc>
                <a:extLst>
                  <a:ext uri="{0D108BD9-81ED-4DB2-BD59-A6C34878D82A}">
                    <a16:rowId xmlns:a16="http://schemas.microsoft.com/office/drawing/2014/main" val="10005"/>
                  </a:ext>
                </a:extLst>
              </a:tr>
            </a:tbl>
          </a:graphicData>
        </a:graphic>
      </p:graphicFrame>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9784" y="118872"/>
            <a:ext cx="3831336" cy="2033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710310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pt-BR"/>
              <a:t>Comandos de criação deVLAN</a:t>
            </a:r>
            <a:r>
              <a:rPr lang="pt-BR" sz="1600"/>
              <a:t>Configuration</a:t>
            </a:r>
          </a:p>
        </p:txBody>
      </p:sp>
      <p:sp>
        <p:nvSpPr>
          <p:cNvPr id="13315" name="Content Placeholder 2"/>
          <p:cNvSpPr>
            <a:spLocks noGrp="1"/>
          </p:cNvSpPr>
          <p:nvPr>
            <p:ph idx="1"/>
          </p:nvPr>
        </p:nvSpPr>
        <p:spPr>
          <a:xfrm>
            <a:off x="124426" y="791746"/>
            <a:ext cx="8178325" cy="688137"/>
          </a:xfrm>
        </p:spPr>
        <p:txBody>
          <a:bodyPr/>
          <a:lstStyle/>
          <a:p>
            <a:pPr marL="142875" lvl="1" indent="0" rtl="0">
              <a:buNone/>
            </a:pPr>
            <a:r>
              <a:rPr lang="pt-BR" sz="1600"/>
              <a:t>VLAN details are stored in the vlan.dat file. Você cria VLANs no modo de configuração global.</a:t>
            </a:r>
          </a:p>
        </p:txBody>
      </p:sp>
      <p:graphicFrame>
        <p:nvGraphicFramePr>
          <p:cNvPr id="2" name="Table 1"/>
          <p:cNvGraphicFramePr>
            <a:graphicFrameLocks noGrp="1"/>
          </p:cNvGraphicFramePr>
          <p:nvPr>
            <p:extLst>
              <p:ext uri="{D42A27DB-BD31-4B8C-83A1-F6EECF244321}">
                <p14:modId xmlns:p14="http://schemas.microsoft.com/office/powerpoint/2010/main" val="1274911033"/>
              </p:ext>
            </p:extLst>
          </p:nvPr>
        </p:nvGraphicFramePr>
        <p:xfrm>
          <a:off x="658368" y="1847342"/>
          <a:ext cx="7644384" cy="2362200"/>
        </p:xfrm>
        <a:graphic>
          <a:graphicData uri="http://schemas.openxmlformats.org/drawingml/2006/table">
            <a:tbl>
              <a:tblPr firstRow="1" bandRow="1">
                <a:tableStyleId>{5C22544A-7EE6-4342-B048-85BDC9FD1C3A}</a:tableStyleId>
              </a:tblPr>
              <a:tblGrid>
                <a:gridCol w="3822192">
                  <a:extLst>
                    <a:ext uri="{9D8B030D-6E8A-4147-A177-3AD203B41FA5}">
                      <a16:colId xmlns:a16="http://schemas.microsoft.com/office/drawing/2014/main" val="20000"/>
                    </a:ext>
                  </a:extLst>
                </a:gridCol>
                <a:gridCol w="3822192">
                  <a:extLst>
                    <a:ext uri="{9D8B030D-6E8A-4147-A177-3AD203B41FA5}">
                      <a16:colId xmlns:a16="http://schemas.microsoft.com/office/drawing/2014/main" val="20001"/>
                    </a:ext>
                  </a:extLst>
                </a:gridCol>
              </a:tblGrid>
              <a:tr h="370840">
                <a:tc>
                  <a:txBody>
                    <a:bodyPr/>
                    <a:lstStyle/>
                    <a:p>
                      <a:pPr rtl="0"/>
                      <a:r>
                        <a:rPr lang="pt-BR" sz="1600"/>
                        <a:t>Tarefa</a:t>
                      </a:r>
                    </a:p>
                  </a:txBody>
                  <a:tcPr/>
                </a:tc>
                <a:tc>
                  <a:txBody>
                    <a:bodyPr/>
                    <a:lstStyle/>
                    <a:p>
                      <a:pPr rtl="0"/>
                      <a:r>
                        <a:rPr lang="pt-BR" sz="1600"/>
                        <a:t>Comando IOS</a:t>
                      </a:r>
                    </a:p>
                  </a:txBody>
                  <a:tcPr/>
                </a:tc>
                <a:extLst>
                  <a:ext uri="{0D108BD9-81ED-4DB2-BD59-A6C34878D82A}">
                    <a16:rowId xmlns:a16="http://schemas.microsoft.com/office/drawing/2014/main" val="10000"/>
                  </a:ext>
                </a:extLst>
              </a:tr>
              <a:tr h="370840">
                <a:tc>
                  <a:txBody>
                    <a:bodyPr/>
                    <a:lstStyle/>
                    <a:p>
                      <a:pPr rtl="0"/>
                      <a:r>
                        <a:rPr lang="pt-BR" sz="1600"/>
                        <a:t>Entre no modo de configuração global.</a:t>
                      </a:r>
                    </a:p>
                  </a:txBody>
                  <a:tcPr anchor="ctr"/>
                </a:tc>
                <a:tc>
                  <a:txBody>
                    <a:bodyPr/>
                    <a:lstStyle/>
                    <a:p>
                      <a:pPr rtl="0"/>
                      <a:r>
                        <a:rPr lang="pt-BR" sz="1600"/>
                        <a:t>Switch# </a:t>
                      </a:r>
                      <a:r>
                        <a:rPr lang="pt-BR" sz="1600" b="1"/>
                        <a:t>configure terminal</a:t>
                      </a:r>
                    </a:p>
                  </a:txBody>
                  <a:tcPr anchor="ctr"/>
                </a:tc>
                <a:extLst>
                  <a:ext uri="{0D108BD9-81ED-4DB2-BD59-A6C34878D82A}">
                    <a16:rowId xmlns:a16="http://schemas.microsoft.com/office/drawing/2014/main" val="10001"/>
                  </a:ext>
                </a:extLst>
              </a:tr>
              <a:tr h="370840">
                <a:tc>
                  <a:txBody>
                    <a:bodyPr/>
                    <a:lstStyle/>
                    <a:p>
                      <a:pPr rtl="0"/>
                      <a:r>
                        <a:rPr lang="pt-BR" sz="1600"/>
                        <a:t>Create a VLAN with a valid ID number.</a:t>
                      </a:r>
                    </a:p>
                  </a:txBody>
                  <a:tcPr anchor="ctr"/>
                </a:tc>
                <a:tc>
                  <a:txBody>
                    <a:bodyPr/>
                    <a:lstStyle/>
                    <a:p>
                      <a:pPr rtl="0"/>
                      <a:r>
                        <a:rPr lang="pt-BR" sz="1600"/>
                        <a:t>Switch(config)# </a:t>
                      </a:r>
                      <a:r>
                        <a:rPr lang="pt-BR" sz="1600" b="1"/>
                        <a:t>vlan</a:t>
                      </a:r>
                      <a:r>
                        <a:rPr lang="pt-BR" sz="1600"/>
                        <a:t> </a:t>
                      </a:r>
                      <a:r>
                        <a:rPr lang="pt-BR" sz="1600" i="1"/>
                        <a:t>vlan-id</a:t>
                      </a:r>
                    </a:p>
                  </a:txBody>
                  <a:tcPr anchor="ctr"/>
                </a:tc>
                <a:extLst>
                  <a:ext uri="{0D108BD9-81ED-4DB2-BD59-A6C34878D82A}">
                    <a16:rowId xmlns:a16="http://schemas.microsoft.com/office/drawing/2014/main" val="10002"/>
                  </a:ext>
                </a:extLst>
              </a:tr>
              <a:tr h="370840">
                <a:tc>
                  <a:txBody>
                    <a:bodyPr/>
                    <a:lstStyle/>
                    <a:p>
                      <a:pPr rtl="0"/>
                      <a:r>
                        <a:rPr lang="pt-BR" sz="1600"/>
                        <a:t>Especifique um nome exclusivo para identificar a VLAN.</a:t>
                      </a:r>
                    </a:p>
                  </a:txBody>
                  <a:tcPr anchor="ctr"/>
                </a:tc>
                <a:tc>
                  <a:txBody>
                    <a:bodyPr/>
                    <a:lstStyle/>
                    <a:p>
                      <a:pPr rtl="0"/>
                      <a:r>
                        <a:rPr lang="pt-BR" sz="1600"/>
                        <a:t>Switch(config-vlan)# </a:t>
                      </a:r>
                      <a:r>
                        <a:rPr lang="pt-BR" sz="1600" b="1"/>
                        <a:t>name</a:t>
                      </a:r>
                      <a:r>
                        <a:rPr lang="pt-BR" sz="1600"/>
                        <a:t> </a:t>
                      </a:r>
                      <a:r>
                        <a:rPr lang="pt-BR" sz="1600" i="1"/>
                        <a:t>vlan-name</a:t>
                      </a:r>
                    </a:p>
                  </a:txBody>
                  <a:tcPr anchor="ctr"/>
                </a:tc>
                <a:extLst>
                  <a:ext uri="{0D108BD9-81ED-4DB2-BD59-A6C34878D82A}">
                    <a16:rowId xmlns:a16="http://schemas.microsoft.com/office/drawing/2014/main" val="10003"/>
                  </a:ext>
                </a:extLst>
              </a:tr>
              <a:tr h="185420">
                <a:tc>
                  <a:txBody>
                    <a:bodyPr/>
                    <a:lstStyle/>
                    <a:p>
                      <a:pPr rtl="0"/>
                      <a:r>
                        <a:rPr lang="pt-BR" sz="1600"/>
                        <a:t>Volte para o modo EXEC privilegiado.</a:t>
                      </a:r>
                    </a:p>
                  </a:txBody>
                  <a:tcPr anchor="ctr"/>
                </a:tc>
                <a:tc>
                  <a:txBody>
                    <a:bodyPr/>
                    <a:lstStyle/>
                    <a:p>
                      <a:pPr rtl="0"/>
                      <a:r>
                        <a:rPr lang="pt-BR" sz="1600"/>
                        <a:t>Switch (config-vlan) # </a:t>
                      </a:r>
                      <a:r>
                        <a:rPr lang="pt-BR" sz="1600" b="1"/>
                        <a:t>end</a:t>
                      </a:r>
                    </a:p>
                  </a:txBody>
                  <a:tcPr anchor="ctr"/>
                </a:tc>
                <a:extLst>
                  <a:ext uri="{0D108BD9-81ED-4DB2-BD59-A6C34878D82A}">
                    <a16:rowId xmlns:a16="http://schemas.microsoft.com/office/drawing/2014/main" val="10004"/>
                  </a:ext>
                </a:extLst>
              </a:tr>
              <a:tr h="185420">
                <a:tc>
                  <a:txBody>
                    <a:bodyPr/>
                    <a:lstStyle/>
                    <a:p>
                      <a:pPr rtl="0"/>
                      <a:r>
                        <a:rPr lang="pt-BR" sz="1600"/>
                        <a:t>Entre no modo de configuração global.</a:t>
                      </a:r>
                    </a:p>
                  </a:txBody>
                  <a:tcPr anchor="ctr"/>
                </a:tc>
                <a:tc>
                  <a:txBody>
                    <a:bodyPr/>
                    <a:lstStyle/>
                    <a:p>
                      <a:pPr rtl="0"/>
                      <a:r>
                        <a:rPr lang="pt-BR" sz="1600"/>
                        <a:t>Switch# </a:t>
                      </a:r>
                      <a:r>
                        <a:rPr lang="pt-BR" sz="1600" b="1"/>
                        <a:t>configure terminal</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61630264"/>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4553711" cy="757551"/>
          </a:xfrm>
        </p:spPr>
        <p:txBody>
          <a:bodyPr/>
          <a:lstStyle/>
          <a:p>
            <a:pPr rtl="0"/>
            <a:r>
              <a:rPr lang="pt-BR"/>
              <a:t>Exemplo de criação deVLAN</a:t>
            </a:r>
            <a:r>
              <a:rPr lang="pt-BR" sz="1600"/>
              <a:t>de configuração de VLAN</a:t>
            </a:r>
          </a:p>
        </p:txBody>
      </p:sp>
      <p:sp>
        <p:nvSpPr>
          <p:cNvPr id="13315" name="Content Placeholder 2"/>
          <p:cNvSpPr>
            <a:spLocks noGrp="1"/>
          </p:cNvSpPr>
          <p:nvPr>
            <p:ph idx="1"/>
          </p:nvPr>
        </p:nvSpPr>
        <p:spPr>
          <a:xfrm>
            <a:off x="61788" y="1401347"/>
            <a:ext cx="4416684" cy="1939261"/>
          </a:xfrm>
        </p:spPr>
        <p:txBody>
          <a:bodyPr/>
          <a:lstStyle/>
          <a:p>
            <a:pPr rtl="0">
              <a:buFont typeface="Arial" panose="020B0604020202020204" pitchFamily="34" charset="0"/>
              <a:buChar char="•"/>
            </a:pPr>
            <a:r>
              <a:rPr lang="pt-BR" sz="1800"/>
              <a:t>Se o PC Student estiver na VLAN 20, criaremos a VLAN primeiro e, em seguida, nomeiá-la.</a:t>
            </a:r>
          </a:p>
          <a:p>
            <a:pPr rtl="0">
              <a:buFont typeface="Arial" panose="020B0604020202020204" pitchFamily="34" charset="0"/>
              <a:buChar char="•"/>
            </a:pPr>
            <a:r>
              <a:rPr lang="pt-BR" sz="1800"/>
              <a:t>Se você não o nomear, o Cisco IOS fornecerá um nome padrão de vlan e o número de quatro dígitos da VLAN. Por exemplo, vlan0020 para VLAN 20.</a:t>
            </a:r>
          </a:p>
        </p:txBody>
      </p:sp>
      <p:graphicFrame>
        <p:nvGraphicFramePr>
          <p:cNvPr id="2" name="Table 1"/>
          <p:cNvGraphicFramePr>
            <a:graphicFrameLocks noGrp="1"/>
          </p:cNvGraphicFramePr>
          <p:nvPr>
            <p:extLst>
              <p:ext uri="{D42A27DB-BD31-4B8C-83A1-F6EECF244321}">
                <p14:modId xmlns:p14="http://schemas.microsoft.com/office/powerpoint/2010/main" val="844636462"/>
              </p:ext>
            </p:extLst>
          </p:nvPr>
        </p:nvGraphicFramePr>
        <p:xfrm>
          <a:off x="4791360" y="2667380"/>
          <a:ext cx="3895439" cy="1854200"/>
        </p:xfrm>
        <a:graphic>
          <a:graphicData uri="http://schemas.openxmlformats.org/drawingml/2006/table">
            <a:tbl>
              <a:tblPr firstRow="1" bandRow="1">
                <a:tableStyleId>{5C22544A-7EE6-4342-B048-85BDC9FD1C3A}</a:tableStyleId>
              </a:tblPr>
              <a:tblGrid>
                <a:gridCol w="1915530">
                  <a:extLst>
                    <a:ext uri="{9D8B030D-6E8A-4147-A177-3AD203B41FA5}">
                      <a16:colId xmlns:a16="http://schemas.microsoft.com/office/drawing/2014/main" val="20000"/>
                    </a:ext>
                  </a:extLst>
                </a:gridCol>
                <a:gridCol w="1979909">
                  <a:extLst>
                    <a:ext uri="{9D8B030D-6E8A-4147-A177-3AD203B41FA5}">
                      <a16:colId xmlns:a16="http://schemas.microsoft.com/office/drawing/2014/main" val="20001"/>
                    </a:ext>
                  </a:extLst>
                </a:gridCol>
              </a:tblGrid>
              <a:tr h="370840">
                <a:tc>
                  <a:txBody>
                    <a:bodyPr/>
                    <a:lstStyle/>
                    <a:p>
                      <a:pPr rtl="0"/>
                      <a:r>
                        <a:rPr lang="pt-BR" sz="1600"/>
                        <a:t>Prompt</a:t>
                      </a:r>
                    </a:p>
                  </a:txBody>
                  <a:tcPr/>
                </a:tc>
                <a:tc>
                  <a:txBody>
                    <a:bodyPr/>
                    <a:lstStyle/>
                    <a:p>
                      <a:pPr rtl="0"/>
                      <a:r>
                        <a:rPr lang="pt-BR" sz="1600"/>
                        <a:t>Comando</a:t>
                      </a:r>
                    </a:p>
                  </a:txBody>
                  <a:tcPr/>
                </a:tc>
                <a:extLst>
                  <a:ext uri="{0D108BD9-81ED-4DB2-BD59-A6C34878D82A}">
                    <a16:rowId xmlns:a16="http://schemas.microsoft.com/office/drawing/2014/main" val="10000"/>
                  </a:ext>
                </a:extLst>
              </a:tr>
              <a:tr h="370840">
                <a:tc>
                  <a:txBody>
                    <a:bodyPr/>
                    <a:lstStyle/>
                    <a:p>
                      <a:pPr rtl="0"/>
                      <a:r>
                        <a:rPr lang="pt-BR" sz="1600"/>
                        <a:t>S1#</a:t>
                      </a:r>
                    </a:p>
                  </a:txBody>
                  <a:tcPr/>
                </a:tc>
                <a:tc>
                  <a:txBody>
                    <a:bodyPr/>
                    <a:lstStyle/>
                    <a:p>
                      <a:pPr rtl="0"/>
                      <a:r>
                        <a:rPr lang="pt-BR" sz="1600"/>
                        <a:t>configure terminal</a:t>
                      </a:r>
                    </a:p>
                  </a:txBody>
                  <a:tcPr/>
                </a:tc>
                <a:extLst>
                  <a:ext uri="{0D108BD9-81ED-4DB2-BD59-A6C34878D82A}">
                    <a16:rowId xmlns:a16="http://schemas.microsoft.com/office/drawing/2014/main" val="10001"/>
                  </a:ext>
                </a:extLst>
              </a:tr>
              <a:tr h="370840">
                <a:tc>
                  <a:txBody>
                    <a:bodyPr/>
                    <a:lstStyle/>
                    <a:p>
                      <a:pPr rtl="0"/>
                      <a:r>
                        <a:rPr lang="pt-BR" sz="1600"/>
                        <a:t>S1(config)#</a:t>
                      </a:r>
                    </a:p>
                  </a:txBody>
                  <a:tcPr/>
                </a:tc>
                <a:tc>
                  <a:txBody>
                    <a:bodyPr/>
                    <a:lstStyle/>
                    <a:p>
                      <a:pPr rtl="0"/>
                      <a:r>
                        <a:rPr lang="pt-BR" sz="1600"/>
                        <a:t>vlan 20</a:t>
                      </a:r>
                    </a:p>
                  </a:txBody>
                  <a:tcPr/>
                </a:tc>
                <a:extLst>
                  <a:ext uri="{0D108BD9-81ED-4DB2-BD59-A6C34878D82A}">
                    <a16:rowId xmlns:a16="http://schemas.microsoft.com/office/drawing/2014/main" val="10002"/>
                  </a:ext>
                </a:extLst>
              </a:tr>
              <a:tr h="370840">
                <a:tc>
                  <a:txBody>
                    <a:bodyPr/>
                    <a:lstStyle/>
                    <a:p>
                      <a:pPr rtl="0"/>
                      <a:r>
                        <a:rPr lang="pt-BR" sz="1600"/>
                        <a:t>S1(config-vlan)#</a:t>
                      </a:r>
                    </a:p>
                  </a:txBody>
                  <a:tcPr/>
                </a:tc>
                <a:tc>
                  <a:txBody>
                    <a:bodyPr/>
                    <a:lstStyle/>
                    <a:p>
                      <a:pPr rtl="0"/>
                      <a:r>
                        <a:rPr lang="pt-BR" sz="1600"/>
                        <a:t>name student</a:t>
                      </a:r>
                    </a:p>
                  </a:txBody>
                  <a:tcPr/>
                </a:tc>
                <a:extLst>
                  <a:ext uri="{0D108BD9-81ED-4DB2-BD59-A6C34878D82A}">
                    <a16:rowId xmlns:a16="http://schemas.microsoft.com/office/drawing/2014/main" val="10003"/>
                  </a:ext>
                </a:extLst>
              </a:tr>
              <a:tr h="370840">
                <a:tc>
                  <a:txBody>
                    <a:bodyPr/>
                    <a:lstStyle/>
                    <a:p>
                      <a:pPr rtl="0"/>
                      <a:r>
                        <a:rPr lang="pt-BR" sz="1600"/>
                        <a:t>S1(config-vlan)# </a:t>
                      </a:r>
                    </a:p>
                  </a:txBody>
                  <a:tcPr/>
                </a:tc>
                <a:tc>
                  <a:txBody>
                    <a:bodyPr/>
                    <a:lstStyle/>
                    <a:p>
                      <a:pPr rtl="0"/>
                      <a:r>
                        <a:rPr lang="pt-BR" sz="1600"/>
                        <a:t>end</a:t>
                      </a:r>
                    </a:p>
                  </a:txBody>
                  <a:tcPr/>
                </a:tc>
                <a:extLst>
                  <a:ext uri="{0D108BD9-81ED-4DB2-BD59-A6C34878D82A}">
                    <a16:rowId xmlns:a16="http://schemas.microsoft.com/office/drawing/2014/main" val="10004"/>
                  </a:ext>
                </a:extLst>
              </a:tr>
            </a:tbl>
          </a:graphicData>
        </a:graphic>
      </p:graphicFrame>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8" y="109727"/>
            <a:ext cx="4533448"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725155"/>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pt-BR"/>
              <a:t>Comandos de atribuição de portaVLAN</a:t>
            </a:r>
            <a:r>
              <a:rPr lang="pt-BR" sz="1600"/>
              <a:t>de configuração</a:t>
            </a:r>
          </a:p>
        </p:txBody>
      </p:sp>
      <p:sp>
        <p:nvSpPr>
          <p:cNvPr id="13315" name="Content Placeholder 2"/>
          <p:cNvSpPr>
            <a:spLocks noGrp="1"/>
          </p:cNvSpPr>
          <p:nvPr>
            <p:ph idx="1"/>
          </p:nvPr>
        </p:nvSpPr>
        <p:spPr>
          <a:xfrm>
            <a:off x="176260" y="896522"/>
            <a:ext cx="8583692" cy="596998"/>
          </a:xfrm>
        </p:spPr>
        <p:txBody>
          <a:bodyPr/>
          <a:lstStyle/>
          <a:p>
            <a:pPr marL="0" indent="0" rtl="0">
              <a:buNone/>
            </a:pPr>
            <a:r>
              <a:rPr lang="pt-BR" sz="1800"/>
              <a:t>Uma vez que a VLAN é criada, podemos então atribuí-la às interfaces corretas.</a:t>
            </a:r>
          </a:p>
          <a:p>
            <a:pPr lvl="1"/>
            <a:endParaRPr lang="en-CA" altLang="en-US" dirty="0"/>
          </a:p>
        </p:txBody>
      </p:sp>
      <p:graphicFrame>
        <p:nvGraphicFramePr>
          <p:cNvPr id="2" name="Table 1"/>
          <p:cNvGraphicFramePr>
            <a:graphicFrameLocks noGrp="1"/>
          </p:cNvGraphicFramePr>
          <p:nvPr>
            <p:extLst>
              <p:ext uri="{D42A27DB-BD31-4B8C-83A1-F6EECF244321}">
                <p14:modId xmlns:p14="http://schemas.microsoft.com/office/powerpoint/2010/main" val="1146011380"/>
              </p:ext>
            </p:extLst>
          </p:nvPr>
        </p:nvGraphicFramePr>
        <p:xfrm>
          <a:off x="283464" y="1838198"/>
          <a:ext cx="8476488" cy="2225040"/>
        </p:xfrm>
        <a:graphic>
          <a:graphicData uri="http://schemas.openxmlformats.org/drawingml/2006/table">
            <a:tbl>
              <a:tblPr firstRow="1" bandRow="1">
                <a:tableStyleId>{5C22544A-7EE6-4342-B048-85BDC9FD1C3A}</a:tableStyleId>
              </a:tblPr>
              <a:tblGrid>
                <a:gridCol w="4238244">
                  <a:extLst>
                    <a:ext uri="{9D8B030D-6E8A-4147-A177-3AD203B41FA5}">
                      <a16:colId xmlns:a16="http://schemas.microsoft.com/office/drawing/2014/main" val="20000"/>
                    </a:ext>
                  </a:extLst>
                </a:gridCol>
                <a:gridCol w="4238244">
                  <a:extLst>
                    <a:ext uri="{9D8B030D-6E8A-4147-A177-3AD203B41FA5}">
                      <a16:colId xmlns:a16="http://schemas.microsoft.com/office/drawing/2014/main" val="20001"/>
                    </a:ext>
                  </a:extLst>
                </a:gridCol>
              </a:tblGrid>
              <a:tr h="370840">
                <a:tc>
                  <a:txBody>
                    <a:bodyPr/>
                    <a:lstStyle/>
                    <a:p>
                      <a:pPr rtl="0"/>
                      <a:r>
                        <a:rPr lang="pt-BR" sz="1600"/>
                        <a:t>Tarefa </a:t>
                      </a:r>
                    </a:p>
                  </a:txBody>
                  <a:tcPr/>
                </a:tc>
                <a:tc>
                  <a:txBody>
                    <a:bodyPr/>
                    <a:lstStyle/>
                    <a:p>
                      <a:pPr rtl="0"/>
                      <a:r>
                        <a:rPr lang="pt-BR" sz="1600"/>
                        <a:t>Comando</a:t>
                      </a:r>
                    </a:p>
                  </a:txBody>
                  <a:tcPr/>
                </a:tc>
                <a:extLst>
                  <a:ext uri="{0D108BD9-81ED-4DB2-BD59-A6C34878D82A}">
                    <a16:rowId xmlns:a16="http://schemas.microsoft.com/office/drawing/2014/main" val="10000"/>
                  </a:ext>
                </a:extLst>
              </a:tr>
              <a:tr h="370840">
                <a:tc>
                  <a:txBody>
                    <a:bodyPr/>
                    <a:lstStyle/>
                    <a:p>
                      <a:pPr rtl="0"/>
                      <a:r>
                        <a:rPr lang="pt-BR"/>
                        <a:t>Entre no modo de configuração global.</a:t>
                      </a:r>
                    </a:p>
                  </a:txBody>
                  <a:tcPr anchor="ctr"/>
                </a:tc>
                <a:tc>
                  <a:txBody>
                    <a:bodyPr/>
                    <a:lstStyle/>
                    <a:p>
                      <a:pPr rtl="0"/>
                      <a:r>
                        <a:rPr lang="pt-BR"/>
                        <a:t>Switch# </a:t>
                      </a:r>
                      <a:r>
                        <a:rPr lang="pt-BR" b="1"/>
                        <a:t>configure terminal</a:t>
                      </a:r>
                    </a:p>
                  </a:txBody>
                  <a:tcPr anchor="ctr"/>
                </a:tc>
                <a:extLst>
                  <a:ext uri="{0D108BD9-81ED-4DB2-BD59-A6C34878D82A}">
                    <a16:rowId xmlns:a16="http://schemas.microsoft.com/office/drawing/2014/main" val="10001"/>
                  </a:ext>
                </a:extLst>
              </a:tr>
              <a:tr h="370840">
                <a:tc>
                  <a:txBody>
                    <a:bodyPr/>
                    <a:lstStyle/>
                    <a:p>
                      <a:pPr rtl="0"/>
                      <a:r>
                        <a:rPr lang="pt-BR"/>
                        <a:t>Entre no modo de configuração da interface.</a:t>
                      </a:r>
                    </a:p>
                  </a:txBody>
                  <a:tcPr anchor="ctr"/>
                </a:tc>
                <a:tc>
                  <a:txBody>
                    <a:bodyPr/>
                    <a:lstStyle/>
                    <a:p>
                      <a:pPr rtl="0"/>
                      <a:r>
                        <a:rPr lang="pt-BR"/>
                        <a:t>Switch(config)# </a:t>
                      </a:r>
                      <a:r>
                        <a:rPr lang="pt-BR" b="1"/>
                        <a:t>interface </a:t>
                      </a:r>
                      <a:r>
                        <a:rPr lang="pt-BR" i="1"/>
                        <a:t>interface-id</a:t>
                      </a:r>
                    </a:p>
                  </a:txBody>
                  <a:tcPr anchor="ctr"/>
                </a:tc>
                <a:extLst>
                  <a:ext uri="{0D108BD9-81ED-4DB2-BD59-A6C34878D82A}">
                    <a16:rowId xmlns:a16="http://schemas.microsoft.com/office/drawing/2014/main" val="10002"/>
                  </a:ext>
                </a:extLst>
              </a:tr>
              <a:tr h="370840">
                <a:tc>
                  <a:txBody>
                    <a:bodyPr/>
                    <a:lstStyle/>
                    <a:p>
                      <a:pPr rtl="0"/>
                      <a:r>
                        <a:rPr lang="pt-BR"/>
                        <a:t>Configure a porta para o modo de acesso.</a:t>
                      </a:r>
                    </a:p>
                  </a:txBody>
                  <a:tcPr anchor="ctr"/>
                </a:tc>
                <a:tc>
                  <a:txBody>
                    <a:bodyPr/>
                    <a:lstStyle/>
                    <a:p>
                      <a:pPr rtl="0"/>
                      <a:r>
                        <a:rPr lang="pt-BR"/>
                        <a:t>Switch(config-if)# </a:t>
                      </a:r>
                      <a:r>
                        <a:rPr lang="pt-BR" b="1"/>
                        <a:t>switchport mode access</a:t>
                      </a:r>
                    </a:p>
                  </a:txBody>
                  <a:tcPr anchor="ctr"/>
                </a:tc>
                <a:extLst>
                  <a:ext uri="{0D108BD9-81ED-4DB2-BD59-A6C34878D82A}">
                    <a16:rowId xmlns:a16="http://schemas.microsoft.com/office/drawing/2014/main" val="10003"/>
                  </a:ext>
                </a:extLst>
              </a:tr>
              <a:tr h="370840">
                <a:tc>
                  <a:txBody>
                    <a:bodyPr/>
                    <a:lstStyle/>
                    <a:p>
                      <a:pPr rtl="0"/>
                      <a:r>
                        <a:rPr lang="pt-BR"/>
                        <a:t>Atribua a porta a uma VLAN.</a:t>
                      </a:r>
                    </a:p>
                  </a:txBody>
                  <a:tcPr anchor="ctr"/>
                </a:tc>
                <a:tc>
                  <a:txBody>
                    <a:bodyPr/>
                    <a:lstStyle/>
                    <a:p>
                      <a:pPr rtl="0"/>
                      <a:r>
                        <a:rPr lang="pt-BR"/>
                        <a:t>Switch(config-if)# </a:t>
                      </a:r>
                      <a:r>
                        <a:rPr lang="pt-BR" b="1"/>
                        <a:t>switchport access vlan</a:t>
                      </a:r>
                      <a:r>
                        <a:rPr lang="pt-BR"/>
                        <a:t> </a:t>
                      </a:r>
                      <a:r>
                        <a:rPr lang="pt-BR" i="1"/>
                        <a:t>vlan-id</a:t>
                      </a:r>
                    </a:p>
                  </a:txBody>
                  <a:tcPr anchor="ctr"/>
                </a:tc>
                <a:extLst>
                  <a:ext uri="{0D108BD9-81ED-4DB2-BD59-A6C34878D82A}">
                    <a16:rowId xmlns:a16="http://schemas.microsoft.com/office/drawing/2014/main" val="10004"/>
                  </a:ext>
                </a:extLst>
              </a:tr>
              <a:tr h="370840">
                <a:tc>
                  <a:txBody>
                    <a:bodyPr/>
                    <a:lstStyle/>
                    <a:p>
                      <a:pPr rtl="0"/>
                      <a:r>
                        <a:rPr lang="pt-BR"/>
                        <a:t>Volte para o modo EXEC privilegiado.</a:t>
                      </a:r>
                    </a:p>
                  </a:txBody>
                  <a:tcPr anchor="ctr"/>
                </a:tc>
                <a:tc>
                  <a:txBody>
                    <a:bodyPr/>
                    <a:lstStyle/>
                    <a:p>
                      <a:pPr rtl="0"/>
                      <a:r>
                        <a:rPr lang="pt-BR"/>
                        <a:t>Switch(config-if)# </a:t>
                      </a:r>
                      <a:r>
                        <a:rPr lang="pt-BR" b="1"/>
                        <a:t>end</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60041384"/>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pt-BR" sz="1600"/>
              <a:t>VLAN Configuration</a:t>
            </a:r>
            <a:br>
              <a:rPr lang="en-US" altLang="en-US" dirty="0"/>
            </a:br>
            <a:r>
              <a:rPr lang="pt-BR"/>
              <a:t>VLAN Port Assignment Example</a:t>
            </a:r>
          </a:p>
        </p:txBody>
      </p:sp>
      <p:sp>
        <p:nvSpPr>
          <p:cNvPr id="13315" name="Content Placeholder 2"/>
          <p:cNvSpPr>
            <a:spLocks noGrp="1"/>
          </p:cNvSpPr>
          <p:nvPr>
            <p:ph idx="1"/>
          </p:nvPr>
        </p:nvSpPr>
        <p:spPr>
          <a:xfrm>
            <a:off x="123574" y="867946"/>
            <a:ext cx="4361340" cy="2942054"/>
          </a:xfrm>
        </p:spPr>
        <p:txBody>
          <a:bodyPr/>
          <a:lstStyle/>
          <a:p>
            <a:pPr marL="0" indent="0" rtl="0">
              <a:buNone/>
            </a:pPr>
            <a:r>
              <a:rPr lang="pt-BR" sz="1800"/>
              <a:t>Podemos atribuir a VLAN à interface de porta.</a:t>
            </a:r>
          </a:p>
          <a:p>
            <a:pPr rtl="0">
              <a:buFont typeface="Arial" panose="020B0604020202020204" pitchFamily="34" charset="0"/>
              <a:buChar char="•"/>
            </a:pPr>
            <a:r>
              <a:rPr lang="pt-BR" sz="1800"/>
              <a:t>Assim que o dispositivo receber a VLAN, o dispositivo final precisará das informações de endereço IP para essa VLAN</a:t>
            </a:r>
          </a:p>
          <a:p>
            <a:pPr rtl="0">
              <a:buFont typeface="Arial" panose="020B0604020202020204" pitchFamily="34" charset="0"/>
              <a:buChar char="•"/>
            </a:pPr>
            <a:r>
              <a:rPr lang="pt-BR" sz="1800"/>
              <a:t>Aqui, Student PC recebe 172.17.20.22</a:t>
            </a:r>
          </a:p>
        </p:txBody>
      </p:sp>
      <p:graphicFrame>
        <p:nvGraphicFramePr>
          <p:cNvPr id="2" name="Table 1"/>
          <p:cNvGraphicFramePr>
            <a:graphicFrameLocks noGrp="1"/>
          </p:cNvGraphicFramePr>
          <p:nvPr>
            <p:extLst>
              <p:ext uri="{D42A27DB-BD31-4B8C-83A1-F6EECF244321}">
                <p14:modId xmlns:p14="http://schemas.microsoft.com/office/powerpoint/2010/main" val="3538620947"/>
              </p:ext>
            </p:extLst>
          </p:nvPr>
        </p:nvGraphicFramePr>
        <p:xfrm>
          <a:off x="4572000" y="2546550"/>
          <a:ext cx="4275773" cy="2225040"/>
        </p:xfrm>
        <a:graphic>
          <a:graphicData uri="http://schemas.openxmlformats.org/drawingml/2006/table">
            <a:tbl>
              <a:tblPr firstRow="1" bandRow="1">
                <a:tableStyleId>{5C22544A-7EE6-4342-B048-85BDC9FD1C3A}</a:tableStyleId>
              </a:tblPr>
              <a:tblGrid>
                <a:gridCol w="1684867">
                  <a:extLst>
                    <a:ext uri="{9D8B030D-6E8A-4147-A177-3AD203B41FA5}">
                      <a16:colId xmlns:a16="http://schemas.microsoft.com/office/drawing/2014/main" val="20000"/>
                    </a:ext>
                  </a:extLst>
                </a:gridCol>
                <a:gridCol w="2590906">
                  <a:extLst>
                    <a:ext uri="{9D8B030D-6E8A-4147-A177-3AD203B41FA5}">
                      <a16:colId xmlns:a16="http://schemas.microsoft.com/office/drawing/2014/main" val="20001"/>
                    </a:ext>
                  </a:extLst>
                </a:gridCol>
              </a:tblGrid>
              <a:tr h="370840">
                <a:tc>
                  <a:txBody>
                    <a:bodyPr/>
                    <a:lstStyle/>
                    <a:p>
                      <a:pPr rtl="0"/>
                      <a:r>
                        <a:rPr lang="pt-BR" sz="1600"/>
                        <a:t>Prompt</a:t>
                      </a:r>
                    </a:p>
                  </a:txBody>
                  <a:tcPr/>
                </a:tc>
                <a:tc>
                  <a:txBody>
                    <a:bodyPr/>
                    <a:lstStyle/>
                    <a:p>
                      <a:pPr rtl="0"/>
                      <a:r>
                        <a:rPr lang="pt-BR" sz="1600"/>
                        <a:t>Comando</a:t>
                      </a:r>
                    </a:p>
                  </a:txBody>
                  <a:tcPr/>
                </a:tc>
                <a:extLst>
                  <a:ext uri="{0D108BD9-81ED-4DB2-BD59-A6C34878D82A}">
                    <a16:rowId xmlns:a16="http://schemas.microsoft.com/office/drawing/2014/main" val="10000"/>
                  </a:ext>
                </a:extLst>
              </a:tr>
              <a:tr h="370840">
                <a:tc>
                  <a:txBody>
                    <a:bodyPr/>
                    <a:lstStyle/>
                    <a:p>
                      <a:pPr rtl="0"/>
                      <a:r>
                        <a:rPr lang="pt-BR" sz="1600"/>
                        <a:t>S1#</a:t>
                      </a:r>
                    </a:p>
                  </a:txBody>
                  <a:tcPr/>
                </a:tc>
                <a:tc>
                  <a:txBody>
                    <a:bodyPr/>
                    <a:lstStyle/>
                    <a:p>
                      <a:pPr rtl="0"/>
                      <a:r>
                        <a:rPr lang="pt-BR" sz="1600"/>
                        <a:t>configure terminal</a:t>
                      </a:r>
                    </a:p>
                  </a:txBody>
                  <a:tcPr/>
                </a:tc>
                <a:extLst>
                  <a:ext uri="{0D108BD9-81ED-4DB2-BD59-A6C34878D82A}">
                    <a16:rowId xmlns:a16="http://schemas.microsoft.com/office/drawing/2014/main" val="10001"/>
                  </a:ext>
                </a:extLst>
              </a:tr>
              <a:tr h="370840">
                <a:tc>
                  <a:txBody>
                    <a:bodyPr/>
                    <a:lstStyle/>
                    <a:p>
                      <a:pPr rtl="0"/>
                      <a:r>
                        <a:rPr lang="pt-BR" sz="1600"/>
                        <a:t>S1(config)#</a:t>
                      </a:r>
                    </a:p>
                  </a:txBody>
                  <a:tcPr/>
                </a:tc>
                <a:tc>
                  <a:txBody>
                    <a:bodyPr/>
                    <a:lstStyle/>
                    <a:p>
                      <a:pPr rtl="0"/>
                      <a:r>
                        <a:rPr lang="pt-BR" sz="1600"/>
                        <a:t>Interface</a:t>
                      </a:r>
                      <a:r>
                        <a:rPr lang="pt-BR" sz="1600" baseline="0"/>
                        <a:t> fa0/18</a:t>
                      </a:r>
                    </a:p>
                  </a:txBody>
                  <a:tcPr/>
                </a:tc>
                <a:extLst>
                  <a:ext uri="{0D108BD9-81ED-4DB2-BD59-A6C34878D82A}">
                    <a16:rowId xmlns:a16="http://schemas.microsoft.com/office/drawing/2014/main" val="10002"/>
                  </a:ext>
                </a:extLst>
              </a:tr>
              <a:tr h="370840">
                <a:tc>
                  <a:txBody>
                    <a:bodyPr/>
                    <a:lstStyle/>
                    <a:p>
                      <a:pPr rtl="0"/>
                      <a:r>
                        <a:rPr lang="pt-BR" sz="1600"/>
                        <a:t>S1(config-if)#</a:t>
                      </a:r>
                    </a:p>
                  </a:txBody>
                  <a:tcPr/>
                </a:tc>
                <a:tc>
                  <a:txBody>
                    <a:bodyPr/>
                    <a:lstStyle/>
                    <a:p>
                      <a:pPr rtl="0"/>
                      <a:r>
                        <a:rPr lang="pt-BR" sz="1600"/>
                        <a:t>Switchport mode</a:t>
                      </a:r>
                      <a:r>
                        <a:rPr lang="pt-BR" sz="1600" baseline="0"/>
                        <a:t> access</a:t>
                      </a:r>
                    </a:p>
                  </a:txBody>
                  <a:tcPr/>
                </a:tc>
                <a:extLst>
                  <a:ext uri="{0D108BD9-81ED-4DB2-BD59-A6C34878D82A}">
                    <a16:rowId xmlns:a16="http://schemas.microsoft.com/office/drawing/2014/main" val="10003"/>
                  </a:ext>
                </a:extLst>
              </a:tr>
              <a:tr h="370840">
                <a:tc>
                  <a:txBody>
                    <a:bodyPr/>
                    <a:lstStyle/>
                    <a:p>
                      <a:pPr rtl="0"/>
                      <a:r>
                        <a:rPr lang="pt-BR" sz="1600"/>
                        <a:t>S1(config-if)#</a:t>
                      </a:r>
                    </a:p>
                  </a:txBody>
                  <a:tcPr/>
                </a:tc>
                <a:tc>
                  <a:txBody>
                    <a:bodyPr/>
                    <a:lstStyle/>
                    <a:p>
                      <a:pPr rtl="0"/>
                      <a:r>
                        <a:rPr lang="pt-BR" sz="1600"/>
                        <a:t>Switchport</a:t>
                      </a:r>
                      <a:r>
                        <a:rPr lang="pt-BR" sz="1600" baseline="0"/>
                        <a:t> access vlan 20</a:t>
                      </a:r>
                    </a:p>
                  </a:txBody>
                  <a:tcPr/>
                </a:tc>
                <a:extLst>
                  <a:ext uri="{0D108BD9-81ED-4DB2-BD59-A6C34878D82A}">
                    <a16:rowId xmlns:a16="http://schemas.microsoft.com/office/drawing/2014/main" val="10004"/>
                  </a:ext>
                </a:extLst>
              </a:tr>
              <a:tr h="370840">
                <a:tc>
                  <a:txBody>
                    <a:bodyPr/>
                    <a:lstStyle/>
                    <a:p>
                      <a:pPr rtl="0"/>
                      <a:r>
                        <a:rPr lang="pt-BR" sz="1600"/>
                        <a:t>S1(config-if)#</a:t>
                      </a:r>
                    </a:p>
                  </a:txBody>
                  <a:tcPr/>
                </a:tc>
                <a:tc>
                  <a:txBody>
                    <a:bodyPr/>
                    <a:lstStyle/>
                    <a:p>
                      <a:pPr rtl="0"/>
                      <a:r>
                        <a:rPr lang="pt-BR" sz="1600"/>
                        <a:t>end</a:t>
                      </a:r>
                    </a:p>
                  </a:txBody>
                  <a:tcPr/>
                </a:tc>
                <a:extLst>
                  <a:ext uri="{0D108BD9-81ED-4DB2-BD59-A6C34878D82A}">
                    <a16:rowId xmlns:a16="http://schemas.microsoft.com/office/drawing/2014/main" val="10005"/>
                  </a:ext>
                </a:extLst>
              </a:tr>
            </a:tbl>
          </a:graphicData>
        </a:graphic>
      </p:graphicFrame>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858" y="146304"/>
            <a:ext cx="3914211" cy="2295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752531"/>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pt-BR" sz="1600"/>
              <a:t>VLANs de</a:t>
            </a:r>
            <a:r>
              <a:rPr lang="pt-BR"/>
              <a:t>voz edados de configuração de VLAN</a:t>
            </a:r>
          </a:p>
        </p:txBody>
      </p:sp>
      <p:sp>
        <p:nvSpPr>
          <p:cNvPr id="13315" name="Content Placeholder 2"/>
          <p:cNvSpPr>
            <a:spLocks noGrp="1"/>
          </p:cNvSpPr>
          <p:nvPr>
            <p:ph idx="1"/>
          </p:nvPr>
        </p:nvSpPr>
        <p:spPr>
          <a:xfrm>
            <a:off x="123574" y="867946"/>
            <a:ext cx="3965826" cy="2891254"/>
          </a:xfrm>
        </p:spPr>
        <p:txBody>
          <a:bodyPr/>
          <a:lstStyle/>
          <a:p>
            <a:pPr marL="0" indent="0" rtl="0">
              <a:buNone/>
            </a:pPr>
            <a:r>
              <a:rPr lang="pt-BR" sz="1800"/>
              <a:t>An access port may only be assigned to one data VLAN. No entanto, ela também pode ser atribuída a uma VLAN de voz para quando um telefone e um dispositivo final estiverem desligados da mesma porta de comutação.</a:t>
            </a:r>
          </a:p>
          <a:p>
            <a:pPr marL="0" indent="0">
              <a:buNone/>
            </a:pPr>
            <a:endParaRPr lang="en-CA" altLang="en-US" sz="16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265" y="1152144"/>
            <a:ext cx="4222849" cy="2688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0953693"/>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pt-BR"/>
              <a:t>Exemplo de VLAN dedados de configuração e VLAN de voz</a:t>
            </a:r>
          </a:p>
        </p:txBody>
      </p:sp>
      <p:sp>
        <p:nvSpPr>
          <p:cNvPr id="13315" name="Content Placeholder 2"/>
          <p:cNvSpPr>
            <a:spLocks noGrp="1"/>
          </p:cNvSpPr>
          <p:nvPr>
            <p:ph idx="1"/>
          </p:nvPr>
        </p:nvSpPr>
        <p:spPr>
          <a:xfrm>
            <a:off x="123574" y="867946"/>
            <a:ext cx="4558916" cy="3512030"/>
          </a:xfrm>
        </p:spPr>
        <p:txBody>
          <a:bodyPr/>
          <a:lstStyle/>
          <a:p>
            <a:pPr rtl="0">
              <a:buFont typeface="Arial" panose="020B0604020202020204" pitchFamily="34" charset="0"/>
              <a:buChar char="•"/>
            </a:pPr>
            <a:r>
              <a:rPr lang="pt-BR" sz="1600"/>
              <a:t>Queremos criar e nomear VLANs de voz e dados.</a:t>
            </a:r>
          </a:p>
          <a:p>
            <a:pPr rtl="0">
              <a:buFont typeface="Arial" panose="020B0604020202020204" pitchFamily="34" charset="0"/>
              <a:buChar char="•"/>
            </a:pPr>
            <a:r>
              <a:rPr lang="pt-BR" sz="1600"/>
              <a:t>Além de atribuir a VLAN de dados, também atribuiremos a VLAN de Voz e ativaremos QoS para o tráfego de voz para a interface.</a:t>
            </a:r>
          </a:p>
          <a:p>
            <a:pPr rtl="0">
              <a:buFont typeface="Arial" panose="020B0604020202020204" pitchFamily="34" charset="0"/>
              <a:buChar char="•"/>
            </a:pPr>
            <a:r>
              <a:rPr lang="pt-BR" sz="1600"/>
              <a:t>O switch catalisador mais recente criará automaticamente a VLAN, se ela ainda não existir, quando for atribuída a uma interface.</a:t>
            </a:r>
          </a:p>
          <a:p>
            <a:pPr marL="0" indent="0" rtl="0">
              <a:buNone/>
            </a:pPr>
            <a:r>
              <a:rPr lang="pt-BR" sz="1600" b="1"/>
              <a:t>Note: QoS is beyond the scope of this course. Aqui mostramos o uso do </a:t>
            </a:r>
            <a:r>
              <a:rPr lang="pt-BR" sz="1600"/>
              <a:t>comando mls qos trust [cos | device cisco-phone | dscp | ip-precedence]. </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802" y="996315"/>
            <a:ext cx="407670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802" y="3367278"/>
            <a:ext cx="407670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3858304"/>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3447287" cy="757551"/>
          </a:xfrm>
        </p:spPr>
        <p:txBody>
          <a:bodyPr/>
          <a:lstStyle/>
          <a:p>
            <a:pPr rtl="0"/>
            <a:r>
              <a:rPr lang="pt-BR" sz="1600"/>
              <a:t>VLAN Configuration</a:t>
            </a:r>
            <a:br>
              <a:rPr lang="en-US" altLang="en-US" dirty="0"/>
            </a:br>
            <a:r>
              <a:rPr lang="pt-BR"/>
              <a:t>Verify VLAN Information</a:t>
            </a:r>
          </a:p>
        </p:txBody>
      </p:sp>
      <p:sp>
        <p:nvSpPr>
          <p:cNvPr id="13315" name="Content Placeholder 2"/>
          <p:cNvSpPr>
            <a:spLocks noGrp="1"/>
          </p:cNvSpPr>
          <p:nvPr>
            <p:ph idx="1"/>
          </p:nvPr>
        </p:nvSpPr>
        <p:spPr>
          <a:xfrm>
            <a:off x="123574" y="867946"/>
            <a:ext cx="3552314" cy="1518638"/>
          </a:xfrm>
        </p:spPr>
        <p:txBody>
          <a:bodyPr/>
          <a:lstStyle/>
          <a:p>
            <a:pPr marL="0" indent="0" rtl="0">
              <a:buNone/>
            </a:pPr>
            <a:r>
              <a:rPr lang="pt-BR" sz="1600"/>
              <a:t>Use the </a:t>
            </a:r>
            <a:r>
              <a:rPr lang="pt-BR" sz="1600" b="1"/>
              <a:t>show vlan </a:t>
            </a:r>
            <a:r>
              <a:rPr lang="pt-BR" sz="1600"/>
              <a:t>command. A sintaxe completa é: </a:t>
            </a:r>
          </a:p>
          <a:p>
            <a:pPr marL="0" indent="0" rtl="0">
              <a:buNone/>
            </a:pPr>
            <a:r>
              <a:rPr lang="pt-BR" sz="1600" b="1"/>
              <a:t>show vlan [brief</a:t>
            </a:r>
            <a:r>
              <a:rPr lang="pt-BR" sz="1600"/>
              <a:t> | </a:t>
            </a:r>
            <a:r>
              <a:rPr lang="pt-BR" sz="1600" b="1"/>
              <a:t>id</a:t>
            </a:r>
            <a:r>
              <a:rPr lang="pt-BR" sz="1600"/>
              <a:t> </a:t>
            </a:r>
            <a:r>
              <a:rPr lang="pt-BR" sz="1600" i="1"/>
              <a:t>vlan-id</a:t>
            </a:r>
            <a:r>
              <a:rPr lang="pt-BR" sz="1600"/>
              <a:t> | </a:t>
            </a:r>
            <a:r>
              <a:rPr lang="pt-BR" sz="1600" b="1"/>
              <a:t>name</a:t>
            </a:r>
            <a:r>
              <a:rPr lang="pt-BR" sz="1600"/>
              <a:t> </a:t>
            </a:r>
            <a:r>
              <a:rPr lang="pt-BR" sz="1600" i="1"/>
              <a:t>vlan-name</a:t>
            </a:r>
            <a:r>
              <a:rPr lang="pt-BR" sz="1600"/>
              <a:t> | </a:t>
            </a:r>
            <a:r>
              <a:rPr lang="pt-BR" sz="1600" b="1"/>
              <a:t>summary</a:t>
            </a:r>
            <a:r>
              <a:rPr lang="pt-BR" sz="1600"/>
              <a:t>]</a:t>
            </a:r>
          </a:p>
        </p:txBody>
      </p:sp>
      <p:graphicFrame>
        <p:nvGraphicFramePr>
          <p:cNvPr id="2" name="Table 1"/>
          <p:cNvGraphicFramePr>
            <a:graphicFrameLocks noGrp="1"/>
          </p:cNvGraphicFramePr>
          <p:nvPr>
            <p:extLst>
              <p:ext uri="{D42A27DB-BD31-4B8C-83A1-F6EECF244321}">
                <p14:modId xmlns:p14="http://schemas.microsoft.com/office/powerpoint/2010/main" val="1671451748"/>
              </p:ext>
            </p:extLst>
          </p:nvPr>
        </p:nvGraphicFramePr>
        <p:xfrm>
          <a:off x="246888" y="2533142"/>
          <a:ext cx="8657274" cy="2062480"/>
        </p:xfrm>
        <a:graphic>
          <a:graphicData uri="http://schemas.openxmlformats.org/drawingml/2006/table">
            <a:tbl>
              <a:tblPr firstRow="1" bandRow="1">
                <a:tableStyleId>{5C22544A-7EE6-4342-B048-85BDC9FD1C3A}</a:tableStyleId>
              </a:tblPr>
              <a:tblGrid>
                <a:gridCol w="6373368">
                  <a:extLst>
                    <a:ext uri="{9D8B030D-6E8A-4147-A177-3AD203B41FA5}">
                      <a16:colId xmlns:a16="http://schemas.microsoft.com/office/drawing/2014/main" val="20000"/>
                    </a:ext>
                  </a:extLst>
                </a:gridCol>
                <a:gridCol w="2283906">
                  <a:extLst>
                    <a:ext uri="{9D8B030D-6E8A-4147-A177-3AD203B41FA5}">
                      <a16:colId xmlns:a16="http://schemas.microsoft.com/office/drawing/2014/main" val="20001"/>
                    </a:ext>
                  </a:extLst>
                </a:gridCol>
              </a:tblGrid>
              <a:tr h="370840">
                <a:tc>
                  <a:txBody>
                    <a:bodyPr/>
                    <a:lstStyle/>
                    <a:p>
                      <a:pPr rtl="0"/>
                      <a:r>
                        <a:rPr lang="pt-BR" sz="1600">
                          <a:effectLst/>
                        </a:rPr>
                        <a:t>Tarefa</a:t>
                      </a:r>
                    </a:p>
                  </a:txBody>
                  <a:tcPr anchor="ctr"/>
                </a:tc>
                <a:tc>
                  <a:txBody>
                    <a:bodyPr/>
                    <a:lstStyle/>
                    <a:p>
                      <a:pPr rtl="0"/>
                      <a:r>
                        <a:rPr lang="pt-BR" sz="1600"/>
                        <a:t>Command Option</a:t>
                      </a:r>
                    </a:p>
                  </a:txBody>
                  <a:tcPr anchor="ctr"/>
                </a:tc>
                <a:extLst>
                  <a:ext uri="{0D108BD9-81ED-4DB2-BD59-A6C34878D82A}">
                    <a16:rowId xmlns:a16="http://schemas.microsoft.com/office/drawing/2014/main" val="10000"/>
                  </a:ext>
                </a:extLst>
              </a:tr>
              <a:tr h="370840">
                <a:tc>
                  <a:txBody>
                    <a:bodyPr/>
                    <a:lstStyle/>
                    <a:p>
                      <a:pPr rtl="0"/>
                      <a:r>
                        <a:rPr lang="pt-BR" sz="1600"/>
                        <a:t>Display VLAN name, status, and its ports one VLAN per line.</a:t>
                      </a:r>
                    </a:p>
                  </a:txBody>
                  <a:tcPr anchor="ctr"/>
                </a:tc>
                <a:tc>
                  <a:txBody>
                    <a:bodyPr/>
                    <a:lstStyle/>
                    <a:p>
                      <a:pPr rtl="0"/>
                      <a:r>
                        <a:rPr lang="pt-BR" sz="1600" b="1"/>
                        <a:t>brief</a:t>
                      </a:r>
                    </a:p>
                  </a:txBody>
                  <a:tcPr anchor="ctr"/>
                </a:tc>
                <a:extLst>
                  <a:ext uri="{0D108BD9-81ED-4DB2-BD59-A6C34878D82A}">
                    <a16:rowId xmlns:a16="http://schemas.microsoft.com/office/drawing/2014/main" val="10001"/>
                  </a:ext>
                </a:extLst>
              </a:tr>
              <a:tr h="370840">
                <a:tc>
                  <a:txBody>
                    <a:bodyPr/>
                    <a:lstStyle/>
                    <a:p>
                      <a:pPr rtl="0"/>
                      <a:r>
                        <a:rPr lang="pt-BR" sz="1600"/>
                        <a:t>Display information about the identified VLAN ID number. </a:t>
                      </a:r>
                    </a:p>
                  </a:txBody>
                  <a:tcPr anchor="ctr"/>
                </a:tc>
                <a:tc>
                  <a:txBody>
                    <a:bodyPr/>
                    <a:lstStyle/>
                    <a:p>
                      <a:pPr rtl="0"/>
                      <a:r>
                        <a:rPr lang="pt-BR" sz="1600" b="1"/>
                        <a:t>id</a:t>
                      </a:r>
                      <a:r>
                        <a:rPr lang="pt-BR" sz="1600"/>
                        <a:t> </a:t>
                      </a:r>
                      <a:r>
                        <a:rPr lang="pt-BR" sz="1600" i="1"/>
                        <a:t>vlan-id</a:t>
                      </a:r>
                    </a:p>
                  </a:txBody>
                  <a:tcPr anchor="ctr"/>
                </a:tc>
                <a:extLst>
                  <a:ext uri="{0D108BD9-81ED-4DB2-BD59-A6C34878D82A}">
                    <a16:rowId xmlns:a16="http://schemas.microsoft.com/office/drawing/2014/main" val="10002"/>
                  </a:ext>
                </a:extLst>
              </a:tr>
              <a:tr h="370840">
                <a:tc>
                  <a:txBody>
                    <a:bodyPr/>
                    <a:lstStyle/>
                    <a:p>
                      <a:pPr rtl="0"/>
                      <a:r>
                        <a:rPr lang="pt-BR" sz="1600"/>
                        <a:t>Display information about the identified VLAN name. The </a:t>
                      </a:r>
                      <a:r>
                        <a:rPr lang="pt-BR" sz="1600" i="1"/>
                        <a:t>vlan-name</a:t>
                      </a:r>
                      <a:r>
                        <a:rPr lang="pt-BR" sz="1600"/>
                        <a:t> is an ASCII string from 1 to 32 characters.</a:t>
                      </a:r>
                    </a:p>
                  </a:txBody>
                  <a:tcPr anchor="ctr"/>
                </a:tc>
                <a:tc>
                  <a:txBody>
                    <a:bodyPr/>
                    <a:lstStyle/>
                    <a:p>
                      <a:pPr rtl="0"/>
                      <a:r>
                        <a:rPr lang="pt-BR" sz="1600" b="1"/>
                        <a:t>name</a:t>
                      </a:r>
                      <a:r>
                        <a:rPr lang="pt-BR" sz="1600"/>
                        <a:t> </a:t>
                      </a:r>
                      <a:r>
                        <a:rPr lang="pt-BR" sz="1600" i="1"/>
                        <a:t>vlan-name</a:t>
                      </a:r>
                    </a:p>
                  </a:txBody>
                  <a:tcPr anchor="ctr"/>
                </a:tc>
                <a:extLst>
                  <a:ext uri="{0D108BD9-81ED-4DB2-BD59-A6C34878D82A}">
                    <a16:rowId xmlns:a16="http://schemas.microsoft.com/office/drawing/2014/main" val="10003"/>
                  </a:ext>
                </a:extLst>
              </a:tr>
              <a:tr h="370840">
                <a:tc>
                  <a:txBody>
                    <a:bodyPr/>
                    <a:lstStyle/>
                    <a:p>
                      <a:pPr rtl="0"/>
                      <a:r>
                        <a:rPr lang="pt-BR" sz="1600"/>
                        <a:t>Exiba informações de resumo da VLAN.</a:t>
                      </a:r>
                    </a:p>
                  </a:txBody>
                  <a:tcPr anchor="ctr"/>
                </a:tc>
                <a:tc>
                  <a:txBody>
                    <a:bodyPr/>
                    <a:lstStyle/>
                    <a:p>
                      <a:pPr rtl="0"/>
                      <a:r>
                        <a:rPr lang="pt-BR" sz="1600" b="1"/>
                        <a:t>resumo</a:t>
                      </a:r>
                    </a:p>
                  </a:txBody>
                  <a:tcPr anchor="ctr"/>
                </a:tc>
                <a:extLst>
                  <a:ext uri="{0D108BD9-81ED-4DB2-BD59-A6C34878D82A}">
                    <a16:rowId xmlns:a16="http://schemas.microsoft.com/office/drawing/2014/main" val="10004"/>
                  </a:ext>
                </a:extLst>
              </a:tr>
            </a:tbl>
          </a:graphicData>
        </a:graphic>
      </p:graphicFrame>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8769" y="164592"/>
            <a:ext cx="5045393" cy="742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8769" y="1082744"/>
            <a:ext cx="5045393" cy="1331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8389466"/>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4467" y="186077"/>
            <a:ext cx="4604517" cy="757551"/>
          </a:xfrm>
        </p:spPr>
        <p:txBody>
          <a:bodyPr/>
          <a:lstStyle/>
          <a:p>
            <a:pPr rtl="0"/>
            <a:r>
              <a:rPr lang="pt-BR"/>
              <a:t>Associação da porta VLANde alteração da configuração da VLAN</a:t>
            </a:r>
          </a:p>
        </p:txBody>
      </p:sp>
      <p:sp>
        <p:nvSpPr>
          <p:cNvPr id="13315" name="Content Placeholder 2"/>
          <p:cNvSpPr>
            <a:spLocks noGrp="1"/>
          </p:cNvSpPr>
          <p:nvPr>
            <p:ph idx="1"/>
          </p:nvPr>
        </p:nvSpPr>
        <p:spPr>
          <a:xfrm>
            <a:off x="121589" y="1062680"/>
            <a:ext cx="4361340" cy="2890238"/>
          </a:xfrm>
        </p:spPr>
        <p:txBody>
          <a:bodyPr/>
          <a:lstStyle/>
          <a:p>
            <a:pPr marL="0" indent="0" rtl="0">
              <a:buNone/>
            </a:pPr>
            <a:r>
              <a:rPr lang="pt-BR" sz="1600"/>
              <a:t>Há várias maneiras de alterar a associação à VLAN:</a:t>
            </a:r>
          </a:p>
          <a:p>
            <a:pPr rtl="0">
              <a:buFont typeface="Arial" panose="020B0604020202020204" pitchFamily="34" charset="0"/>
              <a:buChar char="•"/>
            </a:pPr>
            <a:r>
              <a:rPr lang="pt-BR" sz="1600"/>
              <a:t>re-enter </a:t>
            </a:r>
            <a:r>
              <a:rPr lang="pt-BR" sz="1600" b="1"/>
              <a:t>switchport access vlan</a:t>
            </a:r>
            <a:r>
              <a:rPr lang="pt-BR" sz="1600"/>
              <a:t> </a:t>
            </a:r>
            <a:r>
              <a:rPr lang="pt-BR" sz="1600" i="1"/>
              <a:t>vlan-id </a:t>
            </a:r>
            <a:r>
              <a:rPr lang="pt-BR" sz="1600"/>
              <a:t>command</a:t>
            </a:r>
          </a:p>
          <a:p>
            <a:pPr rtl="0">
              <a:buFont typeface="Arial" panose="020B0604020202020204" pitchFamily="34" charset="0"/>
              <a:buChar char="•"/>
            </a:pPr>
            <a:r>
              <a:rPr lang="pt-BR" sz="1600"/>
              <a:t>usar a </a:t>
            </a:r>
            <a:r>
              <a:rPr lang="pt-BR" sz="1600" b="1"/>
              <a:t>vlan sem switchport access </a:t>
            </a:r>
            <a:r>
              <a:rPr lang="pt-BR" sz="1600"/>
              <a:t>para colocar a interface de volta na VLAN 1</a:t>
            </a:r>
          </a:p>
          <a:p>
            <a:pPr marL="0" indent="0" rtl="0">
              <a:buNone/>
            </a:pPr>
            <a:r>
              <a:rPr lang="pt-BR" sz="1600"/>
              <a:t>Use os comandos </a:t>
            </a:r>
            <a:r>
              <a:rPr lang="pt-BR" sz="1600" b="1"/>
              <a:t>show vlan brief </a:t>
            </a:r>
            <a:r>
              <a:rPr lang="pt-BR" sz="1600"/>
              <a:t>ou </a:t>
            </a:r>
            <a:r>
              <a:rPr lang="pt-BR" sz="1600" b="1"/>
              <a:t>show interface fa0/18 switchport </a:t>
            </a:r>
            <a:r>
              <a:rPr lang="pt-BR" sz="1600"/>
              <a:t>para verificar a associação de VLAN correta.</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526" y="188595"/>
            <a:ext cx="4370509" cy="2666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392" y="2962529"/>
            <a:ext cx="39147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385564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216408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pt-BR" sz="1400" b="1" i="0" u="none" strike="noStrike">
                          <a:solidFill>
                            <a:schemeClr val="bg1"/>
                          </a:solidFill>
                          <a:effectLst/>
                          <a:latin typeface="+mn-lt"/>
                        </a:rPr>
                        <a:t>Recurso</a:t>
                      </a:r>
                    </a:p>
                  </a:txBody>
                  <a:tcPr marL="9525" marR="9525" marT="9525" marB="0" anchor="b"/>
                </a:tc>
                <a:tc>
                  <a:txBody>
                    <a:bodyPr/>
                    <a:lstStyle/>
                    <a:p>
                      <a:pPr rtl="0"/>
                      <a:r>
                        <a:rPr lang="pt-BR"/>
                        <a:t>Descrição</a:t>
                      </a:r>
                    </a:p>
                  </a:txBody>
                  <a:tcPr/>
                </a:tc>
                <a:extLst>
                  <a:ext uri="{0D108BD9-81ED-4DB2-BD59-A6C34878D82A}">
                    <a16:rowId xmlns:a16="http://schemas.microsoft.com/office/drawing/2014/main" val="3768427975"/>
                  </a:ext>
                </a:extLst>
              </a:tr>
              <a:tr h="265091">
                <a:tc>
                  <a:txBody>
                    <a:bodyPr/>
                    <a:lstStyle/>
                    <a:p>
                      <a:pPr algn="l" rtl="0" fontAlgn="b"/>
                      <a:r>
                        <a:rPr lang="pt-BR" sz="1400" b="0" i="0" u="none" strike="noStrike">
                          <a:solidFill>
                            <a:srgbClr val="000000"/>
                          </a:solidFill>
                          <a:effectLst/>
                          <a:latin typeface="+mn-lt"/>
                        </a:rPr>
                        <a:t>Laboratórios práticos</a:t>
                      </a:r>
                    </a:p>
                  </a:txBody>
                  <a:tcPr marL="9525" marR="9525" marT="9525" marB="0" anchor="b"/>
                </a:tc>
                <a:tc>
                  <a:txBody>
                    <a:bodyPr/>
                    <a:lstStyle/>
                    <a:p>
                      <a:pPr rtl="0"/>
                      <a:r>
                        <a:rPr lang="pt-BR"/>
                        <a:t>Laboratórios projetados para trabalhar com equipamentos físicos.</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Atividades em sala de aula</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Estes são encontrados na página Recursos do instrutor. As atividades de aula são projetadas para facilitar o aprendizado, a discussão em aula e a colaboração.</a:t>
                      </a:r>
                    </a:p>
                  </a:txBody>
                  <a:tcPr/>
                </a:tc>
                <a:extLst>
                  <a:ext uri="{0D108BD9-81ED-4DB2-BD59-A6C34878D82A}">
                    <a16:rowId xmlns:a16="http://schemas.microsoft.com/office/drawing/2014/main" val="1125566603"/>
                  </a:ext>
                </a:extLst>
              </a:tr>
              <a:tr h="265091">
                <a:tc>
                  <a:txBody>
                    <a:bodyPr/>
                    <a:lstStyle/>
                    <a:p>
                      <a:pPr algn="l" rtl="0" fontAlgn="b"/>
                      <a:r>
                        <a:rPr lang="pt-BR" sz="1400" b="0" i="0" u="none" strike="noStrike">
                          <a:solidFill>
                            <a:srgbClr val="000000"/>
                          </a:solidFill>
                          <a:effectLst/>
                          <a:latin typeface="+mn-lt"/>
                        </a:rPr>
                        <a:t>Testes de módulo</a:t>
                      </a:r>
                    </a:p>
                  </a:txBody>
                  <a:tcPr marL="9525" marR="9525" marT="9525" marB="0" anchor="b"/>
                </a:tc>
                <a:tc>
                  <a:txBody>
                    <a:bodyPr/>
                    <a:lstStyle/>
                    <a:p>
                      <a:pPr rtl="0"/>
                      <a:r>
                        <a:rPr lang="pt-BR"/>
                        <a:t>Autoavaliações que integram conceitos e habilidades aprendidas ao longo da série de tópicos apresentados no módulo.</a:t>
                      </a:r>
                    </a:p>
                  </a:txBody>
                  <a:tcPr/>
                </a:tc>
                <a:extLst>
                  <a:ext uri="{0D108BD9-81ED-4DB2-BD59-A6C34878D82A}">
                    <a16:rowId xmlns:a16="http://schemas.microsoft.com/office/drawing/2014/main" val="831502776"/>
                  </a:ext>
                </a:extLst>
              </a:tr>
              <a:tr h="265091">
                <a:tc>
                  <a:txBody>
                    <a:bodyPr/>
                    <a:lstStyle/>
                    <a:p>
                      <a:pPr algn="l" rtl="0" fontAlgn="b"/>
                      <a:r>
                        <a:rPr lang="pt-BR" sz="1400" b="0" i="0" u="none" strike="noStrike">
                          <a:solidFill>
                            <a:srgbClr val="000000"/>
                          </a:solidFill>
                          <a:effectLst/>
                          <a:latin typeface="+mn-lt"/>
                        </a:rPr>
                        <a:t>Resumo do módulo</a:t>
                      </a:r>
                    </a:p>
                  </a:txBody>
                  <a:tcPr marL="9525" marR="9525" marT="9525" marB="0" anchor="b"/>
                </a:tc>
                <a:tc>
                  <a:txBody>
                    <a:bodyPr/>
                    <a:lstStyle/>
                    <a:p>
                      <a:pPr rtl="0"/>
                      <a:r>
                        <a:rPr lang="pt-BR"/>
                        <a:t>Recapita brevemente o conteúdo do módulo.</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pt-BR"/>
              <a:t>O que esperar neste módulo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pt-BR"/>
              <a:t>Para facilitar a aprendizagem, os seguintes recursos podem ser incluídos neste módulo:</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pt-BR" sz="1600"/>
              <a:t>Configuração de VLAN</a:t>
            </a:r>
            <a:br>
              <a:rPr lang="en-US" altLang="en-US" dirty="0"/>
            </a:br>
            <a:r>
              <a:rPr lang="pt-BR"/>
              <a:t>Excluir VLANs</a:t>
            </a:r>
          </a:p>
        </p:txBody>
      </p:sp>
      <p:sp>
        <p:nvSpPr>
          <p:cNvPr id="13315" name="Content Placeholder 2"/>
          <p:cNvSpPr>
            <a:spLocks noGrp="1"/>
          </p:cNvSpPr>
          <p:nvPr>
            <p:ph idx="1"/>
          </p:nvPr>
        </p:nvSpPr>
        <p:spPr>
          <a:xfrm>
            <a:off x="123574" y="867946"/>
            <a:ext cx="8672954" cy="2588485"/>
          </a:xfrm>
        </p:spPr>
        <p:txBody>
          <a:bodyPr/>
          <a:lstStyle/>
          <a:p>
            <a:pPr marL="0" indent="0" rtl="0">
              <a:buNone/>
            </a:pPr>
            <a:r>
              <a:rPr lang="pt-BR" sz="1600"/>
              <a:t>Exclua VLANs com o</a:t>
            </a:r>
            <a:r>
              <a:rPr lang="pt-BR" sz="1600" u="sng"/>
              <a:t> </a:t>
            </a:r>
            <a:r>
              <a:rPr lang="pt-BR" sz="1600"/>
              <a:t>comando </a:t>
            </a:r>
            <a:r>
              <a:rPr lang="pt-BR" sz="1600" b="1"/>
              <a:t>no vlan </a:t>
            </a:r>
            <a:r>
              <a:rPr lang="pt-BR" sz="1600" i="1"/>
              <a:t>vlan-id </a:t>
            </a:r>
            <a:r>
              <a:rPr lang="pt-BR" sz="1600"/>
              <a:t>.</a:t>
            </a:r>
          </a:p>
          <a:p>
            <a:pPr marL="0" indent="0" rtl="0">
              <a:buNone/>
            </a:pPr>
            <a:r>
              <a:rPr lang="pt-BR" sz="1600" b="1"/>
              <a:t>Caution</a:t>
            </a:r>
            <a:r>
              <a:rPr lang="pt-BR" sz="1600"/>
              <a:t>: Before deleting a VLAN, reassign all member ports to a different VLAN.</a:t>
            </a:r>
          </a:p>
          <a:p>
            <a:pPr rtl="0">
              <a:buFont typeface="Arial" panose="020B0604020202020204" pitchFamily="34" charset="0"/>
              <a:buChar char="•"/>
            </a:pPr>
            <a:r>
              <a:rPr lang="pt-BR" sz="1600"/>
              <a:t>Exclua todas as VLANs com os comandos </a:t>
            </a:r>
            <a:r>
              <a:rPr lang="pt-BR" sz="1600" b="1"/>
              <a:t>delete flash:vlan.dat </a:t>
            </a:r>
            <a:r>
              <a:rPr lang="pt-BR" sz="1600"/>
              <a:t>ou </a:t>
            </a:r>
            <a:r>
              <a:rPr lang="pt-BR" sz="1600" b="1"/>
              <a:t>delete vlan.dat </a:t>
            </a:r>
            <a:r>
              <a:rPr lang="pt-BR" sz="1600"/>
              <a:t>.</a:t>
            </a:r>
          </a:p>
          <a:p>
            <a:pPr rtl="0">
              <a:buFont typeface="Arial" panose="020B0604020202020204" pitchFamily="34" charset="0"/>
              <a:buChar char="•"/>
            </a:pPr>
            <a:r>
              <a:rPr lang="pt-BR" sz="1600"/>
              <a:t>Recarregue o switch ao excluir todas as VLANs.</a:t>
            </a:r>
          </a:p>
          <a:p>
            <a:pPr marL="0" indent="0" rtl="0">
              <a:buNone/>
            </a:pPr>
            <a:r>
              <a:rPr lang="pt-BR" sz="1600" b="1"/>
              <a:t>Observação</a:t>
            </a:r>
            <a:r>
              <a:rPr lang="pt-BR" sz="1600"/>
              <a:t>: para restaurar o padrão de fábrica — desconecte todos os cabos de dados, apague a configuração de inicialização e exclua o arquivo vlan.dat e recarregue o dispositivo. </a:t>
            </a:r>
          </a:p>
        </p:txBody>
      </p:sp>
    </p:spTree>
    <p:extLst>
      <p:ext uri="{BB962C8B-B14F-4D97-AF65-F5344CB8AC3E}">
        <p14:creationId xmlns:p14="http://schemas.microsoft.com/office/powerpoint/2010/main" val="2871149739"/>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pt-BR"/>
              <a:t>Rastreador depacotes de configuração de VLAN — Configuração de VLAN</a:t>
            </a:r>
          </a:p>
        </p:txBody>
      </p:sp>
      <p:sp>
        <p:nvSpPr>
          <p:cNvPr id="13315" name="Content Placeholder 2"/>
          <p:cNvSpPr>
            <a:spLocks noGrp="1"/>
          </p:cNvSpPr>
          <p:nvPr>
            <p:ph idx="1"/>
          </p:nvPr>
        </p:nvSpPr>
        <p:spPr>
          <a:xfrm>
            <a:off x="123574" y="867946"/>
            <a:ext cx="7950578" cy="1765525"/>
          </a:xfrm>
        </p:spPr>
        <p:txBody>
          <a:bodyPr/>
          <a:lstStyle/>
          <a:p>
            <a:pPr marL="0" indent="0" rtl="0">
              <a:buNone/>
            </a:pPr>
            <a:r>
              <a:rPr lang="pt-BR" sz="1600"/>
              <a:t>Nesta atividade do Packet Tracer, você executará o seguinte:</a:t>
            </a:r>
          </a:p>
          <a:p>
            <a:pPr lvl="1" rtl="0"/>
            <a:r>
              <a:rPr lang="pt-BR" sz="1600"/>
              <a:t>Verify the Default VLAN Configuration</a:t>
            </a:r>
          </a:p>
          <a:p>
            <a:pPr lvl="1" rtl="0"/>
            <a:r>
              <a:rPr lang="pt-BR" sz="1600"/>
              <a:t>Configurar VLANs</a:t>
            </a:r>
          </a:p>
          <a:p>
            <a:pPr lvl="1" rtl="0"/>
            <a:r>
              <a:rPr lang="pt-BR" sz="1600"/>
              <a:t>Atribua VLANs às portas</a:t>
            </a:r>
          </a:p>
        </p:txBody>
      </p:sp>
    </p:spTree>
    <p:extLst>
      <p:ext uri="{BB962C8B-B14F-4D97-AF65-F5344CB8AC3E}">
        <p14:creationId xmlns:p14="http://schemas.microsoft.com/office/powerpoint/2010/main" val="3592124376"/>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pt-BR">
                <a:solidFill>
                  <a:schemeClr val="accent5">
                    <a:lumMod val="40000"/>
                    <a:lumOff val="60000"/>
                  </a:schemeClr>
                </a:solidFill>
              </a:rPr>
              <a:t>3.4 VLAN Trunks</a:t>
            </a:r>
          </a:p>
        </p:txBody>
      </p:sp>
    </p:spTree>
    <p:custDataLst>
      <p:tags r:id="rId1"/>
    </p:custDataLst>
    <p:extLst>
      <p:ext uri="{BB962C8B-B14F-4D97-AF65-F5344CB8AC3E}">
        <p14:creationId xmlns:p14="http://schemas.microsoft.com/office/powerpoint/2010/main" val="1749772822"/>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1"/>
            <a:ext cx="9144000" cy="676656"/>
          </a:xfrm>
        </p:spPr>
        <p:txBody>
          <a:bodyPr/>
          <a:lstStyle/>
          <a:p>
            <a:pPr rtl="0"/>
            <a:r>
              <a:rPr lang="pt-BR"/>
              <a:t>Comandos de configuração detronco</a:t>
            </a:r>
            <a:r>
              <a:rPr lang="pt-BR" sz="1600"/>
              <a:t>de troncos de VLAN</a:t>
            </a:r>
          </a:p>
        </p:txBody>
      </p:sp>
      <p:sp>
        <p:nvSpPr>
          <p:cNvPr id="55299" name="Rectangle 3"/>
          <p:cNvSpPr>
            <a:spLocks noGrp="1" noChangeArrowheads="1"/>
          </p:cNvSpPr>
          <p:nvPr>
            <p:ph type="body" idx="1"/>
          </p:nvPr>
        </p:nvSpPr>
        <p:spPr>
          <a:xfrm>
            <a:off x="201168" y="872067"/>
            <a:ext cx="8805672" cy="563541"/>
          </a:xfrm>
        </p:spPr>
        <p:txBody>
          <a:bodyPr/>
          <a:lstStyle/>
          <a:p>
            <a:pPr marL="0" indent="0" rtl="0">
              <a:buNone/>
            </a:pPr>
            <a:r>
              <a:rPr lang="pt-BR" sz="1600"/>
              <a:t>Configurar e verificar troncos de VLAN. Os troncos são de camada 2 e transportam tráfego para todas as VLANs.</a:t>
            </a:r>
          </a:p>
        </p:txBody>
      </p:sp>
      <p:graphicFrame>
        <p:nvGraphicFramePr>
          <p:cNvPr id="2" name="Table 1"/>
          <p:cNvGraphicFramePr>
            <a:graphicFrameLocks noGrp="1"/>
          </p:cNvGraphicFramePr>
          <p:nvPr>
            <p:extLst>
              <p:ext uri="{D42A27DB-BD31-4B8C-83A1-F6EECF244321}">
                <p14:modId xmlns:p14="http://schemas.microsoft.com/office/powerpoint/2010/main" val="783497885"/>
              </p:ext>
            </p:extLst>
          </p:nvPr>
        </p:nvGraphicFramePr>
        <p:xfrm>
          <a:off x="182880" y="1573022"/>
          <a:ext cx="8759952" cy="3429000"/>
        </p:xfrm>
        <a:graphic>
          <a:graphicData uri="http://schemas.openxmlformats.org/drawingml/2006/table">
            <a:tbl>
              <a:tblPr firstRow="1" bandRow="1">
                <a:tableStyleId>{5C22544A-7EE6-4342-B048-85BDC9FD1C3A}</a:tableStyleId>
              </a:tblPr>
              <a:tblGrid>
                <a:gridCol w="4123944">
                  <a:extLst>
                    <a:ext uri="{9D8B030D-6E8A-4147-A177-3AD203B41FA5}">
                      <a16:colId xmlns:a16="http://schemas.microsoft.com/office/drawing/2014/main" val="20000"/>
                    </a:ext>
                  </a:extLst>
                </a:gridCol>
                <a:gridCol w="4636008">
                  <a:extLst>
                    <a:ext uri="{9D8B030D-6E8A-4147-A177-3AD203B41FA5}">
                      <a16:colId xmlns:a16="http://schemas.microsoft.com/office/drawing/2014/main" val="20001"/>
                    </a:ext>
                  </a:extLst>
                </a:gridCol>
              </a:tblGrid>
              <a:tr h="370840">
                <a:tc>
                  <a:txBody>
                    <a:bodyPr/>
                    <a:lstStyle/>
                    <a:p>
                      <a:pPr rtl="0"/>
                      <a:r>
                        <a:rPr lang="pt-BR" sz="1600" b="1">
                          <a:effectLst/>
                        </a:rPr>
                        <a:t>Tarefa</a:t>
                      </a:r>
                    </a:p>
                  </a:txBody>
                  <a:tcPr anchor="ctr"/>
                </a:tc>
                <a:tc>
                  <a:txBody>
                    <a:bodyPr/>
                    <a:lstStyle/>
                    <a:p>
                      <a:pPr rtl="0"/>
                      <a:r>
                        <a:rPr lang="pt-BR" sz="1600" b="1"/>
                        <a:t>Comando IOS</a:t>
                      </a:r>
                    </a:p>
                  </a:txBody>
                  <a:tcPr anchor="ctr"/>
                </a:tc>
                <a:extLst>
                  <a:ext uri="{0D108BD9-81ED-4DB2-BD59-A6C34878D82A}">
                    <a16:rowId xmlns:a16="http://schemas.microsoft.com/office/drawing/2014/main" val="10000"/>
                  </a:ext>
                </a:extLst>
              </a:tr>
              <a:tr h="370840">
                <a:tc>
                  <a:txBody>
                    <a:bodyPr/>
                    <a:lstStyle/>
                    <a:p>
                      <a:pPr rtl="0"/>
                      <a:r>
                        <a:rPr lang="pt-BR" sz="1600"/>
                        <a:t>Entre no modo de configuração global.</a:t>
                      </a:r>
                    </a:p>
                  </a:txBody>
                  <a:tcPr anchor="ctr"/>
                </a:tc>
                <a:tc>
                  <a:txBody>
                    <a:bodyPr/>
                    <a:lstStyle/>
                    <a:p>
                      <a:pPr rtl="0"/>
                      <a:r>
                        <a:rPr lang="pt-BR" sz="1600"/>
                        <a:t>Switch# </a:t>
                      </a:r>
                      <a:r>
                        <a:rPr lang="pt-BR" sz="1600" b="1"/>
                        <a:t>configure terminal</a:t>
                      </a:r>
                    </a:p>
                  </a:txBody>
                  <a:tcPr anchor="ctr"/>
                </a:tc>
                <a:extLst>
                  <a:ext uri="{0D108BD9-81ED-4DB2-BD59-A6C34878D82A}">
                    <a16:rowId xmlns:a16="http://schemas.microsoft.com/office/drawing/2014/main" val="10001"/>
                  </a:ext>
                </a:extLst>
              </a:tr>
              <a:tr h="370840">
                <a:tc>
                  <a:txBody>
                    <a:bodyPr/>
                    <a:lstStyle/>
                    <a:p>
                      <a:pPr rtl="0"/>
                      <a:r>
                        <a:rPr lang="pt-BR" sz="1600"/>
                        <a:t>Entre no modo de configuração da interface.</a:t>
                      </a:r>
                    </a:p>
                  </a:txBody>
                  <a:tcPr anchor="ctr"/>
                </a:tc>
                <a:tc>
                  <a:txBody>
                    <a:bodyPr/>
                    <a:lstStyle/>
                    <a:p>
                      <a:pPr rtl="0"/>
                      <a:r>
                        <a:rPr lang="pt-BR" sz="1600"/>
                        <a:t>Switch(config)# </a:t>
                      </a:r>
                      <a:r>
                        <a:rPr lang="pt-BR" sz="1600" b="1"/>
                        <a:t>interface </a:t>
                      </a:r>
                      <a:r>
                        <a:rPr lang="pt-BR" sz="1600" i="1"/>
                        <a:t>interface-id</a:t>
                      </a:r>
                    </a:p>
                  </a:txBody>
                  <a:tcPr anchor="ctr"/>
                </a:tc>
                <a:extLst>
                  <a:ext uri="{0D108BD9-81ED-4DB2-BD59-A6C34878D82A}">
                    <a16:rowId xmlns:a16="http://schemas.microsoft.com/office/drawing/2014/main" val="10002"/>
                  </a:ext>
                </a:extLst>
              </a:tr>
              <a:tr h="370840">
                <a:tc>
                  <a:txBody>
                    <a:bodyPr/>
                    <a:lstStyle/>
                    <a:p>
                      <a:pPr rtl="0"/>
                      <a:r>
                        <a:rPr lang="pt-BR" sz="1600"/>
                        <a:t>Defina a porta para o modo de entroncamento permanente.</a:t>
                      </a:r>
                    </a:p>
                  </a:txBody>
                  <a:tcPr anchor="ctr"/>
                </a:tc>
                <a:tc>
                  <a:txBody>
                    <a:bodyPr/>
                    <a:lstStyle/>
                    <a:p>
                      <a:pPr rtl="0"/>
                      <a:r>
                        <a:rPr lang="pt-BR" sz="1600"/>
                        <a:t>Switch(config-if)# </a:t>
                      </a:r>
                      <a:r>
                        <a:rPr lang="pt-BR" sz="1600" b="1"/>
                        <a:t>switchport mode trunk</a:t>
                      </a:r>
                    </a:p>
                  </a:txBody>
                  <a:tcPr anchor="ctr"/>
                </a:tc>
                <a:extLst>
                  <a:ext uri="{0D108BD9-81ED-4DB2-BD59-A6C34878D82A}">
                    <a16:rowId xmlns:a16="http://schemas.microsoft.com/office/drawing/2014/main" val="10003"/>
                  </a:ext>
                </a:extLst>
              </a:tr>
              <a:tr h="370840">
                <a:tc>
                  <a:txBody>
                    <a:bodyPr/>
                    <a:lstStyle/>
                    <a:p>
                      <a:pPr rtl="0"/>
                      <a:r>
                        <a:rPr lang="pt-BR" sz="1600"/>
                        <a:t>Sets the native VLAN to something other than VLAN 1.</a:t>
                      </a:r>
                    </a:p>
                  </a:txBody>
                  <a:tcPr anchor="ctr"/>
                </a:tc>
                <a:tc>
                  <a:txBody>
                    <a:bodyPr/>
                    <a:lstStyle/>
                    <a:p>
                      <a:pPr rtl="0"/>
                      <a:r>
                        <a:rPr lang="pt-BR" sz="1600"/>
                        <a:t>Switch(config-if)# </a:t>
                      </a:r>
                      <a:r>
                        <a:rPr lang="pt-BR" sz="1600" b="1"/>
                        <a:t>switchport trunk native vlan </a:t>
                      </a:r>
                      <a:r>
                        <a:rPr lang="pt-BR" sz="1600" i="1"/>
                        <a:t>vlan-id</a:t>
                      </a:r>
                    </a:p>
                  </a:txBody>
                  <a:tcPr anchor="ctr"/>
                </a:tc>
                <a:extLst>
                  <a:ext uri="{0D108BD9-81ED-4DB2-BD59-A6C34878D82A}">
                    <a16:rowId xmlns:a16="http://schemas.microsoft.com/office/drawing/2014/main" val="10004"/>
                  </a:ext>
                </a:extLst>
              </a:tr>
              <a:tr h="370840">
                <a:tc>
                  <a:txBody>
                    <a:bodyPr/>
                    <a:lstStyle/>
                    <a:p>
                      <a:pPr rtl="0"/>
                      <a:r>
                        <a:rPr lang="pt-BR" sz="1600"/>
                        <a:t>Especifique a lista de VLANs a serem permitidas no link de tronco.</a:t>
                      </a:r>
                    </a:p>
                  </a:txBody>
                  <a:tcPr anchor="ctr"/>
                </a:tc>
                <a:tc>
                  <a:txBody>
                    <a:bodyPr/>
                    <a:lstStyle/>
                    <a:p>
                      <a:pPr rtl="0"/>
                      <a:r>
                        <a:rPr lang="pt-BR" sz="1600"/>
                        <a:t>Switch(config-if)# </a:t>
                      </a:r>
                      <a:r>
                        <a:rPr lang="pt-BR" sz="1600" b="1"/>
                        <a:t>switchport trunk allowed vlan </a:t>
                      </a:r>
                      <a:r>
                        <a:rPr lang="pt-BR" sz="1600" i="1"/>
                        <a:t>vlan-list</a:t>
                      </a:r>
                    </a:p>
                  </a:txBody>
                  <a:tcPr anchor="ctr"/>
                </a:tc>
                <a:extLst>
                  <a:ext uri="{0D108BD9-81ED-4DB2-BD59-A6C34878D82A}">
                    <a16:rowId xmlns:a16="http://schemas.microsoft.com/office/drawing/2014/main" val="10005"/>
                  </a:ext>
                </a:extLst>
              </a:tr>
              <a:tr h="370840">
                <a:tc>
                  <a:txBody>
                    <a:bodyPr/>
                    <a:lstStyle/>
                    <a:p>
                      <a:pPr rtl="0"/>
                      <a:r>
                        <a:rPr lang="pt-BR" sz="1600"/>
                        <a:t>Volte para o modo EXEC privilegiado.</a:t>
                      </a:r>
                    </a:p>
                  </a:txBody>
                  <a:tcPr anchor="ctr"/>
                </a:tc>
                <a:tc>
                  <a:txBody>
                    <a:bodyPr/>
                    <a:lstStyle/>
                    <a:p>
                      <a:pPr rtl="0"/>
                      <a:r>
                        <a:rPr lang="pt-BR" sz="1600"/>
                        <a:t>Switch(config-if)# </a:t>
                      </a:r>
                      <a:r>
                        <a:rPr lang="pt-BR" sz="1600" b="1"/>
                        <a:t>end</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00830764"/>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 y="0"/>
            <a:ext cx="4340351" cy="757551"/>
          </a:xfrm>
        </p:spPr>
        <p:txBody>
          <a:bodyPr/>
          <a:lstStyle/>
          <a:p>
            <a:pPr rtl="0"/>
            <a:r>
              <a:rPr lang="pt-BR"/>
              <a:t>Exemplo de configuração detronco</a:t>
            </a:r>
            <a:r>
              <a:rPr lang="pt-BR" sz="1600"/>
              <a:t>de troncos de VLAN</a:t>
            </a:r>
          </a:p>
        </p:txBody>
      </p:sp>
      <p:sp>
        <p:nvSpPr>
          <p:cNvPr id="55299" name="Rectangle 3"/>
          <p:cNvSpPr>
            <a:spLocks noGrp="1" noChangeArrowheads="1"/>
          </p:cNvSpPr>
          <p:nvPr>
            <p:ph type="body" idx="1"/>
          </p:nvPr>
        </p:nvSpPr>
        <p:spPr>
          <a:xfrm>
            <a:off x="0" y="796595"/>
            <a:ext cx="4398264" cy="1672285"/>
          </a:xfrm>
        </p:spPr>
        <p:txBody>
          <a:bodyPr/>
          <a:lstStyle/>
          <a:p>
            <a:pPr marL="0" indent="0" rtl="0">
              <a:buNone/>
            </a:pPr>
            <a:r>
              <a:rPr lang="pt-BR" sz="1600"/>
              <a:t>As sub-redes associadas a cada VLAN são:</a:t>
            </a:r>
          </a:p>
          <a:p>
            <a:pPr lvl="1" rtl="0"/>
            <a:r>
              <a:rPr lang="pt-BR" sz="1600"/>
              <a:t>VLAN 10 - Faculty/Staff - 172.17.10.0/24</a:t>
            </a:r>
          </a:p>
          <a:p>
            <a:pPr lvl="1" rtl="0"/>
            <a:r>
              <a:rPr lang="pt-BR" sz="1600"/>
              <a:t>VLAN 20 - Estudantes - 172.17.20.0/24</a:t>
            </a:r>
          </a:p>
          <a:p>
            <a:pPr lvl="1" rtl="0"/>
            <a:r>
              <a:rPr lang="pt-BR" sz="1600"/>
              <a:t>VLAN 30 - Convidado - 172.17.30.0/24</a:t>
            </a:r>
          </a:p>
          <a:p>
            <a:pPr lvl="1" rtl="0"/>
            <a:r>
              <a:rPr lang="pt-BR" sz="1600"/>
              <a:t>VLAN 99 - Nativo - 172.17.99.0/24</a:t>
            </a:r>
          </a:p>
        </p:txBody>
      </p:sp>
      <p:sp>
        <p:nvSpPr>
          <p:cNvPr id="3" name="Rectangle 4"/>
          <p:cNvSpPr txBox="1"/>
          <p:nvPr/>
        </p:nvSpPr>
        <p:spPr>
          <a:xfrm>
            <a:off x="109728" y="2569464"/>
            <a:ext cx="3136392" cy="2031325"/>
          </a:xfrm>
          <a:prstGeom prst="rect">
            <a:avLst/>
          </a:prstGeom>
          <a:noFill/>
        </p:spPr>
        <p:txBody>
          <a:bodyPr wrap="square" rtlCol="0" anchor="t">
            <a:spAutoFit/>
          </a:bodyPr>
          <a:lstStyle/>
          <a:p>
            <a:pPr rtl="0"/>
            <a:r>
              <a:rPr lang="pt-BR" sz="1400" dirty="0">
                <a:solidFill>
                  <a:srgbClr val="000000"/>
                </a:solidFill>
                <a:latin typeface="Arial"/>
                <a:ea typeface="ＭＳ Ｐゴシック"/>
                <a:cs typeface="Arial"/>
              </a:rPr>
              <a:t>A porta F0/1 em S1 está configurada como uma porta de tronco.</a:t>
            </a:r>
          </a:p>
          <a:p>
            <a:endParaRPr lang="en-US" sz="1400" dirty="0">
              <a:solidFill>
                <a:srgbClr val="000000"/>
              </a:solidFill>
              <a:cs typeface="Arial"/>
            </a:endParaRPr>
          </a:p>
          <a:p>
            <a:r>
              <a:rPr lang="pt-BR" sz="1400" b="1" dirty="0">
                <a:solidFill>
                  <a:srgbClr val="000000"/>
                </a:solidFill>
                <a:latin typeface="Arial"/>
                <a:ea typeface="ＭＳ Ｐゴシック"/>
                <a:cs typeface="Arial"/>
              </a:rPr>
              <a:t>Observação</a:t>
            </a:r>
            <a:r>
              <a:rPr lang="pt-BR" sz="1400" dirty="0">
                <a:solidFill>
                  <a:srgbClr val="000000"/>
                </a:solidFill>
                <a:latin typeface="Arial"/>
                <a:ea typeface="ＭＳ Ｐゴシック"/>
                <a:cs typeface="Arial"/>
              </a:rPr>
              <a:t>: Isso pressupõe que um switch 2960 usando a marcação 802.1q. Os switches de camada 3 exigem que o encapsulamento seja configurado antes do modo de tronco. </a:t>
            </a:r>
            <a:r>
              <a:rPr lang="pt-BR" sz="1400" b="1" dirty="0">
                <a:solidFill>
                  <a:srgbClr val="000000"/>
                </a:solidFill>
                <a:latin typeface="Arial"/>
                <a:ea typeface="ＭＳ Ｐゴシック"/>
                <a:cs typeface="Arial"/>
              </a:rPr>
              <a:t> </a:t>
            </a:r>
            <a:endParaRPr lang="pt-BR" sz="1400" b="1" dirty="0">
              <a:solidFill>
                <a:srgbClr val="000000"/>
              </a:solidFill>
              <a:cs typeface="Arial"/>
            </a:endParaRPr>
          </a:p>
        </p:txBody>
      </p:sp>
      <p:graphicFrame>
        <p:nvGraphicFramePr>
          <p:cNvPr id="2" name="Table 1"/>
          <p:cNvGraphicFramePr>
            <a:graphicFrameLocks noGrp="1"/>
          </p:cNvGraphicFramePr>
          <p:nvPr>
            <p:extLst>
              <p:ext uri="{D42A27DB-BD31-4B8C-83A1-F6EECF244321}">
                <p14:modId xmlns:p14="http://schemas.microsoft.com/office/powerpoint/2010/main" val="1464695307"/>
              </p:ext>
            </p:extLst>
          </p:nvPr>
        </p:nvGraphicFramePr>
        <p:xfrm>
          <a:off x="3305442" y="2558606"/>
          <a:ext cx="5629656" cy="2225040"/>
        </p:xfrm>
        <a:graphic>
          <a:graphicData uri="http://schemas.openxmlformats.org/drawingml/2006/table">
            <a:tbl>
              <a:tblPr firstRow="1" bandRow="1">
                <a:tableStyleId>{5C22544A-7EE6-4342-B048-85BDC9FD1C3A}</a:tableStyleId>
              </a:tblPr>
              <a:tblGrid>
                <a:gridCol w="1432560">
                  <a:extLst>
                    <a:ext uri="{9D8B030D-6E8A-4147-A177-3AD203B41FA5}">
                      <a16:colId xmlns:a16="http://schemas.microsoft.com/office/drawing/2014/main" val="20000"/>
                    </a:ext>
                  </a:extLst>
                </a:gridCol>
                <a:gridCol w="4197096">
                  <a:extLst>
                    <a:ext uri="{9D8B030D-6E8A-4147-A177-3AD203B41FA5}">
                      <a16:colId xmlns:a16="http://schemas.microsoft.com/office/drawing/2014/main" val="20001"/>
                    </a:ext>
                  </a:extLst>
                </a:gridCol>
              </a:tblGrid>
              <a:tr h="370840">
                <a:tc>
                  <a:txBody>
                    <a:bodyPr/>
                    <a:lstStyle/>
                    <a:p>
                      <a:pPr rtl="0"/>
                      <a:r>
                        <a:rPr lang="pt-BR" sz="1600"/>
                        <a:t>Prompt</a:t>
                      </a:r>
                    </a:p>
                  </a:txBody>
                  <a:tcPr/>
                </a:tc>
                <a:tc>
                  <a:txBody>
                    <a:bodyPr/>
                    <a:lstStyle/>
                    <a:p>
                      <a:pPr rtl="0"/>
                      <a:r>
                        <a:rPr lang="pt-BR" sz="1600"/>
                        <a:t>Comando</a:t>
                      </a:r>
                    </a:p>
                  </a:txBody>
                  <a:tcPr/>
                </a:tc>
                <a:extLst>
                  <a:ext uri="{0D108BD9-81ED-4DB2-BD59-A6C34878D82A}">
                    <a16:rowId xmlns:a16="http://schemas.microsoft.com/office/drawing/2014/main" val="10000"/>
                  </a:ext>
                </a:extLst>
              </a:tr>
              <a:tr h="370840">
                <a:tc>
                  <a:txBody>
                    <a:bodyPr/>
                    <a:lstStyle/>
                    <a:p>
                      <a:pPr rtl="0"/>
                      <a:r>
                        <a:rPr lang="pt-BR" sz="1600"/>
                        <a:t>S1(config)#</a:t>
                      </a:r>
                    </a:p>
                  </a:txBody>
                  <a:tcPr/>
                </a:tc>
                <a:tc>
                  <a:txBody>
                    <a:bodyPr/>
                    <a:lstStyle/>
                    <a:p>
                      <a:pPr rtl="0"/>
                      <a:r>
                        <a:rPr lang="pt-BR" sz="1600"/>
                        <a:t>Interface</a:t>
                      </a:r>
                      <a:r>
                        <a:rPr lang="pt-BR" sz="1600" baseline="0"/>
                        <a:t> fa0/1</a:t>
                      </a:r>
                    </a:p>
                  </a:txBody>
                  <a:tcPr/>
                </a:tc>
                <a:extLst>
                  <a:ext uri="{0D108BD9-81ED-4DB2-BD59-A6C34878D82A}">
                    <a16:rowId xmlns:a16="http://schemas.microsoft.com/office/drawing/2014/main" val="10001"/>
                  </a:ext>
                </a:extLst>
              </a:tr>
              <a:tr h="370840">
                <a:tc>
                  <a:txBody>
                    <a:bodyPr/>
                    <a:lstStyle/>
                    <a:p>
                      <a:pPr rtl="0"/>
                      <a:r>
                        <a:rPr lang="pt-BR" sz="1600"/>
                        <a:t>S1(config-if)#</a:t>
                      </a:r>
                    </a:p>
                  </a:txBody>
                  <a:tcPr/>
                </a:tc>
                <a:tc>
                  <a:txBody>
                    <a:bodyPr/>
                    <a:lstStyle/>
                    <a:p>
                      <a:pPr rtl="0"/>
                      <a:r>
                        <a:rPr lang="pt-BR" sz="1600"/>
                        <a:t>Switchport mode</a:t>
                      </a:r>
                      <a:r>
                        <a:rPr lang="pt-BR" sz="1600" baseline="0"/>
                        <a:t> trunk</a:t>
                      </a:r>
                    </a:p>
                  </a:txBody>
                  <a:tcPr/>
                </a:tc>
                <a:extLst>
                  <a:ext uri="{0D108BD9-81ED-4DB2-BD59-A6C34878D82A}">
                    <a16:rowId xmlns:a16="http://schemas.microsoft.com/office/drawing/2014/main" val="10002"/>
                  </a:ext>
                </a:extLst>
              </a:tr>
              <a:tr h="370840">
                <a:tc>
                  <a:txBody>
                    <a:bodyPr/>
                    <a:lstStyle/>
                    <a:p>
                      <a:pPr rtl="0"/>
                      <a:r>
                        <a:rPr lang="pt-BR" sz="1600"/>
                        <a:t>S1(config-if)#</a:t>
                      </a:r>
                    </a:p>
                  </a:txBody>
                  <a:tcPr/>
                </a:tc>
                <a:tc>
                  <a:txBody>
                    <a:bodyPr/>
                    <a:lstStyle/>
                    <a:p>
                      <a:pPr rtl="0"/>
                      <a:r>
                        <a:rPr lang="pt-BR" sz="1600"/>
                        <a:t>Switchport </a:t>
                      </a:r>
                      <a:r>
                        <a:rPr lang="pt-BR" sz="1600" baseline="0"/>
                        <a:t>trunk native vlan 99</a:t>
                      </a:r>
                    </a:p>
                  </a:txBody>
                  <a:tcPr/>
                </a:tc>
                <a:extLst>
                  <a:ext uri="{0D108BD9-81ED-4DB2-BD59-A6C34878D82A}">
                    <a16:rowId xmlns:a16="http://schemas.microsoft.com/office/drawing/2014/main" val="10003"/>
                  </a:ext>
                </a:extLst>
              </a:tr>
              <a:tr h="370840">
                <a:tc>
                  <a:txBody>
                    <a:bodyPr/>
                    <a:lstStyle/>
                    <a:p>
                      <a:pPr rtl="0"/>
                      <a:r>
                        <a:rPr lang="pt-BR" sz="1600"/>
                        <a:t>S1(config-if)#</a:t>
                      </a:r>
                    </a:p>
                  </a:txBody>
                  <a:tcPr/>
                </a:tc>
                <a:tc>
                  <a:txBody>
                    <a:bodyPr/>
                    <a:lstStyle/>
                    <a:p>
                      <a:pPr rtl="0"/>
                      <a:r>
                        <a:rPr lang="pt-BR" sz="1600"/>
                        <a:t>Switchport</a:t>
                      </a:r>
                      <a:r>
                        <a:rPr lang="pt-BR" sz="1600" baseline="0"/>
                        <a:t> trunk allowed vlan 10,20,30,99</a:t>
                      </a:r>
                    </a:p>
                  </a:txBody>
                  <a:tcPr/>
                </a:tc>
                <a:extLst>
                  <a:ext uri="{0D108BD9-81ED-4DB2-BD59-A6C34878D82A}">
                    <a16:rowId xmlns:a16="http://schemas.microsoft.com/office/drawing/2014/main" val="10004"/>
                  </a:ext>
                </a:extLst>
              </a:tr>
              <a:tr h="370840">
                <a:tc>
                  <a:txBody>
                    <a:bodyPr/>
                    <a:lstStyle/>
                    <a:p>
                      <a:pPr rtl="0"/>
                      <a:r>
                        <a:rPr lang="pt-BR" sz="1600"/>
                        <a:t>S1(config-if)#</a:t>
                      </a:r>
                    </a:p>
                  </a:txBody>
                  <a:tcPr/>
                </a:tc>
                <a:tc>
                  <a:txBody>
                    <a:bodyPr/>
                    <a:lstStyle/>
                    <a:p>
                      <a:pPr rtl="0"/>
                      <a:r>
                        <a:rPr lang="pt-BR" sz="1600"/>
                        <a:t>end</a:t>
                      </a:r>
                    </a:p>
                  </a:txBody>
                  <a:tcPr/>
                </a:tc>
                <a:extLst>
                  <a:ext uri="{0D108BD9-81ED-4DB2-BD59-A6C34878D82A}">
                    <a16:rowId xmlns:a16="http://schemas.microsoft.com/office/drawing/2014/main" val="10005"/>
                  </a:ext>
                </a:extLst>
              </a:tr>
            </a:tbl>
          </a:graphicData>
        </a:graphic>
      </p:graphicFrame>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752" y="81154"/>
            <a:ext cx="4061346" cy="2321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643246"/>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4398264" cy="757551"/>
          </a:xfrm>
        </p:spPr>
        <p:txBody>
          <a:bodyPr/>
          <a:lstStyle/>
          <a:p>
            <a:pPr rtl="0"/>
            <a:r>
              <a:rPr lang="pt-BR" sz="1600"/>
              <a:t>VLAN Trunks</a:t>
            </a:r>
            <a:br>
              <a:rPr lang="en-US" altLang="en-US" sz="1600" dirty="0"/>
            </a:br>
            <a:r>
              <a:rPr lang="pt-BR"/>
              <a:t>Verify Trunk Configuration</a:t>
            </a:r>
          </a:p>
        </p:txBody>
      </p:sp>
      <p:sp>
        <p:nvSpPr>
          <p:cNvPr id="55299" name="Rectangle 3"/>
          <p:cNvSpPr>
            <a:spLocks noGrp="1" noChangeArrowheads="1"/>
          </p:cNvSpPr>
          <p:nvPr>
            <p:ph type="body" idx="1"/>
          </p:nvPr>
        </p:nvSpPr>
        <p:spPr>
          <a:xfrm>
            <a:off x="113464" y="828130"/>
            <a:ext cx="4401766" cy="3672114"/>
          </a:xfrm>
        </p:spPr>
        <p:txBody>
          <a:bodyPr/>
          <a:lstStyle/>
          <a:p>
            <a:pPr marL="0" indent="0" rtl="0">
              <a:buNone/>
            </a:pPr>
            <a:r>
              <a:rPr lang="pt-BR" sz="1600"/>
              <a:t>Defina o modo tronco e a vlan nativa.</a:t>
            </a:r>
          </a:p>
          <a:p>
            <a:pPr marL="0" indent="0" rtl="0">
              <a:buNone/>
            </a:pPr>
            <a:r>
              <a:rPr lang="pt-BR" sz="1600"/>
              <a:t>Observe o comando </a:t>
            </a:r>
            <a:r>
              <a:rPr lang="pt-BR" sz="1600" b="1"/>
              <a:t>sh int fa0/1 switchport </a:t>
            </a:r>
            <a:r>
              <a:rPr lang="pt-BR" sz="1600"/>
              <a:t>:</a:t>
            </a:r>
          </a:p>
          <a:p>
            <a:pPr rtl="0">
              <a:buFont typeface="Arial" panose="020B0604020202020204" pitchFamily="34" charset="0"/>
              <a:buChar char="•"/>
            </a:pPr>
            <a:r>
              <a:rPr lang="pt-BR" sz="1600"/>
              <a:t>Está definido como tronco administrativamente</a:t>
            </a:r>
          </a:p>
          <a:p>
            <a:pPr rtl="0">
              <a:buFont typeface="Arial" panose="020B0604020202020204" pitchFamily="34" charset="0"/>
              <a:buChar char="•"/>
            </a:pPr>
            <a:r>
              <a:rPr lang="pt-BR" sz="1600"/>
              <a:t>É definido como tronco operacionalmente (funcionando)</a:t>
            </a:r>
          </a:p>
          <a:p>
            <a:pPr rtl="0">
              <a:buFont typeface="Arial" panose="020B0604020202020204" pitchFamily="34" charset="0"/>
              <a:buChar char="•"/>
            </a:pPr>
            <a:r>
              <a:rPr lang="pt-BR" sz="1600"/>
              <a:t>O encapsulamento é dot1q</a:t>
            </a:r>
          </a:p>
          <a:p>
            <a:pPr rtl="0">
              <a:buFont typeface="Arial" panose="020B0604020202020204" pitchFamily="34" charset="0"/>
              <a:buChar char="•"/>
            </a:pPr>
            <a:r>
              <a:rPr lang="pt-BR" sz="1600"/>
              <a:t>Native VLAN set to VLAN 99 </a:t>
            </a:r>
          </a:p>
          <a:p>
            <a:pPr rtl="0">
              <a:buFont typeface="Arial" panose="020B0604020202020204" pitchFamily="34" charset="0"/>
              <a:buChar char="•"/>
            </a:pPr>
            <a:r>
              <a:rPr lang="pt-BR" sz="1600"/>
              <a:t>Todas as VLANs criadas no switch passarão o tráfego nesse tronco</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5230" y="504016"/>
            <a:ext cx="4445889" cy="4189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211513"/>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pPr rtl="0"/>
            <a:r>
              <a:rPr lang="pt-BR" sz="1600"/>
              <a:t>VLAN Trunks</a:t>
            </a:r>
            <a:br>
              <a:rPr lang="en-US" altLang="en-US" sz="1600" dirty="0"/>
            </a:br>
            <a:r>
              <a:rPr lang="pt-BR"/>
              <a:t>Reset the Trunk to the Default State</a:t>
            </a:r>
          </a:p>
        </p:txBody>
      </p:sp>
      <p:sp>
        <p:nvSpPr>
          <p:cNvPr id="55299" name="Rectangle 3"/>
          <p:cNvSpPr>
            <a:spLocks noGrp="1" noChangeArrowheads="1"/>
          </p:cNvSpPr>
          <p:nvPr>
            <p:ph type="body" idx="1"/>
          </p:nvPr>
        </p:nvSpPr>
        <p:spPr>
          <a:xfrm>
            <a:off x="116115" y="821051"/>
            <a:ext cx="4236429" cy="2260477"/>
          </a:xfrm>
        </p:spPr>
        <p:txBody>
          <a:bodyPr/>
          <a:lstStyle/>
          <a:p>
            <a:pPr rtl="0">
              <a:buFont typeface="Arial" panose="020B0604020202020204" pitchFamily="34" charset="0"/>
              <a:buChar char="•"/>
            </a:pPr>
            <a:r>
              <a:rPr lang="pt-BR" sz="1800"/>
              <a:t>Redefina as configurações padrão do tronco com o comando no.</a:t>
            </a:r>
          </a:p>
          <a:p>
            <a:pPr lvl="1" rtl="0">
              <a:buFont typeface="Arial" panose="020B0604020202020204" pitchFamily="34" charset="0"/>
              <a:buChar char="•"/>
            </a:pPr>
            <a:r>
              <a:rPr lang="pt-BR" sz="1700"/>
              <a:t>Todas as VLANs com permissão para passar tráfego</a:t>
            </a:r>
          </a:p>
          <a:p>
            <a:pPr lvl="1" rtl="0">
              <a:buFont typeface="Arial" panose="020B0604020202020204" pitchFamily="34" charset="0"/>
              <a:buChar char="•"/>
            </a:pPr>
            <a:r>
              <a:rPr lang="pt-BR" sz="1700"/>
              <a:t>Native VLAN = VLAN 1</a:t>
            </a:r>
          </a:p>
          <a:p>
            <a:pPr rtl="0">
              <a:buFont typeface="Arial" panose="020B0604020202020204" pitchFamily="34" charset="0"/>
              <a:buChar char="•"/>
            </a:pPr>
            <a:r>
              <a:rPr lang="pt-BR" sz="1800"/>
              <a:t>Verifique as configurações padrão com um comando </a:t>
            </a:r>
            <a:r>
              <a:rPr lang="pt-BR" sz="1800" b="1"/>
              <a:t>sh int fa0/1 switchport </a:t>
            </a:r>
            <a:r>
              <a:rPr lang="pt-BR" sz="1800"/>
              <a:t>.</a:t>
            </a:r>
          </a:p>
          <a:p>
            <a:pPr>
              <a:buFont typeface="Arial" panose="020B0604020202020204" pitchFamily="34" charset="0"/>
              <a:buChar char="•"/>
            </a:pPr>
            <a:endParaRPr lang="en-US" sz="18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 y="3442952"/>
            <a:ext cx="4196334" cy="1126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3034" y="853630"/>
            <a:ext cx="4587210" cy="3789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5191498"/>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pPr rtl="0"/>
            <a:r>
              <a:rPr lang="pt-BR" sz="1600"/>
              <a:t>VLAN Trunks</a:t>
            </a:r>
            <a:br>
              <a:rPr lang="en-US" altLang="en-US" sz="1600" dirty="0"/>
            </a:br>
            <a:r>
              <a:rPr lang="pt-BR"/>
              <a:t>Reset the Trunk to the Default State (Cont.)</a:t>
            </a:r>
          </a:p>
        </p:txBody>
      </p:sp>
      <p:sp>
        <p:nvSpPr>
          <p:cNvPr id="55299" name="Rectangle 3"/>
          <p:cNvSpPr>
            <a:spLocks noGrp="1" noChangeArrowheads="1"/>
          </p:cNvSpPr>
          <p:nvPr>
            <p:ph type="body" idx="1"/>
          </p:nvPr>
        </p:nvSpPr>
        <p:spPr>
          <a:xfrm>
            <a:off x="1" y="821051"/>
            <a:ext cx="4663440" cy="3794491"/>
          </a:xfrm>
        </p:spPr>
        <p:txBody>
          <a:bodyPr/>
          <a:lstStyle/>
          <a:p>
            <a:pPr marL="0" indent="0" rtl="0">
              <a:buNone/>
            </a:pPr>
            <a:r>
              <a:rPr lang="pt-BR" sz="1600"/>
              <a:t>Redefina o tronco para um modo de acesso com o comando </a:t>
            </a:r>
            <a:r>
              <a:rPr lang="pt-BR" sz="1600" b="1"/>
              <a:t>switchport mode access </a:t>
            </a:r>
            <a:r>
              <a:rPr lang="pt-BR" sz="1600"/>
              <a:t>:</a:t>
            </a:r>
          </a:p>
          <a:p>
            <a:pPr lvl="1" rtl="0">
              <a:buFont typeface="Arial" panose="020B0604020202020204" pitchFamily="34" charset="0"/>
              <a:buChar char="•"/>
            </a:pPr>
            <a:r>
              <a:rPr lang="pt-BR" sz="1600"/>
              <a:t>Está configurado para uma interface de acesso administrativamente</a:t>
            </a:r>
          </a:p>
          <a:p>
            <a:pPr lvl="1" rtl="0">
              <a:buFont typeface="Arial" panose="020B0604020202020204" pitchFamily="34" charset="0"/>
              <a:buChar char="•"/>
            </a:pPr>
            <a:r>
              <a:rPr lang="pt-BR" sz="1600"/>
              <a:t>É definido como uma interface de acesso operacionalmente (funcionando)</a:t>
            </a:r>
          </a:p>
          <a:p>
            <a:pPr marL="0" indent="0">
              <a:buNone/>
            </a:pPr>
            <a:endParaRPr lang="en-US" sz="1600" dirty="0"/>
          </a:p>
          <a:p>
            <a:pPr>
              <a:buFont typeface="Arial" panose="020B0604020202020204" pitchFamily="34" charset="0"/>
              <a:buChar char="•"/>
            </a:pPr>
            <a:endParaRPr lang="en-US" sz="1800" dirty="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872" y="953262"/>
            <a:ext cx="4335018" cy="2823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7905251"/>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pPr rtl="0"/>
            <a:r>
              <a:rPr lang="pt-BR" sz="1600"/>
              <a:t>VLAN Trunks</a:t>
            </a:r>
            <a:br>
              <a:rPr lang="en-US" altLang="en-US" sz="1600" dirty="0"/>
            </a:br>
            <a:r>
              <a:rPr lang="pt-BR"/>
              <a:t>Packet Tracer – Configure Trunks</a:t>
            </a:r>
          </a:p>
        </p:txBody>
      </p:sp>
      <p:sp>
        <p:nvSpPr>
          <p:cNvPr id="55299" name="Rectangle 3"/>
          <p:cNvSpPr>
            <a:spLocks noGrp="1" noChangeArrowheads="1"/>
          </p:cNvSpPr>
          <p:nvPr>
            <p:ph type="body" idx="1"/>
          </p:nvPr>
        </p:nvSpPr>
        <p:spPr>
          <a:xfrm>
            <a:off x="116114" y="821051"/>
            <a:ext cx="8785081" cy="3794491"/>
          </a:xfrm>
        </p:spPr>
        <p:txBody>
          <a:bodyPr/>
          <a:lstStyle/>
          <a:p>
            <a:pPr marL="0" indent="0" rtl="0">
              <a:buNone/>
            </a:pPr>
            <a:r>
              <a:rPr lang="pt-BR" sz="1800"/>
              <a:t>Nesta atividade do Packet Tracer, você executará o seguinte:</a:t>
            </a:r>
          </a:p>
          <a:p>
            <a:pPr lvl="1" rtl="0"/>
            <a:r>
              <a:rPr lang="pt-BR" sz="1800"/>
              <a:t>Verificar VLANs</a:t>
            </a:r>
          </a:p>
          <a:p>
            <a:pPr lvl="1" rtl="0"/>
            <a:r>
              <a:rPr lang="pt-BR" sz="1800"/>
              <a:t>Configurar troncos</a:t>
            </a:r>
          </a:p>
        </p:txBody>
      </p:sp>
    </p:spTree>
    <p:extLst>
      <p:ext uri="{BB962C8B-B14F-4D97-AF65-F5344CB8AC3E}">
        <p14:creationId xmlns:p14="http://schemas.microsoft.com/office/powerpoint/2010/main" val="3558614824"/>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pPr rtl="0"/>
            <a:r>
              <a:rPr lang="pt-BR" sz="1600"/>
              <a:t>VLAN Trunks</a:t>
            </a:r>
            <a:br>
              <a:rPr lang="en-US" altLang="en-US" sz="1600" dirty="0"/>
            </a:br>
            <a:r>
              <a:rPr lang="pt-BR"/>
              <a:t>Lab – Configure VLANs and Trunks</a:t>
            </a:r>
          </a:p>
        </p:txBody>
      </p:sp>
      <p:sp>
        <p:nvSpPr>
          <p:cNvPr id="55299" name="Rectangle 3"/>
          <p:cNvSpPr>
            <a:spLocks noGrp="1" noChangeArrowheads="1"/>
          </p:cNvSpPr>
          <p:nvPr>
            <p:ph type="body" idx="1"/>
          </p:nvPr>
        </p:nvSpPr>
        <p:spPr>
          <a:xfrm>
            <a:off x="116114" y="821051"/>
            <a:ext cx="8785081" cy="3794491"/>
          </a:xfrm>
        </p:spPr>
        <p:txBody>
          <a:bodyPr/>
          <a:lstStyle/>
          <a:p>
            <a:pPr marL="0" indent="0" rtl="0">
              <a:buNone/>
            </a:pPr>
            <a:r>
              <a:rPr lang="pt-BR" sz="1800"/>
              <a:t>Neste laboratório, você executará o seguinte:</a:t>
            </a:r>
          </a:p>
          <a:p>
            <a:pPr lvl="1" rtl="0">
              <a:buFont typeface="Arial" panose="020B0604020202020204" pitchFamily="34" charset="0"/>
              <a:buChar char="•"/>
            </a:pPr>
            <a:r>
              <a:rPr lang="pt-BR" sz="1800"/>
              <a:t>Criar a Rede e Implementar as Configurações Básicas do Dispositivo</a:t>
            </a:r>
          </a:p>
          <a:p>
            <a:pPr lvl="1" rtl="0">
              <a:buFont typeface="Arial" panose="020B0604020202020204" pitchFamily="34" charset="0"/>
              <a:buChar char="•"/>
            </a:pPr>
            <a:r>
              <a:rPr lang="pt-BR" sz="1800"/>
              <a:t>Criar VLANs e atribuir portas de switch</a:t>
            </a:r>
          </a:p>
          <a:p>
            <a:pPr lvl="1" rtl="0">
              <a:buFont typeface="Arial" panose="020B0604020202020204" pitchFamily="34" charset="0"/>
              <a:buChar char="•"/>
            </a:pPr>
            <a:r>
              <a:rPr lang="pt-BR" sz="1800"/>
              <a:t>Mantenha as atribuições de porta de VLAN e o banco de dados de VLANs</a:t>
            </a:r>
          </a:p>
          <a:p>
            <a:pPr lvl="1" rtl="0">
              <a:buFont typeface="Arial" panose="020B0604020202020204" pitchFamily="34" charset="0"/>
              <a:buChar char="•"/>
            </a:pPr>
            <a:r>
              <a:rPr lang="pt-BR" sz="1800"/>
              <a:t>Configurar um tronco 802.1Q entre os switches</a:t>
            </a:r>
          </a:p>
          <a:p>
            <a:pPr lvl="1" rtl="0">
              <a:buFont typeface="Arial" panose="020B0604020202020204" pitchFamily="34" charset="0"/>
              <a:buChar char="•"/>
            </a:pPr>
            <a:r>
              <a:rPr lang="pt-BR" sz="1800"/>
              <a:t>Exclua o banco de dados de VLANs</a:t>
            </a:r>
          </a:p>
        </p:txBody>
      </p:sp>
    </p:spTree>
    <p:extLst>
      <p:ext uri="{BB962C8B-B14F-4D97-AF65-F5344CB8AC3E}">
        <p14:creationId xmlns:p14="http://schemas.microsoft.com/office/powerpoint/2010/main" val="146707354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pt-B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pt-BR" sz="1600"/>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pt-BR" sz="1600"/>
              <a:t>Check Your Understanding activities </a:t>
            </a:r>
            <a:r>
              <a:rPr lang="pt-BR" sz="1600" b="1" i="1"/>
              <a:t>do not </a:t>
            </a:r>
            <a:r>
              <a:rPr lang="pt-BR" sz="1600"/>
              <a:t>affect student grades.</a:t>
            </a:r>
          </a:p>
          <a:p>
            <a:pPr rtl="0">
              <a:spcBef>
                <a:spcPct val="30000"/>
              </a:spcBef>
              <a:buFont typeface="Arial" panose="020B0604020202020204" pitchFamily="34" charset="0"/>
              <a:buChar char="•"/>
            </a:pPr>
            <a:r>
              <a:rPr lang="pt-BR" sz="160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pt-BR">
                <a:solidFill>
                  <a:schemeClr val="accent5">
                    <a:lumMod val="40000"/>
                    <a:lumOff val="60000"/>
                  </a:schemeClr>
                </a:solidFill>
              </a:rPr>
              <a:t>3.5 Dynamic Trunking Protocol</a:t>
            </a:r>
          </a:p>
        </p:txBody>
      </p:sp>
    </p:spTree>
    <p:custDataLst>
      <p:tags r:id="rId1"/>
    </p:custDataLst>
    <p:extLst>
      <p:ext uri="{BB962C8B-B14F-4D97-AF65-F5344CB8AC3E}">
        <p14:creationId xmlns:p14="http://schemas.microsoft.com/office/powerpoint/2010/main" val="2920016951"/>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pt-BR" sz="1600"/>
              <a:t>Dynamic Trunking Protocol</a:t>
            </a:r>
            <a:br>
              <a:rPr lang="en-US" altLang="en-US" dirty="0"/>
            </a:br>
            <a:r>
              <a:rPr lang="pt-BR"/>
              <a:t>Introduction to DTP</a:t>
            </a:r>
          </a:p>
        </p:txBody>
      </p:sp>
      <p:sp>
        <p:nvSpPr>
          <p:cNvPr id="13315" name="Content Placeholder 2"/>
          <p:cNvSpPr>
            <a:spLocks noGrp="1"/>
          </p:cNvSpPr>
          <p:nvPr>
            <p:ph idx="1"/>
          </p:nvPr>
        </p:nvSpPr>
        <p:spPr>
          <a:xfrm>
            <a:off x="265176" y="832105"/>
            <a:ext cx="8787385" cy="2651760"/>
          </a:xfrm>
        </p:spPr>
        <p:txBody>
          <a:bodyPr/>
          <a:lstStyle/>
          <a:p>
            <a:pPr marL="0" indent="0" rtl="0">
              <a:buNone/>
            </a:pPr>
            <a:r>
              <a:rPr lang="pt-BR" sz="1600"/>
              <a:t>Dynamic Trunking Protocol (DTP) é um protocolo Cisco proprietário.</a:t>
            </a:r>
          </a:p>
          <a:p>
            <a:pPr marL="0" indent="0" rtl="0">
              <a:buNone/>
            </a:pPr>
            <a:r>
              <a:rPr lang="pt-BR" sz="1600"/>
              <a:t>As características DTP são as seguintes:</a:t>
            </a:r>
          </a:p>
          <a:p>
            <a:pPr lvl="1" rtl="0">
              <a:buFont typeface="Arial" panose="020B0604020202020204" pitchFamily="34" charset="0"/>
              <a:buChar char="•"/>
            </a:pPr>
            <a:r>
              <a:rPr lang="pt-BR" sz="1600"/>
              <a:t>Ativado por padrão nos switches Catalyst 2960 e 2950</a:t>
            </a:r>
          </a:p>
          <a:p>
            <a:pPr lvl="1" rtl="0">
              <a:buFont typeface="Arial" panose="020B0604020202020204" pitchFamily="34" charset="0"/>
              <a:buChar char="•"/>
            </a:pPr>
            <a:r>
              <a:rPr lang="pt-BR" sz="1600"/>
              <a:t>Dynamic-Auto é padrão nos switches 2960 e 2950</a:t>
            </a:r>
          </a:p>
          <a:p>
            <a:pPr lvl="1" rtl="0">
              <a:buFont typeface="Arial" panose="020B0604020202020204" pitchFamily="34" charset="0"/>
              <a:buChar char="•"/>
            </a:pPr>
            <a:r>
              <a:rPr lang="pt-BR" sz="1600"/>
              <a:t>Pode ser desativado com o comando nonegotiate</a:t>
            </a:r>
          </a:p>
          <a:p>
            <a:pPr lvl="1" rtl="0">
              <a:buFont typeface="Arial" panose="020B0604020202020204" pitchFamily="34" charset="0"/>
              <a:buChar char="•"/>
            </a:pPr>
            <a:r>
              <a:rPr lang="pt-BR" sz="1600"/>
              <a:t>Pode ser ativado novamente configurando a interface para dynamic-auto</a:t>
            </a:r>
          </a:p>
          <a:p>
            <a:pPr lvl="1" rtl="0">
              <a:buFont typeface="Arial" panose="020B0604020202020204" pitchFamily="34" charset="0"/>
              <a:buChar char="•"/>
            </a:pPr>
            <a:r>
              <a:rPr lang="pt-BR" sz="1600"/>
              <a:t>Definir um switch para um tronco estático ou acesso estático evitará problemas de negociação com o </a:t>
            </a:r>
            <a:r>
              <a:rPr lang="pt-BR" sz="1600" b="1"/>
              <a:t>tronco do modo switchport </a:t>
            </a:r>
            <a:r>
              <a:rPr lang="pt-BR" sz="1600"/>
              <a:t>ou os comandos </a:t>
            </a:r>
            <a:r>
              <a:rPr lang="pt-BR" sz="1600" b="1"/>
              <a:t>switchport mode access </a:t>
            </a:r>
            <a:r>
              <a:rPr lang="pt-BR" sz="1600"/>
              <a:t>.</a:t>
            </a:r>
          </a:p>
          <a:p>
            <a:pPr lvl="1"/>
            <a:endParaRPr lang="en-CA" altLang="en-US" dirty="0"/>
          </a:p>
          <a:p>
            <a:pPr lvl="1"/>
            <a:endParaRPr lang="en-CA"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059" y="3566160"/>
            <a:ext cx="391477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7059" y="4223385"/>
            <a:ext cx="391477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408560"/>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pt-BR" sz="1600"/>
              <a:t>Dynamic Trunking Protocol</a:t>
            </a:r>
            <a:br>
              <a:rPr lang="en-US" altLang="en-US" dirty="0"/>
            </a:br>
            <a:r>
              <a:rPr lang="pt-BR"/>
              <a:t>Negotiated Interface Modes</a:t>
            </a:r>
          </a:p>
        </p:txBody>
      </p:sp>
      <p:sp>
        <p:nvSpPr>
          <p:cNvPr id="13315" name="Content Placeholder 2"/>
          <p:cNvSpPr>
            <a:spLocks noGrp="1"/>
          </p:cNvSpPr>
          <p:nvPr>
            <p:ph idx="1"/>
          </p:nvPr>
        </p:nvSpPr>
        <p:spPr>
          <a:xfrm>
            <a:off x="128016" y="866834"/>
            <a:ext cx="8853715" cy="801256"/>
          </a:xfrm>
        </p:spPr>
        <p:txBody>
          <a:bodyPr/>
          <a:lstStyle/>
          <a:p>
            <a:pPr marL="0" indent="0" rtl="0">
              <a:buNone/>
            </a:pPr>
            <a:r>
              <a:rPr lang="pt-BR" sz="1600"/>
              <a:t>O comando </a:t>
            </a:r>
            <a:r>
              <a:rPr lang="pt-BR" sz="1600" b="1"/>
              <a:t>switchport mode</a:t>
            </a:r>
            <a:r>
              <a:rPr lang="pt-BR" sz="1600"/>
              <a:t> tem opções adicionais.</a:t>
            </a:r>
          </a:p>
          <a:p>
            <a:pPr marL="0" indent="0" rtl="0">
              <a:buNone/>
            </a:pPr>
            <a:r>
              <a:rPr lang="pt-BR" sz="1600"/>
              <a:t>Use o comando </a:t>
            </a:r>
            <a:r>
              <a:rPr lang="pt-BR" sz="1600" b="1"/>
              <a:t>switchport nonegotiate</a:t>
            </a:r>
            <a:r>
              <a:rPr lang="pt-BR" sz="1600"/>
              <a:t> interface configuration para interromper a negociação DTP.</a:t>
            </a:r>
          </a:p>
          <a:p>
            <a:pPr lvl="1"/>
            <a:endParaRPr lang="en-CA" altLang="en-US" dirty="0"/>
          </a:p>
          <a:p>
            <a:pPr lvl="1"/>
            <a:endParaRPr lang="en-CA" altLang="en-US" dirty="0"/>
          </a:p>
        </p:txBody>
      </p:sp>
      <p:graphicFrame>
        <p:nvGraphicFramePr>
          <p:cNvPr id="2" name="Table 1"/>
          <p:cNvGraphicFramePr>
            <a:graphicFrameLocks noGrp="1"/>
          </p:cNvGraphicFramePr>
          <p:nvPr>
            <p:extLst>
              <p:ext uri="{D42A27DB-BD31-4B8C-83A1-F6EECF244321}">
                <p14:modId xmlns:p14="http://schemas.microsoft.com/office/powerpoint/2010/main" val="2201300153"/>
              </p:ext>
            </p:extLst>
          </p:nvPr>
        </p:nvGraphicFramePr>
        <p:xfrm>
          <a:off x="128016" y="1920378"/>
          <a:ext cx="8732520" cy="2687320"/>
        </p:xfrm>
        <a:graphic>
          <a:graphicData uri="http://schemas.openxmlformats.org/drawingml/2006/table">
            <a:tbl>
              <a:tblPr firstRow="1" bandRow="1">
                <a:tableStyleId>{5C22544A-7EE6-4342-B048-85BDC9FD1C3A}</a:tableStyleId>
              </a:tblPr>
              <a:tblGrid>
                <a:gridCol w="2020824">
                  <a:extLst>
                    <a:ext uri="{9D8B030D-6E8A-4147-A177-3AD203B41FA5}">
                      <a16:colId xmlns:a16="http://schemas.microsoft.com/office/drawing/2014/main" val="20000"/>
                    </a:ext>
                  </a:extLst>
                </a:gridCol>
                <a:gridCol w="6711696">
                  <a:extLst>
                    <a:ext uri="{9D8B030D-6E8A-4147-A177-3AD203B41FA5}">
                      <a16:colId xmlns:a16="http://schemas.microsoft.com/office/drawing/2014/main" val="20001"/>
                    </a:ext>
                  </a:extLst>
                </a:gridCol>
              </a:tblGrid>
              <a:tr h="370840">
                <a:tc>
                  <a:txBody>
                    <a:bodyPr/>
                    <a:lstStyle/>
                    <a:p>
                      <a:pPr rtl="0"/>
                      <a:r>
                        <a:rPr lang="pt-BR" b="1"/>
                        <a:t>Opção</a:t>
                      </a:r>
                    </a:p>
                  </a:txBody>
                  <a:tcPr anchor="ctr"/>
                </a:tc>
                <a:tc>
                  <a:txBody>
                    <a:bodyPr/>
                    <a:lstStyle/>
                    <a:p>
                      <a:pPr rtl="0"/>
                      <a:r>
                        <a:rPr lang="pt-BR" b="1"/>
                        <a:t>Descrição</a:t>
                      </a:r>
                    </a:p>
                  </a:txBody>
                  <a:tcPr anchor="ctr"/>
                </a:tc>
                <a:extLst>
                  <a:ext uri="{0D108BD9-81ED-4DB2-BD59-A6C34878D82A}">
                    <a16:rowId xmlns:a16="http://schemas.microsoft.com/office/drawing/2014/main" val="10000"/>
                  </a:ext>
                </a:extLst>
              </a:tr>
              <a:tr h="370840">
                <a:tc>
                  <a:txBody>
                    <a:bodyPr/>
                    <a:lstStyle/>
                    <a:p>
                      <a:pPr rtl="0"/>
                      <a:r>
                        <a:rPr lang="pt-BR" sz="1600" b="1"/>
                        <a:t>access</a:t>
                      </a:r>
                    </a:p>
                  </a:txBody>
                  <a:tcPr anchor="ctr"/>
                </a:tc>
                <a:tc>
                  <a:txBody>
                    <a:bodyPr/>
                    <a:lstStyle/>
                    <a:p>
                      <a:pPr rtl="0">
                        <a:buFont typeface="Arial"/>
                        <a:buNone/>
                      </a:pPr>
                      <a:r>
                        <a:rPr lang="pt-BR" sz="1600"/>
                        <a:t>Modo de acesso permanente e negocia para converter o link vizinho em um link de</a:t>
                      </a:r>
                      <a:r>
                        <a:rPr lang="pt-BR" sz="1600" baseline="0"/>
                        <a:t> acesso</a:t>
                      </a:r>
                    </a:p>
                  </a:txBody>
                  <a:tcPr anchor="ctr"/>
                </a:tc>
                <a:extLst>
                  <a:ext uri="{0D108BD9-81ED-4DB2-BD59-A6C34878D82A}">
                    <a16:rowId xmlns:a16="http://schemas.microsoft.com/office/drawing/2014/main" val="10001"/>
                  </a:ext>
                </a:extLst>
              </a:tr>
              <a:tr h="370840">
                <a:tc>
                  <a:txBody>
                    <a:bodyPr/>
                    <a:lstStyle/>
                    <a:p>
                      <a:pPr rtl="0"/>
                      <a:r>
                        <a:rPr lang="pt-BR" sz="1600" b="1"/>
                        <a:t>dynamic auto</a:t>
                      </a:r>
                    </a:p>
                  </a:txBody>
                  <a:tcPr anchor="ctr"/>
                </a:tc>
                <a:tc>
                  <a:txBody>
                    <a:bodyPr/>
                    <a:lstStyle/>
                    <a:p>
                      <a:pPr rtl="0">
                        <a:buFont typeface="Arial"/>
                        <a:buNone/>
                      </a:pPr>
                      <a:r>
                        <a:rPr lang="pt-BR" sz="1600"/>
                        <a:t>Will becomes a trunk interface if the neighboring interface is set to trunk or desirable mode</a:t>
                      </a:r>
                    </a:p>
                  </a:txBody>
                  <a:tcPr anchor="ctr"/>
                </a:tc>
                <a:extLst>
                  <a:ext uri="{0D108BD9-81ED-4DB2-BD59-A6C34878D82A}">
                    <a16:rowId xmlns:a16="http://schemas.microsoft.com/office/drawing/2014/main" val="10002"/>
                  </a:ext>
                </a:extLst>
              </a:tr>
              <a:tr h="370840">
                <a:tc>
                  <a:txBody>
                    <a:bodyPr/>
                    <a:lstStyle/>
                    <a:p>
                      <a:pPr rtl="0"/>
                      <a:r>
                        <a:rPr lang="pt-BR" sz="1600" b="1"/>
                        <a:t>dynamic desirable</a:t>
                      </a:r>
                    </a:p>
                  </a:txBody>
                  <a:tcPr anchor="ctr"/>
                </a:tc>
                <a:tc>
                  <a:txBody>
                    <a:bodyPr/>
                    <a:lstStyle/>
                    <a:p>
                      <a:pPr rtl="0">
                        <a:buFont typeface="Arial"/>
                        <a:buNone/>
                      </a:pPr>
                      <a:r>
                        <a:rPr lang="pt-BR" sz="1600"/>
                        <a:t>Procura ativamente</a:t>
                      </a:r>
                      <a:r>
                        <a:rPr lang="pt-BR" sz="1600" baseline="0"/>
                        <a:t> tornar-se um tronco negociando com outras interfaces auto ou desejáveis</a:t>
                      </a:r>
                    </a:p>
                  </a:txBody>
                  <a:tcPr anchor="ctr"/>
                </a:tc>
                <a:extLst>
                  <a:ext uri="{0D108BD9-81ED-4DB2-BD59-A6C34878D82A}">
                    <a16:rowId xmlns:a16="http://schemas.microsoft.com/office/drawing/2014/main" val="10003"/>
                  </a:ext>
                </a:extLst>
              </a:tr>
              <a:tr h="370840">
                <a:tc>
                  <a:txBody>
                    <a:bodyPr/>
                    <a:lstStyle/>
                    <a:p>
                      <a:pPr rtl="0"/>
                      <a:r>
                        <a:rPr lang="pt-BR" sz="1600" b="1"/>
                        <a:t>tronco</a:t>
                      </a:r>
                    </a:p>
                  </a:txBody>
                  <a:tcPr anchor="ctr"/>
                </a:tc>
                <a:tc>
                  <a:txBody>
                    <a:bodyPr/>
                    <a:lstStyle/>
                    <a:p>
                      <a:pPr rtl="0">
                        <a:buFont typeface="Arial"/>
                        <a:buNone/>
                      </a:pPr>
                      <a:r>
                        <a:rPr lang="pt-BR" sz="1600"/>
                        <a:t>Permanent trunking mode and negotiates to convert the neighboring link into a trunk link</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71866069"/>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br>
              <a:rPr lang="en-US" altLang="en-US" dirty="0"/>
            </a:br>
            <a:r>
              <a:rPr lang="pt-BR" sz="2400"/>
              <a:t>Resultados do protocolo de entroncamento dinâmico de uma configuração de DTP</a:t>
            </a:r>
          </a:p>
        </p:txBody>
      </p:sp>
      <p:sp>
        <p:nvSpPr>
          <p:cNvPr id="2" name="Content Placeholder 1"/>
          <p:cNvSpPr>
            <a:spLocks noGrp="1"/>
          </p:cNvSpPr>
          <p:nvPr>
            <p:ph idx="1"/>
          </p:nvPr>
        </p:nvSpPr>
        <p:spPr>
          <a:xfrm>
            <a:off x="145357" y="1042752"/>
            <a:ext cx="8853286" cy="515115"/>
          </a:xfrm>
        </p:spPr>
        <p:txBody>
          <a:bodyPr/>
          <a:lstStyle/>
          <a:p>
            <a:pPr marL="0" indent="0" rtl="0">
              <a:buNone/>
            </a:pPr>
            <a:r>
              <a:rPr lang="pt-BR" sz="1600"/>
              <a:t>As opções de configuração de DTP são as seguintes:</a:t>
            </a:r>
          </a:p>
        </p:txBody>
      </p:sp>
      <p:graphicFrame>
        <p:nvGraphicFramePr>
          <p:cNvPr id="11" name="Content Placeholder 7"/>
          <p:cNvGraphicFramePr>
            <a:graphicFrameLocks/>
          </p:cNvGraphicFramePr>
          <p:nvPr>
            <p:extLst>
              <p:ext uri="{D42A27DB-BD31-4B8C-83A1-F6EECF244321}">
                <p14:modId xmlns:p14="http://schemas.microsoft.com/office/powerpoint/2010/main" val="2244831063"/>
              </p:ext>
            </p:extLst>
          </p:nvPr>
        </p:nvGraphicFramePr>
        <p:xfrm>
          <a:off x="145158" y="1743424"/>
          <a:ext cx="8853485" cy="2687320"/>
        </p:xfrm>
        <a:graphic>
          <a:graphicData uri="http://schemas.openxmlformats.org/drawingml/2006/table">
            <a:tbl>
              <a:tblPr firstRow="1" bandRow="1">
                <a:tableStyleId>{5C22544A-7EE6-4342-B048-85BDC9FD1C3A}</a:tableStyleId>
              </a:tblPr>
              <a:tblGrid>
                <a:gridCol w="1770697">
                  <a:extLst>
                    <a:ext uri="{9D8B030D-6E8A-4147-A177-3AD203B41FA5}">
                      <a16:colId xmlns:a16="http://schemas.microsoft.com/office/drawing/2014/main" val="20000"/>
                    </a:ext>
                  </a:extLst>
                </a:gridCol>
                <a:gridCol w="1770697">
                  <a:extLst>
                    <a:ext uri="{9D8B030D-6E8A-4147-A177-3AD203B41FA5}">
                      <a16:colId xmlns:a16="http://schemas.microsoft.com/office/drawing/2014/main" val="20001"/>
                    </a:ext>
                  </a:extLst>
                </a:gridCol>
                <a:gridCol w="1770697">
                  <a:extLst>
                    <a:ext uri="{9D8B030D-6E8A-4147-A177-3AD203B41FA5}">
                      <a16:colId xmlns:a16="http://schemas.microsoft.com/office/drawing/2014/main" val="20002"/>
                    </a:ext>
                  </a:extLst>
                </a:gridCol>
                <a:gridCol w="1770697">
                  <a:extLst>
                    <a:ext uri="{9D8B030D-6E8A-4147-A177-3AD203B41FA5}">
                      <a16:colId xmlns:a16="http://schemas.microsoft.com/office/drawing/2014/main" val="20003"/>
                    </a:ext>
                  </a:extLst>
                </a:gridCol>
                <a:gridCol w="1770697">
                  <a:extLst>
                    <a:ext uri="{9D8B030D-6E8A-4147-A177-3AD203B41FA5}">
                      <a16:colId xmlns:a16="http://schemas.microsoft.com/office/drawing/2014/main" val="20004"/>
                    </a:ext>
                  </a:extLst>
                </a:gridCol>
              </a:tblGrid>
              <a:tr h="370840">
                <a:tc>
                  <a:txBody>
                    <a:bodyPr/>
                    <a:lstStyle/>
                    <a:p>
                      <a:endParaRPr lang="en-US" sz="1600" dirty="0">
                        <a:effectLst/>
                      </a:endParaRPr>
                    </a:p>
                  </a:txBody>
                  <a:tcPr anchor="ctr"/>
                </a:tc>
                <a:tc>
                  <a:txBody>
                    <a:bodyPr/>
                    <a:lstStyle/>
                    <a:p>
                      <a:pPr rtl="0"/>
                      <a:r>
                        <a:rPr lang="pt-BR" sz="1600" b="1">
                          <a:effectLst/>
                        </a:rPr>
                        <a:t>Dynamic Auto</a:t>
                      </a:r>
                    </a:p>
                  </a:txBody>
                  <a:tcPr anchor="ctr"/>
                </a:tc>
                <a:tc>
                  <a:txBody>
                    <a:bodyPr/>
                    <a:lstStyle/>
                    <a:p>
                      <a:pPr rtl="0"/>
                      <a:r>
                        <a:rPr lang="pt-BR" sz="1600" b="1">
                          <a:effectLst/>
                        </a:rPr>
                        <a:t>Dynamic Desirable</a:t>
                      </a:r>
                    </a:p>
                  </a:txBody>
                  <a:tcPr anchor="ctr"/>
                </a:tc>
                <a:tc>
                  <a:txBody>
                    <a:bodyPr/>
                    <a:lstStyle/>
                    <a:p>
                      <a:pPr rtl="0"/>
                      <a:r>
                        <a:rPr lang="pt-BR" sz="1600" b="1">
                          <a:effectLst/>
                        </a:rPr>
                        <a:t>Trunk</a:t>
                      </a:r>
                    </a:p>
                  </a:txBody>
                  <a:tcPr anchor="ctr"/>
                </a:tc>
                <a:tc>
                  <a:txBody>
                    <a:bodyPr/>
                    <a:lstStyle/>
                    <a:p>
                      <a:pPr rtl="0"/>
                      <a:r>
                        <a:rPr lang="pt-BR" sz="1600" b="1">
                          <a:effectLst/>
                        </a:rPr>
                        <a:t>Acesso</a:t>
                      </a:r>
                    </a:p>
                  </a:txBody>
                  <a:tcPr anchor="ctr"/>
                </a:tc>
                <a:extLst>
                  <a:ext uri="{0D108BD9-81ED-4DB2-BD59-A6C34878D82A}">
                    <a16:rowId xmlns:a16="http://schemas.microsoft.com/office/drawing/2014/main" val="10000"/>
                  </a:ext>
                </a:extLst>
              </a:tr>
              <a:tr h="370840">
                <a:tc>
                  <a:txBody>
                    <a:bodyPr/>
                    <a:lstStyle/>
                    <a:p>
                      <a:pPr rtl="0"/>
                      <a:r>
                        <a:rPr lang="pt-BR" sz="1600" b="1"/>
                        <a:t>Dynamic Auto</a:t>
                      </a:r>
                    </a:p>
                  </a:txBody>
                  <a:tcPr anchor="ctr"/>
                </a:tc>
                <a:tc>
                  <a:txBody>
                    <a:bodyPr/>
                    <a:lstStyle/>
                    <a:p>
                      <a:pPr rtl="0"/>
                      <a:r>
                        <a:rPr lang="pt-BR" sz="1600"/>
                        <a:t>Acesso</a:t>
                      </a:r>
                    </a:p>
                  </a:txBody>
                  <a:tcPr anchor="ctr"/>
                </a:tc>
                <a:tc>
                  <a:txBody>
                    <a:bodyPr/>
                    <a:lstStyle/>
                    <a:p>
                      <a:pPr rtl="0"/>
                      <a:r>
                        <a:rPr lang="pt-BR" sz="1600"/>
                        <a:t>Trunk</a:t>
                      </a:r>
                    </a:p>
                  </a:txBody>
                  <a:tcPr anchor="ctr"/>
                </a:tc>
                <a:tc>
                  <a:txBody>
                    <a:bodyPr/>
                    <a:lstStyle/>
                    <a:p>
                      <a:pPr rtl="0"/>
                      <a:r>
                        <a:rPr lang="pt-BR" sz="1600"/>
                        <a:t>Trunk</a:t>
                      </a:r>
                    </a:p>
                  </a:txBody>
                  <a:tcPr anchor="ctr"/>
                </a:tc>
                <a:tc>
                  <a:txBody>
                    <a:bodyPr/>
                    <a:lstStyle/>
                    <a:p>
                      <a:pPr rtl="0"/>
                      <a:r>
                        <a:rPr lang="pt-BR" sz="1600"/>
                        <a:t>Acesso</a:t>
                      </a:r>
                    </a:p>
                  </a:txBody>
                  <a:tcPr anchor="ctr"/>
                </a:tc>
                <a:extLst>
                  <a:ext uri="{0D108BD9-81ED-4DB2-BD59-A6C34878D82A}">
                    <a16:rowId xmlns:a16="http://schemas.microsoft.com/office/drawing/2014/main" val="10001"/>
                  </a:ext>
                </a:extLst>
              </a:tr>
              <a:tr h="370840">
                <a:tc>
                  <a:txBody>
                    <a:bodyPr/>
                    <a:lstStyle/>
                    <a:p>
                      <a:pPr rtl="0"/>
                      <a:r>
                        <a:rPr lang="pt-BR" sz="1600" b="1"/>
                        <a:t>Dynamic Desirable</a:t>
                      </a:r>
                    </a:p>
                  </a:txBody>
                  <a:tcPr anchor="ctr"/>
                </a:tc>
                <a:tc>
                  <a:txBody>
                    <a:bodyPr/>
                    <a:lstStyle/>
                    <a:p>
                      <a:pPr rtl="0"/>
                      <a:r>
                        <a:rPr lang="pt-BR" sz="1600"/>
                        <a:t>Trunk</a:t>
                      </a:r>
                    </a:p>
                  </a:txBody>
                  <a:tcPr anchor="ctr"/>
                </a:tc>
                <a:tc>
                  <a:txBody>
                    <a:bodyPr/>
                    <a:lstStyle/>
                    <a:p>
                      <a:pPr rtl="0"/>
                      <a:r>
                        <a:rPr lang="pt-BR" sz="1600"/>
                        <a:t>Trunk</a:t>
                      </a:r>
                    </a:p>
                  </a:txBody>
                  <a:tcPr anchor="ctr"/>
                </a:tc>
                <a:tc>
                  <a:txBody>
                    <a:bodyPr/>
                    <a:lstStyle/>
                    <a:p>
                      <a:pPr rtl="0"/>
                      <a:r>
                        <a:rPr lang="pt-BR" sz="1600"/>
                        <a:t>Trunk</a:t>
                      </a:r>
                    </a:p>
                  </a:txBody>
                  <a:tcPr anchor="ctr"/>
                </a:tc>
                <a:tc>
                  <a:txBody>
                    <a:bodyPr/>
                    <a:lstStyle/>
                    <a:p>
                      <a:pPr rtl="0"/>
                      <a:r>
                        <a:rPr lang="pt-BR" sz="1600"/>
                        <a:t>Acesso</a:t>
                      </a:r>
                    </a:p>
                  </a:txBody>
                  <a:tcPr anchor="ctr"/>
                </a:tc>
                <a:extLst>
                  <a:ext uri="{0D108BD9-81ED-4DB2-BD59-A6C34878D82A}">
                    <a16:rowId xmlns:a16="http://schemas.microsoft.com/office/drawing/2014/main" val="10002"/>
                  </a:ext>
                </a:extLst>
              </a:tr>
              <a:tr h="370840">
                <a:tc>
                  <a:txBody>
                    <a:bodyPr/>
                    <a:lstStyle/>
                    <a:p>
                      <a:pPr rtl="0"/>
                      <a:r>
                        <a:rPr lang="pt-BR" sz="1600" b="1"/>
                        <a:t>Trunk</a:t>
                      </a:r>
                    </a:p>
                  </a:txBody>
                  <a:tcPr anchor="ctr"/>
                </a:tc>
                <a:tc>
                  <a:txBody>
                    <a:bodyPr/>
                    <a:lstStyle/>
                    <a:p>
                      <a:pPr rtl="0"/>
                      <a:r>
                        <a:rPr lang="pt-BR" sz="1600"/>
                        <a:t>Trunk</a:t>
                      </a:r>
                    </a:p>
                  </a:txBody>
                  <a:tcPr anchor="ctr"/>
                </a:tc>
                <a:tc>
                  <a:txBody>
                    <a:bodyPr/>
                    <a:lstStyle/>
                    <a:p>
                      <a:pPr rtl="0"/>
                      <a:r>
                        <a:rPr lang="pt-BR" sz="1600"/>
                        <a:t>Trunk</a:t>
                      </a:r>
                    </a:p>
                  </a:txBody>
                  <a:tcPr anchor="ctr"/>
                </a:tc>
                <a:tc>
                  <a:txBody>
                    <a:bodyPr/>
                    <a:lstStyle/>
                    <a:p>
                      <a:pPr rtl="0"/>
                      <a:r>
                        <a:rPr lang="pt-BR" sz="1600"/>
                        <a:t>Trunk</a:t>
                      </a:r>
                    </a:p>
                  </a:txBody>
                  <a:tcPr anchor="ctr"/>
                </a:tc>
                <a:tc>
                  <a:txBody>
                    <a:bodyPr/>
                    <a:lstStyle/>
                    <a:p>
                      <a:pPr rtl="0"/>
                      <a:r>
                        <a:rPr lang="pt-BR" sz="1600"/>
                        <a:t>Conectividade limitada</a:t>
                      </a:r>
                    </a:p>
                  </a:txBody>
                  <a:tcPr anchor="ctr"/>
                </a:tc>
                <a:extLst>
                  <a:ext uri="{0D108BD9-81ED-4DB2-BD59-A6C34878D82A}">
                    <a16:rowId xmlns:a16="http://schemas.microsoft.com/office/drawing/2014/main" val="10003"/>
                  </a:ext>
                </a:extLst>
              </a:tr>
              <a:tr h="370840">
                <a:tc>
                  <a:txBody>
                    <a:bodyPr/>
                    <a:lstStyle/>
                    <a:p>
                      <a:pPr rtl="0"/>
                      <a:r>
                        <a:rPr lang="pt-BR" sz="1600" b="1"/>
                        <a:t>Acesso</a:t>
                      </a:r>
                    </a:p>
                  </a:txBody>
                  <a:tcPr anchor="ctr"/>
                </a:tc>
                <a:tc>
                  <a:txBody>
                    <a:bodyPr/>
                    <a:lstStyle/>
                    <a:p>
                      <a:pPr rtl="0"/>
                      <a:r>
                        <a:rPr lang="pt-BR" sz="1600"/>
                        <a:t>Acesso</a:t>
                      </a:r>
                    </a:p>
                  </a:txBody>
                  <a:tcPr anchor="ctr"/>
                </a:tc>
                <a:tc>
                  <a:txBody>
                    <a:bodyPr/>
                    <a:lstStyle/>
                    <a:p>
                      <a:pPr rtl="0"/>
                      <a:r>
                        <a:rPr lang="pt-BR" sz="1600"/>
                        <a:t>Acesso</a:t>
                      </a:r>
                    </a:p>
                  </a:txBody>
                  <a:tcPr anchor="ctr"/>
                </a:tc>
                <a:tc>
                  <a:txBody>
                    <a:bodyPr/>
                    <a:lstStyle/>
                    <a:p>
                      <a:pPr rtl="0"/>
                      <a:r>
                        <a:rPr lang="pt-BR" sz="1600"/>
                        <a:t>Conectividade limitada</a:t>
                      </a:r>
                    </a:p>
                  </a:txBody>
                  <a:tcPr anchor="ctr"/>
                </a:tc>
                <a:tc>
                  <a:txBody>
                    <a:bodyPr/>
                    <a:lstStyle/>
                    <a:p>
                      <a:pPr rtl="0"/>
                      <a:r>
                        <a:rPr lang="pt-BR" sz="1600"/>
                        <a:t>Access</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25251992"/>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pt-BR" sz="1600"/>
              <a:t>Dynamic Trunking Protocol</a:t>
            </a:r>
            <a:br>
              <a:rPr lang="en-US" altLang="en-US" dirty="0"/>
            </a:br>
            <a:r>
              <a:rPr lang="pt-BR" sz="2400"/>
              <a:t>Verify DTP Mode</a:t>
            </a:r>
          </a:p>
        </p:txBody>
      </p:sp>
      <p:sp>
        <p:nvSpPr>
          <p:cNvPr id="3" name="Content Placeholder 2"/>
          <p:cNvSpPr>
            <a:spLocks noGrp="1"/>
          </p:cNvSpPr>
          <p:nvPr>
            <p:ph idx="1"/>
          </p:nvPr>
        </p:nvSpPr>
        <p:spPr>
          <a:xfrm>
            <a:off x="181356" y="985647"/>
            <a:ext cx="3896059" cy="2942877"/>
          </a:xfrm>
        </p:spPr>
        <p:txBody>
          <a:bodyPr/>
          <a:lstStyle/>
          <a:p>
            <a:pPr marL="0" indent="0" rtl="0">
              <a:buNone/>
            </a:pPr>
            <a:r>
              <a:rPr lang="pt-BR"/>
              <a:t>A configuração padrão do DTP depende da versão e da plataforma do Cisco IOS.</a:t>
            </a:r>
          </a:p>
          <a:p>
            <a:pPr rtl="0"/>
            <a:r>
              <a:rPr lang="pt-BR"/>
              <a:t>Use o comando </a:t>
            </a:r>
            <a:r>
              <a:rPr lang="pt-BR" b="1"/>
              <a:t>show dtp interface </a:t>
            </a:r>
            <a:r>
              <a:rPr lang="pt-BR"/>
              <a:t>para determinar o modo DTP atual.</a:t>
            </a:r>
          </a:p>
          <a:p>
            <a:pPr rtl="0"/>
            <a:r>
              <a:rPr lang="pt-BR"/>
              <a:t>A prática recomendada recomenda que as interfaces sejam definidas para acesso ou tronco e para desativarem o DTP</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444" y="985647"/>
            <a:ext cx="4648200"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8511304"/>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pt-BR" sz="1600"/>
              <a:t>Dynamic Trunking Protocol</a:t>
            </a:r>
            <a:br>
              <a:rPr lang="en-US" altLang="en-US" dirty="0"/>
            </a:br>
            <a:r>
              <a:rPr lang="pt-BR"/>
              <a:t>Packet Tracer – Configure DTP</a:t>
            </a:r>
          </a:p>
        </p:txBody>
      </p:sp>
      <p:sp>
        <p:nvSpPr>
          <p:cNvPr id="13315" name="Content Placeholder 2"/>
          <p:cNvSpPr>
            <a:spLocks noGrp="1"/>
          </p:cNvSpPr>
          <p:nvPr>
            <p:ph idx="1"/>
          </p:nvPr>
        </p:nvSpPr>
        <p:spPr>
          <a:xfrm>
            <a:off x="329184" y="875526"/>
            <a:ext cx="8814816" cy="3323113"/>
          </a:xfrm>
        </p:spPr>
        <p:txBody>
          <a:bodyPr/>
          <a:lstStyle/>
          <a:p>
            <a:pPr marL="0" indent="0" rtl="0">
              <a:buNone/>
            </a:pPr>
            <a:r>
              <a:rPr lang="pt-BR" sz="1800"/>
              <a:t>Nesta atividade do Packet Tracer, você executará o seguinte:</a:t>
            </a:r>
          </a:p>
          <a:p>
            <a:pPr rtl="0">
              <a:buFont typeface="Arial" panose="020B0604020202020204" pitchFamily="34" charset="0"/>
              <a:buChar char="•"/>
            </a:pPr>
            <a:r>
              <a:rPr lang="pt-BR" sz="1800"/>
              <a:t>Configure static trunking </a:t>
            </a:r>
          </a:p>
          <a:p>
            <a:pPr rtl="0">
              <a:buFont typeface="Arial" panose="020B0604020202020204" pitchFamily="34" charset="0"/>
              <a:buChar char="•"/>
            </a:pPr>
            <a:r>
              <a:rPr lang="pt-BR" sz="1800"/>
              <a:t>Configure and verify DTP </a:t>
            </a:r>
          </a:p>
          <a:p>
            <a:pPr marL="0" indent="0">
              <a:buNone/>
            </a:pPr>
            <a:endParaRPr lang="en-CA" altLang="en-US" dirty="0"/>
          </a:p>
        </p:txBody>
      </p:sp>
    </p:spTree>
    <p:extLst>
      <p:ext uri="{BB962C8B-B14F-4D97-AF65-F5344CB8AC3E}">
        <p14:creationId xmlns:p14="http://schemas.microsoft.com/office/powerpoint/2010/main" val="3462195043"/>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pt-BR">
                <a:solidFill>
                  <a:schemeClr val="accent5">
                    <a:lumMod val="40000"/>
                    <a:lumOff val="60000"/>
                  </a:schemeClr>
                </a:solidFill>
              </a:rPr>
              <a:t>3.6 Module Practice and Quiz </a:t>
            </a:r>
          </a:p>
        </p:txBody>
      </p:sp>
    </p:spTree>
    <p:custDataLst>
      <p:tags r:id="rId1"/>
    </p:custDataLst>
    <p:extLst>
      <p:ext uri="{BB962C8B-B14F-4D97-AF65-F5344CB8AC3E}">
        <p14:creationId xmlns:p14="http://schemas.microsoft.com/office/powerpoint/2010/main" val="4122653524"/>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pPr rtl="0"/>
            <a:r>
              <a:rPr lang="pt-BR" sz="1600"/>
              <a:t>Prática de módulo e</a:t>
            </a:r>
            <a:r>
              <a:rPr lang="pt-BR"/>
              <a:t>rastreador depacotes de teste — Implementar VLANs e entroncamento</a:t>
            </a:r>
          </a:p>
        </p:txBody>
      </p:sp>
      <p:sp>
        <p:nvSpPr>
          <p:cNvPr id="55299" name="Rectangle 3"/>
          <p:cNvSpPr>
            <a:spLocks noGrp="1" noChangeArrowheads="1"/>
          </p:cNvSpPr>
          <p:nvPr>
            <p:ph type="body" idx="1"/>
          </p:nvPr>
        </p:nvSpPr>
        <p:spPr>
          <a:xfrm>
            <a:off x="116114" y="821051"/>
            <a:ext cx="8785081" cy="3794491"/>
          </a:xfrm>
        </p:spPr>
        <p:txBody>
          <a:bodyPr/>
          <a:lstStyle/>
          <a:p>
            <a:pPr marL="0" indent="0" rtl="0">
              <a:buNone/>
            </a:pPr>
            <a:r>
              <a:rPr lang="pt-BR" sz="1800"/>
              <a:t>Nesta atividade do Packet Tracer, você executará o seguinte:</a:t>
            </a:r>
          </a:p>
          <a:p>
            <a:pPr lvl="1" rtl="0">
              <a:buFont typeface="Arial" panose="020B0604020202020204" pitchFamily="34" charset="0"/>
              <a:buChar char="•"/>
            </a:pPr>
            <a:r>
              <a:rPr lang="pt-BR" sz="1800"/>
              <a:t>Configurar VLANs</a:t>
            </a:r>
          </a:p>
          <a:p>
            <a:pPr lvl="1" rtl="0">
              <a:buFont typeface="Arial" panose="020B0604020202020204" pitchFamily="34" charset="0"/>
              <a:buChar char="•"/>
            </a:pPr>
            <a:r>
              <a:rPr lang="pt-BR" sz="1800"/>
              <a:t>Atribuir portas às VLANs</a:t>
            </a:r>
          </a:p>
          <a:p>
            <a:pPr lvl="1" rtl="0">
              <a:buFont typeface="Arial" panose="020B0604020202020204" pitchFamily="34" charset="0"/>
              <a:buChar char="•"/>
            </a:pPr>
            <a:r>
              <a:rPr lang="pt-BR" sz="1800"/>
              <a:t>Configure Static Trunking</a:t>
            </a:r>
          </a:p>
          <a:p>
            <a:pPr lvl="1" rtl="0">
              <a:buFont typeface="Arial" panose="020B0604020202020204" pitchFamily="34" charset="0"/>
              <a:buChar char="•"/>
            </a:pPr>
            <a:r>
              <a:rPr lang="pt-BR" sz="1800"/>
              <a:t>Configure Dynamic Trunking</a:t>
            </a:r>
          </a:p>
        </p:txBody>
      </p:sp>
    </p:spTree>
    <p:extLst>
      <p:ext uri="{BB962C8B-B14F-4D97-AF65-F5344CB8AC3E}">
        <p14:creationId xmlns:p14="http://schemas.microsoft.com/office/powerpoint/2010/main" val="3066166025"/>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pPr rtl="0"/>
            <a:r>
              <a:rPr lang="pt-BR" sz="1600"/>
              <a:t>Prática de módulo e</a:t>
            </a:r>
            <a:br>
              <a:rPr lang="en-US" altLang="en-US" sz="1600" dirty="0"/>
            </a:br>
            <a:r>
              <a:rPr lang="pt-BR"/>
              <a:t>laboratório de perguntas — Implementar VLANs e entroncamento</a:t>
            </a:r>
          </a:p>
        </p:txBody>
      </p:sp>
      <p:sp>
        <p:nvSpPr>
          <p:cNvPr id="55299" name="Rectangle 3"/>
          <p:cNvSpPr>
            <a:spLocks noGrp="1" noChangeArrowheads="1"/>
          </p:cNvSpPr>
          <p:nvPr>
            <p:ph type="body" idx="1"/>
          </p:nvPr>
        </p:nvSpPr>
        <p:spPr>
          <a:xfrm>
            <a:off x="116114" y="821051"/>
            <a:ext cx="8785081" cy="3794491"/>
          </a:xfrm>
        </p:spPr>
        <p:txBody>
          <a:bodyPr/>
          <a:lstStyle/>
          <a:p>
            <a:pPr marL="0" indent="0" rtl="0">
              <a:buNone/>
            </a:pPr>
            <a:r>
              <a:rPr lang="pt-BR" sz="1800"/>
              <a:t>Neste laboratório, você executará o seguinte:</a:t>
            </a:r>
          </a:p>
          <a:p>
            <a:pPr lvl="1" rtl="0"/>
            <a:r>
              <a:rPr lang="pt-BR" sz="1800"/>
              <a:t>Criar a Rede e Implementar as Configurações Básicas do Dispositivo</a:t>
            </a:r>
          </a:p>
          <a:p>
            <a:pPr lvl="1" rtl="0"/>
            <a:r>
              <a:rPr lang="pt-BR" sz="1800"/>
              <a:t>Criar VLANs e atribuir portas de switch</a:t>
            </a:r>
          </a:p>
          <a:p>
            <a:pPr lvl="1" rtl="0"/>
            <a:r>
              <a:rPr lang="pt-BR" sz="1800"/>
              <a:t>Configurar um tronco 802.1Q entre os comutadores</a:t>
            </a:r>
          </a:p>
        </p:txBody>
      </p:sp>
    </p:spTree>
    <p:extLst>
      <p:ext uri="{BB962C8B-B14F-4D97-AF65-F5344CB8AC3E}">
        <p14:creationId xmlns:p14="http://schemas.microsoft.com/office/powerpoint/2010/main" val="719443048"/>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pPr rtl="0"/>
            <a:r>
              <a:rPr lang="pt-BR" sz="1600"/>
              <a:t>Módulo Prática e Quiz</a:t>
            </a:r>
            <a:br>
              <a:rPr lang="en-US" altLang="en-US" dirty="0"/>
            </a:br>
            <a:r>
              <a:rPr lang="pt-BR"/>
              <a:t>O que aprendi neste módulo?</a:t>
            </a:r>
          </a:p>
        </p:txBody>
      </p:sp>
      <p:sp>
        <p:nvSpPr>
          <p:cNvPr id="13315" name="Content Placeholder 2"/>
          <p:cNvSpPr>
            <a:spLocks noGrp="1"/>
          </p:cNvSpPr>
          <p:nvPr>
            <p:ph idx="1"/>
          </p:nvPr>
        </p:nvSpPr>
        <p:spPr>
          <a:xfrm>
            <a:off x="0" y="801475"/>
            <a:ext cx="8878824" cy="3780050"/>
          </a:xfrm>
        </p:spPr>
        <p:txBody>
          <a:bodyPr/>
          <a:lstStyle/>
          <a:p>
            <a:pPr lvl="2" rtl="0"/>
            <a:r>
              <a:rPr lang="pt-BR" sz="1800"/>
              <a:t>VLANs are based on logical instead of physical connections.</a:t>
            </a:r>
          </a:p>
          <a:p>
            <a:pPr lvl="2" rtl="0"/>
            <a:r>
              <a:rPr lang="pt-BR" sz="1800"/>
              <a:t>As VLANs podem segmentar redes com base na função, equipe ou aplicativo.</a:t>
            </a:r>
          </a:p>
          <a:p>
            <a:pPr lvl="2" rtl="0"/>
            <a:r>
              <a:rPr lang="pt-BR" sz="1800"/>
              <a:t>Cada VLAN é considerada uma rede lógica separada.</a:t>
            </a:r>
          </a:p>
          <a:p>
            <a:pPr lvl="2" rtl="0"/>
            <a:r>
              <a:rPr lang="pt-BR" sz="1800"/>
              <a:t>A trunk is a point-to-point link that carries more than one VLAN. </a:t>
            </a:r>
          </a:p>
          <a:p>
            <a:pPr lvl="2" rtl="0"/>
            <a:r>
              <a:rPr lang="pt-BR" sz="1800"/>
              <a:t>Os campos de tag VLAN incluem o tipo, prioridade do usuário, CFI e VID.</a:t>
            </a:r>
          </a:p>
          <a:p>
            <a:pPr lvl="2" rtl="0"/>
            <a:r>
              <a:rPr lang="pt-BR" sz="1800"/>
              <a:t>Uma VLAN de voz separada é necessária para oferecer suporte a VoIP.</a:t>
            </a:r>
          </a:p>
          <a:p>
            <a:pPr lvl="2" rtl="0"/>
            <a:r>
              <a:rPr lang="pt-BR" sz="1800"/>
              <a:t>Normal range VLAN configurations are stored in the vlan.dat file in flash.</a:t>
            </a:r>
          </a:p>
          <a:p>
            <a:pPr lvl="2" rtl="0"/>
            <a:r>
              <a:rPr lang="pt-BR" sz="1800"/>
              <a:t>Uma porta de acesso pode pertencer a uma VLAN de dados por vez, mas também pode ter uma VLAN de voz.</a:t>
            </a:r>
          </a:p>
        </p:txBody>
      </p:sp>
    </p:spTree>
    <p:extLst>
      <p:ext uri="{BB962C8B-B14F-4D97-AF65-F5344CB8AC3E}">
        <p14:creationId xmlns:p14="http://schemas.microsoft.com/office/powerpoint/2010/main" val="171048923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568207"/>
          </a:xfrm>
        </p:spPr>
        <p:txBody>
          <a:bodyPr/>
          <a:lstStyle/>
          <a:p>
            <a:pPr rtl="0" eaLnBrk="1" hangingPunct="1"/>
            <a:r>
              <a:rPr lang="pt-BR"/>
              <a:t>Module 3: Activities</a:t>
            </a:r>
          </a:p>
        </p:txBody>
      </p:sp>
      <p:sp>
        <p:nvSpPr>
          <p:cNvPr id="6147" name="Rectangle 34"/>
          <p:cNvSpPr>
            <a:spLocks noGrp="1" noChangeArrowheads="1"/>
          </p:cNvSpPr>
          <p:nvPr>
            <p:ph idx="1"/>
          </p:nvPr>
        </p:nvSpPr>
        <p:spPr>
          <a:xfrm>
            <a:off x="136631" y="609600"/>
            <a:ext cx="8695135" cy="348414"/>
          </a:xfrm>
        </p:spPr>
        <p:txBody>
          <a:bodyPr/>
          <a:lstStyle/>
          <a:p>
            <a:pPr marL="0" indent="0" rtl="0">
              <a:spcBef>
                <a:spcPct val="30000"/>
              </a:spcBef>
              <a:buNone/>
            </a:pPr>
            <a:r>
              <a:rPr lang="pt-B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063427425"/>
              </p:ext>
            </p:extLst>
          </p:nvPr>
        </p:nvGraphicFramePr>
        <p:xfrm>
          <a:off x="369489" y="988376"/>
          <a:ext cx="8229418" cy="3137049"/>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382">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pt-B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200"/>
                        <a:t>Activity Type</a:t>
                      </a:r>
                    </a:p>
                  </a:txBody>
                  <a:tcPr marL="68580" marR="68580" marT="34290" marB="34290" anchor="ctr"/>
                </a:tc>
                <a:tc>
                  <a:txBody>
                    <a:bodyPr/>
                    <a:lstStyle/>
                    <a:p>
                      <a:pPr rtl="0"/>
                      <a:r>
                        <a:rPr lang="pt-BR" sz="1200"/>
                        <a:t>Activity Name</a:t>
                      </a:r>
                    </a:p>
                  </a:txBody>
                  <a:tcPr marL="68580" marR="68580" marT="34290" marB="34290" anchor="ctr"/>
                </a:tc>
                <a:tc>
                  <a:txBody>
                    <a:bodyPr/>
                    <a:lstStyle/>
                    <a:p>
                      <a:pPr rtl="0"/>
                      <a:r>
                        <a:rPr lang="pt-BR" sz="1200"/>
                        <a:t>Optional?</a:t>
                      </a:r>
                    </a:p>
                  </a:txBody>
                  <a:tcPr marL="68580" marR="68580" marT="34290" marB="34290" anchor="ctr"/>
                </a:tc>
                <a:extLst>
                  <a:ext uri="{0D108BD9-81ED-4DB2-BD59-A6C34878D82A}">
                    <a16:rowId xmlns:a16="http://schemas.microsoft.com/office/drawing/2014/main" val="10000"/>
                  </a:ext>
                </a:extLst>
              </a:tr>
              <a:tr h="236179">
                <a:tc>
                  <a:txBody>
                    <a:bodyPr/>
                    <a:lstStyle/>
                    <a:p>
                      <a:pPr algn="ctr" rtl="0"/>
                      <a:r>
                        <a:rPr lang="pt-BR" sz="1100"/>
                        <a:t>3.1.4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100"/>
                        <a:t>Packet Tracer</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pt-BR" sz="1100">
                          <a:solidFill>
                            <a:schemeClr val="tx1"/>
                          </a:solidFill>
                        </a:rPr>
                        <a:t>Who Hears the Broadcast?</a:t>
                      </a:r>
                    </a:p>
                  </a:txBody>
                  <a:tcPr marL="68580" marR="68580" marT="34290" marB="34290" anchor="ctr"/>
                </a:tc>
                <a:tc>
                  <a:txBody>
                    <a:bodyPr/>
                    <a:lstStyle/>
                    <a:p>
                      <a:pPr rtl="0"/>
                      <a:r>
                        <a:rPr lang="pt-BR" sz="1100"/>
                        <a:t>Recommended</a:t>
                      </a:r>
                    </a:p>
                  </a:txBody>
                  <a:tcPr marL="68580" marR="68580" marT="34290" marB="34290" anchor="ctr"/>
                </a:tc>
                <a:extLst>
                  <a:ext uri="{0D108BD9-81ED-4DB2-BD59-A6C34878D82A}">
                    <a16:rowId xmlns:a16="http://schemas.microsoft.com/office/drawing/2014/main" val="10001"/>
                  </a:ext>
                </a:extLst>
              </a:tr>
              <a:tr h="236179">
                <a:tc>
                  <a:txBody>
                    <a:bodyPr/>
                    <a:lstStyle/>
                    <a:p>
                      <a:pPr algn="ctr" rtl="0"/>
                      <a:r>
                        <a:rPr lang="pt-BR" sz="1100"/>
                        <a:t>3.1.5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b="0">
                          <a:solidFill>
                            <a:schemeClr val="tx1"/>
                          </a:solidFill>
                        </a:rPr>
                        <a:t>Overview</a:t>
                      </a:r>
                      <a:r>
                        <a:rPr lang="pt-BR" sz="1100" b="0" baseline="0">
                          <a:solidFill>
                            <a:schemeClr val="tx1"/>
                          </a:solidFill>
                        </a:rPr>
                        <a:t> of </a:t>
                      </a:r>
                      <a:r>
                        <a:rPr lang="pt-BR" sz="1100">
                          <a:solidFill>
                            <a:schemeClr val="tx1"/>
                          </a:solidFill>
                        </a:rPr>
                        <a:t>VLANs</a:t>
                      </a:r>
                    </a:p>
                  </a:txBody>
                  <a:tcPr marL="68580" marR="68580" marT="34290" marB="34290" anchor="ctr"/>
                </a:tc>
                <a:tc>
                  <a:txBody>
                    <a:bodyPr/>
                    <a:lstStyle/>
                    <a:p>
                      <a:pPr rtl="0"/>
                      <a:r>
                        <a:rPr lang="pt-BR" sz="1100"/>
                        <a:t>Recommended</a:t>
                      </a:r>
                    </a:p>
                  </a:txBody>
                  <a:tcPr marL="68580" marR="68580" marT="34290" marB="34290" anchor="ctr"/>
                </a:tc>
                <a:extLst>
                  <a:ext uri="{0D108BD9-81ED-4DB2-BD59-A6C34878D82A}">
                    <a16:rowId xmlns:a16="http://schemas.microsoft.com/office/drawing/2014/main" val="3039725069"/>
                  </a:ext>
                </a:extLst>
              </a:tr>
              <a:tr h="236179">
                <a:tc>
                  <a:txBody>
                    <a:bodyPr/>
                    <a:lstStyle/>
                    <a:p>
                      <a:pPr algn="ctr" rtl="0"/>
                      <a:r>
                        <a:rPr lang="pt-BR" sz="1100"/>
                        <a:t>3.2.8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t>Packet Tracer</a:t>
                      </a:r>
                    </a:p>
                  </a:txBody>
                  <a:tcPr marL="68580" marR="68580" marT="34290" marB="34290" anchor="ctr"/>
                </a:tc>
                <a:tc>
                  <a:txBody>
                    <a:bodyPr/>
                    <a:lstStyle/>
                    <a:p>
                      <a:pPr rtl="0"/>
                      <a:r>
                        <a:rPr lang="pt-BR" sz="1100">
                          <a:solidFill>
                            <a:schemeClr val="tx1"/>
                          </a:solidFill>
                        </a:rPr>
                        <a:t>Investigate a VLAN Implementation</a:t>
                      </a:r>
                    </a:p>
                  </a:txBody>
                  <a:tcPr marL="68580" marR="68580" marT="34290" marB="34290" anchor="ctr"/>
                </a:tc>
                <a:tc>
                  <a:txBody>
                    <a:bodyPr/>
                    <a:lstStyle/>
                    <a:p>
                      <a:pPr rtl="0"/>
                      <a:r>
                        <a:rPr lang="pt-BR" sz="1100"/>
                        <a:t>Recommended</a:t>
                      </a:r>
                    </a:p>
                  </a:txBody>
                  <a:tcPr marL="68580" marR="68580" marT="34290" marB="34290" anchor="ctr"/>
                </a:tc>
                <a:extLst>
                  <a:ext uri="{0D108BD9-81ED-4DB2-BD59-A6C34878D82A}">
                    <a16:rowId xmlns:a16="http://schemas.microsoft.com/office/drawing/2014/main" val="1814984366"/>
                  </a:ext>
                </a:extLst>
              </a:tr>
              <a:tr h="236179">
                <a:tc>
                  <a:txBody>
                    <a:bodyPr/>
                    <a:lstStyle/>
                    <a:p>
                      <a:pPr algn="ctr" rtl="0"/>
                      <a:r>
                        <a:rPr lang="pt-BR" sz="1100"/>
                        <a:t>3.2.9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t>Check Your Understanding</a:t>
                      </a:r>
                    </a:p>
                  </a:txBody>
                  <a:tcPr marL="68580" marR="68580" marT="34290" marB="34290" anchor="ctr"/>
                </a:tc>
                <a:tc>
                  <a:txBody>
                    <a:bodyPr/>
                    <a:lstStyle/>
                    <a:p>
                      <a:pPr rtl="0"/>
                      <a:r>
                        <a:rPr lang="pt-BR" sz="1100">
                          <a:solidFill>
                            <a:schemeClr val="tx1"/>
                          </a:solidFill>
                        </a:rPr>
                        <a:t>VLANs in a Multi-Switched Environment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074708435"/>
                  </a:ext>
                </a:extLst>
              </a:tr>
              <a:tr h="236179">
                <a:tc>
                  <a:txBody>
                    <a:bodyPr/>
                    <a:lstStyle/>
                    <a:p>
                      <a:pPr algn="ctr" rtl="0"/>
                      <a:r>
                        <a:rPr lang="pt-BR" sz="1100"/>
                        <a:t>3.3.11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Syntax</a:t>
                      </a:r>
                      <a:r>
                        <a:rPr lang="pt-BR" sz="1100" baseline="0"/>
                        <a:t> Checker</a:t>
                      </a:r>
                    </a:p>
                  </a:txBody>
                  <a:tcPr marL="68580" marR="68580" marT="34290" marB="34290" anchor="ctr"/>
                </a:tc>
                <a:tc>
                  <a:txBody>
                    <a:bodyPr/>
                    <a:lstStyle/>
                    <a:p>
                      <a:pPr rtl="0"/>
                      <a:r>
                        <a:rPr lang="pt-BR" sz="1100">
                          <a:solidFill>
                            <a:schemeClr val="tx1"/>
                          </a:solidFill>
                        </a:rPr>
                        <a:t>VLAN Configuration</a:t>
                      </a:r>
                    </a:p>
                  </a:txBody>
                  <a:tcPr marL="68580" marR="68580" marT="34290" marB="34290" anchor="ctr"/>
                </a:tc>
                <a:tc>
                  <a:txBody>
                    <a:bodyPr/>
                    <a:lstStyle/>
                    <a:p>
                      <a:pPr rtl="0"/>
                      <a:r>
                        <a:rPr lang="pt-BR" sz="1100"/>
                        <a:t>Recommended</a:t>
                      </a:r>
                    </a:p>
                  </a:txBody>
                  <a:tcPr marL="68580" marR="68580" marT="34290" marB="34290" anchor="ctr"/>
                </a:tc>
                <a:extLst>
                  <a:ext uri="{0D108BD9-81ED-4DB2-BD59-A6C34878D82A}">
                    <a16:rowId xmlns:a16="http://schemas.microsoft.com/office/drawing/2014/main" val="10006"/>
                  </a:ext>
                </a:extLst>
              </a:tr>
              <a:tr h="236179">
                <a:tc>
                  <a:txBody>
                    <a:bodyPr/>
                    <a:lstStyle/>
                    <a:p>
                      <a:pPr algn="ctr" rtl="0"/>
                      <a:r>
                        <a:rPr lang="pt-BR" sz="1100"/>
                        <a:t>3.3.12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t>Packet Tracer</a:t>
                      </a:r>
                    </a:p>
                  </a:txBody>
                  <a:tcPr marL="68580" marR="68580" marT="34290" marB="3429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pt-BR" sz="1100">
                          <a:solidFill>
                            <a:schemeClr val="tx1"/>
                          </a:solidFill>
                        </a:rPr>
                        <a:t>VLAN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161252496"/>
                  </a:ext>
                </a:extLst>
              </a:tr>
              <a:tr h="208254">
                <a:tc>
                  <a:txBody>
                    <a:bodyPr/>
                    <a:lstStyle/>
                    <a:p>
                      <a:pPr algn="ctr" rtl="0"/>
                      <a:r>
                        <a:rPr lang="pt-BR" sz="1100"/>
                        <a:t>3.4.5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58585B"/>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b="0">
                          <a:solidFill>
                            <a:schemeClr val="tx1"/>
                          </a:solidFill>
                        </a:rPr>
                        <a:t>Configure Trunks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2582900979"/>
                  </a:ext>
                </a:extLst>
              </a:tr>
              <a:tr h="236179">
                <a:tc>
                  <a:txBody>
                    <a:bodyPr/>
                    <a:lstStyle/>
                    <a:p>
                      <a:pPr algn="ctr" rtl="0"/>
                      <a:r>
                        <a:rPr lang="pt-BR" sz="1100"/>
                        <a:t>3.4.6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chemeClr val="tx1"/>
                          </a:solidFill>
                        </a:rPr>
                        <a:t>Configure VLANs</a:t>
                      </a:r>
                      <a:r>
                        <a:rPr lang="pt-BR" sz="1100" baseline="0">
                          <a:solidFill>
                            <a:schemeClr val="tx1"/>
                          </a:solidFill>
                        </a:rPr>
                        <a:t> and Trunking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522544737"/>
                  </a:ext>
                </a:extLst>
              </a:tr>
              <a:tr h="236179">
                <a:tc>
                  <a:txBody>
                    <a:bodyPr/>
                    <a:lstStyle/>
                    <a:p>
                      <a:pPr algn="ctr" rtl="0"/>
                      <a:r>
                        <a:rPr lang="pt-BR" sz="1100"/>
                        <a:t>3.5.5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chemeClr val="tx1"/>
                          </a:solidFill>
                        </a:rPr>
                        <a:t>Configure DTP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230909535"/>
                  </a:ext>
                </a:extLst>
              </a:tr>
              <a:tr h="236179">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pt-BR" sz="1100"/>
                        <a:t>3.5.6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t>Check Your Understanding</a:t>
                      </a:r>
                    </a:p>
                  </a:txBody>
                  <a:tcPr marL="68580" marR="68580" marT="34290" marB="34290" anchor="ctr"/>
                </a:tc>
                <a:tc>
                  <a:txBody>
                    <a:bodyPr/>
                    <a:lstStyle/>
                    <a:p>
                      <a:pPr rtl="0"/>
                      <a:r>
                        <a:rPr lang="pt-BR" sz="1100">
                          <a:solidFill>
                            <a:schemeClr val="tx1"/>
                          </a:solidFill>
                        </a:rPr>
                        <a:t>Dynamic Trunking Protocol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464881506"/>
                  </a:ext>
                </a:extLst>
              </a:tr>
              <a:tr h="237247">
                <a:tc>
                  <a:txBody>
                    <a:bodyPr/>
                    <a:lstStyle/>
                    <a:p>
                      <a:pPr algn="ctr" rtl="0"/>
                      <a:r>
                        <a:rPr lang="pt-BR" sz="1100"/>
                        <a:t>3.6.1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Implement</a:t>
                      </a:r>
                      <a:r>
                        <a:rPr lang="pt-BR" sz="1100" baseline="0"/>
                        <a:t> VLANs and Trunking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001172460"/>
                  </a:ext>
                </a:extLst>
              </a:tr>
              <a:tr h="236179">
                <a:tc>
                  <a:txBody>
                    <a:bodyPr/>
                    <a:lstStyle/>
                    <a:p>
                      <a:pPr algn="ctr" rtl="0"/>
                      <a:r>
                        <a:rPr lang="pt-BR" sz="1100"/>
                        <a:t>3.6.2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t>Implement</a:t>
                      </a:r>
                      <a:r>
                        <a:rPr lang="pt-BR" sz="1100" baseline="0"/>
                        <a:t> VLANs and Trunking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0012"/>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pPr rtl="0"/>
            <a:r>
              <a:rPr lang="pt-BR" sz="1600"/>
              <a:t>Módulo Prática e Quiz</a:t>
            </a:r>
            <a:br>
              <a:rPr lang="en-US" altLang="en-US" dirty="0"/>
            </a:br>
            <a:r>
              <a:rPr lang="pt-BR"/>
              <a:t>O que aprendi neste módulo? (Cont.)</a:t>
            </a:r>
          </a:p>
        </p:txBody>
      </p:sp>
      <p:sp>
        <p:nvSpPr>
          <p:cNvPr id="13315" name="Content Placeholder 2"/>
          <p:cNvSpPr>
            <a:spLocks noGrp="1"/>
          </p:cNvSpPr>
          <p:nvPr>
            <p:ph idx="1"/>
          </p:nvPr>
        </p:nvSpPr>
        <p:spPr>
          <a:xfrm>
            <a:off x="0" y="801475"/>
            <a:ext cx="8840141" cy="3722900"/>
          </a:xfrm>
        </p:spPr>
        <p:txBody>
          <a:bodyPr/>
          <a:lstStyle/>
          <a:p>
            <a:pPr lvl="2" rtl="0"/>
            <a:r>
              <a:rPr lang="pt-BR" sz="1800"/>
              <a:t>Um tronco é um link de Camada 2 entre dois switches que transporta tráfego para todas as VLANs.</a:t>
            </a:r>
          </a:p>
          <a:p>
            <a:pPr lvl="2" rtl="0"/>
            <a:r>
              <a:rPr lang="pt-BR" sz="1800"/>
              <a:t>Os troncos precisarão de marcação para as várias VLANs, normalmente 802.1q.</a:t>
            </a:r>
          </a:p>
          <a:p>
            <a:pPr lvl="2" rtl="0"/>
            <a:r>
              <a:rPr lang="pt-BR" sz="1800"/>
              <a:t>A marcação IEEE 802.1q faz provisão para uma VLAN nativa que permanecerá sem marcas.</a:t>
            </a:r>
          </a:p>
          <a:p>
            <a:pPr lvl="2" rtl="0"/>
            <a:r>
              <a:rPr lang="pt-BR" sz="1800"/>
              <a:t>Uma interface pode ser definida como entroncamento ou não-entroncamento.</a:t>
            </a:r>
          </a:p>
          <a:p>
            <a:pPr lvl="2" rtl="0"/>
            <a:r>
              <a:rPr lang="pt-BR" sz="1800"/>
              <a:t>Trunk negotiation is managed by the Dynamic Trunking Protocol (DTP).</a:t>
            </a:r>
          </a:p>
          <a:p>
            <a:pPr lvl="2" rtl="0"/>
            <a:r>
              <a:rPr lang="pt-BR" sz="1800"/>
              <a:t>DTP is a Cisco proprietary protocol that manages trunk negotiations.</a:t>
            </a:r>
          </a:p>
        </p:txBody>
      </p:sp>
    </p:spTree>
    <p:extLst>
      <p:ext uri="{BB962C8B-B14F-4D97-AF65-F5344CB8AC3E}">
        <p14:creationId xmlns:p14="http://schemas.microsoft.com/office/powerpoint/2010/main" val="3717343036"/>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3"/>
            <a:ext cx="9144000" cy="632375"/>
          </a:xfrm>
        </p:spPr>
        <p:txBody>
          <a:bodyPr/>
          <a:lstStyle/>
          <a:p>
            <a:pPr rtl="0"/>
            <a:r>
              <a:rPr lang="pt-BR" sz="1400"/>
              <a:t>Module Practice and Quiz</a:t>
            </a:r>
            <a:br>
              <a:rPr lang="en-US" dirty="0">
                <a:latin typeface="Arial" charset="0"/>
              </a:rPr>
            </a:br>
            <a:r>
              <a:rPr lang="pt-BR">
                <a:latin typeface="Arial" charset="0"/>
              </a:rPr>
              <a:t>New Terms and Commands</a:t>
            </a:r>
          </a:p>
        </p:txBody>
      </p:sp>
      <p:graphicFrame>
        <p:nvGraphicFramePr>
          <p:cNvPr id="5" name="Content Placeholder 2"/>
          <p:cNvGraphicFramePr>
            <a:graphicFrameLocks/>
          </p:cNvGraphicFramePr>
          <p:nvPr>
            <p:extLst>
              <p:ext uri="{D42A27DB-BD31-4B8C-83A1-F6EECF244321}">
                <p14:modId xmlns:p14="http://schemas.microsoft.com/office/powerpoint/2010/main" val="3523661684"/>
              </p:ext>
            </p:extLst>
          </p:nvPr>
        </p:nvGraphicFramePr>
        <p:xfrm>
          <a:off x="144461" y="798513"/>
          <a:ext cx="8472890" cy="3870960"/>
        </p:xfrm>
        <a:graphic>
          <a:graphicData uri="http://schemas.openxmlformats.org/drawingml/2006/table">
            <a:tbl>
              <a:tblPr firstRow="1" bandRow="1">
                <a:tableStyleId>{F5AB1C69-6EDB-4FF4-983F-18BD219EF322}</a:tableStyleId>
              </a:tblPr>
              <a:tblGrid>
                <a:gridCol w="4236445">
                  <a:extLst>
                    <a:ext uri="{9D8B030D-6E8A-4147-A177-3AD203B41FA5}">
                      <a16:colId xmlns:a16="http://schemas.microsoft.com/office/drawing/2014/main" val="2731093094"/>
                    </a:ext>
                  </a:extLst>
                </a:gridCol>
                <a:gridCol w="4236445">
                  <a:extLst>
                    <a:ext uri="{9D8B030D-6E8A-4147-A177-3AD203B41FA5}">
                      <a16:colId xmlns:a16="http://schemas.microsoft.com/office/drawing/2014/main" val="2353496225"/>
                    </a:ext>
                  </a:extLst>
                </a:gridCol>
              </a:tblGrid>
              <a:tr h="370840">
                <a:tc>
                  <a:txBody>
                    <a:bodyPr/>
                    <a:lstStyle/>
                    <a:p>
                      <a:pPr marL="173038" indent="-173038" rtl="0">
                        <a:spcBef>
                          <a:spcPts val="200"/>
                        </a:spcBef>
                        <a:spcAft>
                          <a:spcPts val="200"/>
                        </a:spcAft>
                        <a:buFont typeface="Arial" panose="020B0604020202020204" pitchFamily="34" charset="0"/>
                        <a:buChar char="•"/>
                      </a:pPr>
                      <a:r>
                        <a:rPr lang="pt-BR" sz="1600" b="0">
                          <a:solidFill>
                            <a:schemeClr val="tx1"/>
                          </a:solidFill>
                          <a:latin typeface="+mn-lt"/>
                        </a:rPr>
                        <a:t>VLAN</a:t>
                      </a:r>
                    </a:p>
                    <a:p>
                      <a:pPr marL="173038" indent="-173038" rtl="0">
                        <a:spcBef>
                          <a:spcPts val="200"/>
                        </a:spcBef>
                        <a:spcAft>
                          <a:spcPts val="200"/>
                        </a:spcAft>
                        <a:buFont typeface="Arial" panose="020B0604020202020204" pitchFamily="34" charset="0"/>
                        <a:buChar char="•"/>
                      </a:pPr>
                      <a:r>
                        <a:rPr lang="pt-BR" sz="1600" b="0">
                          <a:solidFill>
                            <a:schemeClr val="tx1"/>
                          </a:solidFill>
                          <a:latin typeface="+mn-lt"/>
                        </a:rPr>
                        <a:t>Logical broadcast domain</a:t>
                      </a:r>
                    </a:p>
                    <a:p>
                      <a:pPr marL="173038" indent="-173038" rtl="0">
                        <a:spcBef>
                          <a:spcPts val="200"/>
                        </a:spcBef>
                        <a:spcAft>
                          <a:spcPts val="200"/>
                        </a:spcAft>
                        <a:buFont typeface="Arial" panose="020B0604020202020204" pitchFamily="34" charset="0"/>
                        <a:buChar char="•"/>
                      </a:pPr>
                      <a:r>
                        <a:rPr lang="pt-BR" sz="1600" b="0">
                          <a:solidFill>
                            <a:schemeClr val="tx1"/>
                          </a:solidFill>
                          <a:latin typeface="+mn-lt"/>
                        </a:rPr>
                        <a:t>Data VLAN</a:t>
                      </a:r>
                    </a:p>
                    <a:p>
                      <a:pPr marL="173038" indent="-173038" rtl="0">
                        <a:spcBef>
                          <a:spcPts val="200"/>
                        </a:spcBef>
                        <a:spcAft>
                          <a:spcPts val="200"/>
                        </a:spcAft>
                        <a:buFont typeface="Arial" panose="020B0604020202020204" pitchFamily="34" charset="0"/>
                        <a:buChar char="•"/>
                      </a:pPr>
                      <a:r>
                        <a:rPr lang="pt-BR" sz="1600" b="0">
                          <a:solidFill>
                            <a:schemeClr val="tx1"/>
                          </a:solidFill>
                          <a:latin typeface="+mn-lt"/>
                        </a:rPr>
                        <a:t>Default VLAN</a:t>
                      </a:r>
                    </a:p>
                    <a:p>
                      <a:pPr marL="173038" indent="-173038" rtl="0">
                        <a:spcBef>
                          <a:spcPts val="200"/>
                        </a:spcBef>
                        <a:spcAft>
                          <a:spcPts val="200"/>
                        </a:spcAft>
                        <a:buFont typeface="Arial" panose="020B0604020202020204" pitchFamily="34" charset="0"/>
                        <a:buChar char="•"/>
                      </a:pPr>
                      <a:r>
                        <a:rPr lang="pt-BR" sz="1600" b="0">
                          <a:solidFill>
                            <a:schemeClr val="tx1"/>
                          </a:solidFill>
                          <a:latin typeface="+mn-lt"/>
                        </a:rPr>
                        <a:t>Native VLAN</a:t>
                      </a:r>
                    </a:p>
                    <a:p>
                      <a:pPr marL="173038" indent="-173038" rtl="0">
                        <a:spcBef>
                          <a:spcPts val="200"/>
                        </a:spcBef>
                        <a:spcAft>
                          <a:spcPts val="200"/>
                        </a:spcAft>
                        <a:buFont typeface="Arial" panose="020B0604020202020204" pitchFamily="34" charset="0"/>
                        <a:buChar char="•"/>
                      </a:pPr>
                      <a:r>
                        <a:rPr lang="pt-BR" sz="1600" b="0">
                          <a:solidFill>
                            <a:schemeClr val="tx1"/>
                          </a:solidFill>
                          <a:latin typeface="+mn-lt"/>
                        </a:rPr>
                        <a:t>Management VLAN</a:t>
                      </a:r>
                    </a:p>
                    <a:p>
                      <a:pPr marL="173038" indent="-173038" rtl="0">
                        <a:spcBef>
                          <a:spcPts val="200"/>
                        </a:spcBef>
                        <a:spcAft>
                          <a:spcPts val="200"/>
                        </a:spcAft>
                        <a:buFont typeface="Arial" panose="020B0604020202020204" pitchFamily="34" charset="0"/>
                        <a:buChar char="•"/>
                      </a:pPr>
                      <a:r>
                        <a:rPr lang="pt-BR" sz="1600" b="1">
                          <a:solidFill>
                            <a:schemeClr val="tx1"/>
                          </a:solidFill>
                          <a:latin typeface="+mn-lt"/>
                        </a:rPr>
                        <a:t>show vlan brief</a:t>
                      </a:r>
                    </a:p>
                    <a:p>
                      <a:pPr marL="173038" indent="-173038" rtl="0">
                        <a:spcBef>
                          <a:spcPts val="200"/>
                        </a:spcBef>
                        <a:spcAft>
                          <a:spcPts val="200"/>
                        </a:spcAft>
                        <a:buFont typeface="Arial" panose="020B0604020202020204" pitchFamily="34" charset="0"/>
                        <a:buChar char="•"/>
                      </a:pPr>
                      <a:r>
                        <a:rPr lang="pt-BR" sz="1600" b="0">
                          <a:solidFill>
                            <a:schemeClr val="tx1"/>
                          </a:solidFill>
                          <a:latin typeface="+mn-lt"/>
                        </a:rPr>
                        <a:t>Voice VLAN</a:t>
                      </a:r>
                    </a:p>
                    <a:p>
                      <a:pPr marL="173038" indent="-173038" rtl="0">
                        <a:spcBef>
                          <a:spcPts val="200"/>
                        </a:spcBef>
                        <a:spcAft>
                          <a:spcPts val="200"/>
                        </a:spcAft>
                        <a:buFont typeface="Arial" panose="020B0604020202020204" pitchFamily="34" charset="0"/>
                        <a:buChar char="•"/>
                      </a:pPr>
                      <a:r>
                        <a:rPr lang="pt-BR" sz="1600" b="0">
                          <a:solidFill>
                            <a:schemeClr val="tx1"/>
                          </a:solidFill>
                          <a:latin typeface="+mn-lt"/>
                        </a:rPr>
                        <a:t>VLAN Trunk</a:t>
                      </a:r>
                    </a:p>
                    <a:p>
                      <a:pPr marL="173038" indent="-173038" rtl="0">
                        <a:spcBef>
                          <a:spcPts val="200"/>
                        </a:spcBef>
                        <a:spcAft>
                          <a:spcPts val="200"/>
                        </a:spcAft>
                        <a:buFont typeface="Arial" panose="020B0604020202020204" pitchFamily="34" charset="0"/>
                        <a:buChar char="•"/>
                      </a:pPr>
                      <a:r>
                        <a:rPr lang="pt-BR" sz="1600" b="0">
                          <a:solidFill>
                            <a:schemeClr val="tx1"/>
                          </a:solidFill>
                          <a:latin typeface="+mn-lt"/>
                        </a:rPr>
                        <a:t>VLAN Segmentation</a:t>
                      </a:r>
                    </a:p>
                    <a:p>
                      <a:pPr marL="173038" indent="-173038" rtl="0">
                        <a:spcBef>
                          <a:spcPts val="200"/>
                        </a:spcBef>
                        <a:spcAft>
                          <a:spcPts val="200"/>
                        </a:spcAft>
                        <a:buFont typeface="Arial" panose="020B0604020202020204" pitchFamily="34" charset="0"/>
                        <a:buChar char="•"/>
                      </a:pPr>
                      <a:r>
                        <a:rPr lang="pt-BR" sz="1600" b="0">
                          <a:solidFill>
                            <a:schemeClr val="tx1"/>
                          </a:solidFill>
                          <a:latin typeface="+mn-lt"/>
                        </a:rPr>
                        <a:t>IEEE 802.1Q</a:t>
                      </a:r>
                    </a:p>
                    <a:p>
                      <a:pPr marL="173038" indent="-173038" rtl="0">
                        <a:spcBef>
                          <a:spcPts val="200"/>
                        </a:spcBef>
                        <a:spcAft>
                          <a:spcPts val="200"/>
                        </a:spcAft>
                        <a:buFont typeface="Arial" panose="020B0604020202020204" pitchFamily="34" charset="0"/>
                        <a:buChar char="•"/>
                      </a:pPr>
                      <a:r>
                        <a:rPr lang="pt-BR" sz="1600" b="0">
                          <a:solidFill>
                            <a:schemeClr val="tx1"/>
                          </a:solidFill>
                          <a:latin typeface="+mn-lt"/>
                        </a:rPr>
                        <a:t>VLAN Tagging</a:t>
                      </a:r>
                    </a:p>
                    <a:p>
                      <a:pPr marL="173038" indent="-173038" rtl="0">
                        <a:spcBef>
                          <a:spcPts val="200"/>
                        </a:spcBef>
                        <a:spcAft>
                          <a:spcPts val="200"/>
                        </a:spcAft>
                        <a:buFont typeface="Arial" panose="020B0604020202020204" pitchFamily="34" charset="0"/>
                        <a:buChar char="•"/>
                      </a:pPr>
                      <a:r>
                        <a:rPr lang="pt-BR" sz="1600" b="0">
                          <a:solidFill>
                            <a:schemeClr val="tx1"/>
                          </a:solidFill>
                          <a:latin typeface="+mn-lt"/>
                        </a:rPr>
                        <a:t>Canonical Format Identifier (CFI)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pt-BR" sz="1600" b="0" kern="1200">
                          <a:solidFill>
                            <a:schemeClr val="tx1"/>
                          </a:solidFill>
                          <a:latin typeface="+mn-lt"/>
                          <a:ea typeface="+mn-ea"/>
                          <a:cs typeface="+mn-cs"/>
                        </a:rPr>
                        <a:t>User Priority</a:t>
                      </a:r>
                    </a:p>
                    <a:p>
                      <a:pPr marL="173038" indent="-173038" algn="l" defTabSz="685777" rtl="0" eaLnBrk="1" latinLnBrk="0" hangingPunct="1">
                        <a:spcBef>
                          <a:spcPts val="200"/>
                        </a:spcBef>
                        <a:spcAft>
                          <a:spcPts val="200"/>
                        </a:spcAft>
                        <a:buFont typeface="Arial" panose="020B0604020202020204" pitchFamily="34" charset="0"/>
                        <a:buChar char="•"/>
                      </a:pPr>
                      <a:r>
                        <a:rPr lang="pt-BR" sz="1600" b="0" kern="1200">
                          <a:solidFill>
                            <a:schemeClr val="tx1"/>
                          </a:solidFill>
                          <a:latin typeface="+mn-lt"/>
                          <a:ea typeface="+mn-ea"/>
                          <a:cs typeface="+mn-cs"/>
                        </a:rPr>
                        <a:t>VLAN ID</a:t>
                      </a:r>
                    </a:p>
                    <a:p>
                      <a:pPr marL="173038" indent="-173038" algn="l" defTabSz="685777" rtl="0" eaLnBrk="1" latinLnBrk="0" hangingPunct="1">
                        <a:spcBef>
                          <a:spcPts val="200"/>
                        </a:spcBef>
                        <a:spcAft>
                          <a:spcPts val="200"/>
                        </a:spcAft>
                        <a:buFont typeface="Arial" panose="020B0604020202020204" pitchFamily="34" charset="0"/>
                        <a:buChar char="•"/>
                      </a:pPr>
                      <a:r>
                        <a:rPr lang="pt-BR" sz="1600" b="0" kern="1200">
                          <a:solidFill>
                            <a:schemeClr val="tx1"/>
                          </a:solidFill>
                          <a:latin typeface="+mn-lt"/>
                          <a:ea typeface="+mn-ea"/>
                          <a:cs typeface="+mn-cs"/>
                        </a:rPr>
                        <a:t>Type</a:t>
                      </a:r>
                    </a:p>
                    <a:p>
                      <a:pPr marL="173038" indent="-173038" algn="l" defTabSz="685777" rtl="0" eaLnBrk="1" latinLnBrk="0" hangingPunct="1">
                        <a:spcBef>
                          <a:spcPts val="200"/>
                        </a:spcBef>
                        <a:spcAft>
                          <a:spcPts val="200"/>
                        </a:spcAft>
                        <a:buFont typeface="Arial" panose="020B0604020202020204" pitchFamily="34" charset="0"/>
                        <a:buChar char="•"/>
                      </a:pPr>
                      <a:r>
                        <a:rPr lang="pt-BR" sz="1600" b="1" kern="1200">
                          <a:solidFill>
                            <a:schemeClr val="tx1"/>
                          </a:solidFill>
                          <a:latin typeface="+mn-lt"/>
                          <a:ea typeface="+mn-ea"/>
                          <a:cs typeface="+mn-cs"/>
                        </a:rPr>
                        <a:t>show interfaces </a:t>
                      </a:r>
                      <a:r>
                        <a:rPr lang="pt-BR" sz="1600" b="0" i="1" kern="1200">
                          <a:solidFill>
                            <a:schemeClr val="tx1"/>
                          </a:solidFill>
                          <a:latin typeface="+mn-lt"/>
                          <a:ea typeface="+mn-ea"/>
                          <a:cs typeface="+mn-cs"/>
                        </a:rPr>
                        <a:t>int</a:t>
                      </a:r>
                      <a:r>
                        <a:rPr lang="pt-BR" sz="1600" b="1" kern="1200">
                          <a:solidFill>
                            <a:schemeClr val="tx1"/>
                          </a:solidFill>
                          <a:latin typeface="+mn-lt"/>
                          <a:ea typeface="+mn-ea"/>
                          <a:cs typeface="+mn-cs"/>
                        </a:rPr>
                        <a:t> switchport</a:t>
                      </a:r>
                    </a:p>
                    <a:p>
                      <a:pPr marL="285750" indent="-285750" algn="l" defTabSz="685777" rtl="0" eaLnBrk="1" latinLnBrk="0" hangingPunct="1">
                        <a:buFont typeface="Arial" panose="020B0604020202020204" pitchFamily="34" charset="0"/>
                        <a:buChar char="•"/>
                      </a:pPr>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2052626069"/>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rtl="0"/>
            <a:r>
              <a:rPr lang="pt-BR" sz="1400"/>
              <a:t>Module Practice and Quiz</a:t>
            </a:r>
            <a:br>
              <a:rPr lang="en-US" dirty="0">
                <a:latin typeface="Arial" charset="0"/>
              </a:rPr>
            </a:br>
            <a:r>
              <a:rPr lang="pt-BR">
                <a:latin typeface="Arial" charset="0"/>
              </a:rPr>
              <a:t>New Terms and Commands</a:t>
            </a:r>
          </a:p>
        </p:txBody>
      </p:sp>
      <p:graphicFrame>
        <p:nvGraphicFramePr>
          <p:cNvPr id="5" name="Content Placeholder 2"/>
          <p:cNvGraphicFramePr>
            <a:graphicFrameLocks/>
          </p:cNvGraphicFramePr>
          <p:nvPr>
            <p:extLst>
              <p:ext uri="{D42A27DB-BD31-4B8C-83A1-F6EECF244321}">
                <p14:modId xmlns:p14="http://schemas.microsoft.com/office/powerpoint/2010/main" val="3733747967"/>
              </p:ext>
            </p:extLst>
          </p:nvPr>
        </p:nvGraphicFramePr>
        <p:xfrm>
          <a:off x="144463" y="798513"/>
          <a:ext cx="8853486" cy="3773487"/>
        </p:xfrm>
        <a:graphic>
          <a:graphicData uri="http://schemas.openxmlformats.org/drawingml/2006/table">
            <a:tbl>
              <a:tblPr firstRow="1" bandRow="1">
                <a:tableStyleId>{F5AB1C69-6EDB-4FF4-983F-18BD219EF322}</a:tableStyleId>
              </a:tblPr>
              <a:tblGrid>
                <a:gridCol w="2951162">
                  <a:extLst>
                    <a:ext uri="{9D8B030D-6E8A-4147-A177-3AD203B41FA5}">
                      <a16:colId xmlns:a16="http://schemas.microsoft.com/office/drawing/2014/main" val="2731093094"/>
                    </a:ext>
                  </a:extLst>
                </a:gridCol>
                <a:gridCol w="2951162">
                  <a:extLst>
                    <a:ext uri="{9D8B030D-6E8A-4147-A177-3AD203B41FA5}">
                      <a16:colId xmlns:a16="http://schemas.microsoft.com/office/drawing/2014/main" val="2353496225"/>
                    </a:ext>
                  </a:extLst>
                </a:gridCol>
                <a:gridCol w="2951162">
                  <a:extLst>
                    <a:ext uri="{9D8B030D-6E8A-4147-A177-3AD203B41FA5}">
                      <a16:colId xmlns:a16="http://schemas.microsoft.com/office/drawing/2014/main" val="281959122"/>
                    </a:ext>
                  </a:extLst>
                </a:gridCol>
              </a:tblGrid>
              <a:tr h="3773487">
                <a:tc>
                  <a:txBody>
                    <a:bodyPr/>
                    <a:lstStyle/>
                    <a:p>
                      <a:pPr marL="173038" indent="-173038" rtl="0">
                        <a:spcBef>
                          <a:spcPts val="200"/>
                        </a:spcBef>
                        <a:spcAft>
                          <a:spcPts val="200"/>
                        </a:spcAft>
                        <a:buFont typeface="Arial" panose="020B0604020202020204" pitchFamily="34" charset="0"/>
                        <a:buChar char="•"/>
                      </a:pPr>
                      <a:r>
                        <a:rPr lang="pt-BR" sz="1600" b="0">
                          <a:solidFill>
                            <a:schemeClr val="tx1"/>
                          </a:solidFill>
                          <a:latin typeface="+mn-lt"/>
                        </a:rPr>
                        <a:t>Normal Range VLANs</a:t>
                      </a:r>
                    </a:p>
                    <a:p>
                      <a:pPr marL="173038" indent="-173038" rtl="0">
                        <a:spcBef>
                          <a:spcPts val="200"/>
                        </a:spcBef>
                        <a:spcAft>
                          <a:spcPts val="200"/>
                        </a:spcAft>
                        <a:buFont typeface="Arial" panose="020B0604020202020204" pitchFamily="34" charset="0"/>
                        <a:buChar char="•"/>
                      </a:pPr>
                      <a:r>
                        <a:rPr lang="pt-BR" sz="1600" b="0">
                          <a:solidFill>
                            <a:schemeClr val="tx1"/>
                          </a:solidFill>
                          <a:latin typeface="+mn-lt"/>
                        </a:rPr>
                        <a:t>Extended Range VLANs</a:t>
                      </a:r>
                    </a:p>
                    <a:p>
                      <a:pPr marL="173038" indent="-173038" algn="l" defTabSz="685777" rtl="0" eaLnBrk="1" latinLnBrk="0" hangingPunct="1">
                        <a:spcBef>
                          <a:spcPts val="200"/>
                        </a:spcBef>
                        <a:spcAft>
                          <a:spcPts val="200"/>
                        </a:spcAft>
                        <a:buFont typeface="Arial" panose="020B0604020202020204" pitchFamily="34" charset="0"/>
                        <a:buChar char="•"/>
                      </a:pPr>
                      <a:r>
                        <a:rPr lang="pt-BR" sz="1600" b="1">
                          <a:solidFill>
                            <a:schemeClr val="tx1"/>
                          </a:solidFill>
                          <a:latin typeface="+mn-lt"/>
                        </a:rPr>
                        <a:t>vlan </a:t>
                      </a:r>
                      <a:r>
                        <a:rPr lang="pt-BR" sz="1600" b="0" i="1" kern="1200">
                          <a:solidFill>
                            <a:schemeClr val="tx1"/>
                          </a:solidFill>
                          <a:latin typeface="+mn-lt"/>
                          <a:ea typeface="+mn-ea"/>
                          <a:cs typeface="+mn-cs"/>
                        </a:rPr>
                        <a:t>vlan-id</a:t>
                      </a:r>
                    </a:p>
                    <a:p>
                      <a:pPr marL="173038" indent="-173038" rtl="0">
                        <a:spcBef>
                          <a:spcPts val="200"/>
                        </a:spcBef>
                        <a:spcAft>
                          <a:spcPts val="200"/>
                        </a:spcAft>
                        <a:buFont typeface="Arial" panose="020B0604020202020204" pitchFamily="34" charset="0"/>
                        <a:buChar char="•"/>
                      </a:pPr>
                      <a:r>
                        <a:rPr lang="pt-BR" sz="1600" b="1" kern="1200">
                          <a:solidFill>
                            <a:schemeClr val="tx1"/>
                          </a:solidFill>
                          <a:latin typeface="+mn-lt"/>
                          <a:ea typeface="+mn-ea"/>
                          <a:cs typeface="+mn-cs"/>
                        </a:rPr>
                        <a:t>name </a:t>
                      </a:r>
                      <a:r>
                        <a:rPr lang="pt-BR" sz="1600" b="0" i="1" kern="1200">
                          <a:solidFill>
                            <a:schemeClr val="tx1"/>
                          </a:solidFill>
                          <a:latin typeface="+mn-lt"/>
                          <a:ea typeface="+mn-ea"/>
                          <a:cs typeface="+mn-cs"/>
                        </a:rPr>
                        <a:t>vlan-name</a:t>
                      </a:r>
                    </a:p>
                    <a:p>
                      <a:pPr marL="173038" indent="-173038" rtl="0">
                        <a:spcBef>
                          <a:spcPts val="200"/>
                        </a:spcBef>
                        <a:spcAft>
                          <a:spcPts val="200"/>
                        </a:spcAft>
                        <a:buFont typeface="Arial" panose="020B0604020202020204" pitchFamily="34" charset="0"/>
                        <a:buChar char="•"/>
                      </a:pPr>
                      <a:r>
                        <a:rPr lang="pt-BR" sz="1600" b="1" kern="1200">
                          <a:solidFill>
                            <a:schemeClr val="tx1"/>
                          </a:solidFill>
                          <a:latin typeface="+mn-lt"/>
                          <a:ea typeface="+mn-ea"/>
                          <a:cs typeface="+mn-cs"/>
                        </a:rPr>
                        <a:t>switchport mode access</a:t>
                      </a:r>
                    </a:p>
                    <a:p>
                      <a:pPr marL="173038" indent="-173038" algn="l" defTabSz="685777" rtl="0" eaLnBrk="1" latinLnBrk="0" hangingPunct="1">
                        <a:spcBef>
                          <a:spcPts val="200"/>
                        </a:spcBef>
                        <a:spcAft>
                          <a:spcPts val="200"/>
                        </a:spcAft>
                        <a:buFont typeface="Arial" panose="020B0604020202020204" pitchFamily="34" charset="0"/>
                        <a:buChar char="•"/>
                      </a:pPr>
                      <a:r>
                        <a:rPr lang="pt-BR" sz="1600" b="1" kern="1200">
                          <a:solidFill>
                            <a:schemeClr val="tx1"/>
                          </a:solidFill>
                          <a:latin typeface="+mn-lt"/>
                          <a:ea typeface="+mn-ea"/>
                          <a:cs typeface="+mn-cs"/>
                        </a:rPr>
                        <a:t>switchport access vlan </a:t>
                      </a:r>
                      <a:r>
                        <a:rPr lang="pt-BR" sz="1600" b="0" i="1" kern="1200">
                          <a:solidFill>
                            <a:schemeClr val="tx1"/>
                          </a:solidFill>
                          <a:latin typeface="+mn-lt"/>
                          <a:ea typeface="+mn-ea"/>
                          <a:cs typeface="+mn-cs"/>
                        </a:rPr>
                        <a:t>vlan-id</a:t>
                      </a:r>
                    </a:p>
                    <a:p>
                      <a:pPr marL="173038" indent="-173038" rtl="0">
                        <a:spcBef>
                          <a:spcPts val="200"/>
                        </a:spcBef>
                        <a:spcAft>
                          <a:spcPts val="200"/>
                        </a:spcAft>
                        <a:buFont typeface="Arial" panose="020B0604020202020204" pitchFamily="34" charset="0"/>
                        <a:buChar char="•"/>
                      </a:pPr>
                      <a:r>
                        <a:rPr lang="pt-BR" sz="1600" b="1" kern="1200">
                          <a:solidFill>
                            <a:schemeClr val="tx1"/>
                          </a:solidFill>
                          <a:latin typeface="+mn-lt"/>
                          <a:ea typeface="+mn-ea"/>
                          <a:cs typeface="+mn-cs"/>
                        </a:rPr>
                        <a:t>interface range</a:t>
                      </a:r>
                    </a:p>
                    <a:p>
                      <a:pPr marL="173038" indent="-173038" algn="l" defTabSz="685777" rtl="0" eaLnBrk="1" latinLnBrk="0" hangingPunct="1">
                        <a:spcBef>
                          <a:spcPts val="200"/>
                        </a:spcBef>
                        <a:spcAft>
                          <a:spcPts val="200"/>
                        </a:spcAft>
                        <a:buFont typeface="Arial" panose="020B0604020202020204" pitchFamily="34" charset="0"/>
                        <a:buChar char="•"/>
                      </a:pPr>
                      <a:r>
                        <a:rPr lang="pt-BR" sz="1600" b="1" kern="1200">
                          <a:solidFill>
                            <a:schemeClr val="tx1"/>
                          </a:solidFill>
                          <a:latin typeface="+mn-lt"/>
                          <a:ea typeface="+mn-ea"/>
                          <a:cs typeface="+mn-cs"/>
                        </a:rPr>
                        <a:t>no switchport access vlan </a:t>
                      </a:r>
                      <a:r>
                        <a:rPr lang="pt-BR" sz="1600" b="0" i="1" kern="1200">
                          <a:solidFill>
                            <a:schemeClr val="tx1"/>
                          </a:solidFill>
                          <a:latin typeface="+mn-lt"/>
                          <a:ea typeface="+mn-ea"/>
                          <a:cs typeface="+mn-cs"/>
                        </a:rPr>
                        <a:t>vlan-id</a:t>
                      </a:r>
                    </a:p>
                    <a:p>
                      <a:pPr marL="173038" indent="-173038" algn="l" defTabSz="685777" rtl="0" eaLnBrk="1" latinLnBrk="0" hangingPunct="1">
                        <a:spcBef>
                          <a:spcPts val="200"/>
                        </a:spcBef>
                        <a:spcAft>
                          <a:spcPts val="200"/>
                        </a:spcAft>
                        <a:buFont typeface="Arial" panose="020B0604020202020204" pitchFamily="34" charset="0"/>
                        <a:buChar char="•"/>
                      </a:pPr>
                      <a:r>
                        <a:rPr lang="pt-BR" sz="1600" b="1" kern="1200">
                          <a:solidFill>
                            <a:schemeClr val="tx1"/>
                          </a:solidFill>
                          <a:latin typeface="+mn-lt"/>
                          <a:ea typeface="+mn-ea"/>
                          <a:cs typeface="+mn-cs"/>
                        </a:rPr>
                        <a:t>no vlan </a:t>
                      </a:r>
                      <a:r>
                        <a:rPr lang="pt-BR" sz="1600" b="0" i="1" kern="1200">
                          <a:solidFill>
                            <a:schemeClr val="tx1"/>
                          </a:solidFill>
                          <a:latin typeface="+mn-lt"/>
                          <a:ea typeface="+mn-ea"/>
                          <a:cs typeface="+mn-cs"/>
                        </a:rPr>
                        <a:t>vlan-id</a:t>
                      </a:r>
                    </a:p>
                    <a:p>
                      <a:pPr marL="173038" indent="-173038" rtl="0">
                        <a:spcBef>
                          <a:spcPts val="200"/>
                        </a:spcBef>
                        <a:spcAft>
                          <a:spcPts val="200"/>
                        </a:spcAft>
                        <a:buFont typeface="Arial" panose="020B0604020202020204" pitchFamily="34" charset="0"/>
                        <a:buChar char="•"/>
                      </a:pPr>
                      <a:r>
                        <a:rPr lang="pt-BR" sz="1600" b="1" kern="1200">
                          <a:solidFill>
                            <a:schemeClr val="tx1"/>
                          </a:solidFill>
                          <a:latin typeface="+mn-lt"/>
                          <a:ea typeface="+mn-ea"/>
                          <a:cs typeface="+mn-cs"/>
                        </a:rPr>
                        <a:t>delete flash:vlan.dat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pt-BR" sz="1600" b="1" kern="1200">
                          <a:solidFill>
                            <a:schemeClr val="tx1"/>
                          </a:solidFill>
                          <a:latin typeface="+mn-lt"/>
                          <a:ea typeface="+mn-ea"/>
                          <a:cs typeface="+mn-cs"/>
                        </a:rPr>
                        <a:t>delete vlan.dat</a:t>
                      </a:r>
                    </a:p>
                    <a:p>
                      <a:pPr marL="173038" indent="-173038" algn="l" defTabSz="685777" rtl="0" eaLnBrk="1" latinLnBrk="0" hangingPunct="1">
                        <a:spcBef>
                          <a:spcPts val="200"/>
                        </a:spcBef>
                        <a:spcAft>
                          <a:spcPts val="200"/>
                        </a:spcAft>
                        <a:buFont typeface="Arial" panose="020B0604020202020204" pitchFamily="34" charset="0"/>
                        <a:buChar char="•"/>
                      </a:pPr>
                      <a:r>
                        <a:rPr lang="pt-BR" sz="1600" b="1" kern="1200">
                          <a:solidFill>
                            <a:schemeClr val="tx1"/>
                          </a:solidFill>
                          <a:latin typeface="+mn-lt"/>
                          <a:ea typeface="+mn-ea"/>
                          <a:cs typeface="+mn-cs"/>
                        </a:rPr>
                        <a:t>show vlan</a:t>
                      </a:r>
                    </a:p>
                    <a:p>
                      <a:pPr marL="173038" indent="-173038" algn="l" defTabSz="685777" rtl="0" eaLnBrk="1" latinLnBrk="0" hangingPunct="1">
                        <a:spcBef>
                          <a:spcPts val="200"/>
                        </a:spcBef>
                        <a:spcAft>
                          <a:spcPts val="200"/>
                        </a:spcAft>
                        <a:buFont typeface="Arial" panose="020B0604020202020204" pitchFamily="34" charset="0"/>
                        <a:buChar char="•"/>
                      </a:pPr>
                      <a:r>
                        <a:rPr lang="pt-BR" sz="1600" b="1" kern="1200">
                          <a:solidFill>
                            <a:schemeClr val="tx1"/>
                          </a:solidFill>
                          <a:latin typeface="+mn-lt"/>
                          <a:ea typeface="+mn-ea"/>
                          <a:cs typeface="+mn-cs"/>
                        </a:rPr>
                        <a:t>show interfaces</a:t>
                      </a:r>
                    </a:p>
                    <a:p>
                      <a:pPr marL="173038" indent="-173038" algn="l" defTabSz="685777" rtl="0" eaLnBrk="1" latinLnBrk="0" hangingPunct="1">
                        <a:spcBef>
                          <a:spcPts val="200"/>
                        </a:spcBef>
                        <a:spcAft>
                          <a:spcPts val="200"/>
                        </a:spcAft>
                        <a:buFont typeface="Arial" panose="020B0604020202020204" pitchFamily="34" charset="0"/>
                        <a:buChar char="•"/>
                      </a:pPr>
                      <a:r>
                        <a:rPr lang="pt-BR" sz="1600" b="1" kern="1200">
                          <a:solidFill>
                            <a:schemeClr val="tx1"/>
                          </a:solidFill>
                          <a:latin typeface="+mn-lt"/>
                          <a:ea typeface="+mn-ea"/>
                          <a:cs typeface="+mn-cs"/>
                        </a:rPr>
                        <a:t>show vlan summary</a:t>
                      </a:r>
                    </a:p>
                    <a:p>
                      <a:pPr marL="173038" indent="-173038" algn="l" defTabSz="685777" rtl="0" eaLnBrk="1" latinLnBrk="0" hangingPunct="1">
                        <a:spcBef>
                          <a:spcPts val="200"/>
                        </a:spcBef>
                        <a:spcAft>
                          <a:spcPts val="200"/>
                        </a:spcAft>
                        <a:buFont typeface="Arial" panose="020B0604020202020204" pitchFamily="34" charset="0"/>
                        <a:buChar char="•"/>
                      </a:pPr>
                      <a:r>
                        <a:rPr lang="pt-BR" sz="1600" b="1" kern="1200">
                          <a:solidFill>
                            <a:schemeClr val="tx1"/>
                          </a:solidFill>
                          <a:latin typeface="+mn-lt"/>
                          <a:ea typeface="+mn-ea"/>
                          <a:cs typeface="+mn-cs"/>
                        </a:rPr>
                        <a:t>show interfaces vlan </a:t>
                      </a:r>
                      <a:r>
                        <a:rPr lang="pt-BR" sz="1600" b="0" i="1" kern="1200">
                          <a:solidFill>
                            <a:schemeClr val="tx1"/>
                          </a:solidFill>
                          <a:latin typeface="+mn-lt"/>
                          <a:ea typeface="+mn-ea"/>
                          <a:cs typeface="+mn-cs"/>
                        </a:rPr>
                        <a:t>vlan_id</a:t>
                      </a:r>
                    </a:p>
                    <a:p>
                      <a:pPr marL="173038" indent="-173038" algn="l" defTabSz="685777" rtl="0" eaLnBrk="1" latinLnBrk="0" hangingPunct="1">
                        <a:spcBef>
                          <a:spcPts val="200"/>
                        </a:spcBef>
                        <a:spcAft>
                          <a:spcPts val="200"/>
                        </a:spcAft>
                        <a:buFont typeface="Arial" panose="020B0604020202020204" pitchFamily="34" charset="0"/>
                        <a:buChar char="•"/>
                      </a:pPr>
                      <a:r>
                        <a:rPr lang="pt-BR" sz="1600" b="1" kern="1200">
                          <a:solidFill>
                            <a:schemeClr val="tx1"/>
                          </a:solidFill>
                          <a:latin typeface="+mn-lt"/>
                          <a:ea typeface="+mn-ea"/>
                          <a:cs typeface="+mn-cs"/>
                        </a:rPr>
                        <a:t>switchport mode trunk</a:t>
                      </a:r>
                    </a:p>
                    <a:p>
                      <a:pPr marL="173038" indent="-173038" algn="l" defTabSz="685777" rtl="0" eaLnBrk="1" latinLnBrk="0" hangingPunct="1">
                        <a:spcBef>
                          <a:spcPts val="200"/>
                        </a:spcBef>
                        <a:spcAft>
                          <a:spcPts val="200"/>
                        </a:spcAft>
                        <a:buFont typeface="Arial" panose="020B0604020202020204" pitchFamily="34" charset="0"/>
                        <a:buChar char="•"/>
                      </a:pPr>
                      <a:r>
                        <a:rPr lang="pt-BR" sz="1600" b="1" kern="1200">
                          <a:solidFill>
                            <a:schemeClr val="tx1"/>
                          </a:solidFill>
                          <a:latin typeface="+mn-lt"/>
                          <a:ea typeface="+mn-ea"/>
                          <a:cs typeface="+mn-cs"/>
                        </a:rPr>
                        <a:t>switchport trunk allowed vlan </a:t>
                      </a:r>
                      <a:r>
                        <a:rPr lang="pt-BR" sz="1600" b="0" i="1" kern="1200">
                          <a:solidFill>
                            <a:schemeClr val="tx1"/>
                          </a:solidFill>
                          <a:latin typeface="+mn-lt"/>
                          <a:ea typeface="+mn-ea"/>
                          <a:cs typeface="+mn-cs"/>
                        </a:rPr>
                        <a:t>vlan_list</a:t>
                      </a:r>
                    </a:p>
                    <a:p>
                      <a:pPr marL="173038" indent="-173038" algn="l" defTabSz="685777" rtl="0" eaLnBrk="1" latinLnBrk="0" hangingPunct="1">
                        <a:spcBef>
                          <a:spcPts val="200"/>
                        </a:spcBef>
                        <a:spcAft>
                          <a:spcPts val="200"/>
                        </a:spcAft>
                        <a:buFont typeface="Arial" panose="020B0604020202020204" pitchFamily="34" charset="0"/>
                        <a:buChar char="•"/>
                      </a:pPr>
                      <a:r>
                        <a:rPr lang="pt-BR" sz="1600" b="1" kern="1200">
                          <a:solidFill>
                            <a:schemeClr val="tx1"/>
                          </a:solidFill>
                          <a:latin typeface="+mn-lt"/>
                          <a:ea typeface="+mn-ea"/>
                          <a:cs typeface="+mn-cs"/>
                        </a:rPr>
                        <a:t>switchport trunk native vlan </a:t>
                      </a:r>
                      <a:r>
                        <a:rPr lang="pt-BR" sz="1600" b="0" i="1" kern="1200">
                          <a:solidFill>
                            <a:schemeClr val="tx1"/>
                          </a:solidFill>
                          <a:latin typeface="+mn-lt"/>
                          <a:ea typeface="+mn-ea"/>
                          <a:cs typeface="+mn-cs"/>
                        </a:rPr>
                        <a:t>vlan_id</a:t>
                      </a:r>
                    </a:p>
                    <a:p>
                      <a:pPr marL="173038" indent="-173038" algn="l" defTabSz="685777" rtl="0" eaLnBrk="1" latinLnBrk="0" hangingPunct="1">
                        <a:spcBef>
                          <a:spcPts val="200"/>
                        </a:spcBef>
                        <a:spcAft>
                          <a:spcPts val="200"/>
                        </a:spcAft>
                        <a:buFont typeface="Arial" panose="020B0604020202020204" pitchFamily="34" charset="0"/>
                        <a:buChar char="•"/>
                      </a:pPr>
                      <a:r>
                        <a:rPr lang="pt-BR" sz="1600" b="1" kern="1200">
                          <a:solidFill>
                            <a:schemeClr val="tx1"/>
                          </a:solidFill>
                          <a:latin typeface="+mn-lt"/>
                          <a:ea typeface="+mn-ea"/>
                          <a:cs typeface="+mn-cs"/>
                        </a:rPr>
                        <a:t>no switchport trunk allowed vlan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pt-BR" sz="1600" b="1" kern="1200">
                          <a:solidFill>
                            <a:schemeClr val="tx1"/>
                          </a:solidFill>
                          <a:latin typeface="+mn-lt"/>
                          <a:ea typeface="+mn-ea"/>
                          <a:cs typeface="+mn-cs"/>
                        </a:rPr>
                        <a:t>no switchport trunk native vlan</a:t>
                      </a:r>
                    </a:p>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pt-BR" sz="1600" b="1" kern="1200">
                          <a:solidFill>
                            <a:schemeClr val="tx1"/>
                          </a:solidFill>
                          <a:latin typeface="+mn-lt"/>
                          <a:ea typeface="+mn-ea"/>
                          <a:cs typeface="+mn-cs"/>
                        </a:rPr>
                        <a:t>show interfaces switchport</a:t>
                      </a:r>
                    </a:p>
                    <a:p>
                      <a:pPr marL="173038" indent="-173038" algn="l" defTabSz="685777" rtl="0" eaLnBrk="1" latinLnBrk="0" hangingPunct="1">
                        <a:spcBef>
                          <a:spcPts val="200"/>
                        </a:spcBef>
                        <a:spcAft>
                          <a:spcPts val="200"/>
                        </a:spcAft>
                        <a:buFont typeface="Arial" panose="020B0604020202020204" pitchFamily="34" charset="0"/>
                        <a:buChar char="•"/>
                      </a:pPr>
                      <a:r>
                        <a:rPr lang="pt-BR" sz="1600" b="1" kern="1200">
                          <a:solidFill>
                            <a:schemeClr val="tx1"/>
                          </a:solidFill>
                          <a:latin typeface="+mn-lt"/>
                          <a:ea typeface="+mn-ea"/>
                          <a:cs typeface="+mn-cs"/>
                        </a:rPr>
                        <a:t>no switchport access vlan </a:t>
                      </a:r>
                      <a:r>
                        <a:rPr lang="pt-BR" sz="1600" b="0" i="1" kern="1200">
                          <a:solidFill>
                            <a:schemeClr val="tx1"/>
                          </a:solidFill>
                          <a:latin typeface="+mn-lt"/>
                          <a:ea typeface="+mn-ea"/>
                          <a:cs typeface="+mn-cs"/>
                        </a:rPr>
                        <a:t>vlan_id</a:t>
                      </a:r>
                    </a:p>
                    <a:p>
                      <a:pPr marL="173038" indent="-173038" algn="l" defTabSz="685777" rtl="0" eaLnBrk="1" latinLnBrk="0" hangingPunct="1">
                        <a:spcBef>
                          <a:spcPts val="200"/>
                        </a:spcBef>
                        <a:spcAft>
                          <a:spcPts val="200"/>
                        </a:spcAft>
                        <a:buFont typeface="Arial" panose="020B0604020202020204" pitchFamily="34" charset="0"/>
                        <a:buChar char="•"/>
                      </a:pPr>
                      <a:r>
                        <a:rPr lang="pt-BR" sz="1600" b="1" kern="1200">
                          <a:solidFill>
                            <a:schemeClr val="tx1"/>
                          </a:solidFill>
                          <a:latin typeface="+mn-lt"/>
                          <a:ea typeface="+mn-ea"/>
                          <a:cs typeface="+mn-cs"/>
                        </a:rPr>
                        <a:t>show interfaces trunk</a:t>
                      </a:r>
                    </a:p>
                    <a:p>
                      <a:pPr marL="173038" indent="-173038" algn="l" defTabSz="685777" rtl="0" eaLnBrk="1" latinLnBrk="0" hangingPunct="1">
                        <a:spcBef>
                          <a:spcPts val="200"/>
                        </a:spcBef>
                        <a:spcAft>
                          <a:spcPts val="200"/>
                        </a:spcAft>
                        <a:buFont typeface="Arial" panose="020B0604020202020204" pitchFamily="34" charset="0"/>
                        <a:buChar char="•"/>
                      </a:pPr>
                      <a:r>
                        <a:rPr lang="pt-BR" sz="1600" b="1" kern="1200">
                          <a:solidFill>
                            <a:schemeClr val="tx1"/>
                          </a:solidFill>
                          <a:latin typeface="+mn-lt"/>
                          <a:ea typeface="+mn-ea"/>
                          <a:cs typeface="+mn-cs"/>
                        </a:rPr>
                        <a:t>show interfaces </a:t>
                      </a:r>
                      <a:r>
                        <a:rPr lang="pt-BR" sz="1600" b="0" i="1" kern="1200">
                          <a:solidFill>
                            <a:schemeClr val="tx1"/>
                          </a:solidFill>
                          <a:latin typeface="+mn-lt"/>
                          <a:ea typeface="+mn-ea"/>
                          <a:cs typeface="+mn-cs"/>
                        </a:rPr>
                        <a:t>int_id </a:t>
                      </a:r>
                      <a:r>
                        <a:rPr lang="pt-BR" sz="1600" b="1" kern="1200">
                          <a:solidFill>
                            <a:schemeClr val="tx1"/>
                          </a:solidFill>
                          <a:latin typeface="+mn-lt"/>
                          <a:ea typeface="+mn-ea"/>
                          <a:cs typeface="+mn-cs"/>
                        </a:rPr>
                        <a:t>trunk</a:t>
                      </a:r>
                    </a:p>
                    <a:p>
                      <a:pPr marL="0" indent="0" algn="l" defTabSz="685777" rtl="0" eaLnBrk="1" latinLnBrk="0" hangingPunct="1">
                        <a:spcBef>
                          <a:spcPts val="200"/>
                        </a:spcBef>
                        <a:spcAft>
                          <a:spcPts val="200"/>
                        </a:spcAft>
                        <a:buFont typeface="Arial" panose="020B0604020202020204" pitchFamily="34" charset="0"/>
                        <a:buNone/>
                      </a:pPr>
                      <a:endParaRPr lang="en-US" sz="14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3254925983"/>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739579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32375"/>
          </a:xfrm>
        </p:spPr>
        <p:txBody>
          <a:bodyPr/>
          <a:lstStyle/>
          <a:p>
            <a:pPr rtl="0"/>
            <a:r>
              <a:rPr lang="pt-BR"/>
              <a:t>Module 3: Best Practices (Cont.)</a:t>
            </a:r>
          </a:p>
        </p:txBody>
      </p:sp>
      <p:sp>
        <p:nvSpPr>
          <p:cNvPr id="11266" name="Rectangle 34"/>
          <p:cNvSpPr>
            <a:spLocks noGrp="1" noChangeArrowheads="1"/>
          </p:cNvSpPr>
          <p:nvPr>
            <p:ph idx="1"/>
          </p:nvPr>
        </p:nvSpPr>
        <p:spPr>
          <a:xfrm>
            <a:off x="169422" y="757989"/>
            <a:ext cx="8853286" cy="3826042"/>
          </a:xfrm>
        </p:spPr>
        <p:txBody>
          <a:bodyPr/>
          <a:lstStyle/>
          <a:p>
            <a:pPr marL="0" indent="0" rtl="0">
              <a:lnSpc>
                <a:spcPct val="85000"/>
              </a:lnSpc>
              <a:spcBef>
                <a:spcPct val="30000"/>
              </a:spcBef>
              <a:buNone/>
            </a:pPr>
            <a:r>
              <a:rPr lang="pt-BR" sz="1600"/>
              <a:t>Prior to teaching Module 3, the instructor should:</a:t>
            </a:r>
          </a:p>
          <a:p>
            <a:pPr rtl="0">
              <a:lnSpc>
                <a:spcPct val="85000"/>
              </a:lnSpc>
              <a:spcBef>
                <a:spcPct val="30000"/>
              </a:spcBef>
              <a:buFont typeface="Arial" panose="020B0604020202020204" pitchFamily="34" charset="0"/>
              <a:buChar char="•"/>
            </a:pPr>
            <a:r>
              <a:rPr lang="pt-BR" sz="1600"/>
              <a:t>Review the activities and assessments for this module.</a:t>
            </a:r>
          </a:p>
          <a:p>
            <a:pPr rtl="0">
              <a:lnSpc>
                <a:spcPct val="85000"/>
              </a:lnSpc>
              <a:spcBef>
                <a:spcPct val="30000"/>
              </a:spcBef>
              <a:buFont typeface="Arial" panose="020B0604020202020204" pitchFamily="34" charset="0"/>
              <a:buChar char="•"/>
            </a:pPr>
            <a:r>
              <a:rPr lang="pt-BR" sz="1600"/>
              <a:t>Try to include as many questions as possible to keep students engaged during classroom presentation.</a:t>
            </a:r>
          </a:p>
          <a:p>
            <a:pPr marL="0" indent="0" rtl="0">
              <a:buNone/>
            </a:pPr>
            <a:r>
              <a:rPr lang="pt-BR" sz="1600"/>
              <a:t>Topic 3.1</a:t>
            </a:r>
          </a:p>
          <a:p>
            <a:pPr lvl="1" rtl="0"/>
            <a:r>
              <a:rPr lang="pt-BR" sz="1600"/>
              <a:t>Ask the class if they know what a VLAN is. A helpful analogy is that VLANs are like multiple classes being conducted in one large common area.  Layer 2 VLANs are like walls that can be built around the groups. However, layer 2 cannot create doors. We will see layer 3 help us with this. Layer 2 can create broadcast domains, but cannot route traffic between these groups because layer 2 does not understand the IP addressing of each group.</a:t>
            </a:r>
          </a:p>
          <a:p>
            <a:pPr lvl="1" rtl="0"/>
            <a:r>
              <a:rPr lang="pt-BR" sz="1600"/>
              <a:t>Explain that VLAN 1 is the default everything VLAN.  The reason for this is that the switch is designed to function by default with out extra configuration. This is not best practice, but it can do this. We can buy a switch, plug it in and it will function fine passing LAN traffic. </a:t>
            </a:r>
          </a:p>
          <a:p>
            <a:pPr marL="142875" lvl="1" indent="0">
              <a:buNone/>
            </a:pPr>
            <a:endParaRPr lang="en-US" sz="1600" dirty="0"/>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40519868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08312"/>
          </a:xfrm>
        </p:spPr>
        <p:txBody>
          <a:bodyPr/>
          <a:lstStyle/>
          <a:p>
            <a:pPr rtl="0"/>
            <a:r>
              <a:rPr lang="pt-BR"/>
              <a:t>Module 3: Best Practices (Cont.)</a:t>
            </a:r>
          </a:p>
        </p:txBody>
      </p:sp>
      <p:sp>
        <p:nvSpPr>
          <p:cNvPr id="11266" name="Rectangle 34"/>
          <p:cNvSpPr>
            <a:spLocks noGrp="1" noChangeArrowheads="1"/>
          </p:cNvSpPr>
          <p:nvPr>
            <p:ph idx="1"/>
          </p:nvPr>
        </p:nvSpPr>
        <p:spPr>
          <a:xfrm>
            <a:off x="145358" y="685800"/>
            <a:ext cx="8853286" cy="4006516"/>
          </a:xfrm>
        </p:spPr>
        <p:txBody>
          <a:bodyPr/>
          <a:lstStyle/>
          <a:p>
            <a:pPr marL="0" lvl="0" indent="0" rtl="0">
              <a:buNone/>
            </a:pPr>
            <a:r>
              <a:rPr lang="pt-BR" sz="1600"/>
              <a:t>Topic 3.2</a:t>
            </a:r>
          </a:p>
          <a:p>
            <a:pPr lvl="1" rtl="0"/>
            <a:r>
              <a:rPr lang="pt-BR" sz="1600"/>
              <a:t>Discuss the importance trunks compared to the legacy way of connecting. The legacy way connected access ports for each VLAN between the switches. Obviously this could consume a lot of ports.</a:t>
            </a:r>
          </a:p>
          <a:p>
            <a:pPr lvl="1" rtl="0"/>
            <a:r>
              <a:rPr lang="pt-BR" sz="1600"/>
              <a:t>Tagging is critical for trunking to work. Many years ago Cisco supported isl trunking, dot1q is preferred on todays network for many reasons, one of the biggest reasons is because dot1q supports QoS and isl does not.</a:t>
            </a:r>
          </a:p>
          <a:p>
            <a:pPr lvl="1" rtl="0"/>
            <a:r>
              <a:rPr lang="pt-BR" sz="1600"/>
              <a:t>Ask the class why Voice VLAN is tied to an access interface and not a trunk. There are several reasons for this. Back in 2005 a VoIP was connected to a trunk interface. Back then we did not have port-security, which requires the end device to be connected to an access interface. Also understanding why the phone should be traffic should be separated from the data traffic. First, UDP and TCP traffic do not mix well because of TCP starvation. This is where TCP gets dropped when our buffers get full because it will be resent, but then cuts it traffic in half. UDP takes more bandwidth and repeats the cycle (TCP is dropped again and cuts it half by another half) until there is almost no TCP traffic. </a:t>
            </a:r>
          </a:p>
        </p:txBody>
      </p:sp>
    </p:spTree>
    <p:extLst>
      <p:ext uri="{BB962C8B-B14F-4D97-AF65-F5344CB8AC3E}">
        <p14:creationId xmlns:p14="http://schemas.microsoft.com/office/powerpoint/2010/main" val="29613997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32375"/>
          </a:xfrm>
        </p:spPr>
        <p:txBody>
          <a:bodyPr/>
          <a:lstStyle/>
          <a:p>
            <a:pPr rtl="0"/>
            <a:r>
              <a:rPr lang="pt-BR"/>
              <a:t>Module 3: Best Practices (Cont.)</a:t>
            </a:r>
          </a:p>
        </p:txBody>
      </p:sp>
      <p:sp>
        <p:nvSpPr>
          <p:cNvPr id="11266" name="Rectangle 34"/>
          <p:cNvSpPr>
            <a:spLocks noGrp="1" noChangeArrowheads="1"/>
          </p:cNvSpPr>
          <p:nvPr>
            <p:ph idx="1"/>
          </p:nvPr>
        </p:nvSpPr>
        <p:spPr>
          <a:xfrm>
            <a:off x="145358" y="685800"/>
            <a:ext cx="8853286" cy="4107098"/>
          </a:xfrm>
        </p:spPr>
        <p:txBody>
          <a:bodyPr/>
          <a:lstStyle/>
          <a:p>
            <a:pPr marL="0" lvl="0" indent="0" rtl="0">
              <a:buNone/>
            </a:pPr>
            <a:r>
              <a:rPr lang="pt-BR" sz="1600"/>
              <a:t>Topic 3.2 (Cont.)</a:t>
            </a:r>
          </a:p>
          <a:p>
            <a:pPr lvl="1" rtl="0"/>
            <a:r>
              <a:rPr lang="pt-BR" sz="1600"/>
              <a:t>Voice traffic is some of the most sensitive traffic we have in regards to QoS compared to data traffic.</a:t>
            </a:r>
          </a:p>
          <a:p>
            <a:pPr lvl="1" rtl="0"/>
            <a:r>
              <a:rPr lang="pt-BR" sz="1600"/>
              <a:t>Also explaining how a VoIP phone boots up may help the class understand why voice and data traffic are separated. When CDP tells the phone what VLAN it is on the phone will tag its traffic for DHCP and request an IP address, but the DHCP server has some critical information to pass onto the phone.  Option 150 from the DHCP server tells the VoIP phone where the TFTP server is located.  The TFTP server has the firmware of the phone. This firmware tells the phone what functions it can do, like transfer calls, park calls, do conference calls, but more importantly what the buttons on the phone will do; for instance the phone number(s) associated to the phone, what are the speed dials, etc. The phone will actually fail to boot if it receives an IP for the data network instead of for voice. </a:t>
            </a:r>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1901013201"/>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21030</TotalTime>
  <Words>4938</Words>
  <Application>Microsoft Office PowerPoint</Application>
  <PresentationFormat>On-screen Show (16:9)</PresentationFormat>
  <Paragraphs>802</Paragraphs>
  <Slides>63</Slides>
  <Notes>60</Notes>
  <HiddenSlides>10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Default Theme</vt:lpstr>
      <vt:lpstr>Módulo 3: VLANs</vt:lpstr>
      <vt:lpstr>Instructor Materials – Module 3 Planning Guide</vt:lpstr>
      <vt:lpstr>O que esperar neste módulo</vt:lpstr>
      <vt:lpstr>O que esperar neste módulo (Cont.)</vt:lpstr>
      <vt:lpstr>Check Your Understanding</vt:lpstr>
      <vt:lpstr>Module 3: Activities</vt:lpstr>
      <vt:lpstr>Module 3: Best Practices (Cont.)</vt:lpstr>
      <vt:lpstr>Module 3: Best Practices (Cont.)</vt:lpstr>
      <vt:lpstr>Module 3: Best Practices (Cont.)</vt:lpstr>
      <vt:lpstr>Module 3: Best Practices (Cont.)</vt:lpstr>
      <vt:lpstr>Module 3: Best Practices (Cont.)</vt:lpstr>
      <vt:lpstr>Módulo 3: VLANs</vt:lpstr>
      <vt:lpstr>Objetivos do módulo</vt:lpstr>
      <vt:lpstr>3.1 Overview of VLANs</vt:lpstr>
      <vt:lpstr>Overview of VLANs VLAN Definitions</vt:lpstr>
      <vt:lpstr>Overview of VLANs Benefits of a VLAN Design</vt:lpstr>
      <vt:lpstr>Overview of VLANs Types of VLANs</vt:lpstr>
      <vt:lpstr>Visão geral de VLANs Tipos de VLANs (cont.)</vt:lpstr>
      <vt:lpstr>Visão geral de VLANs Tipos de VLANs (cont.)</vt:lpstr>
      <vt:lpstr>Overview of VLANs Packet Tracer – Who Hears the Broadcast?</vt:lpstr>
      <vt:lpstr>3.2 VLANs in a  Multi-Switched Environment</vt:lpstr>
      <vt:lpstr>VLANs in a Multi-Switched Environment Defining VLAN Trunks</vt:lpstr>
      <vt:lpstr>VLANs in a Multi-Switched Environment Networks without VLANs</vt:lpstr>
      <vt:lpstr>VLANs in a Multi-Switched Environment Networks with VLANs</vt:lpstr>
      <vt:lpstr>VLANs in a Multi-Switched Environment VLAN Identification with a Tag</vt:lpstr>
      <vt:lpstr>VLANs in a Multi-Switched Environment Native VLANs and 802.1Q Tagging</vt:lpstr>
      <vt:lpstr>VLANs in a Multi-Switched Environment Voice VLAN Tagging</vt:lpstr>
      <vt:lpstr>VLANs in a Multi-Switched Environment Voice VLAN Verification Example</vt:lpstr>
      <vt:lpstr>VLANs in a Multi-Switched Environment Packet Tracer – Investigate a VLAN Implementation</vt:lpstr>
      <vt:lpstr>3.3 Configuração de VLAN</vt:lpstr>
      <vt:lpstr>VLAN Configuration VLAN Ranges on Catalyst Switches</vt:lpstr>
      <vt:lpstr>Comandos de criação deVLANConfiguration</vt:lpstr>
      <vt:lpstr>Exemplo de criação deVLANde configuração de VLAN</vt:lpstr>
      <vt:lpstr>Comandos de atribuição de portaVLANde configuração</vt:lpstr>
      <vt:lpstr>VLAN Configuration VLAN Port Assignment Example</vt:lpstr>
      <vt:lpstr>VLANs devoz edados de configuração de VLAN</vt:lpstr>
      <vt:lpstr>Exemplo de VLAN dedados de configuração e VLAN de voz</vt:lpstr>
      <vt:lpstr>VLAN Configuration Verify VLAN Information</vt:lpstr>
      <vt:lpstr>Associação da porta VLANde alteração da configuração da VLAN</vt:lpstr>
      <vt:lpstr>Configuração de VLAN Excluir VLANs</vt:lpstr>
      <vt:lpstr>Rastreador depacotes de configuração de VLAN — Configuração de VLAN</vt:lpstr>
      <vt:lpstr>3.4 VLAN Trunks</vt:lpstr>
      <vt:lpstr>Comandos de configuração detroncode troncos de VLAN</vt:lpstr>
      <vt:lpstr>Exemplo de configuração detroncode troncos de VLAN</vt:lpstr>
      <vt:lpstr>VLAN Trunks Verify Trunk Configuration</vt:lpstr>
      <vt:lpstr>VLAN Trunks Reset the Trunk to the Default State</vt:lpstr>
      <vt:lpstr>VLAN Trunks Reset the Trunk to the Default State (Cont.)</vt:lpstr>
      <vt:lpstr>VLAN Trunks Packet Tracer – Configure Trunks</vt:lpstr>
      <vt:lpstr>VLAN Trunks Lab – Configure VLANs and Trunks</vt:lpstr>
      <vt:lpstr>3.5 Dynamic Trunking Protocol</vt:lpstr>
      <vt:lpstr>Dynamic Trunking Protocol Introduction to DTP</vt:lpstr>
      <vt:lpstr>Dynamic Trunking Protocol Negotiated Interface Modes</vt:lpstr>
      <vt:lpstr> Resultados do protocolo de entroncamento dinâmico de uma configuração de DTP</vt:lpstr>
      <vt:lpstr>Dynamic Trunking Protocol Verify DTP Mode</vt:lpstr>
      <vt:lpstr>Dynamic Trunking Protocol Packet Tracer – Configure DTP</vt:lpstr>
      <vt:lpstr>3.6 Module Practice and Quiz </vt:lpstr>
      <vt:lpstr>Prática de módulo erastreador depacotes de teste — Implementar VLANs e entroncamento</vt:lpstr>
      <vt:lpstr>Prática de módulo e laboratório de perguntas — Implementar VLANs e entroncamento</vt:lpstr>
      <vt:lpstr>Módulo Prática e Quiz O que aprendi neste módulo?</vt:lpstr>
      <vt:lpstr>Módulo Prática e Quiz O que aprendi neste módulo? (Cont.)</vt:lpstr>
      <vt:lpstr>Module Practice and Quiz New Terms and Commands</vt:lpstr>
      <vt:lpstr>Module Practice and Quiz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Sue Livingston -X (suliving - UNICON INC at Cisco)</cp:lastModifiedBy>
  <cp:revision>1069</cp:revision>
  <dcterms:created xsi:type="dcterms:W3CDTF">2016-08-22T22:27:36Z</dcterms:created>
  <dcterms:modified xsi:type="dcterms:W3CDTF">2020-05-25T19:31:22Z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