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7.xml" ContentType="application/vnd.openxmlformats-officedocument.presentationml.tags+xml"/>
  <Override PartName="/ppt/notesSlides/notesSlide44.xml" ContentType="application/vnd.openxmlformats-officedocument.presentationml.notesSlide+xml"/>
  <Override PartName="/ppt/tags/tag18.xml" ContentType="application/vnd.openxmlformats-officedocument.presentationml.tags+xml"/>
  <Override PartName="/ppt/notesSlides/notesSlide45.xml" ContentType="application/vnd.openxmlformats-officedocument.presentationml.notesSlide+xml"/>
  <Override PartName="/ppt/tags/tag19.xml" ContentType="application/vnd.openxmlformats-officedocument.presentationml.tags+xml"/>
  <Override PartName="/ppt/notesSlides/notesSlide46.xml" ContentType="application/vnd.openxmlformats-officedocument.presentationml.notesSlide+xml"/>
  <Override PartName="/ppt/tags/tag20.xml" ContentType="application/vnd.openxmlformats-officedocument.presentationml.tags+xml"/>
  <Override PartName="/ppt/notesSlides/notesSlide47.xml" ContentType="application/vnd.openxmlformats-officedocument.presentationml.notesSlide+xml"/>
  <Override PartName="/ppt/tags/tag21.xml" ContentType="application/vnd.openxmlformats-officedocument.presentationml.tags+xml"/>
  <Override PartName="/ppt/notesSlides/notesSlide48.xml" ContentType="application/vnd.openxmlformats-officedocument.presentationml.notesSlide+xml"/>
  <Override PartName="/ppt/tags/tag22.xml" ContentType="application/vnd.openxmlformats-officedocument.presentationml.tags+xml"/>
  <Override PartName="/ppt/notesSlides/notesSlide49.xml" ContentType="application/vnd.openxmlformats-officedocument.presentationml.notesSlide+xml"/>
  <Override PartName="/ppt/tags/tag23.xml" ContentType="application/vnd.openxmlformats-officedocument.presentationml.tags+xml"/>
  <Override PartName="/ppt/notesSlides/notesSlide50.xml" ContentType="application/vnd.openxmlformats-officedocument.presentationml.notesSlide+xml"/>
  <Override PartName="/ppt/tags/tag24.xml" ContentType="application/vnd.openxmlformats-officedocument.presentationml.tags+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513" r:id="rId2"/>
    <p:sldId id="730" r:id="rId3"/>
    <p:sldId id="1070" r:id="rId4"/>
    <p:sldId id="1071" r:id="rId5"/>
    <p:sldId id="1053" r:id="rId6"/>
    <p:sldId id="763" r:id="rId7"/>
    <p:sldId id="1224" r:id="rId8"/>
    <p:sldId id="1052" r:id="rId9"/>
    <p:sldId id="1069" r:id="rId10"/>
    <p:sldId id="876" r:id="rId11"/>
    <p:sldId id="860" r:id="rId12"/>
    <p:sldId id="759" r:id="rId13"/>
    <p:sldId id="1108" r:id="rId14"/>
    <p:sldId id="1225" r:id="rId15"/>
    <p:sldId id="1226" r:id="rId16"/>
    <p:sldId id="1227" r:id="rId17"/>
    <p:sldId id="1228" r:id="rId18"/>
    <p:sldId id="1103" r:id="rId19"/>
    <p:sldId id="1172" r:id="rId20"/>
    <p:sldId id="1230" r:id="rId21"/>
    <p:sldId id="1231" r:id="rId22"/>
    <p:sldId id="1232" r:id="rId23"/>
    <p:sldId id="1233" r:id="rId24"/>
    <p:sldId id="1234" r:id="rId25"/>
    <p:sldId id="1235" r:id="rId26"/>
    <p:sldId id="1236" r:id="rId27"/>
    <p:sldId id="1237" r:id="rId28"/>
    <p:sldId id="1171" r:id="rId29"/>
    <p:sldId id="1173" r:id="rId30"/>
    <p:sldId id="1238" r:id="rId31"/>
    <p:sldId id="1239" r:id="rId32"/>
    <p:sldId id="1240" r:id="rId33"/>
    <p:sldId id="1241" r:id="rId34"/>
    <p:sldId id="1242" r:id="rId35"/>
    <p:sldId id="1243" r:id="rId36"/>
    <p:sldId id="1244" r:id="rId37"/>
    <p:sldId id="1104" r:id="rId38"/>
    <p:sldId id="1174" r:id="rId39"/>
    <p:sldId id="1245" r:id="rId40"/>
    <p:sldId id="1246" r:id="rId41"/>
    <p:sldId id="1247" r:id="rId42"/>
    <p:sldId id="1248" r:id="rId43"/>
    <p:sldId id="1249" r:id="rId44"/>
    <p:sldId id="1250" r:id="rId45"/>
    <p:sldId id="1251" r:id="rId46"/>
    <p:sldId id="957" r:id="rId47"/>
    <p:sldId id="1176" r:id="rId48"/>
    <p:sldId id="1177" r:id="rId49"/>
    <p:sldId id="1138" r:id="rId50"/>
    <p:sldId id="1252" r:id="rId51"/>
    <p:sldId id="1253" r:id="rId52"/>
    <p:sldId id="874"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A47F1-0659-70C7-5704-520B51690E01}" v="111" dt="2020-05-25T19:39:34.748"/>
    <p1510:client id="{C18B00AE-02BE-9A7D-3711-22A3334B75F3}" v="14" dt="2020-05-29T02:56:55.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05" autoAdjust="0"/>
    <p:restoredTop sz="81317" autoAdjust="0"/>
  </p:normalViewPr>
  <p:slideViewPr>
    <p:cSldViewPr snapToGrid="0" showGuides="1">
      <p:cViewPr varScale="1">
        <p:scale>
          <a:sx n="72" d="100"/>
          <a:sy n="72" d="100"/>
        </p:scale>
        <p:origin x="720"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Programa Cisco Networking Academy:</a:t>
            </a:r>
            <a:br>
              <a:rPr lang="en-US" dirty="0"/>
            </a:br>
            <a:r>
              <a:rPr lang="pt-BR"/>
              <a:t>comutação, roteamento e Wireless Essentials v7.0 (SRWE)</a:t>
            </a:r>
          </a:p>
          <a:p>
            <a:pPr rtl="0"/>
            <a:r>
              <a:rPr lang="pt-BR"/>
              <a:t>Módulo 4: Roteamento entre VLANs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Roteamento entre VLANs</a:t>
            </a:r>
          </a:p>
          <a:p>
            <a:pPr rtl="0"/>
            <a:r>
              <a:rPr lang="pt-BR"/>
              <a:t>4.1 – Operação de roteamento entre VLANs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4.1 – Operação de roteamento entre VLANs</a:t>
            </a:r>
          </a:p>
          <a:p>
            <a:pPr rtl="0"/>
            <a:r>
              <a:rPr lang="pt-BR"/>
              <a:t>4.1.1 - O que é roteamento entre VLANs?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4.1 – Operação de roteamento entre VLANs</a:t>
            </a:r>
          </a:p>
          <a:p>
            <a:pPr rtl="0"/>
            <a:r>
              <a:rPr lang="pt-BR"/>
              <a:t>4.1.2 - Roteamento legado entre VLANs</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851080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4.1 – Operação de roteamento entre VLANs</a:t>
            </a:r>
          </a:p>
          <a:p>
            <a:pPr rtl="0"/>
            <a:r>
              <a:rPr lang="pt-BR"/>
              <a:t>4.1.3 - Roteamento router-on-a-stick entre VLANs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6584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4.1 – Operação de roteamento entre VLANs</a:t>
            </a:r>
          </a:p>
          <a:p>
            <a:pPr rtl="0"/>
            <a:r>
              <a:rPr lang="pt-BR"/>
              <a:t>4.1.4 - Roteamento Inter-VLAN em um Switch de Camada 3</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588727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4.1 – Operação de roteamento entre VLANs</a:t>
            </a:r>
          </a:p>
          <a:p>
            <a:pPr rtl="0"/>
            <a:r>
              <a:rPr lang="pt-BR"/>
              <a:t>4.1.4 - Roteamento Inter-VLAN em um Switch de Camada 3 (Cont.)</a:t>
            </a:r>
          </a:p>
          <a:p>
            <a:pPr rtl="0"/>
            <a:r>
              <a:rPr lang="pt-BR"/>
              <a:t>4.1.5 — Verifique seu entendimento — Operação de roteamento entre VLAN</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816926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Roteamento entre VLANs</a:t>
            </a:r>
          </a:p>
          <a:p>
            <a:pPr rtl="0"/>
            <a:r>
              <a:rPr lang="pt-BR"/>
              <a:t>4.2 - Roteamento router-on-a-stick entre VLANs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4.2 - Roteamento router-on-a-stick entre VLANs</a:t>
            </a:r>
          </a:p>
          <a:p>
            <a:pPr rtl="0"/>
            <a:r>
              <a:rPr lang="pt-BR"/>
              <a:t>4.2.1 — Cenário de roteador-on-a-stick</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4.2 - Roteamento router-on-a-stick entre VLANs</a:t>
            </a:r>
          </a:p>
          <a:p>
            <a:pPr rtl="0"/>
            <a:r>
              <a:rPr lang="pt-BR"/>
              <a:t>4.2.2 - VLAN S1 e configuração de entroncamento</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448683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4.2 - Roteamento router-on-a-stick entre VLANs</a:t>
            </a:r>
          </a:p>
          <a:p>
            <a:pPr rtl="0"/>
            <a:r>
              <a:rPr lang="pt-BR"/>
              <a:t>4.2.3 - VLAN S2 e configuração de entroncamento</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41306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4.2 - Roteamento router-on-a-stick entre VLANs</a:t>
            </a:r>
          </a:p>
          <a:p>
            <a:pPr rtl="0"/>
            <a:r>
              <a:rPr lang="pt-BR"/>
              <a:t>4.2.4 — Configuração de subinterface R1</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300846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4.2 - Roteamento router-on-a-stick entre VLANs</a:t>
            </a:r>
          </a:p>
          <a:p>
            <a:pPr rtl="0"/>
            <a:r>
              <a:rPr lang="pt-BR"/>
              <a:t>4.2.4 — Configuração de subinterface R1 (Cont.)</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2783980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4.2 - Roteamento router-on-a-stick entre VLANs</a:t>
            </a:r>
          </a:p>
          <a:p>
            <a:pPr rtl="0"/>
            <a:r>
              <a:rPr lang="pt-BR"/>
              <a:t>4.2.5 — </a:t>
            </a:r>
            <a:r>
              <a:rPr lang="pt-BR" sz="1200"/>
              <a:t>Verificar a conectividade entre PC1 e PC2</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646561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4.2 - Roteamento router-on-a-stick entre VLANs</a:t>
            </a:r>
          </a:p>
          <a:p>
            <a:pPr rtl="0"/>
            <a:r>
              <a:rPr lang="pt-BR"/>
              <a:t>4.2.6 — </a:t>
            </a:r>
            <a:r>
              <a:rPr lang="pt-BR" sz="1200"/>
              <a:t>Verificação de roteamento interVLAN do roteador on-a-stick</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840699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4.2 - Roteamento router-on-a-stick entre VLANs</a:t>
            </a:r>
          </a:p>
          <a:p>
            <a:pPr rtl="0"/>
            <a:r>
              <a:rPr lang="pt-BR"/>
              <a:t>4.2.7 – Packet Tracer – Configurar o roteamento Router-on-a-Stick Inter-VLAN </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88475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4.2 - Roteamento router-on-a-stick entre VLANs</a:t>
            </a:r>
          </a:p>
          <a:p>
            <a:pPr rtl="0"/>
            <a:r>
              <a:rPr lang="pt-BR"/>
              <a:t>4.2.8 - Laboratório - Configurar o roteamento inter-VLAN do roteador no stick</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4620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Roteamento entre VLANs</a:t>
            </a:r>
          </a:p>
          <a:p>
            <a:pPr rtl="0"/>
            <a:r>
              <a:rPr lang="pt-BR"/>
              <a:t>4.3 - Roteamento entre VLANs usando switches da camada 3</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4.3 - Roteamento entre VLANs usando switches da camada 3</a:t>
            </a:r>
          </a:p>
          <a:p>
            <a:pPr rtl="0"/>
            <a:r>
              <a:rPr lang="pt-BR"/>
              <a:t>4.3.1 - Roteamento entre VLANs do switch da camada 3</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4.3 - Roteamento entre VLANs usando switches da camada 3</a:t>
            </a:r>
          </a:p>
          <a:p>
            <a:pPr rtl="0"/>
            <a:r>
              <a:rPr lang="pt-BR"/>
              <a:t>4.3.2 — Cenário de switch de camada 3</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3095514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4.3 - Roteamento entre VLANs usando switches da camada 3</a:t>
            </a:r>
          </a:p>
          <a:p>
            <a:pPr rtl="0"/>
            <a:r>
              <a:rPr lang="pt-BR"/>
              <a:t>4.3.3 - Configuração do switch da camada 3</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65742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4.3 - Roteamento entre VLANs usando switches da camada 3</a:t>
            </a:r>
          </a:p>
          <a:p>
            <a:pPr rtl="0"/>
            <a:r>
              <a:rPr lang="pt-BR"/>
              <a:t>4.3.4 — Verificação de Roteamento Inter-VLAN do Switch de Camada 3</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333131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4.3 - Roteamento entre VLANs usando switches da camada 3</a:t>
            </a:r>
          </a:p>
          <a:p>
            <a:pPr rtl="0"/>
            <a:r>
              <a:rPr lang="pt-BR"/>
              <a:t>4.3.5 - Roteamento em um Switch de Camada 3</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938715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4.3 - Roteamento entre VLANs usando switches da camada 3</a:t>
            </a:r>
          </a:p>
          <a:p>
            <a:pPr rtl="0"/>
            <a:r>
              <a:rPr lang="pt-BR"/>
              <a:t>4.3.6 - Cenário de roteamento em um switch de camada 3</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180812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4.3 - Roteamento entre VLANs usando switches da camada 3</a:t>
            </a:r>
          </a:p>
          <a:p>
            <a:pPr rtl="0"/>
            <a:r>
              <a:rPr lang="pt-BR"/>
              <a:t>4.3.7 — Configuração de roteamento em um switch de camada 3</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4160415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4.3 - Roteamento entre VLANs usando switches da camada 3</a:t>
            </a:r>
          </a:p>
          <a:p>
            <a:pPr rtl="0"/>
            <a:r>
              <a:rPr lang="pt-BR"/>
              <a:t>4.3.7 - Packet Tracer - Configurar switch de camada 3 e roteamento entre VLANs</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4073561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Roteamento entre VLANs</a:t>
            </a:r>
          </a:p>
          <a:p>
            <a:pPr rtl="0"/>
            <a:r>
              <a:rPr lang="pt-BR"/>
              <a:t>4.4 - Solucionar problmeas de roteamento entre VLAN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4.4 - Solucionar problemas de roteamento entre VLANs</a:t>
            </a:r>
          </a:p>
          <a:p>
            <a:pPr rtl="0"/>
            <a:r>
              <a:rPr lang="pt-BR"/>
              <a:t>4.4.1 — Problemas comuns entre VLAN</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527211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4.4 - Solucionar problemas de roteamento entre VLANs</a:t>
            </a:r>
          </a:p>
          <a:p>
            <a:pPr rtl="0"/>
            <a:r>
              <a:rPr lang="pt-BR"/>
              <a:t>4.4.2 – Cenário para solucionar problemas de roteamento entre VLANs</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3650631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4.4 - Solucionar problemas de roteamento entre VLANs</a:t>
            </a:r>
          </a:p>
          <a:p>
            <a:pPr rtl="0"/>
            <a:r>
              <a:rPr lang="pt-BR"/>
              <a:t>4.4.3 - VLANs ausentes</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17889808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4.4 - Solucionar problemas de roteamento entre VLANs</a:t>
            </a:r>
          </a:p>
          <a:p>
            <a:pPr rtl="0"/>
            <a:r>
              <a:rPr lang="pt-BR"/>
              <a:t>4.4.4 — Problemas de porta de tronco de switch</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109331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4.4 - Solucionar problemas de roteamento entre VLANs</a:t>
            </a:r>
          </a:p>
          <a:p>
            <a:pPr rtl="0"/>
            <a:r>
              <a:rPr lang="pt-BR"/>
              <a:t>4.4.5 — Problemas de porta de acesso ao switch</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2673277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4.4 - Solucionar problemas de roteamento entre VLANs</a:t>
            </a:r>
          </a:p>
          <a:p>
            <a:pPr rtl="0"/>
            <a:r>
              <a:rPr lang="pt-BR"/>
              <a:t>4.4.6 - Problemas de configuração do roteador</a:t>
            </a:r>
          </a:p>
          <a:p>
            <a:pPr rtl="0"/>
            <a:r>
              <a:rPr lang="pt-BR"/>
              <a:t>4.4.7 — Verificar seu entendimento — Solucionar problemas de roteamento entre VLAN</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825897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4.4 - Solucionar problemas de roteamento entre VLANs</a:t>
            </a:r>
          </a:p>
          <a:p>
            <a:pPr rtl="0"/>
            <a:r>
              <a:rPr lang="pt-BR"/>
              <a:t>4.4.8 – Packet Tracer – Solucionar problemas de roteamento entre VLANs</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12508645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 Roteamento entre VLANs</a:t>
            </a:r>
          </a:p>
          <a:p>
            <a:pPr rtl="0"/>
            <a:r>
              <a:rPr lang="pt-BR"/>
              <a:t>4.4 - Solucionar problemas de roteamento entre VLANs</a:t>
            </a:r>
          </a:p>
          <a:p>
            <a:pPr rtl="0"/>
            <a:r>
              <a:rPr lang="pt-BR"/>
              <a:t>4.4.9 – Laboratório – Solucionar problemas de roteamento entre VLANs</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9920789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4- Roteamento entre VLANs</a:t>
            </a:r>
          </a:p>
          <a:p>
            <a:pPr rtl="0"/>
            <a:r>
              <a:rPr lang="pt-BR"/>
              <a:t>4.5 -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4 - Roteamento entre VLANs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4.5.1 - Packet Tracer - Desafio de roteamento entre VLANs</a:t>
            </a:r>
          </a:p>
        </p:txBody>
      </p:sp>
    </p:spTree>
    <p:extLst>
      <p:ext uri="{BB962C8B-B14F-4D97-AF65-F5344CB8AC3E}">
        <p14:creationId xmlns:p14="http://schemas.microsoft.com/office/powerpoint/2010/main" val="1103789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4 - Roteamento entre VLANs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4.5.2 - Laboratório - Implementar roteamento entre VLANs</a:t>
            </a:r>
          </a:p>
        </p:txBody>
      </p:sp>
    </p:spTree>
    <p:extLst>
      <p:ext uri="{BB962C8B-B14F-4D97-AF65-F5344CB8AC3E}">
        <p14:creationId xmlns:p14="http://schemas.microsoft.com/office/powerpoint/2010/main" val="650942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4 - Roteamento entre VLANs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4.5.3 - O que aprendi neste módulo?</a:t>
            </a:r>
          </a:p>
        </p:txBody>
      </p:sp>
    </p:spTree>
    <p:extLst>
      <p:ext uri="{BB962C8B-B14F-4D97-AF65-F5344CB8AC3E}">
        <p14:creationId xmlns:p14="http://schemas.microsoft.com/office/powerpoint/2010/main" val="25279157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50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4 - Roteamento entre VLANs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4.5.3 - O que aprendi neste módulo? (continuação)</a:t>
            </a:r>
          </a:p>
        </p:txBody>
      </p:sp>
    </p:spTree>
    <p:extLst>
      <p:ext uri="{BB962C8B-B14F-4D97-AF65-F5344CB8AC3E}">
        <p14:creationId xmlns:p14="http://schemas.microsoft.com/office/powerpoint/2010/main" val="17460114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51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4 - Roteamento entre VLANs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4.5.3 - O que aprendi neste módulo? (continuação)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4.5.4 — Teste de Módulo — Roteamento Inter-VLAN</a:t>
            </a:r>
          </a:p>
        </p:txBody>
      </p:sp>
    </p:spTree>
    <p:extLst>
      <p:ext uri="{BB962C8B-B14F-4D97-AF65-F5344CB8AC3E}">
        <p14:creationId xmlns:p14="http://schemas.microsoft.com/office/powerpoint/2010/main" val="106410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240907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52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Switching, Routing, e Wireless Essentials v7.0 (SRWE)</a:t>
            </a:r>
          </a:p>
          <a:p>
            <a:pPr rtl="0"/>
            <a:r>
              <a:rPr lang="pt-BR"/>
              <a:t>Módulo 4: Roteamento entre VLANs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11</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4: Roteamento entre VLANs</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4: Roteamento entre VLANs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Título do Módulo: </a:t>
            </a:r>
            <a:r>
              <a:rPr lang="pt-BR" sz="1400">
                <a:solidFill>
                  <a:schemeClr val="tx1"/>
                </a:solidFill>
                <a:ea typeface="Calibri" panose="020F0502020204030204" pitchFamily="34" charset="0"/>
                <a:cs typeface="Calibri" panose="020F0502020204030204" pitchFamily="34" charset="0"/>
              </a:rPr>
              <a:t>Roteamento Inter-VLAN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Objetivo do módulo</a:t>
            </a:r>
            <a:r>
              <a:rPr lang="pt-BR" sz="1400">
                <a:solidFill>
                  <a:schemeClr val="tx1"/>
                </a:solidFill>
                <a:ea typeface="Calibri" panose="020F0502020204030204" pitchFamily="34" charset="0"/>
                <a:cs typeface="Calibri" panose="020F0502020204030204" pitchFamily="34" charset="0"/>
              </a:rPr>
              <a:t>: Solucionar problemas de roteamento entre VLAN em dispositivos da camada 3</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608422423"/>
              </p:ext>
            </p:extLst>
          </p:nvPr>
        </p:nvGraphicFramePr>
        <p:xfrm>
          <a:off x="655782" y="1732166"/>
          <a:ext cx="7555085" cy="24587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Operação de roteamento entre VLANs</a:t>
                      </a:r>
                    </a:p>
                  </a:txBody>
                  <a:tcPr marL="47625" marR="47625" marT="47625" marB="47625" anchor="ctr">
                    <a:solidFill>
                      <a:schemeClr val="accent1"/>
                    </a:solidFill>
                  </a:tcPr>
                </a:tc>
                <a:tc>
                  <a:txBody>
                    <a:bodyPr/>
                    <a:lstStyle/>
                    <a:p>
                      <a:pPr rtl="0" fontAlgn="ctr"/>
                      <a:r>
                        <a:rPr lang="pt-BR" b="0">
                          <a:effectLst/>
                        </a:rPr>
                        <a:t>Descrever as opções de configuração do roteamento entre VLANs.</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Roteamento de router-on-a-stick entre VLANs</a:t>
                      </a:r>
                    </a:p>
                  </a:txBody>
                  <a:tcPr marL="47625" marR="47625" marT="47625" marB="47625" anchor="ctr">
                    <a:solidFill>
                      <a:schemeClr val="accent1"/>
                    </a:solidFill>
                  </a:tcPr>
                </a:tc>
                <a:tc>
                  <a:txBody>
                    <a:bodyPr/>
                    <a:lstStyle/>
                    <a:p>
                      <a:pPr rtl="0" fontAlgn="ctr"/>
                      <a:r>
                        <a:rPr lang="pt-BR" b="0">
                          <a:effectLst/>
                        </a:rPr>
                        <a:t>Configurar roteamento router-on-a-stick entre VLANs.</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1">
                          <a:solidFill>
                            <a:schemeClr val="bg1"/>
                          </a:solidFill>
                          <a:effectLst/>
                        </a:rPr>
                        <a:t>RoteamentoInter-VLAN em um Switch de Camada 3</a:t>
                      </a:r>
                    </a:p>
                  </a:txBody>
                  <a:tcPr marL="47625" marR="47625" marT="47625" marB="47625" anchor="ctr">
                    <a:solidFill>
                      <a:schemeClr val="accent1"/>
                    </a:solidFill>
                  </a:tcPr>
                </a:tc>
                <a:tc>
                  <a:txBody>
                    <a:bodyPr/>
                    <a:lstStyle/>
                    <a:p>
                      <a:pPr rtl="0" fontAlgn="ctr"/>
                      <a:r>
                        <a:rPr lang="pt-BR" b="0">
                          <a:effectLst/>
                        </a:rPr>
                        <a:t>Configurar o roteamento entre VLANs usando switching de camada 3.</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pt-BR" b="1">
                          <a:solidFill>
                            <a:schemeClr val="bg1"/>
                          </a:solidFill>
                          <a:effectLst/>
                        </a:rPr>
                        <a:t>Solucionar problemas de roteamento entre VLANs</a:t>
                      </a:r>
                    </a:p>
                  </a:txBody>
                  <a:tcPr marL="47625" marR="47625" marT="47625" marB="47625" anchor="ctr">
                    <a:solidFill>
                      <a:schemeClr val="accent1"/>
                    </a:solidFill>
                  </a:tcPr>
                </a:tc>
                <a:tc>
                  <a:txBody>
                    <a:bodyPr/>
                    <a:lstStyle/>
                    <a:p>
                      <a:pPr rtl="0" fontAlgn="ctr"/>
                      <a:r>
                        <a:rPr lang="pt-BR" b="0">
                          <a:effectLst/>
                        </a:rPr>
                        <a:t>Solucionar problemas comuns de configuração entre VLANs.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4.1 Operação de roteamento entre VLAN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Operação de roteamento entre VLANs</a:t>
            </a:r>
            <a:br>
              <a:rPr lang="en-US" dirty="0"/>
            </a:br>
            <a:r>
              <a:rPr lang="pt-BR" sz="2400"/>
              <a:t>O que é roteamento entre VLANs?</a:t>
            </a:r>
          </a:p>
        </p:txBody>
      </p:sp>
      <p:sp>
        <p:nvSpPr>
          <p:cNvPr id="5" name="Content Placeholder 4">
            <a:extLst>
              <a:ext uri="{FF2B5EF4-FFF2-40B4-BE49-F238E27FC236}">
                <a16:creationId xmlns:a16="http://schemas.microsoft.com/office/drawing/2014/main" id="{88A9C66E-E200-0744-A063-593632BE68AD}"/>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As VLANs são usadas para segmentar redes de Camada 2 comutadas por uma variedade de razões. Independentemente do motivo, os hosts em uma VLAN não podem se comunicar com hosts em outra VLAN, a menos que haja um roteador ou um switch de camada 3 para fornecer serviços de roteamento.</a:t>
            </a:r>
          </a:p>
          <a:p>
            <a:pPr marL="0" indent="0" algn="l"/>
            <a:endParaRPr lang="en-US" sz="1400" dirty="0">
              <a:solidFill>
                <a:srgbClr val="000000"/>
              </a:solidFill>
            </a:endParaRPr>
          </a:p>
          <a:p>
            <a:pPr marL="0" indent="0" algn="l" rtl="0"/>
            <a:r>
              <a:rPr lang="pt-BR" sz="1400">
                <a:solidFill>
                  <a:srgbClr val="000000"/>
                </a:solidFill>
              </a:rPr>
              <a:t>O roteamento entre VLANs é o processo de encaminhamento de tráfego de rede de uma VLAN para outra VLAN.</a:t>
            </a:r>
          </a:p>
          <a:p>
            <a:pPr marL="0" indent="0" algn="l"/>
            <a:endParaRPr lang="en-US" sz="1400" dirty="0">
              <a:solidFill>
                <a:srgbClr val="000000"/>
              </a:solidFill>
            </a:endParaRPr>
          </a:p>
          <a:p>
            <a:pPr marL="0" indent="0" algn="l" rtl="0"/>
            <a:r>
              <a:rPr lang="pt-BR" sz="1400">
                <a:solidFill>
                  <a:srgbClr val="000000"/>
                </a:solidFill>
              </a:rPr>
              <a:t>Existem três opções de roteamento entre VLANs:</a:t>
            </a:r>
          </a:p>
          <a:p>
            <a:pPr marL="358835" lvl="1" indent="-285750" rtl="0">
              <a:buFont typeface="Arial" panose="020B0604020202020204" pitchFamily="34" charset="0"/>
              <a:buChar char="•"/>
            </a:pPr>
            <a:r>
              <a:rPr lang="pt-BR" b="1">
                <a:solidFill>
                  <a:srgbClr val="000000"/>
                </a:solidFill>
              </a:rPr>
              <a:t>Roteamento interVLAN herdado</a:t>
            </a:r>
            <a:r>
              <a:rPr lang="pt-BR">
                <a:solidFill>
                  <a:srgbClr val="000000"/>
                </a:solidFill>
              </a:rPr>
              <a:t> - Esta é uma solução legada. Não escala bem.</a:t>
            </a:r>
          </a:p>
          <a:p>
            <a:pPr marL="358835" lvl="1" indent="-285750" rtl="0">
              <a:buFont typeface="Arial" panose="020B0604020202020204" pitchFamily="34" charset="0"/>
              <a:buChar char="•"/>
            </a:pPr>
            <a:r>
              <a:rPr lang="pt-BR" b="1">
                <a:solidFill>
                  <a:srgbClr val="000000"/>
                </a:solidFill>
              </a:rPr>
              <a:t>Router-on-a-stick</a:t>
            </a:r>
            <a:r>
              <a:rPr lang="pt-BR">
                <a:solidFill>
                  <a:srgbClr val="000000"/>
                </a:solidFill>
              </a:rPr>
              <a:t> - Esta é uma solução aceitável para uma rede de pequeno a médio porte. </a:t>
            </a:r>
          </a:p>
          <a:p>
            <a:pPr marL="358835" lvl="1" indent="-285750" rtl="0">
              <a:buFont typeface="Arial" panose="020B0604020202020204" pitchFamily="34" charset="0"/>
              <a:buChar char="•"/>
            </a:pPr>
            <a:r>
              <a:rPr lang="pt-BR" b="1">
                <a:solidFill>
                  <a:srgbClr val="000000"/>
                </a:solidFill>
              </a:rPr>
              <a:t>Switch de camada 3 usando interfaces virtuais comutadas (SVIs)</a:t>
            </a:r>
            <a:r>
              <a:rPr lang="pt-BR">
                <a:solidFill>
                  <a:srgbClr val="000000"/>
                </a:solidFill>
              </a:rPr>
              <a:t> - Esta é a solução mais escalável para organizações de médio a grande porte. </a:t>
            </a:r>
          </a:p>
          <a:p>
            <a:pPr marL="0" indent="0" algn="l"/>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Operação de roteamento entre VLANs</a:t>
            </a:r>
            <a:br>
              <a:rPr lang="en-US" dirty="0"/>
            </a:br>
            <a:r>
              <a:rPr lang="pt-BR" sz="2400"/>
              <a:t>Roteamento legado entre VLANs</a:t>
            </a:r>
          </a:p>
        </p:txBody>
      </p:sp>
      <p:sp>
        <p:nvSpPr>
          <p:cNvPr id="4" name="Content Placeholder 3">
            <a:extLst>
              <a:ext uri="{FF2B5EF4-FFF2-40B4-BE49-F238E27FC236}">
                <a16:creationId xmlns:a16="http://schemas.microsoft.com/office/drawing/2014/main" id="{EEC262F2-F016-904F-A7D1-E53C0815C6A2}"/>
              </a:ext>
            </a:extLst>
          </p:cNvPr>
          <p:cNvSpPr>
            <a:spLocks noGrp="1"/>
          </p:cNvSpPr>
          <p:nvPr>
            <p:ph idx="1"/>
          </p:nvPr>
        </p:nvSpPr>
        <p:spPr>
          <a:xfrm>
            <a:off x="474662" y="731837"/>
            <a:ext cx="8280057" cy="1839913"/>
          </a:xfrm>
        </p:spPr>
        <p:txBody>
          <a:bodyPr/>
          <a:lstStyle/>
          <a:p>
            <a:pPr marL="342900" indent="-342900" algn="l" rtl="0">
              <a:buFont typeface="Arial" panose="020B0604020202020204" pitchFamily="34" charset="0"/>
              <a:buChar char="•"/>
            </a:pPr>
            <a:r>
              <a:rPr lang="pt-BR" sz="1400">
                <a:solidFill>
                  <a:srgbClr val="000000"/>
                </a:solidFill>
              </a:rPr>
              <a:t>A primeira solução de roteamento inter-VLAN dependia do uso de um roteador com várias interfaces Ethernet. Cada interface de roteador foi conectada a uma porta de switch em VLANs diferentes. As interfaces do roteador serviram como gateways padrão para os hosts locais na sub-rede VLAN.</a:t>
            </a:r>
          </a:p>
          <a:p>
            <a:pPr marL="342900" indent="-342900" algn="l" rtl="0">
              <a:buFont typeface="Arial" panose="020B0604020202020204" pitchFamily="34" charset="0"/>
              <a:buChar char="•"/>
            </a:pPr>
            <a:r>
              <a:rPr lang="pt-BR" sz="1400">
                <a:solidFill>
                  <a:srgbClr val="000000"/>
                </a:solidFill>
              </a:rPr>
              <a:t>O roteamento inter-VLAN herdado usando interfaces físicas funciona, mas possui uma limitação significativa. Não é razoavelmente escalável porque os roteadores têm um número limitado de interfaces físicas. A exigência de uma interface de roteador físico por VLAN esgota rapidamente a capacidade da interface física de um roteador.</a:t>
            </a:r>
          </a:p>
          <a:p>
            <a:pPr marL="342900" indent="-342900" algn="l" rtl="0">
              <a:buFont typeface="Arial" panose="020B0604020202020204" pitchFamily="34" charset="0"/>
              <a:buChar char="•"/>
            </a:pPr>
            <a:r>
              <a:rPr lang="pt-BR" sz="1400" b="1">
                <a:solidFill>
                  <a:srgbClr val="000000"/>
                </a:solidFill>
              </a:rPr>
              <a:t>Nota</a:t>
            </a:r>
            <a:r>
              <a:rPr lang="pt-BR" sz="1400">
                <a:solidFill>
                  <a:srgbClr val="000000"/>
                </a:solidFill>
              </a:rPr>
              <a:t>: Esse método de roteamento entre VLAN não é mais implementado em redes comutadas e é incluído apenas para fins de explicação.</a:t>
            </a:r>
          </a:p>
        </p:txBody>
      </p:sp>
      <p:pic>
        <p:nvPicPr>
          <p:cNvPr id="7" name="Picture 6">
            <a:extLst>
              <a:ext uri="{FF2B5EF4-FFF2-40B4-BE49-F238E27FC236}">
                <a16:creationId xmlns:a16="http://schemas.microsoft.com/office/drawing/2014/main" id="{4C68F331-22AB-E84A-B6A1-B8209A49DF1E}"/>
              </a:ext>
            </a:extLst>
          </p:cNvPr>
          <p:cNvPicPr>
            <a:picLocks noChangeAspect="1"/>
          </p:cNvPicPr>
          <p:nvPr/>
        </p:nvPicPr>
        <p:blipFill>
          <a:blip r:embed="rId3"/>
          <a:stretch>
            <a:fillRect/>
          </a:stretch>
        </p:blipFill>
        <p:spPr>
          <a:xfrm>
            <a:off x="2426389" y="3042027"/>
            <a:ext cx="3704587" cy="2023802"/>
          </a:xfrm>
          <a:prstGeom prst="rect">
            <a:avLst/>
          </a:prstGeom>
        </p:spPr>
      </p:pic>
    </p:spTree>
    <p:extLst>
      <p:ext uri="{BB962C8B-B14F-4D97-AF65-F5344CB8AC3E}">
        <p14:creationId xmlns:p14="http://schemas.microsoft.com/office/powerpoint/2010/main" val="1614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br>
              <a:rPr lang="en-US" dirty="0"/>
            </a:br>
            <a:r>
              <a:rPr lang="pt-BR" sz="2400" dirty="0">
                <a:ea typeface="ＭＳ Ｐゴシック"/>
              </a:rPr>
              <a:t>Operação de roteamento entre </a:t>
            </a:r>
            <a:r>
              <a:rPr lang="pt-BR" sz="2400" dirty="0" err="1">
                <a:ea typeface="ＭＳ Ｐゴシック"/>
              </a:rPr>
              <a:t>VLANs</a:t>
            </a:r>
            <a:r>
              <a:rPr lang="pt-BR" sz="2400" dirty="0">
                <a:ea typeface="ＭＳ Ｐゴシック"/>
              </a:rPr>
              <a:t> </a:t>
            </a:r>
            <a:br>
              <a:rPr lang="en-US" dirty="0"/>
            </a:br>
            <a:r>
              <a:rPr lang="pt-BR" sz="1600" dirty="0">
                <a:ea typeface="ＭＳ Ｐゴシック"/>
              </a:rPr>
              <a:t>Roteamento </a:t>
            </a:r>
            <a:r>
              <a:rPr lang="pt-BR" sz="1600" dirty="0" err="1">
                <a:ea typeface="ＭＳ Ｐゴシック"/>
              </a:rPr>
              <a:t>Router</a:t>
            </a:r>
            <a:r>
              <a:rPr lang="pt-BR" sz="1600" dirty="0">
                <a:ea typeface="ＭＳ Ｐゴシック"/>
              </a:rPr>
              <a:t>-</a:t>
            </a:r>
            <a:r>
              <a:rPr lang="pt-BR" sz="1600" dirty="0" err="1">
                <a:ea typeface="ＭＳ Ｐゴシック"/>
              </a:rPr>
              <a:t>on</a:t>
            </a:r>
            <a:r>
              <a:rPr lang="pt-BR" sz="1600" dirty="0">
                <a:ea typeface="ＭＳ Ｐゴシック"/>
              </a:rPr>
              <a:t>-a-Stick entre </a:t>
            </a:r>
            <a:r>
              <a:rPr lang="pt-BR" sz="1600" dirty="0" err="1">
                <a:ea typeface="ＭＳ Ｐゴシック"/>
              </a:rPr>
              <a:t>VLANs</a:t>
            </a:r>
            <a:endParaRPr lang="pt-BR" sz="1600">
              <a:ea typeface="ＭＳ Ｐゴシック"/>
            </a:endParaRPr>
          </a:p>
        </p:txBody>
      </p:sp>
      <p:sp>
        <p:nvSpPr>
          <p:cNvPr id="5" name="Content Placeholder 4">
            <a:extLst>
              <a:ext uri="{FF2B5EF4-FFF2-40B4-BE49-F238E27FC236}">
                <a16:creationId xmlns:a16="http://schemas.microsoft.com/office/drawing/2014/main" id="{70F2F6A6-80F2-8246-91BE-81A444BD4CE2}"/>
              </a:ext>
            </a:extLst>
          </p:cNvPr>
          <p:cNvSpPr>
            <a:spLocks noGrp="1"/>
          </p:cNvSpPr>
          <p:nvPr>
            <p:ph idx="1"/>
          </p:nvPr>
        </p:nvSpPr>
        <p:spPr>
          <a:xfrm>
            <a:off x="133004" y="951042"/>
            <a:ext cx="8621715" cy="3689897"/>
          </a:xfrm>
        </p:spPr>
        <p:txBody>
          <a:bodyPr/>
          <a:lstStyle/>
          <a:p>
            <a:pPr marL="0" indent="0" algn="l" rtl="0"/>
            <a:r>
              <a:rPr lang="pt-BR" sz="1400">
                <a:solidFill>
                  <a:srgbClr val="000000"/>
                </a:solidFill>
              </a:rPr>
              <a:t>O método de roteamento inter-VLAN “router-on-a-stick” supera a limitação do método de roteamento inter-VLAN herdado. Ela requer apenas uma interface Ethernet física para rotear o tráfego entre várias VLANs em uma rede.</a:t>
            </a:r>
          </a:p>
          <a:p>
            <a:pPr marL="285750" indent="-285750" algn="l" rtl="0">
              <a:buFont typeface="Arial" panose="020B0604020202020204" pitchFamily="34" charset="0"/>
              <a:buChar char="•"/>
            </a:pPr>
            <a:r>
              <a:rPr lang="pt-BR" sz="1400">
                <a:solidFill>
                  <a:srgbClr val="000000"/>
                </a:solidFill>
              </a:rPr>
              <a:t>Uma interface Ethernet do roteador Cisco IOS é configurada como um tronco 802.1Q e conectada a uma porta de tronco em um switch de camada 2. Especificamente, a interface do roteador é configurada usando subinterfaces para identificar VLANs roteáveis.</a:t>
            </a:r>
          </a:p>
          <a:p>
            <a:pPr marL="285750" indent="-285750" algn="l" rtl="0">
              <a:buFont typeface="Arial" panose="020B0604020202020204" pitchFamily="34" charset="0"/>
              <a:buChar char="•"/>
            </a:pPr>
            <a:r>
              <a:rPr lang="pt-BR" sz="1400">
                <a:solidFill>
                  <a:srgbClr val="000000"/>
                </a:solidFill>
              </a:rPr>
              <a:t>As subinterfaces configuradas são interfaces virtuais baseadas em software. Cada um está associado a uma única interface Ethernet física. As subinterfaces são configuradas no software em um roteador. Cada subinterface é configurada independentemente com um endereço IP e atribuição de VLAN. As subinterfaces são configuradas para diferentes sub-redes que correspondem à sua atribuição de VLAN. Isso facilita o roteamento lógico.</a:t>
            </a:r>
          </a:p>
          <a:p>
            <a:pPr marL="285750" indent="-285750" algn="l" rtl="0">
              <a:buFont typeface="Arial" panose="020B0604020202020204" pitchFamily="34" charset="0"/>
              <a:buChar char="•"/>
            </a:pPr>
            <a:r>
              <a:rPr lang="pt-BR" sz="1400">
                <a:solidFill>
                  <a:srgbClr val="000000"/>
                </a:solidFill>
              </a:rPr>
              <a:t>Quando o tráfego marcado pela VLAN entra na interface do roteador, ele é encaminhado para a subinterface da VLAN. Depois que uma decisão de roteamento é tomada com base no endereço de rede IP de destino, o roteador determina a interface de saída do tráfego. Se a interface de saída estiver configurada como uma subinterface 802.1q, os quadros de dados serão marcados pela VLAN com a nova VLAN e enviados de volta para fora da interface física</a:t>
            </a:r>
          </a:p>
          <a:p>
            <a:pPr marL="0" indent="0" algn="l" rtl="0"/>
            <a:r>
              <a:rPr lang="pt-BR" sz="1400" b="1">
                <a:solidFill>
                  <a:srgbClr val="000000"/>
                </a:solidFill>
              </a:rPr>
              <a:t>Nota</a:t>
            </a:r>
            <a:r>
              <a:rPr lang="pt-BR" sz="1400">
                <a:solidFill>
                  <a:srgbClr val="000000"/>
                </a:solidFill>
              </a:rPr>
              <a:t>: O método roteador no stick de roteamento entre VLANs não ultrapassa 50 VLANs</a:t>
            </a:r>
            <a:r>
              <a:rPr lang="pt-BR" sz="1600">
                <a:solidFill>
                  <a:srgbClr val="000000"/>
                </a:solidFill>
              </a:rPr>
              <a:t>.</a:t>
            </a:r>
          </a:p>
        </p:txBody>
      </p:sp>
    </p:spTree>
    <p:extLst>
      <p:ext uri="{BB962C8B-B14F-4D97-AF65-F5344CB8AC3E}">
        <p14:creationId xmlns:p14="http://schemas.microsoft.com/office/powerpoint/2010/main" val="168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Operação de roteamento entre VLANs</a:t>
            </a:r>
            <a:br>
              <a:rPr lang="en-US" dirty="0"/>
            </a:br>
            <a:r>
              <a:rPr lang="pt-BR" sz="2400"/>
              <a:t>Roteamento entre VLANs em um switch de camada 3</a:t>
            </a:r>
          </a:p>
        </p:txBody>
      </p:sp>
      <p:sp>
        <p:nvSpPr>
          <p:cNvPr id="4" name="Content Placeholder 3">
            <a:extLst>
              <a:ext uri="{FF2B5EF4-FFF2-40B4-BE49-F238E27FC236}">
                <a16:creationId xmlns:a16="http://schemas.microsoft.com/office/drawing/2014/main" id="{48826254-EE24-7943-9316-7EFCA38FE816}"/>
              </a:ext>
            </a:extLst>
          </p:cNvPr>
          <p:cNvSpPr>
            <a:spLocks noGrp="1"/>
          </p:cNvSpPr>
          <p:nvPr>
            <p:ph idx="1"/>
          </p:nvPr>
        </p:nvSpPr>
        <p:spPr>
          <a:xfrm>
            <a:off x="474662" y="731838"/>
            <a:ext cx="8280057" cy="1337626"/>
          </a:xfrm>
        </p:spPr>
        <p:txBody>
          <a:bodyPr/>
          <a:lstStyle/>
          <a:p>
            <a:pPr marL="0" indent="0" algn="l" rtl="0"/>
            <a:r>
              <a:rPr lang="pt-BR" sz="1400">
                <a:solidFill>
                  <a:srgbClr val="000000"/>
                </a:solidFill>
              </a:rPr>
              <a:t>O método moderno de execução de roteamento inter-VLAN é usar switches de camada 3 e interfaces virtuais comutadas (SVI). Um SVI é uma interface virtual configurada em um switch da Camada 3, conforme mostrado na figura.</a:t>
            </a:r>
          </a:p>
          <a:p>
            <a:pPr marL="0" indent="0" algn="l"/>
            <a:endParaRPr lang="en-US" sz="1400" b="1" dirty="0">
              <a:solidFill>
                <a:srgbClr val="000000"/>
              </a:solidFill>
            </a:endParaRPr>
          </a:p>
          <a:p>
            <a:pPr marL="0" indent="0" algn="l" rtl="0"/>
            <a:r>
              <a:rPr lang="pt-BR" sz="1400" b="1">
                <a:solidFill>
                  <a:srgbClr val="000000"/>
                </a:solidFill>
              </a:rPr>
              <a:t>°Observação</a:t>
            </a:r>
            <a:r>
              <a:rPr lang="pt-BR" sz="1400">
                <a:solidFill>
                  <a:srgbClr val="000000"/>
                </a:solidFill>
              </a:rPr>
              <a:t>: Um switch de Camada 3 também é chamado de switch multicamadas, pois opera na Camada 2 e na Camada 3. No entanto, neste curso, usamos o termo switch Camada 3. </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5B6DF6E-1A76-DA43-AD91-742D3B35BFA4}"/>
              </a:ext>
            </a:extLst>
          </p:cNvPr>
          <p:cNvPicPr>
            <a:picLocks noChangeAspect="1"/>
          </p:cNvPicPr>
          <p:nvPr/>
        </p:nvPicPr>
        <p:blipFill>
          <a:blip r:embed="rId3"/>
          <a:stretch>
            <a:fillRect/>
          </a:stretch>
        </p:blipFill>
        <p:spPr>
          <a:xfrm>
            <a:off x="2470150" y="2409887"/>
            <a:ext cx="4203700" cy="2501900"/>
          </a:xfrm>
          <a:prstGeom prst="rect">
            <a:avLst/>
          </a:prstGeom>
        </p:spPr>
      </p:pic>
    </p:spTree>
    <p:extLst>
      <p:ext uri="{BB962C8B-B14F-4D97-AF65-F5344CB8AC3E}">
        <p14:creationId xmlns:p14="http://schemas.microsoft.com/office/powerpoint/2010/main" val="38389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8288"/>
            <a:ext cx="8533378" cy="731837"/>
          </a:xfrm>
        </p:spPr>
        <p:txBody>
          <a:bodyPr/>
          <a:lstStyle/>
          <a:p>
            <a:pPr rtl="0"/>
            <a:r>
              <a:rPr lang="pt-BR" sz="1600"/>
              <a:t>Operação de roteamento entre VLANs</a:t>
            </a:r>
            <a:br>
              <a:rPr lang="en-US" dirty="0"/>
            </a:br>
            <a:r>
              <a:rPr lang="pt-BR" sz="2400"/>
              <a:t>Roteamento entre VLANs em um switch de camada 3 (Cont.)</a:t>
            </a:r>
          </a:p>
        </p:txBody>
      </p:sp>
      <p:sp>
        <p:nvSpPr>
          <p:cNvPr id="5" name="Content Placeholder 4">
            <a:extLst>
              <a:ext uri="{FF2B5EF4-FFF2-40B4-BE49-F238E27FC236}">
                <a16:creationId xmlns:a16="http://schemas.microsoft.com/office/drawing/2014/main" id="{3AA16A1B-27DD-E847-9D2D-EC7E3FD04156}"/>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As SVIs inter-VLAN são criadas da mesma forma que a interface de VLAN de gerenciamento é configurada. O SVI é criado para uma VLAN que existe no switch. Embora virtual, o SVI executa as mesmas funções para a VLAN que uma interface de roteador faria. Especificamente, ele fornece processamento da Camada 3 para pacotes enviados para ou de todas as portas do switch associadas a essa VLAN.</a:t>
            </a:r>
          </a:p>
          <a:p>
            <a:pPr marL="0" indent="0" algn="l"/>
            <a:endParaRPr lang="en-US" sz="1400" dirty="0">
              <a:solidFill>
                <a:srgbClr val="000000"/>
              </a:solidFill>
            </a:endParaRPr>
          </a:p>
          <a:p>
            <a:pPr marL="0" indent="0" algn="l" rtl="0"/>
            <a:r>
              <a:rPr lang="pt-BR" sz="1400">
                <a:solidFill>
                  <a:srgbClr val="000000"/>
                </a:solidFill>
              </a:rPr>
              <a:t>Veja a seguir as vantagens de usar switches de Camada 3 para roteamento entre VLAN:</a:t>
            </a:r>
          </a:p>
          <a:p>
            <a:pPr marL="415985" lvl="1" indent="-342900" rtl="0">
              <a:buFont typeface="Arial" panose="020B0604020202020204" pitchFamily="34" charset="0"/>
              <a:buChar char="•"/>
            </a:pPr>
            <a:r>
              <a:rPr lang="pt-BR">
                <a:solidFill>
                  <a:srgbClr val="000000"/>
                </a:solidFill>
              </a:rPr>
              <a:t>Eles são muito mais rápidos que o roteador on-a-stick, porque tudo é comutado e roteado por hardware.</a:t>
            </a:r>
          </a:p>
          <a:p>
            <a:pPr marL="415985" lvl="1" indent="-342900" rtl="0">
              <a:buFont typeface="Arial" panose="020B0604020202020204" pitchFamily="34" charset="0"/>
              <a:buChar char="•"/>
            </a:pPr>
            <a:r>
              <a:rPr lang="pt-BR">
                <a:solidFill>
                  <a:srgbClr val="000000"/>
                </a:solidFill>
              </a:rPr>
              <a:t>Não há necessidade de links externos do switch ao roteador para roteamento.</a:t>
            </a:r>
          </a:p>
          <a:p>
            <a:pPr marL="415985" lvl="1" indent="-342900" rtl="0">
              <a:buFont typeface="Arial" panose="020B0604020202020204" pitchFamily="34" charset="0"/>
              <a:buChar char="•"/>
            </a:pPr>
            <a:r>
              <a:rPr lang="pt-BR">
                <a:solidFill>
                  <a:srgbClr val="000000"/>
                </a:solidFill>
              </a:rPr>
              <a:t>Eles não estão limitados a um link porque os EtherChannels da Camada 2 podem ser usados como links de tronco entre os switches para aumentar a largura de banda.</a:t>
            </a:r>
          </a:p>
          <a:p>
            <a:pPr marL="415985" lvl="1" indent="-342900" rtl="0">
              <a:buFont typeface="Arial" panose="020B0604020202020204" pitchFamily="34" charset="0"/>
              <a:buChar char="•"/>
            </a:pPr>
            <a:r>
              <a:rPr lang="pt-BR">
                <a:solidFill>
                  <a:srgbClr val="000000"/>
                </a:solidFill>
              </a:rPr>
              <a:t>A latência é muito menor porque os dados não precisam sair do comutador para serem roteados para uma rede diferente.</a:t>
            </a:r>
          </a:p>
          <a:p>
            <a:pPr marL="415985" lvl="1" indent="-342900" rtl="0">
              <a:buFont typeface="Arial" panose="020B0604020202020204" pitchFamily="34" charset="0"/>
              <a:buChar char="•"/>
            </a:pPr>
            <a:r>
              <a:rPr lang="pt-BR">
                <a:solidFill>
                  <a:srgbClr val="000000"/>
                </a:solidFill>
              </a:rPr>
              <a:t>Eles são mais comumente implantados em uma LAN do campus do que roteadores.</a:t>
            </a:r>
          </a:p>
          <a:p>
            <a:pPr marL="342900" indent="-342900" algn="l" rtl="0">
              <a:buFont typeface="Arial" panose="020B0604020202020204" pitchFamily="34" charset="0"/>
              <a:buChar char="•"/>
            </a:pPr>
            <a:r>
              <a:rPr lang="pt-BR" sz="1400">
                <a:solidFill>
                  <a:srgbClr val="000000"/>
                </a:solidFill>
              </a:rPr>
              <a:t>A única desvantagem é que os switches da Camada 3 são mais caros.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35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4.2 - Roteamento router-on-a-stick entre VLANs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Router-on-a-stick Inter-VLAN</a:t>
            </a:r>
            <a:br>
              <a:rPr lang="en-US" dirty="0"/>
            </a:br>
            <a:r>
              <a:rPr lang="pt-BR" sz="2400"/>
              <a:t>Router-on-a-stick Cenário</a:t>
            </a:r>
          </a:p>
        </p:txBody>
      </p:sp>
      <p:sp>
        <p:nvSpPr>
          <p:cNvPr id="5" name="Content Placeholder 4">
            <a:extLst>
              <a:ext uri="{FF2B5EF4-FFF2-40B4-BE49-F238E27FC236}">
                <a16:creationId xmlns:a16="http://schemas.microsoft.com/office/drawing/2014/main" id="{AD030DC4-1A05-F245-A1D3-947A824F51CC}"/>
              </a:ext>
            </a:extLst>
          </p:cNvPr>
          <p:cNvSpPr>
            <a:spLocks noGrp="1"/>
          </p:cNvSpPr>
          <p:nvPr>
            <p:ph idx="1"/>
          </p:nvPr>
        </p:nvSpPr>
        <p:spPr>
          <a:xfrm>
            <a:off x="323850" y="731837"/>
            <a:ext cx="5288213" cy="3689897"/>
          </a:xfrm>
        </p:spPr>
        <p:txBody>
          <a:bodyPr/>
          <a:lstStyle/>
          <a:p>
            <a:pPr marL="342900" indent="-342900" algn="l" rtl="0">
              <a:buFont typeface="Arial" panose="020B0604020202020204" pitchFamily="34" charset="0"/>
              <a:buChar char="•"/>
            </a:pPr>
            <a:r>
              <a:rPr lang="pt-BR" sz="1400">
                <a:solidFill>
                  <a:srgbClr val="000000"/>
                </a:solidFill>
              </a:rPr>
              <a:t>Na figura, a interface GigabitEthernet 0/0/1 R1 está conectada à porta S1 FastEthernet 0/5. A porta S1 FastEthernet 0/1 está conectada à porta S2 FastEthernet 0/1. Esses são links de tronco que são necessários para encaminhar o tráfego dentro e entre VLANs.</a:t>
            </a:r>
          </a:p>
          <a:p>
            <a:pPr marL="342900" indent="-342900" algn="l" rtl="0">
              <a:buFont typeface="Arial" panose="020B0604020202020204" pitchFamily="34" charset="0"/>
              <a:buChar char="•"/>
            </a:pPr>
            <a:r>
              <a:rPr lang="pt-BR" sz="1400">
                <a:solidFill>
                  <a:srgbClr val="000000"/>
                </a:solidFill>
              </a:rPr>
              <a:t>Para rotear entre VLANs, a interface R1 GigabitEthernet 0/0/1 é dividida logicamente em três subinterfaces, conforme mostrado na tabela. A tabela também mostra as três VLANs que serão configuradas nos switches.</a:t>
            </a:r>
          </a:p>
          <a:p>
            <a:pPr marL="342900" indent="-342900" algn="l" rtl="0">
              <a:buFont typeface="Arial" panose="020B0604020202020204" pitchFamily="34" charset="0"/>
              <a:buChar char="•"/>
            </a:pPr>
            <a:r>
              <a:rPr lang="pt-BR" sz="1400">
                <a:solidFill>
                  <a:srgbClr val="000000"/>
                </a:solidFill>
              </a:rPr>
              <a:t>Suponha que R1, S1 e S2 têm configurações básicas iniciais. Atualmente, PC1 e PC2 não podem </a:t>
            </a:r>
            <a:r>
              <a:rPr lang="pt-BR" sz="1400" b="1">
                <a:solidFill>
                  <a:srgbClr val="000000"/>
                </a:solidFill>
              </a:rPr>
              <a:t>efetuar ping</a:t>
            </a:r>
            <a:r>
              <a:rPr lang="pt-BR" sz="1400">
                <a:solidFill>
                  <a:srgbClr val="000000"/>
                </a:solidFill>
              </a:rPr>
              <a:t> entre si porque estão em redes separadas. Somente S1 e S2 podem fazer </a:t>
            </a:r>
            <a:r>
              <a:rPr lang="pt-BR" sz="1400" b="1">
                <a:solidFill>
                  <a:srgbClr val="000000"/>
                </a:solidFill>
              </a:rPr>
              <a:t>ping</a:t>
            </a:r>
            <a:r>
              <a:rPr lang="pt-BR" sz="1400">
                <a:solidFill>
                  <a:srgbClr val="000000"/>
                </a:solidFill>
              </a:rPr>
              <a:t> uns aos outros, mas eles são inalcançáveis por PC1 ou PC2 porque eles também estão em redes diferentes.</a:t>
            </a:r>
          </a:p>
          <a:p>
            <a:pPr marL="342900" indent="-342900" algn="l" rtl="0">
              <a:buFont typeface="Arial" panose="020B0604020202020204" pitchFamily="34" charset="0"/>
              <a:buChar char="•"/>
            </a:pPr>
            <a:r>
              <a:rPr lang="pt-BR" sz="1400">
                <a:solidFill>
                  <a:srgbClr val="000000"/>
                </a:solidFill>
              </a:rPr>
              <a:t>Para permitir que os dispositivos façam ping entre si, os switches devem ser configurados com VLANs e entroncamento, e o roteador deve ser configurado para roteamento entre VLAN.</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C52B408-540D-0241-BBC9-5AFB70668F1F}"/>
              </a:ext>
            </a:extLst>
          </p:cNvPr>
          <p:cNvGraphicFramePr>
            <a:graphicFrameLocks noGrp="1"/>
          </p:cNvGraphicFramePr>
          <p:nvPr>
            <p:extLst>
              <p:ext uri="{D42A27DB-BD31-4B8C-83A1-F6EECF244321}">
                <p14:modId xmlns:p14="http://schemas.microsoft.com/office/powerpoint/2010/main" val="678230208"/>
              </p:ext>
            </p:extLst>
          </p:nvPr>
        </p:nvGraphicFramePr>
        <p:xfrm>
          <a:off x="5719106" y="3423683"/>
          <a:ext cx="2994000" cy="1306892"/>
        </p:xfrm>
        <a:graphic>
          <a:graphicData uri="http://schemas.openxmlformats.org/drawingml/2006/table">
            <a:tbl>
              <a:tblPr firstRow="1" bandRow="1">
                <a:tableStyleId>{5C22544A-7EE6-4342-B048-85BDC9FD1C3A}</a:tableStyleId>
              </a:tblPr>
              <a:tblGrid>
                <a:gridCol w="1145004">
                  <a:extLst>
                    <a:ext uri="{9D8B030D-6E8A-4147-A177-3AD203B41FA5}">
                      <a16:colId xmlns:a16="http://schemas.microsoft.com/office/drawing/2014/main" val="2537369461"/>
                    </a:ext>
                  </a:extLst>
                </a:gridCol>
                <a:gridCol w="538661">
                  <a:extLst>
                    <a:ext uri="{9D8B030D-6E8A-4147-A177-3AD203B41FA5}">
                      <a16:colId xmlns:a16="http://schemas.microsoft.com/office/drawing/2014/main" val="26083547"/>
                    </a:ext>
                  </a:extLst>
                </a:gridCol>
                <a:gridCol w="1310335">
                  <a:extLst>
                    <a:ext uri="{9D8B030D-6E8A-4147-A177-3AD203B41FA5}">
                      <a16:colId xmlns:a16="http://schemas.microsoft.com/office/drawing/2014/main" val="225096973"/>
                    </a:ext>
                  </a:extLst>
                </a:gridCol>
              </a:tblGrid>
              <a:tr h="326723">
                <a:tc>
                  <a:txBody>
                    <a:bodyPr/>
                    <a:lstStyle/>
                    <a:p>
                      <a:pPr algn="l" rtl="0" fontAlgn="ctr"/>
                      <a:r>
                        <a:rPr lang="pt-BR" sz="1200" b="1">
                          <a:effectLst/>
                        </a:rPr>
                        <a:t>Subinterface</a:t>
                      </a:r>
                    </a:p>
                  </a:txBody>
                  <a:tcPr marL="47625" marR="47625" marT="47625" marB="47625" anchor="ctr"/>
                </a:tc>
                <a:tc>
                  <a:txBody>
                    <a:bodyPr/>
                    <a:lstStyle/>
                    <a:p>
                      <a:pPr algn="l" rtl="0" fontAlgn="ctr"/>
                      <a:r>
                        <a:rPr lang="pt-BR" sz="1200" b="1">
                          <a:effectLst/>
                        </a:rPr>
                        <a:t>VLAN</a:t>
                      </a:r>
                    </a:p>
                  </a:txBody>
                  <a:tcPr marL="47625" marR="47625" marT="47625" marB="47625" anchor="ctr"/>
                </a:tc>
                <a:tc>
                  <a:txBody>
                    <a:bodyPr/>
                    <a:lstStyle/>
                    <a:p>
                      <a:pPr algn="l" rtl="0" fontAlgn="ctr"/>
                      <a:r>
                        <a:rPr lang="pt-BR" sz="1200" b="1">
                          <a:effectLst/>
                        </a:rPr>
                        <a:t>Endereço IP</a:t>
                      </a:r>
                    </a:p>
                  </a:txBody>
                  <a:tcPr marL="47625" marR="47625" marT="47625" marB="47625" anchor="ctr"/>
                </a:tc>
                <a:extLst>
                  <a:ext uri="{0D108BD9-81ED-4DB2-BD59-A6C34878D82A}">
                    <a16:rowId xmlns:a16="http://schemas.microsoft.com/office/drawing/2014/main" val="3852578632"/>
                  </a:ext>
                </a:extLst>
              </a:tr>
              <a:tr h="326723">
                <a:tc>
                  <a:txBody>
                    <a:bodyPr/>
                    <a:lstStyle/>
                    <a:p>
                      <a:pPr rtl="0" fontAlgn="ctr"/>
                      <a:r>
                        <a:rPr lang="pt-BR" sz="1200" b="0">
                          <a:effectLst/>
                        </a:rPr>
                        <a:t>G0/0/1.10</a:t>
                      </a:r>
                    </a:p>
                  </a:txBody>
                  <a:tcPr marL="47625" marR="47625" marT="47625" marB="47625" anchor="ctr"/>
                </a:tc>
                <a:tc>
                  <a:txBody>
                    <a:bodyPr/>
                    <a:lstStyle/>
                    <a:p>
                      <a:pPr rtl="0" fontAlgn="ctr"/>
                      <a:r>
                        <a:rPr lang="pt-BR" sz="1200" b="0">
                          <a:effectLst/>
                        </a:rPr>
                        <a:t>10</a:t>
                      </a:r>
                    </a:p>
                  </a:txBody>
                  <a:tcPr marL="47625" marR="47625" marT="47625" marB="47625" anchor="ctr"/>
                </a:tc>
                <a:tc>
                  <a:txBody>
                    <a:bodyPr/>
                    <a:lstStyle/>
                    <a:p>
                      <a:pPr rtl="0" fontAlgn="ctr"/>
                      <a:r>
                        <a:rPr lang="pt-BR" sz="1200" b="0">
                          <a:effectLst/>
                        </a:rPr>
                        <a:t>192.168.10.1/24</a:t>
                      </a:r>
                    </a:p>
                  </a:txBody>
                  <a:tcPr marL="47625" marR="47625" marT="47625" marB="47625" anchor="ctr"/>
                </a:tc>
                <a:extLst>
                  <a:ext uri="{0D108BD9-81ED-4DB2-BD59-A6C34878D82A}">
                    <a16:rowId xmlns:a16="http://schemas.microsoft.com/office/drawing/2014/main" val="2387607961"/>
                  </a:ext>
                </a:extLst>
              </a:tr>
              <a:tr h="326723">
                <a:tc>
                  <a:txBody>
                    <a:bodyPr/>
                    <a:lstStyle/>
                    <a:p>
                      <a:pPr rtl="0" fontAlgn="ctr"/>
                      <a:r>
                        <a:rPr lang="pt-BR" sz="1200" b="0">
                          <a:effectLst/>
                        </a:rPr>
                        <a:t>G0/0/1.20</a:t>
                      </a:r>
                    </a:p>
                  </a:txBody>
                  <a:tcPr marL="47625" marR="47625" marT="47625" marB="47625" anchor="ctr"/>
                </a:tc>
                <a:tc>
                  <a:txBody>
                    <a:bodyPr/>
                    <a:lstStyle/>
                    <a:p>
                      <a:pPr rtl="0" fontAlgn="ctr"/>
                      <a:r>
                        <a:rPr lang="pt-BR" sz="1200" b="0">
                          <a:effectLst/>
                        </a:rPr>
                        <a:t>20</a:t>
                      </a:r>
                    </a:p>
                  </a:txBody>
                  <a:tcPr marL="47625" marR="47625" marT="47625" marB="47625" anchor="ctr"/>
                </a:tc>
                <a:tc>
                  <a:txBody>
                    <a:bodyPr/>
                    <a:lstStyle/>
                    <a:p>
                      <a:pPr rtl="0" fontAlgn="ctr"/>
                      <a:r>
                        <a:rPr lang="pt-BR" sz="1200" b="0">
                          <a:effectLst/>
                        </a:rPr>
                        <a:t>192.168.20.1/24</a:t>
                      </a:r>
                    </a:p>
                  </a:txBody>
                  <a:tcPr marL="47625" marR="47625" marT="47625" marB="47625" anchor="ctr"/>
                </a:tc>
                <a:extLst>
                  <a:ext uri="{0D108BD9-81ED-4DB2-BD59-A6C34878D82A}">
                    <a16:rowId xmlns:a16="http://schemas.microsoft.com/office/drawing/2014/main" val="2807812519"/>
                  </a:ext>
                </a:extLst>
              </a:tr>
              <a:tr h="326723">
                <a:tc>
                  <a:txBody>
                    <a:bodyPr/>
                    <a:lstStyle/>
                    <a:p>
                      <a:pPr rtl="0" fontAlgn="ctr"/>
                      <a:r>
                        <a:rPr lang="pt-BR" sz="1200" b="0">
                          <a:effectLst/>
                        </a:rPr>
                        <a:t>G0/0/1.30</a:t>
                      </a:r>
                    </a:p>
                  </a:txBody>
                  <a:tcPr marL="47625" marR="47625" marT="47625" marB="47625" anchor="ctr"/>
                </a:tc>
                <a:tc>
                  <a:txBody>
                    <a:bodyPr/>
                    <a:lstStyle/>
                    <a:p>
                      <a:pPr rtl="0" fontAlgn="ctr"/>
                      <a:r>
                        <a:rPr lang="pt-BR" sz="1200" b="0">
                          <a:effectLst/>
                        </a:rPr>
                        <a:t>99</a:t>
                      </a:r>
                    </a:p>
                  </a:txBody>
                  <a:tcPr marL="47625" marR="47625" marT="47625" marB="47625" anchor="ctr"/>
                </a:tc>
                <a:tc>
                  <a:txBody>
                    <a:bodyPr/>
                    <a:lstStyle/>
                    <a:p>
                      <a:pPr rtl="0" fontAlgn="ctr"/>
                      <a:r>
                        <a:rPr lang="pt-BR" sz="1200" b="0">
                          <a:effectLst/>
                        </a:rPr>
                        <a:t>192.168.99.1/24</a:t>
                      </a:r>
                    </a:p>
                  </a:txBody>
                  <a:tcPr marL="47625" marR="47625" marT="47625" marB="47625" anchor="ctr"/>
                </a:tc>
                <a:extLst>
                  <a:ext uri="{0D108BD9-81ED-4DB2-BD59-A6C34878D82A}">
                    <a16:rowId xmlns:a16="http://schemas.microsoft.com/office/drawing/2014/main" val="761456729"/>
                  </a:ext>
                </a:extLst>
              </a:tr>
            </a:tbl>
          </a:graphicData>
        </a:graphic>
      </p:graphicFrame>
      <p:pic>
        <p:nvPicPr>
          <p:cNvPr id="8" name="Picture 7">
            <a:extLst>
              <a:ext uri="{FF2B5EF4-FFF2-40B4-BE49-F238E27FC236}">
                <a16:creationId xmlns:a16="http://schemas.microsoft.com/office/drawing/2014/main" id="{98836081-C83E-3545-81F8-FACEAC8AB6A8}"/>
              </a:ext>
            </a:extLst>
          </p:cNvPr>
          <p:cNvPicPr>
            <a:picLocks noChangeAspect="1"/>
          </p:cNvPicPr>
          <p:nvPr/>
        </p:nvPicPr>
        <p:blipFill>
          <a:blip r:embed="rId3"/>
          <a:stretch>
            <a:fillRect/>
          </a:stretch>
        </p:blipFill>
        <p:spPr>
          <a:xfrm>
            <a:off x="5612063" y="599151"/>
            <a:ext cx="3208087" cy="2743759"/>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4 Planning Guide</a:t>
            </a:r>
          </a:p>
        </p:txBody>
      </p:sp>
      <p:sp>
        <p:nvSpPr>
          <p:cNvPr id="4099" name="Rectangle 34"/>
          <p:cNvSpPr>
            <a:spLocks noGrp="1" noChangeArrowheads="1"/>
          </p:cNvSpPr>
          <p:nvPr>
            <p:ph idx="1"/>
          </p:nvPr>
        </p:nvSpPr>
        <p:spPr>
          <a:xfrm>
            <a:off x="145357" y="808180"/>
            <a:ext cx="8325312" cy="3193936"/>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buFont typeface="Arial" panose="020B0604020202020204" pitchFamily="34" charset="0"/>
              <a:buChar char="•"/>
            </a:pPr>
            <a:r>
              <a:rPr lang="pt-BR"/>
              <a:t>Information to help you become familiar with the module</a:t>
            </a:r>
          </a:p>
          <a:p>
            <a:pPr lvl="1" rtl="0">
              <a:buFont typeface="Arial" panose="020B0604020202020204" pitchFamily="34" charset="0"/>
              <a:buChar char="•"/>
            </a:pPr>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10</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2630"/>
            <a:ext cx="8345488" cy="731837"/>
          </a:xfrm>
        </p:spPr>
        <p:txBody>
          <a:bodyPr/>
          <a:lstStyle/>
          <a:p>
            <a:r>
              <a:rPr lang="pt-BR" sz="2400" dirty="0" err="1">
                <a:ea typeface="ＭＳ Ｐゴシック"/>
              </a:rPr>
              <a:t>Configuraçãode</a:t>
            </a:r>
            <a:r>
              <a:rPr lang="pt-BR" sz="2400" dirty="0">
                <a:ea typeface="ＭＳ Ｐゴシック"/>
              </a:rPr>
              <a:t> VLAN e entroncamento </a:t>
            </a:r>
            <a:r>
              <a:rPr lang="pt-BR" sz="2400" dirty="0" err="1">
                <a:ea typeface="ＭＳ Ｐゴシック"/>
              </a:rPr>
              <a:t>Inter-VLAN</a:t>
            </a:r>
            <a:r>
              <a:rPr lang="pt-BR" sz="2400" dirty="0">
                <a:ea typeface="ＭＳ Ｐゴシック"/>
              </a:rPr>
              <a:t> </a:t>
            </a:r>
            <a:r>
              <a:rPr lang="pt-BR" sz="2400" dirty="0" err="1">
                <a:ea typeface="ＭＳ Ｐゴシック"/>
              </a:rPr>
              <a:t>Router</a:t>
            </a:r>
            <a:r>
              <a:rPr lang="pt-BR" sz="2400" dirty="0">
                <a:ea typeface="ＭＳ Ｐゴシック"/>
              </a:rPr>
              <a:t>-</a:t>
            </a:r>
            <a:r>
              <a:rPr lang="pt-BR" sz="2400" dirty="0" err="1">
                <a:ea typeface="ＭＳ Ｐゴシック"/>
              </a:rPr>
              <a:t>on</a:t>
            </a:r>
            <a:r>
              <a:rPr lang="pt-BR" sz="2400" dirty="0">
                <a:ea typeface="ＭＳ Ｐゴシック"/>
              </a:rPr>
              <a:t>-a-</a:t>
            </a:r>
            <a:r>
              <a:rPr lang="pt-BR" sz="2400" dirty="0" err="1">
                <a:ea typeface="ＭＳ Ｐゴシック"/>
              </a:rPr>
              <a:t>stick</a:t>
            </a:r>
            <a:br>
              <a:rPr lang="en-US" dirty="0"/>
            </a:br>
            <a:r>
              <a:rPr lang="pt-BR" sz="1600" dirty="0" err="1">
                <a:ea typeface="ＭＳ Ｐゴシック"/>
              </a:rPr>
              <a:t>Router</a:t>
            </a:r>
            <a:r>
              <a:rPr lang="pt-BR" sz="1600" dirty="0">
                <a:ea typeface="ＭＳ Ｐゴシック"/>
              </a:rPr>
              <a:t>-</a:t>
            </a:r>
            <a:r>
              <a:rPr lang="pt-BR" sz="1600" dirty="0" err="1">
                <a:ea typeface="ＭＳ Ｐゴシック"/>
              </a:rPr>
              <a:t>on</a:t>
            </a:r>
            <a:r>
              <a:rPr lang="pt-BR" sz="1600" dirty="0">
                <a:ea typeface="ＭＳ Ｐゴシック"/>
              </a:rPr>
              <a:t>-a-</a:t>
            </a:r>
            <a:r>
              <a:rPr lang="pt-BR" sz="1600" dirty="0" err="1">
                <a:ea typeface="ＭＳ Ｐゴシック"/>
              </a:rPr>
              <a:t>stick</a:t>
            </a:r>
            <a:endParaRPr lang="pt-BR" sz="1600" dirty="0" err="1"/>
          </a:p>
        </p:txBody>
      </p:sp>
      <p:sp>
        <p:nvSpPr>
          <p:cNvPr id="4" name="Content Placeholder 3">
            <a:extLst>
              <a:ext uri="{FF2B5EF4-FFF2-40B4-BE49-F238E27FC236}">
                <a16:creationId xmlns:a16="http://schemas.microsoft.com/office/drawing/2014/main" id="{A204EDD0-0F2F-A94F-AFC5-165ECF2B5ED7}"/>
              </a:ext>
            </a:extLst>
          </p:cNvPr>
          <p:cNvSpPr>
            <a:spLocks noGrp="1"/>
          </p:cNvSpPr>
          <p:nvPr>
            <p:ph idx="1"/>
          </p:nvPr>
        </p:nvSpPr>
        <p:spPr>
          <a:xfrm>
            <a:off x="474662" y="1029330"/>
            <a:ext cx="8280057" cy="3689897"/>
          </a:xfrm>
        </p:spPr>
        <p:txBody>
          <a:bodyPr/>
          <a:lstStyle/>
          <a:p>
            <a:pPr marL="0" indent="0" algn="l" rtl="0"/>
            <a:r>
              <a:rPr lang="pt-BR" sz="1800">
                <a:solidFill>
                  <a:srgbClr val="000000"/>
                </a:solidFill>
              </a:rPr>
              <a:t>Conclua as seguintes etapas para configurar o S1 com VLANs e entroncamento:</a:t>
            </a:r>
          </a:p>
          <a:p>
            <a:pPr marL="342900" indent="-342900" algn="l" rtl="0">
              <a:buFont typeface="Arial" panose="020B0604020202020204" pitchFamily="34" charset="0"/>
              <a:buChar char="•"/>
            </a:pPr>
            <a:r>
              <a:rPr lang="pt-BR" sz="1800" b="1">
                <a:solidFill>
                  <a:srgbClr val="000000"/>
                </a:solidFill>
              </a:rPr>
              <a:t>Etapa 1</a:t>
            </a:r>
            <a:r>
              <a:rPr lang="pt-BR" sz="1800">
                <a:solidFill>
                  <a:srgbClr val="000000"/>
                </a:solidFill>
              </a:rPr>
              <a:t>. Crie e nomeie as VLANs.</a:t>
            </a:r>
          </a:p>
          <a:p>
            <a:pPr marL="342900" indent="-342900" algn="l" rtl="0">
              <a:buFont typeface="Arial" panose="020B0604020202020204" pitchFamily="34" charset="0"/>
              <a:buChar char="•"/>
            </a:pPr>
            <a:r>
              <a:rPr lang="pt-BR" sz="1800" b="1">
                <a:solidFill>
                  <a:srgbClr val="000000"/>
                </a:solidFill>
              </a:rPr>
              <a:t>Etapa 2</a:t>
            </a:r>
            <a:r>
              <a:rPr lang="pt-BR" sz="1800">
                <a:solidFill>
                  <a:srgbClr val="000000"/>
                </a:solidFill>
              </a:rPr>
              <a:t>. Crie a interface de gerenciamento.</a:t>
            </a:r>
          </a:p>
          <a:p>
            <a:pPr marL="342900" indent="-342900" algn="l" rtl="0">
              <a:buFont typeface="Arial" panose="020B0604020202020204" pitchFamily="34" charset="0"/>
              <a:buChar char="•"/>
            </a:pPr>
            <a:r>
              <a:rPr lang="pt-BR" sz="1800" b="1">
                <a:solidFill>
                  <a:srgbClr val="000000"/>
                </a:solidFill>
              </a:rPr>
              <a:t>Etapa 3</a:t>
            </a:r>
            <a:r>
              <a:rPr lang="pt-BR" sz="1800">
                <a:solidFill>
                  <a:srgbClr val="000000"/>
                </a:solidFill>
              </a:rPr>
              <a:t>. Configure portas de acesso</a:t>
            </a:r>
          </a:p>
          <a:p>
            <a:pPr marL="342900" indent="-342900" algn="l" rtl="0">
              <a:buFont typeface="Arial" panose="020B0604020202020204" pitchFamily="34" charset="0"/>
              <a:buChar char="•"/>
            </a:pPr>
            <a:r>
              <a:rPr lang="pt-BR" sz="1800" b="1">
                <a:solidFill>
                  <a:srgbClr val="000000"/>
                </a:solidFill>
              </a:rPr>
              <a:t>Etapa 4</a:t>
            </a:r>
            <a:r>
              <a:rPr lang="pt-BR" sz="1800">
                <a:solidFill>
                  <a:srgbClr val="000000"/>
                </a:solidFill>
              </a:rPr>
              <a:t>. Configure portas de entroncamento.</a:t>
            </a:r>
          </a:p>
          <a:p>
            <a:pPr marL="0" indent="0" algn="l"/>
            <a:endParaRPr lang="en-US" sz="1400" dirty="0">
              <a:solidFill>
                <a:srgbClr val="000000"/>
              </a:solidFill>
            </a:endParaRPr>
          </a:p>
        </p:txBody>
      </p:sp>
    </p:spTree>
    <p:extLst>
      <p:ext uri="{BB962C8B-B14F-4D97-AF65-F5344CB8AC3E}">
        <p14:creationId xmlns:p14="http://schemas.microsoft.com/office/powerpoint/2010/main" val="4389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56575"/>
            <a:ext cx="8345488" cy="731837"/>
          </a:xfrm>
        </p:spPr>
        <p:txBody>
          <a:bodyPr/>
          <a:lstStyle/>
          <a:p>
            <a:r>
              <a:rPr lang="pt-BR" sz="2400" dirty="0">
                <a:ea typeface="ＭＳ Ｐゴシック"/>
              </a:rPr>
              <a:t>Configuração de VLAN e entroncamento Inter-</a:t>
            </a:r>
            <a:r>
              <a:rPr lang="pt-BR" sz="2400" dirty="0" err="1">
                <a:ea typeface="ＭＳ Ｐゴシック"/>
              </a:rPr>
              <a:t>VLANRouter</a:t>
            </a:r>
            <a:r>
              <a:rPr lang="pt-BR" sz="2400" dirty="0">
                <a:ea typeface="ＭＳ Ｐゴシック"/>
              </a:rPr>
              <a:t>-</a:t>
            </a:r>
            <a:r>
              <a:rPr lang="pt-BR" sz="2400" dirty="0" err="1">
                <a:ea typeface="ＭＳ Ｐゴシック"/>
              </a:rPr>
              <a:t>on</a:t>
            </a:r>
            <a:r>
              <a:rPr lang="pt-BR" sz="2400" dirty="0">
                <a:ea typeface="ＭＳ Ｐゴシック"/>
              </a:rPr>
              <a:t>-a-</a:t>
            </a:r>
            <a:r>
              <a:rPr lang="pt-BR" sz="2400" dirty="0" err="1">
                <a:ea typeface="ＭＳ Ｐゴシック"/>
              </a:rPr>
              <a:t>stick</a:t>
            </a:r>
            <a:br>
              <a:rPr lang="en-US" dirty="0"/>
            </a:br>
            <a:r>
              <a:rPr lang="pt-BR" sz="1600" dirty="0" err="1">
                <a:ea typeface="ＭＳ Ｐゴシック"/>
              </a:rPr>
              <a:t>Router</a:t>
            </a:r>
            <a:r>
              <a:rPr lang="pt-BR" sz="1600" dirty="0">
                <a:ea typeface="ＭＳ Ｐゴシック"/>
              </a:rPr>
              <a:t>-</a:t>
            </a:r>
            <a:r>
              <a:rPr lang="pt-BR" sz="1600" dirty="0" err="1">
                <a:ea typeface="ＭＳ Ｐゴシック"/>
              </a:rPr>
              <a:t>on</a:t>
            </a:r>
            <a:r>
              <a:rPr lang="pt-BR" sz="1600" dirty="0">
                <a:ea typeface="ＭＳ Ｐゴシック"/>
              </a:rPr>
              <a:t>-a-</a:t>
            </a:r>
            <a:r>
              <a:rPr lang="pt-BR" sz="1600" dirty="0" err="1">
                <a:ea typeface="ＭＳ Ｐゴシック"/>
              </a:rPr>
              <a:t>stick</a:t>
            </a:r>
            <a:endParaRPr lang="pt-BR" sz="1600" dirty="0" err="1"/>
          </a:p>
        </p:txBody>
      </p:sp>
      <p:sp>
        <p:nvSpPr>
          <p:cNvPr id="8" name="Content Placeholder 3">
            <a:extLst>
              <a:ext uri="{FF2B5EF4-FFF2-40B4-BE49-F238E27FC236}">
                <a16:creationId xmlns:a16="http://schemas.microsoft.com/office/drawing/2014/main" id="{F6E984A6-047E-7448-8157-DB9CC1B0D3FF}"/>
              </a:ext>
            </a:extLst>
          </p:cNvPr>
          <p:cNvSpPr txBox="1">
            <a:spLocks/>
          </p:cNvSpPr>
          <p:nvPr/>
        </p:nvSpPr>
        <p:spPr>
          <a:xfrm>
            <a:off x="474662" y="1154590"/>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800">
                <a:solidFill>
                  <a:srgbClr val="000000"/>
                </a:solidFill>
              </a:rPr>
              <a:t>A configuração para S2 é semelhante a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a16="http://schemas.microsoft.com/office/drawing/2014/main" id="{3EAA7067-45CF-2749-B90B-FCC2ECF58402}"/>
              </a:ext>
            </a:extLst>
          </p:cNvPr>
          <p:cNvPicPr>
            <a:picLocks noGrp="1" noChangeAspect="1"/>
          </p:cNvPicPr>
          <p:nvPr>
            <p:ph idx="1"/>
          </p:nvPr>
        </p:nvPicPr>
        <p:blipFill>
          <a:blip r:embed="rId3"/>
          <a:stretch>
            <a:fillRect/>
          </a:stretch>
        </p:blipFill>
        <p:spPr>
          <a:xfrm>
            <a:off x="3335116" y="731837"/>
            <a:ext cx="5245358" cy="4029547"/>
          </a:xfrm>
        </p:spPr>
      </p:pic>
    </p:spTree>
    <p:extLst>
      <p:ext uri="{BB962C8B-B14F-4D97-AF65-F5344CB8AC3E}">
        <p14:creationId xmlns:p14="http://schemas.microsoft.com/office/powerpoint/2010/main" val="39087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2400" dirty="0">
                <a:ea typeface="ＭＳ Ｐゴシック"/>
              </a:rPr>
              <a:t>Configuração de </a:t>
            </a:r>
            <a:r>
              <a:rPr lang="pt-BR" sz="2400" dirty="0" err="1">
                <a:ea typeface="ＭＳ Ｐゴシック"/>
              </a:rPr>
              <a:t>subinterface</a:t>
            </a:r>
            <a:r>
              <a:rPr lang="pt-BR" sz="2400" dirty="0">
                <a:ea typeface="ＭＳ Ｐゴシック"/>
              </a:rPr>
              <a:t> R1de roteamento </a:t>
            </a:r>
            <a:r>
              <a:rPr lang="pt-BR" sz="2400" dirty="0" err="1">
                <a:ea typeface="ＭＳ Ｐゴシック"/>
              </a:rPr>
              <a:t>interVLAN</a:t>
            </a:r>
            <a:r>
              <a:rPr lang="pt-BR" sz="1600" dirty="0">
                <a:ea typeface="ＭＳ Ｐゴシック"/>
              </a:rPr>
              <a:t> </a:t>
            </a:r>
            <a:br>
              <a:rPr lang="en-US" dirty="0"/>
            </a:br>
            <a:r>
              <a:rPr lang="pt-BR" sz="1600" dirty="0" err="1">
                <a:ea typeface="ＭＳ Ｐゴシック"/>
              </a:rPr>
              <a:t>Router</a:t>
            </a:r>
            <a:r>
              <a:rPr lang="pt-BR" sz="1600" dirty="0">
                <a:ea typeface="ＭＳ Ｐゴシック"/>
              </a:rPr>
              <a:t>-</a:t>
            </a:r>
            <a:r>
              <a:rPr lang="pt-BR" sz="1600" dirty="0" err="1">
                <a:ea typeface="ＭＳ Ｐゴシック"/>
              </a:rPr>
              <a:t>on</a:t>
            </a:r>
            <a:r>
              <a:rPr lang="pt-BR" sz="1600" dirty="0">
                <a:ea typeface="ＭＳ Ｐゴシック"/>
              </a:rPr>
              <a:t>-a-</a:t>
            </a:r>
            <a:r>
              <a:rPr lang="pt-BR" sz="1600" dirty="0" err="1">
                <a:ea typeface="ＭＳ Ｐゴシック"/>
              </a:rPr>
              <a:t>stick</a:t>
            </a:r>
            <a:endParaRPr lang="pt-BR" sz="1600" dirty="0">
              <a:ea typeface="ＭＳ Ｐゴシック"/>
            </a:endParaRPr>
          </a:p>
        </p:txBody>
      </p:sp>
      <p:sp>
        <p:nvSpPr>
          <p:cNvPr id="4" name="Content Placeholder 3">
            <a:extLst>
              <a:ext uri="{FF2B5EF4-FFF2-40B4-BE49-F238E27FC236}">
                <a16:creationId xmlns:a16="http://schemas.microsoft.com/office/drawing/2014/main" id="{C4D7E7F4-4AD6-094C-9754-2F2E6B3E23DF}"/>
              </a:ext>
            </a:extLst>
          </p:cNvPr>
          <p:cNvSpPr>
            <a:spLocks noGrp="1"/>
          </p:cNvSpPr>
          <p:nvPr>
            <p:ph idx="1"/>
          </p:nvPr>
        </p:nvSpPr>
        <p:spPr>
          <a:xfrm>
            <a:off x="474662" y="731837"/>
            <a:ext cx="8280057" cy="3689897"/>
          </a:xfrm>
        </p:spPr>
        <p:txBody>
          <a:bodyPr/>
          <a:lstStyle/>
          <a:p>
            <a:pPr marL="0" indent="0" algn="l" rtl="0"/>
            <a:r>
              <a:rPr lang="pt-BR" sz="1500">
                <a:solidFill>
                  <a:srgbClr val="000000"/>
                </a:solidFill>
              </a:rPr>
              <a:t>O método roteador no stick exige que você crie uma subinterface para cada VLAN a ser roteada. Uma subinterface é criada usando o comando </a:t>
            </a:r>
            <a:r>
              <a:rPr lang="pt-BR" sz="1500" b="1">
                <a:solidFill>
                  <a:srgbClr val="000000"/>
                </a:solidFill>
              </a:rPr>
              <a:t>interface</a:t>
            </a:r>
            <a:r>
              <a:rPr lang="pt-BR" sz="1500" i="1">
                <a:solidFill>
                  <a:srgbClr val="000000"/>
                </a:solidFill>
              </a:rPr>
              <a:t>interface_id subinterface_id</a:t>
            </a:r>
            <a:r>
              <a:rPr lang="pt-BR" sz="1500">
                <a:solidFill>
                  <a:srgbClr val="000000"/>
                </a:solidFill>
              </a:rPr>
              <a:t> global configuration mode. A sintaxe da subinterface é a interface física seguida por um ponto e um número de subinterface. Embora não seja necessário, é costume combinar o número da subinterface com o número da VLAN.</a:t>
            </a:r>
          </a:p>
          <a:p>
            <a:pPr marL="0" indent="0" algn="l" rtl="0"/>
            <a:r>
              <a:rPr lang="pt-BR" sz="1500">
                <a:solidFill>
                  <a:srgbClr val="000000"/>
                </a:solidFill>
              </a:rPr>
              <a:t>Cada subinterface é então configurada com os dois comandos a seguir:</a:t>
            </a:r>
          </a:p>
          <a:p>
            <a:pPr marL="415985" lvl="1" indent="-342900" rtl="0">
              <a:buFont typeface="Arial" panose="020B0604020202020204" pitchFamily="34" charset="0"/>
              <a:buChar char="•"/>
            </a:pPr>
            <a:r>
              <a:rPr lang="pt-BR" sz="1500" b="1">
                <a:solidFill>
                  <a:srgbClr val="000000"/>
                </a:solidFill>
              </a:rPr>
              <a:t>encapsulation dot1q</a:t>
            </a:r>
            <a:r>
              <a:rPr lang="pt-BR" sz="1500" i="1">
                <a:solidFill>
                  <a:srgbClr val="000000"/>
                </a:solidFill>
              </a:rPr>
              <a:t>vlan_id</a:t>
            </a:r>
            <a:r>
              <a:rPr lang="pt-BR" sz="1500" b="1">
                <a:solidFill>
                  <a:srgbClr val="000000"/>
                </a:solidFill>
              </a:rPr>
              <a:t>[native]</a:t>
            </a:r>
            <a:r>
              <a:rPr lang="pt-BR" sz="1500">
                <a:solidFill>
                  <a:srgbClr val="000000"/>
                </a:solidFill>
              </a:rPr>
              <a:t> - Este comando configura a subinterface para responder ao tráfego encapsulado 802.1Q do </a:t>
            </a:r>
            <a:r>
              <a:rPr lang="pt-BR" sz="1500" i="1">
                <a:solidFill>
                  <a:srgbClr val="000000"/>
                </a:solidFill>
              </a:rPr>
              <a:t>vlan-id</a:t>
            </a:r>
            <a:r>
              <a:rPr lang="pt-BR" sz="1500">
                <a:solidFill>
                  <a:srgbClr val="000000"/>
                </a:solidFill>
              </a:rPr>
              <a:t> especificado. A opção de palavra-chave </a:t>
            </a:r>
            <a:r>
              <a:rPr lang="pt-BR" sz="1500" b="1">
                <a:solidFill>
                  <a:srgbClr val="000000"/>
                </a:solidFill>
              </a:rPr>
              <a:t>nativa</a:t>
            </a:r>
            <a:r>
              <a:rPr lang="pt-BR" sz="1500">
                <a:solidFill>
                  <a:srgbClr val="000000"/>
                </a:solidFill>
              </a:rPr>
              <a:t> é anexada somente para definir a VLAN nativa para algo diferente da VLAN 1.</a:t>
            </a:r>
          </a:p>
          <a:p>
            <a:pPr marL="415985" lvl="1" indent="-342900" rtl="0">
              <a:buFont typeface="Arial" panose="020B0604020202020204" pitchFamily="34" charset="0"/>
              <a:buChar char="•"/>
            </a:pPr>
            <a:r>
              <a:rPr lang="pt-BR" sz="1500" b="1">
                <a:solidFill>
                  <a:srgbClr val="000000"/>
                </a:solidFill>
              </a:rPr>
              <a:t>ip address</a:t>
            </a:r>
            <a:r>
              <a:rPr lang="pt-BR" sz="1500" i="1">
                <a:solidFill>
                  <a:srgbClr val="000000"/>
                </a:solidFill>
              </a:rPr>
              <a:t>ip-address subnet-mask</a:t>
            </a:r>
            <a:r>
              <a:rPr lang="pt-BR" sz="1500">
                <a:solidFill>
                  <a:srgbClr val="000000"/>
                </a:solidFill>
              </a:rPr>
              <a:t> - Esse comando configura o endereço IPv4 da subinterface. Esse endereço geralmente serve como gateway padrão para a VLAN identificada.</a:t>
            </a:r>
          </a:p>
          <a:p>
            <a:pPr marL="0" indent="0" algn="l" rtl="0"/>
            <a:r>
              <a:rPr lang="pt-BR" sz="1500">
                <a:solidFill>
                  <a:srgbClr val="000000"/>
                </a:solidFill>
              </a:rPr>
              <a:t>Repita o processo para cada VLAN a ser roteada. Cada subinterface do roteador deve receber um endereço IP em uma sub-rede exclusiva para que o roteamento ocorra. Quando todas as subinterfaces tiverem sido criadas, ative a interface física usando o comando de configuração de interface </a:t>
            </a:r>
            <a:r>
              <a:rPr lang="pt-BR" sz="1500" b="1">
                <a:solidFill>
                  <a:srgbClr val="000000"/>
                </a:solidFill>
              </a:rPr>
              <a:t>no shutdown</a:t>
            </a:r>
            <a:r>
              <a:rPr lang="pt-BR" sz="1500">
                <a:solidFill>
                  <a:srgbClr val="000000"/>
                </a:solidFill>
              </a:rPr>
              <a:t>  Se a interface física estiver desativada, todas as subinterfaces serão desativadas.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6350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Configuração de subinterfaceR1 de roteamento Inter-VLAN Router-on-a-stick (Cont.) </a:t>
            </a:r>
          </a:p>
        </p:txBody>
      </p:sp>
      <p:sp>
        <p:nvSpPr>
          <p:cNvPr id="5" name="Content Placeholder 4">
            <a:extLst>
              <a:ext uri="{FF2B5EF4-FFF2-40B4-BE49-F238E27FC236}">
                <a16:creationId xmlns:a16="http://schemas.microsoft.com/office/drawing/2014/main" id="{861CEB27-A4CE-B749-99FA-8DFD3A75B4B7}"/>
              </a:ext>
            </a:extLst>
          </p:cNvPr>
          <p:cNvSpPr>
            <a:spLocks noGrp="1"/>
          </p:cNvSpPr>
          <p:nvPr>
            <p:ph idx="1"/>
          </p:nvPr>
        </p:nvSpPr>
        <p:spPr>
          <a:xfrm>
            <a:off x="474662" y="731837"/>
            <a:ext cx="2715105" cy="3689897"/>
          </a:xfrm>
        </p:spPr>
        <p:txBody>
          <a:bodyPr/>
          <a:lstStyle/>
          <a:p>
            <a:pPr marL="0" indent="0" algn="l" rtl="0"/>
            <a:r>
              <a:rPr lang="pt-BR" sz="1400">
                <a:solidFill>
                  <a:srgbClr val="000000"/>
                </a:solidFill>
              </a:rPr>
              <a:t>Na configuração, as subinterfaces R1 G0/0/1 são configuradas para VLANs 10, 20 e 99.</a:t>
            </a:r>
          </a:p>
        </p:txBody>
      </p:sp>
      <p:pic>
        <p:nvPicPr>
          <p:cNvPr id="7" name="Picture 6">
            <a:extLst>
              <a:ext uri="{FF2B5EF4-FFF2-40B4-BE49-F238E27FC236}">
                <a16:creationId xmlns:a16="http://schemas.microsoft.com/office/drawing/2014/main" id="{96E31D89-19A4-3F46-8691-F3CD10799A33}"/>
              </a:ext>
            </a:extLst>
          </p:cNvPr>
          <p:cNvPicPr>
            <a:picLocks noChangeAspect="1"/>
          </p:cNvPicPr>
          <p:nvPr/>
        </p:nvPicPr>
        <p:blipFill>
          <a:blip r:embed="rId3"/>
          <a:stretch>
            <a:fillRect/>
          </a:stretch>
        </p:blipFill>
        <p:spPr>
          <a:xfrm>
            <a:off x="3270262" y="769659"/>
            <a:ext cx="5549888" cy="4028144"/>
          </a:xfrm>
          <a:prstGeom prst="rect">
            <a:avLst/>
          </a:prstGeom>
        </p:spPr>
      </p:pic>
    </p:spTree>
    <p:extLst>
      <p:ext uri="{BB962C8B-B14F-4D97-AF65-F5344CB8AC3E}">
        <p14:creationId xmlns:p14="http://schemas.microsoft.com/office/powerpoint/2010/main" val="338290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Roteamento Inter-VLAN Router-on-a-stick</a:t>
            </a:r>
            <a:br>
              <a:rPr lang="en-US" dirty="0"/>
            </a:br>
            <a:r>
              <a:rPr lang="pt-BR" sz="2400"/>
              <a:t>Verifica a Conectividade entre PC1 e PC2</a:t>
            </a:r>
          </a:p>
        </p:txBody>
      </p:sp>
      <p:sp>
        <p:nvSpPr>
          <p:cNvPr id="4" name="Content Placeholder 3">
            <a:extLst>
              <a:ext uri="{FF2B5EF4-FFF2-40B4-BE49-F238E27FC236}">
                <a16:creationId xmlns:a16="http://schemas.microsoft.com/office/drawing/2014/main" id="{0A7C7C9F-3E18-2349-B878-153A3AD7E721}"/>
              </a:ext>
            </a:extLst>
          </p:cNvPr>
          <p:cNvSpPr>
            <a:spLocks noGrp="1"/>
          </p:cNvSpPr>
          <p:nvPr>
            <p:ph idx="1"/>
          </p:nvPr>
        </p:nvSpPr>
        <p:spPr>
          <a:xfrm>
            <a:off x="474662" y="731837"/>
            <a:ext cx="3916585" cy="3689897"/>
          </a:xfrm>
        </p:spPr>
        <p:txBody>
          <a:bodyPr/>
          <a:lstStyle/>
          <a:p>
            <a:pPr marL="0" indent="0" algn="l" rtl="0"/>
            <a:r>
              <a:rPr lang="pt-BR" sz="1400">
                <a:solidFill>
                  <a:srgbClr val="000000"/>
                </a:solidFill>
              </a:rPr>
              <a:t>A configuração do roteador-on-a-stick é concluída após o tronco do switch e as subinterfaces do roteador terem sido configuradas. A configuração pode ser verificada a partir dos hosts, roteador e switch.</a:t>
            </a:r>
          </a:p>
          <a:p>
            <a:pPr marL="0" indent="0" algn="l"/>
            <a:endParaRPr lang="en-US" sz="1400" dirty="0">
              <a:solidFill>
                <a:srgbClr val="000000"/>
              </a:solidFill>
            </a:endParaRPr>
          </a:p>
          <a:p>
            <a:pPr marL="0" indent="0" algn="l" rtl="0"/>
            <a:r>
              <a:rPr lang="pt-BR" sz="1400">
                <a:solidFill>
                  <a:srgbClr val="000000"/>
                </a:solidFill>
              </a:rPr>
              <a:t>Em um host, verifique a conectividade com um host em outra VLAN usando o comando </a:t>
            </a:r>
            <a:r>
              <a:rPr lang="pt-BR" sz="1400" b="1">
                <a:solidFill>
                  <a:srgbClr val="000000"/>
                </a:solidFill>
              </a:rPr>
              <a:t>ping</a:t>
            </a:r>
            <a:r>
              <a:rPr lang="pt-BR" sz="1400">
                <a:solidFill>
                  <a:srgbClr val="000000"/>
                </a:solidFill>
              </a:rPr>
              <a:t> . É uma boa idéia verificar primeiro a configuração de IP do host atual usando o comando </a:t>
            </a:r>
            <a:r>
              <a:rPr lang="pt-BR" sz="1400" b="1">
                <a:solidFill>
                  <a:srgbClr val="000000"/>
                </a:solidFill>
              </a:rPr>
              <a:t>ipconfig</a:t>
            </a:r>
            <a:r>
              <a:rPr lang="pt-BR" sz="1400">
                <a:solidFill>
                  <a:srgbClr val="000000"/>
                </a:solidFill>
              </a:rPr>
              <a:t> Windows host.</a:t>
            </a:r>
          </a:p>
          <a:p>
            <a:pPr marL="0" indent="0" algn="l"/>
            <a:endParaRPr lang="en-US" sz="1400" dirty="0">
              <a:solidFill>
                <a:srgbClr val="000000"/>
              </a:solidFill>
            </a:endParaRPr>
          </a:p>
          <a:p>
            <a:pPr marL="0" indent="0" algn="l" rtl="0"/>
            <a:r>
              <a:rPr lang="pt-BR" sz="1400">
                <a:solidFill>
                  <a:srgbClr val="000000"/>
                </a:solidFill>
              </a:rPr>
              <a:t>Em seguida, use </a:t>
            </a:r>
            <a:r>
              <a:rPr lang="pt-BR" sz="1400" b="1">
                <a:solidFill>
                  <a:srgbClr val="000000"/>
                </a:solidFill>
              </a:rPr>
              <a:t>ping</a:t>
            </a:r>
            <a:r>
              <a:rPr lang="pt-BR" sz="1400">
                <a:solidFill>
                  <a:srgbClr val="000000"/>
                </a:solidFill>
              </a:rPr>
              <a:t> para verificar a conectividade com PC2 e S1, conforme mostrado na figura. A saída do </a:t>
            </a:r>
            <a:r>
              <a:rPr lang="pt-BR" sz="1400" b="1">
                <a:solidFill>
                  <a:srgbClr val="000000"/>
                </a:solidFill>
              </a:rPr>
              <a:t>ping</a:t>
            </a:r>
            <a:r>
              <a:rPr lang="pt-BR" sz="1400">
                <a:solidFill>
                  <a:srgbClr val="000000"/>
                </a:solidFill>
              </a:rPr>
              <a:t> confirma com êxito o roteamento entre VLAN está operando.</a:t>
            </a:r>
          </a:p>
        </p:txBody>
      </p:sp>
      <p:pic>
        <p:nvPicPr>
          <p:cNvPr id="8" name="Picture 7">
            <a:extLst>
              <a:ext uri="{FF2B5EF4-FFF2-40B4-BE49-F238E27FC236}">
                <a16:creationId xmlns:a16="http://schemas.microsoft.com/office/drawing/2014/main" id="{9B85462F-D8E7-1F47-8D1C-344B77964F53}"/>
              </a:ext>
            </a:extLst>
          </p:cNvPr>
          <p:cNvPicPr>
            <a:picLocks noChangeAspect="1"/>
          </p:cNvPicPr>
          <p:nvPr/>
        </p:nvPicPr>
        <p:blipFill>
          <a:blip r:embed="rId3"/>
          <a:stretch>
            <a:fillRect/>
          </a:stretch>
        </p:blipFill>
        <p:spPr>
          <a:xfrm>
            <a:off x="4621359" y="818704"/>
            <a:ext cx="4078121" cy="3645593"/>
          </a:xfrm>
          <a:prstGeom prst="rect">
            <a:avLst/>
          </a:prstGeom>
        </p:spPr>
      </p:pic>
    </p:spTree>
    <p:extLst>
      <p:ext uri="{BB962C8B-B14F-4D97-AF65-F5344CB8AC3E}">
        <p14:creationId xmlns:p14="http://schemas.microsoft.com/office/powerpoint/2010/main" val="298166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2400" dirty="0">
                <a:ea typeface="ＭＳ Ｐゴシック"/>
              </a:rPr>
              <a:t>Verificação de roteamento </a:t>
            </a:r>
            <a:r>
              <a:rPr lang="pt-BR" sz="2400" dirty="0" err="1">
                <a:ea typeface="ＭＳ Ｐゴシック"/>
              </a:rPr>
              <a:t>interVLAN</a:t>
            </a:r>
            <a:r>
              <a:rPr lang="pt-BR" sz="2400" dirty="0">
                <a:ea typeface="ＭＳ Ｐゴシック"/>
              </a:rPr>
              <a:t> </a:t>
            </a:r>
            <a:r>
              <a:rPr lang="pt-BR" sz="2400" dirty="0" err="1">
                <a:ea typeface="ＭＳ Ｐゴシック"/>
              </a:rPr>
              <a:t>Router</a:t>
            </a:r>
            <a:r>
              <a:rPr lang="pt-BR" sz="2400" dirty="0">
                <a:ea typeface="ＭＳ Ｐゴシック"/>
              </a:rPr>
              <a:t>-</a:t>
            </a:r>
            <a:r>
              <a:rPr lang="pt-BR" sz="2400" dirty="0" err="1">
                <a:ea typeface="ＭＳ Ｐゴシック"/>
              </a:rPr>
              <a:t>on</a:t>
            </a:r>
            <a:r>
              <a:rPr lang="pt-BR" sz="2400" dirty="0">
                <a:ea typeface="ＭＳ Ｐゴシック"/>
              </a:rPr>
              <a:t>-a-</a:t>
            </a:r>
            <a:r>
              <a:rPr lang="pt-BR" sz="2400" dirty="0" err="1">
                <a:ea typeface="ＭＳ Ｐゴシック"/>
              </a:rPr>
              <a:t>stick</a:t>
            </a:r>
            <a:r>
              <a:rPr lang="pt-BR" sz="2400" dirty="0">
                <a:ea typeface="ＭＳ Ｐゴシック"/>
              </a:rPr>
              <a:t> </a:t>
            </a:r>
            <a:r>
              <a:rPr lang="pt-BR" sz="2400" dirty="0" err="1">
                <a:ea typeface="ＭＳ Ｐゴシック"/>
              </a:rPr>
              <a:t>Router</a:t>
            </a:r>
            <a:r>
              <a:rPr lang="pt-BR" sz="2400" dirty="0">
                <a:ea typeface="ＭＳ Ｐゴシック"/>
              </a:rPr>
              <a:t>-</a:t>
            </a:r>
            <a:r>
              <a:rPr lang="pt-BR" sz="2400" dirty="0" err="1">
                <a:ea typeface="ＭＳ Ｐゴシック"/>
              </a:rPr>
              <a:t>on</a:t>
            </a:r>
            <a:r>
              <a:rPr lang="pt-BR" sz="2400" dirty="0">
                <a:ea typeface="ＭＳ Ｐゴシック"/>
              </a:rPr>
              <a:t>-a-</a:t>
            </a:r>
            <a:r>
              <a:rPr lang="pt-BR" sz="2400" dirty="0" err="1">
                <a:ea typeface="ＭＳ Ｐゴシック"/>
              </a:rPr>
              <a:t>stick</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Além de usar </a:t>
            </a:r>
            <a:r>
              <a:rPr lang="pt-BR" sz="1800" b="1">
                <a:solidFill>
                  <a:srgbClr val="000000"/>
                </a:solidFill>
              </a:rPr>
              <a:t>ping</a:t>
            </a:r>
            <a:r>
              <a:rPr lang="pt-BR" sz="1800">
                <a:solidFill>
                  <a:srgbClr val="000000"/>
                </a:solidFill>
              </a:rPr>
              <a:t> entre dispositivos, os comandos </a:t>
            </a:r>
            <a:r>
              <a:rPr lang="pt-BR" sz="1800" b="1">
                <a:solidFill>
                  <a:srgbClr val="000000"/>
                </a:solidFill>
              </a:rPr>
              <a:t>show</a:t>
            </a:r>
            <a:r>
              <a:rPr lang="pt-BR" sz="1800">
                <a:solidFill>
                  <a:srgbClr val="000000"/>
                </a:solidFill>
              </a:rPr>
              <a:t> a seguir podem ser usados para verificar e solucionar problemas de configuração do roteador-on-a-stick.</a:t>
            </a:r>
          </a:p>
          <a:p>
            <a:pPr marL="342900" indent="-342900" algn="l" rtl="0">
              <a:buFont typeface="Arial" panose="020B0604020202020204" pitchFamily="34" charset="0"/>
              <a:buChar char="•"/>
            </a:pPr>
            <a:r>
              <a:rPr lang="pt-BR" sz="1800" b="1">
                <a:solidFill>
                  <a:srgbClr val="000000"/>
                </a:solidFill>
              </a:rPr>
              <a:t>show ip route</a:t>
            </a:r>
          </a:p>
          <a:p>
            <a:pPr marL="342900" indent="-342900" algn="l" rtl="0">
              <a:buFont typeface="Arial" panose="020B0604020202020204" pitchFamily="34" charset="0"/>
              <a:buChar char="•"/>
            </a:pPr>
            <a:r>
              <a:rPr lang="pt-BR" sz="1800" b="1">
                <a:solidFill>
                  <a:srgbClr val="000000"/>
                </a:solidFill>
              </a:rPr>
              <a:t>show ip interface brief</a:t>
            </a:r>
          </a:p>
          <a:p>
            <a:pPr marL="342900" indent="-342900" algn="l" rtl="0">
              <a:buFont typeface="Arial" panose="020B0604020202020204" pitchFamily="34" charset="0"/>
              <a:buChar char="•"/>
            </a:pPr>
            <a:r>
              <a:rPr lang="pt-BR" sz="1800" b="1">
                <a:solidFill>
                  <a:srgbClr val="000000"/>
                </a:solidFill>
              </a:rPr>
              <a:t>show interfaces</a:t>
            </a:r>
          </a:p>
          <a:p>
            <a:pPr marL="342900" indent="-342900" algn="l" rtl="0">
              <a:buFont typeface="Arial" panose="020B0604020202020204" pitchFamily="34" charset="0"/>
              <a:buChar char="•"/>
            </a:pPr>
            <a:r>
              <a:rPr lang="pt-BR" sz="1800" b="1">
                <a:solidFill>
                  <a:srgbClr val="000000"/>
                </a:solidFill>
              </a:rPr>
              <a:t>show interfaces trunk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4880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pPr rtl="0"/>
            <a:r>
              <a:rPr lang="pt-BR" sz="1600"/>
              <a:t>Roteamento Inter-VLAN Router-on-a-Stick</a:t>
            </a:r>
            <a:br>
              <a:rPr lang="en-US" dirty="0"/>
            </a:br>
            <a:r>
              <a:rPr lang="pt-BR" sz="2400"/>
              <a:t>Packet Tracer– Configurar o roteamento entre VLANs do roteador no stick</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rtl="0"/>
            <a:r>
              <a:rPr lang="pt-BR" sz="1400">
                <a:solidFill>
                  <a:srgbClr val="000000"/>
                </a:solidFill>
              </a:rPr>
              <a:t>Neste Packet Tracer, você atingirá os seguintes objetivos:</a:t>
            </a:r>
          </a:p>
          <a:p>
            <a:pPr marL="285750" indent="-285750" algn="l" rtl="0">
              <a:buFont typeface="Arial" panose="020B0604020202020204" pitchFamily="34" charset="0"/>
              <a:buChar char="•"/>
            </a:pPr>
            <a:r>
              <a:rPr lang="pt-BR" sz="1400">
                <a:solidFill>
                  <a:srgbClr val="000000"/>
                </a:solidFill>
              </a:rPr>
              <a:t>Parte 1: Adicione VLANs em um switch</a:t>
            </a:r>
          </a:p>
          <a:p>
            <a:pPr marL="285750" indent="-285750" algn="l" rtl="0">
              <a:buFont typeface="Arial" panose="020B0604020202020204" pitchFamily="34" charset="0"/>
              <a:buChar char="•"/>
            </a:pPr>
            <a:r>
              <a:rPr lang="pt-BR" sz="1400">
                <a:solidFill>
                  <a:srgbClr val="000000"/>
                </a:solidFill>
              </a:rPr>
              <a:t>Parte 2: Configure subinterfaces</a:t>
            </a:r>
          </a:p>
          <a:p>
            <a:pPr marL="285750" indent="-285750" algn="l" rtl="0">
              <a:buFont typeface="Arial" panose="020B0604020202020204" pitchFamily="34" charset="0"/>
              <a:buChar char="•"/>
            </a:pPr>
            <a:r>
              <a:rPr lang="pt-BR" sz="1400">
                <a:solidFill>
                  <a:srgbClr val="000000"/>
                </a:solidFill>
              </a:rPr>
              <a:t>Parte 3: Teste a conectividade com o roteamento entre VLANs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209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pPr rtl="0"/>
            <a:br>
              <a:rPr lang="en-US" dirty="0"/>
            </a:br>
            <a:r>
              <a:rPr lang="pt-BR" sz="2400"/>
              <a:t>Configurar o roteamento Router-on-a-Stick entre VLANs </a:t>
            </a:r>
            <a:r>
              <a:rPr lang="pt-BR" sz="1600"/>
              <a:t>Packet Tracer - Configurando o roteamento Router-on-a-Stick entre VLANs</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rtl="0"/>
            <a:r>
              <a:rPr lang="pt-BR">
                <a:solidFill>
                  <a:srgbClr val="000000"/>
                </a:solidFill>
              </a:rPr>
              <a:t>Neste laboratório, você completará os seguintes objetivos:</a:t>
            </a:r>
          </a:p>
          <a:p>
            <a:pPr marL="342900" indent="-342900" algn="l" rtl="0">
              <a:buFont typeface="Arial" panose="020B0604020202020204" pitchFamily="34" charset="0"/>
              <a:buChar char="•"/>
            </a:pPr>
            <a:r>
              <a:rPr lang="pt-BR">
                <a:solidFill>
                  <a:srgbClr val="000000"/>
                </a:solidFill>
              </a:rPr>
              <a:t>Parte 1: criar a rede e implementar as configurações básicas do dispositivo</a:t>
            </a:r>
          </a:p>
          <a:p>
            <a:pPr marL="342900" indent="-342900" algn="l" rtl="0">
              <a:buFont typeface="Arial" panose="020B0604020202020204" pitchFamily="34" charset="0"/>
              <a:buChar char="•"/>
            </a:pPr>
            <a:r>
              <a:rPr lang="pt-BR">
                <a:solidFill>
                  <a:srgbClr val="000000"/>
                </a:solidFill>
              </a:rPr>
              <a:t>Parte 2: configurar switches com VLANs e entroncamento</a:t>
            </a:r>
          </a:p>
          <a:p>
            <a:pPr marL="342900" indent="-342900" algn="l" rtl="0">
              <a:buFont typeface="Arial" panose="020B0604020202020204" pitchFamily="34" charset="0"/>
              <a:buChar char="•"/>
            </a:pPr>
            <a:r>
              <a:rPr lang="pt-BR">
                <a:solidFill>
                  <a:srgbClr val="000000"/>
                </a:solidFill>
              </a:rPr>
              <a:t>Parte 3: configurar o roteamento entre VLANs com base em tronco</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3008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4.3 Roteamento entre VLANs usando switches da camada 3</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1600" dirty="0">
                <a:ea typeface="ＭＳ Ｐゴシック"/>
              </a:rPr>
              <a:t>Roteamento </a:t>
            </a:r>
            <a:r>
              <a:rPr lang="pt-BR" sz="1600" dirty="0" err="1">
                <a:ea typeface="ＭＳ Ｐゴシック"/>
              </a:rPr>
              <a:t>Inter-VLAN</a:t>
            </a:r>
            <a:r>
              <a:rPr lang="pt-BR" sz="1600" dirty="0">
                <a:ea typeface="ＭＳ Ｐゴシック"/>
              </a:rPr>
              <a:t> usando Switches de Camada 3 Switches</a:t>
            </a:r>
            <a:br>
              <a:rPr lang="en-US" dirty="0"/>
            </a:br>
            <a:r>
              <a:rPr lang="pt-BR" sz="2400" dirty="0">
                <a:ea typeface="ＭＳ Ｐゴシック"/>
              </a:rPr>
              <a:t>Roteamento </a:t>
            </a:r>
            <a:r>
              <a:rPr lang="pt-BR" sz="2400" dirty="0" err="1">
                <a:ea typeface="ＭＳ Ｐゴシック"/>
              </a:rPr>
              <a:t>Inter-VLAN</a:t>
            </a:r>
            <a:r>
              <a:rPr lang="pt-BR" sz="2400" dirty="0">
                <a:ea typeface="ＭＳ Ｐゴシック"/>
              </a:rPr>
              <a:t> de Camada 3</a:t>
            </a:r>
          </a:p>
        </p:txBody>
      </p:sp>
      <p:sp>
        <p:nvSpPr>
          <p:cNvPr id="6" name="Content Placeholder 5">
            <a:extLst>
              <a:ext uri="{FF2B5EF4-FFF2-40B4-BE49-F238E27FC236}">
                <a16:creationId xmlns:a16="http://schemas.microsoft.com/office/drawing/2014/main" id="{527A7547-D335-B140-B7E0-0DED20AE568E}"/>
              </a:ext>
            </a:extLst>
          </p:cNvPr>
          <p:cNvSpPr>
            <a:spLocks noGrp="1"/>
          </p:cNvSpPr>
          <p:nvPr>
            <p:ph idx="1"/>
          </p:nvPr>
        </p:nvSpPr>
        <p:spPr>
          <a:xfrm>
            <a:off x="474662" y="731837"/>
            <a:ext cx="8280057" cy="3689897"/>
          </a:xfrm>
        </p:spPr>
        <p:txBody>
          <a:bodyPr/>
          <a:lstStyle/>
          <a:p>
            <a:pPr marL="0" indent="0" algn="l" rtl="0"/>
            <a:r>
              <a:rPr lang="pt-BR" sz="1500">
                <a:solidFill>
                  <a:srgbClr val="000000"/>
                </a:solidFill>
              </a:rPr>
              <a:t>O roteamento entre VLAN usando o método router-on-a-stick é simples de implementar para uma organização de pequeno a médio porte. No entanto, uma grande empresa requer um método mais rápido e muito mais escalável para fornecer roteamento entre VLAN.</a:t>
            </a:r>
          </a:p>
          <a:p>
            <a:pPr marL="0" indent="0" algn="l"/>
            <a:endParaRPr lang="en-US" sz="1500" dirty="0">
              <a:solidFill>
                <a:srgbClr val="000000"/>
              </a:solidFill>
            </a:endParaRPr>
          </a:p>
          <a:p>
            <a:pPr marL="0" indent="0" algn="l" rtl="0"/>
            <a:r>
              <a:rPr lang="pt-BR" sz="1500">
                <a:solidFill>
                  <a:srgbClr val="000000"/>
                </a:solidFill>
              </a:rPr>
              <a:t>As LANs do campus corporativo usam switches de camada 3 para fornecer roteamento entre VLAN. Os switches de camada 3 usam comutação baseada em hardware para atingir taxas de processamento de pacotes mais altas do que os roteadores. Os switches de camada 3 também são comumente implementados em armários de fiação da camada de distribuição corporativa.</a:t>
            </a:r>
          </a:p>
          <a:p>
            <a:pPr marL="0" indent="0" algn="l"/>
            <a:endParaRPr lang="en-US" sz="1500" dirty="0">
              <a:solidFill>
                <a:srgbClr val="000000"/>
              </a:solidFill>
            </a:endParaRPr>
          </a:p>
          <a:p>
            <a:pPr marL="0" indent="0" algn="l" rtl="0"/>
            <a:r>
              <a:rPr lang="pt-BR" sz="1500">
                <a:solidFill>
                  <a:srgbClr val="000000"/>
                </a:solidFill>
              </a:rPr>
              <a:t>Os recursos de um switch de camada 3 incluem a capacidade de fazer o seguinte:</a:t>
            </a:r>
          </a:p>
          <a:p>
            <a:pPr marL="415985" lvl="1" indent="-342900" rtl="0">
              <a:buFont typeface="Arial" panose="020B0604020202020204" pitchFamily="34" charset="0"/>
              <a:buChar char="•"/>
            </a:pPr>
            <a:r>
              <a:rPr lang="pt-BR" sz="1500">
                <a:solidFill>
                  <a:srgbClr val="000000"/>
                </a:solidFill>
              </a:rPr>
              <a:t>Encaminhe de uma VLAN para outra usando várias interfaces virtuais comutadas (SVIs).</a:t>
            </a:r>
          </a:p>
          <a:p>
            <a:pPr marL="415985" lvl="1" indent="-342900" rtl="0">
              <a:buFont typeface="Arial" panose="020B0604020202020204" pitchFamily="34" charset="0"/>
              <a:buChar char="•"/>
            </a:pPr>
            <a:r>
              <a:rPr lang="pt-BR" sz="1500">
                <a:solidFill>
                  <a:srgbClr val="000000"/>
                </a:solidFill>
              </a:rPr>
              <a:t>Converta uma porta de comutação de Camada 2 em uma interface de Camada 3 (ou seja, uma porta roteada). Uma porta roteada é semelhante a uma interface física em um roteador Cisco IOS.</a:t>
            </a:r>
          </a:p>
          <a:p>
            <a:pPr marL="415985" lvl="1" indent="-342900" rtl="0">
              <a:buFont typeface="Arial" panose="020B0604020202020204" pitchFamily="34" charset="0"/>
              <a:buChar char="•"/>
            </a:pPr>
            <a:r>
              <a:rPr lang="pt-BR" sz="1500">
                <a:solidFill>
                  <a:srgbClr val="000000"/>
                </a:solidFill>
              </a:rPr>
              <a:t>Para fornecer roteamento entre VLAN, os switches da Camada 3 usam SVIs. Os SVIs são configurados usando o mesmo comando </a:t>
            </a:r>
            <a:r>
              <a:rPr lang="pt-BR" sz="1500" b="1">
                <a:solidFill>
                  <a:srgbClr val="000000"/>
                </a:solidFill>
              </a:rPr>
              <a:t>interface vlan</a:t>
            </a:r>
            <a:r>
              <a:rPr lang="pt-BR" sz="1500" i="1">
                <a:solidFill>
                  <a:srgbClr val="000000"/>
                </a:solidFill>
              </a:rPr>
              <a:t>vlan-id</a:t>
            </a:r>
            <a:r>
              <a:rPr lang="pt-BR" sz="1500">
                <a:solidFill>
                  <a:srgbClr val="000000"/>
                </a:solidFill>
              </a:rPr>
              <a:t> usado para criar o SVI de gerenciamento em um switch de Camada 2. Um SVI de Camada 3 deve ser criado para cada VLANs roteáveis.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1600" dirty="0">
                <a:ea typeface="ＭＳ Ｐゴシック"/>
              </a:rPr>
              <a:t>Encaminhamento </a:t>
            </a:r>
            <a:r>
              <a:rPr lang="pt-BR" sz="1600" dirty="0" err="1">
                <a:ea typeface="ＭＳ Ｐゴシック"/>
              </a:rPr>
              <a:t>Inter-VLAN</a:t>
            </a:r>
            <a:r>
              <a:rPr lang="pt-BR" sz="1600" dirty="0">
                <a:ea typeface="ＭＳ Ｐゴシック"/>
              </a:rPr>
              <a:t> usando Switches de Camada 3</a:t>
            </a:r>
            <a:br>
              <a:rPr lang="en-US" dirty="0"/>
            </a:br>
            <a:r>
              <a:rPr lang="pt-BR" sz="2400" dirty="0">
                <a:ea typeface="ＭＳ Ｐゴシック"/>
              </a:rPr>
              <a:t>Cenário de Switches de Camada 3</a:t>
            </a:r>
          </a:p>
        </p:txBody>
      </p:sp>
      <p:sp>
        <p:nvSpPr>
          <p:cNvPr id="8" name="Rectangle 7">
            <a:extLst>
              <a:ext uri="{FF2B5EF4-FFF2-40B4-BE49-F238E27FC236}">
                <a16:creationId xmlns:a16="http://schemas.microsoft.com/office/drawing/2014/main" id="{F6B4CA7F-BDD6-D141-A5B9-E7D11B35E7F2}"/>
              </a:ext>
            </a:extLst>
          </p:cNvPr>
          <p:cNvSpPr/>
          <p:nvPr/>
        </p:nvSpPr>
        <p:spPr>
          <a:xfrm>
            <a:off x="372140" y="1150862"/>
            <a:ext cx="3197630" cy="2308324"/>
          </a:xfrm>
          <a:prstGeom prst="rect">
            <a:avLst/>
          </a:prstGeom>
        </p:spPr>
        <p:txBody>
          <a:bodyPr wrap="square">
            <a:spAutoFit/>
          </a:bodyPr>
          <a:lstStyle/>
          <a:p>
            <a:pPr rtl="0"/>
            <a:r>
              <a:rPr lang="pt-BR">
                <a:solidFill>
                  <a:srgbClr val="000000"/>
                </a:solidFill>
                <a:latin typeface="+mn-lt"/>
              </a:rPr>
              <a:t>Na figura, o switch da Camada 3, D1, está conectado a dois hosts em VLANs diferentes. O PC1 está na VLAN 10 e o PC2 está na VLAN 20, conforme mostrado. O switch de camada 3 fornecerá serviços de roteamento inter-VLAN para os dois hosts.</a:t>
            </a:r>
          </a:p>
        </p:txBody>
      </p:sp>
      <p:pic>
        <p:nvPicPr>
          <p:cNvPr id="7" name="Content Placeholder 6">
            <a:extLst>
              <a:ext uri="{FF2B5EF4-FFF2-40B4-BE49-F238E27FC236}">
                <a16:creationId xmlns:a16="http://schemas.microsoft.com/office/drawing/2014/main"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p14="http://schemas.microsoft.com/office/powerpoint/2010/main" val="32247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1600" dirty="0">
                <a:ea typeface="ＭＳ Ｐゴシック"/>
              </a:rPr>
              <a:t>Roteamento </a:t>
            </a:r>
            <a:r>
              <a:rPr lang="pt-BR" sz="1600" dirty="0" err="1">
                <a:ea typeface="ＭＳ Ｐゴシック"/>
              </a:rPr>
              <a:t>Inter-VLAN</a:t>
            </a:r>
            <a:r>
              <a:rPr lang="pt-BR" sz="1600" dirty="0">
                <a:ea typeface="ＭＳ Ｐゴシック"/>
              </a:rPr>
              <a:t> usando</a:t>
            </a:r>
            <a:br>
              <a:rPr lang="en-US" dirty="0"/>
            </a:br>
            <a:r>
              <a:rPr lang="pt-BR" sz="2400" dirty="0">
                <a:ea typeface="ＭＳ Ｐゴシック"/>
              </a:rPr>
              <a:t>Configuração de Switches de Camada 3</a:t>
            </a:r>
          </a:p>
        </p:txBody>
      </p:sp>
      <p:sp>
        <p:nvSpPr>
          <p:cNvPr id="4" name="Content Placeholder 3">
            <a:extLst>
              <a:ext uri="{FF2B5EF4-FFF2-40B4-BE49-F238E27FC236}">
                <a16:creationId xmlns:a16="http://schemas.microsoft.com/office/drawing/2014/main" id="{E1DB1600-FC68-DC40-94DE-015293322B10}"/>
              </a:ext>
            </a:extLst>
          </p:cNvPr>
          <p:cNvSpPr>
            <a:spLocks noGrp="1"/>
          </p:cNvSpPr>
          <p:nvPr>
            <p:ph idx="1"/>
          </p:nvPr>
        </p:nvSpPr>
        <p:spPr>
          <a:xfrm>
            <a:off x="474663" y="731837"/>
            <a:ext cx="5033002" cy="3689897"/>
          </a:xfrm>
        </p:spPr>
        <p:txBody>
          <a:bodyPr/>
          <a:lstStyle/>
          <a:p>
            <a:pPr marL="0" indent="0" algn="l" rtl="0"/>
            <a:r>
              <a:rPr lang="pt-BR" sz="1400">
                <a:solidFill>
                  <a:srgbClr val="000000"/>
                </a:solidFill>
              </a:rPr>
              <a:t>Conclua as seguintes etapas para configurar o S1 com VLANs e entroncamento:</a:t>
            </a:r>
          </a:p>
          <a:p>
            <a:pPr marL="342900" indent="-342900" algn="l" rtl="0">
              <a:buFont typeface="Arial" panose="020B0604020202020204" pitchFamily="34" charset="0"/>
              <a:buChar char="•"/>
            </a:pPr>
            <a:r>
              <a:rPr lang="pt-BR" sz="1400" b="1">
                <a:solidFill>
                  <a:srgbClr val="000000"/>
                </a:solidFill>
              </a:rPr>
              <a:t>Etapa 1</a:t>
            </a:r>
            <a:r>
              <a:rPr lang="pt-BR" sz="1400">
                <a:solidFill>
                  <a:srgbClr val="000000"/>
                </a:solidFill>
              </a:rPr>
              <a:t>. Crie as VLANs. No exemplo, as VLANs 10 e 20 são usadas. </a:t>
            </a:r>
          </a:p>
          <a:p>
            <a:pPr marL="342900" indent="-342900" algn="l" rtl="0">
              <a:buFont typeface="Arial" panose="020B0604020202020204" pitchFamily="34" charset="0"/>
              <a:buChar char="•"/>
            </a:pPr>
            <a:r>
              <a:rPr lang="pt-BR" sz="1400" b="1">
                <a:solidFill>
                  <a:srgbClr val="000000"/>
                </a:solidFill>
              </a:rPr>
              <a:t>Etapa 2</a:t>
            </a:r>
            <a:r>
              <a:rPr lang="pt-BR" sz="1400">
                <a:solidFill>
                  <a:srgbClr val="000000"/>
                </a:solidFill>
              </a:rPr>
              <a:t>. Crie as interfaces VLAN SVI. O endereço IP configurado servirá como gateway padrão para hosts na respectiva VLAN. </a:t>
            </a:r>
          </a:p>
          <a:p>
            <a:pPr marL="342900" indent="-342900" algn="l" rtl="0">
              <a:buFont typeface="Arial" panose="020B0604020202020204" pitchFamily="34" charset="0"/>
              <a:buChar char="•"/>
            </a:pPr>
            <a:r>
              <a:rPr lang="pt-BR" sz="1400" b="1">
                <a:solidFill>
                  <a:srgbClr val="000000"/>
                </a:solidFill>
              </a:rPr>
              <a:t>Etapa 3</a:t>
            </a:r>
            <a:r>
              <a:rPr lang="pt-BR" sz="1400">
                <a:solidFill>
                  <a:srgbClr val="000000"/>
                </a:solidFill>
              </a:rPr>
              <a:t>. Configure portas de acesso Atribua a porta apropriada à VLAN necessária. </a:t>
            </a:r>
          </a:p>
          <a:p>
            <a:pPr marL="342900" indent="-342900" algn="l" rtl="0">
              <a:buFont typeface="Arial" panose="020B0604020202020204" pitchFamily="34" charset="0"/>
              <a:buChar char="•"/>
            </a:pPr>
            <a:r>
              <a:rPr lang="pt-BR" sz="1400" b="1">
                <a:solidFill>
                  <a:srgbClr val="000000"/>
                </a:solidFill>
              </a:rPr>
              <a:t>Etapa 4</a:t>
            </a:r>
            <a:r>
              <a:rPr lang="pt-BR" sz="1400">
                <a:solidFill>
                  <a:srgbClr val="000000"/>
                </a:solidFill>
              </a:rPr>
              <a:t>. Habilite o roteamento IP.</a:t>
            </a:r>
            <a:r>
              <a:rPr lang="pt-BR">
                <a:solidFill>
                  <a:srgbClr val="000000"/>
                </a:solidFill>
              </a:rPr>
              <a:t> </a:t>
            </a:r>
            <a:r>
              <a:rPr lang="pt-BR" sz="1400">
                <a:solidFill>
                  <a:srgbClr val="000000"/>
                </a:solidFill>
              </a:rPr>
              <a:t>Execute o comando </a:t>
            </a:r>
            <a:r>
              <a:rPr lang="pt-BR" sz="1400" b="1">
                <a:solidFill>
                  <a:srgbClr val="000000"/>
                </a:solidFill>
              </a:rPr>
              <a:t>ip routing </a:t>
            </a:r>
            <a:r>
              <a:rPr lang="pt-BR" sz="1400">
                <a:solidFill>
                  <a:srgbClr val="000000"/>
                </a:solidFill>
              </a:rPr>
              <a:t>global configuration para permitir que o tráfego seja trocado entre VLANs 10 e 20. Esse comando deve ser configurado para habilitar o roteamento entre van em um switch de camada 3 para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a16="http://schemas.microsoft.com/office/drawing/2014/main" id="{45BAC85C-7253-2642-B45C-B3B741677002}"/>
              </a:ext>
            </a:extLst>
          </p:cNvPr>
          <p:cNvPicPr>
            <a:picLocks noChangeAspect="1"/>
          </p:cNvPicPr>
          <p:nvPr/>
        </p:nvPicPr>
        <p:blipFill>
          <a:blip r:embed="rId3"/>
          <a:stretch>
            <a:fillRect/>
          </a:stretch>
        </p:blipFill>
        <p:spPr>
          <a:xfrm>
            <a:off x="5630786" y="1286189"/>
            <a:ext cx="3328216" cy="2571122"/>
          </a:xfrm>
          <a:prstGeom prst="rect">
            <a:avLst/>
          </a:prstGeom>
        </p:spPr>
      </p:pic>
    </p:spTree>
    <p:extLst>
      <p:ext uri="{BB962C8B-B14F-4D97-AF65-F5344CB8AC3E}">
        <p14:creationId xmlns:p14="http://schemas.microsoft.com/office/powerpoint/2010/main" val="11968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Roteamento Inter-VLAN usando Switches de</a:t>
            </a:r>
            <a:br>
              <a:rPr lang="en-US" dirty="0"/>
            </a:br>
            <a:r>
              <a:rPr lang="pt-BR" sz="2400"/>
              <a:t>Camada 3 Verificação de Roteamento Inter-VLAN</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roteamento entre VLAN usando um switch de Camada 3 é mais simples de configurar do que o método roteador-on-a-stick. Após a conclusão da configuração, a configuração pode ser verificada testando a conectividade entre os hosts.</a:t>
            </a:r>
          </a:p>
          <a:p>
            <a:pPr marL="342900" indent="-342900" algn="l" rtl="0">
              <a:buFont typeface="Arial" panose="020B0604020202020204" pitchFamily="34" charset="0"/>
              <a:buChar char="•"/>
            </a:pPr>
            <a:r>
              <a:rPr lang="pt-BR" sz="1600">
                <a:solidFill>
                  <a:srgbClr val="000000"/>
                </a:solidFill>
              </a:rPr>
              <a:t>Em um host, verifique a conectividade com um host em outra VLAN usando o comando </a:t>
            </a:r>
            <a:r>
              <a:rPr lang="pt-BR" sz="1600" b="1">
                <a:solidFill>
                  <a:srgbClr val="000000"/>
                </a:solidFill>
              </a:rPr>
              <a:t>ping</a:t>
            </a:r>
            <a:r>
              <a:rPr lang="pt-BR" sz="1600">
                <a:solidFill>
                  <a:srgbClr val="000000"/>
                </a:solidFill>
              </a:rPr>
              <a:t> . É uma boa idéia verificar primeiro a configuração de IP do host atual usando o comando </a:t>
            </a:r>
            <a:r>
              <a:rPr lang="pt-BR" sz="1600" b="1">
                <a:solidFill>
                  <a:srgbClr val="000000"/>
                </a:solidFill>
              </a:rPr>
              <a:t>ipconfig</a:t>
            </a:r>
            <a:r>
              <a:rPr lang="pt-BR" sz="1600">
                <a:solidFill>
                  <a:srgbClr val="000000"/>
                </a:solidFill>
              </a:rPr>
              <a:t> Windows host. </a:t>
            </a:r>
          </a:p>
          <a:p>
            <a:pPr marL="342900" indent="-342900" algn="l" rtl="0">
              <a:buFont typeface="Arial" panose="020B0604020202020204" pitchFamily="34" charset="0"/>
              <a:buChar char="•"/>
            </a:pPr>
            <a:r>
              <a:rPr lang="pt-BR" sz="1600">
                <a:solidFill>
                  <a:srgbClr val="000000"/>
                </a:solidFill>
              </a:rPr>
              <a:t>Em seguida, verifique a conectividade com PC2 usando o comando </a:t>
            </a:r>
            <a:r>
              <a:rPr lang="pt-BR" sz="1600" b="1">
                <a:solidFill>
                  <a:srgbClr val="000000"/>
                </a:solidFill>
              </a:rPr>
              <a:t>ping</a:t>
            </a:r>
            <a:r>
              <a:rPr lang="pt-BR" sz="1600">
                <a:solidFill>
                  <a:srgbClr val="000000"/>
                </a:solidFill>
              </a:rPr>
              <a:t> do host do Windows. A saída </a:t>
            </a:r>
            <a:r>
              <a:rPr lang="pt-BR" sz="1600" b="1">
                <a:solidFill>
                  <a:srgbClr val="000000"/>
                </a:solidFill>
              </a:rPr>
              <a:t>de ping</a:t>
            </a:r>
            <a:r>
              <a:rPr lang="pt-BR" sz="1600">
                <a:solidFill>
                  <a:srgbClr val="000000"/>
                </a:solidFill>
              </a:rPr>
              <a:t> bem-sucedida confirma que o roteamento entre VLAN está operando.</a:t>
            </a:r>
          </a:p>
        </p:txBody>
      </p:sp>
    </p:spTree>
    <p:extLst>
      <p:ext uri="{BB962C8B-B14F-4D97-AF65-F5344CB8AC3E}">
        <p14:creationId xmlns:p14="http://schemas.microsoft.com/office/powerpoint/2010/main" val="215235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dirty="0">
                <a:ea typeface="ＭＳ Ｐゴシック"/>
              </a:rPr>
              <a:t>Roteamento </a:t>
            </a:r>
            <a:r>
              <a:rPr lang="pt-BR" sz="2400" dirty="0" err="1">
                <a:ea typeface="ＭＳ Ｐゴシック"/>
              </a:rPr>
              <a:t>Inter-VLAN</a:t>
            </a:r>
            <a:r>
              <a:rPr lang="pt-BR" sz="2400" dirty="0">
                <a:ea typeface="ＭＳ Ｐゴシック"/>
              </a:rPr>
              <a:t> usando roteamento de switches</a:t>
            </a:r>
            <a:br>
              <a:rPr lang="en-US" sz="2400" dirty="0"/>
            </a:br>
            <a:r>
              <a:rPr lang="pt-BR" sz="2400" dirty="0">
                <a:ea typeface="ＭＳ Ｐゴシック"/>
              </a:rPr>
              <a:t>de camada 3 em um switch de camada 3</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Se as VLANs forem acessíveis por outros dispositivos de Camada 3, elas devem ser anunciadas usando roteamento estático ou dinâmico. Para habilitar o roteamento em um switch de Camada 3, uma porta roteada deve ser configurada.</a:t>
            </a:r>
          </a:p>
          <a:p>
            <a:pPr marL="0" indent="0" algn="l"/>
            <a:endParaRPr lang="en-US" sz="1600" dirty="0">
              <a:solidFill>
                <a:srgbClr val="000000"/>
              </a:solidFill>
            </a:endParaRPr>
          </a:p>
          <a:p>
            <a:pPr marL="0" indent="0" algn="l" rtl="0"/>
            <a:r>
              <a:rPr lang="pt-BR" sz="1600">
                <a:solidFill>
                  <a:srgbClr val="000000"/>
                </a:solidFill>
              </a:rPr>
              <a:t>Uma porta roteada é criada em um switch de camada 3 desativando o recurso de porta de comutação em uma porta de camada 2 conectada a outro dispositivo de camada 3. Especificamente, configurar o comando </a:t>
            </a:r>
            <a:r>
              <a:rPr lang="pt-BR" sz="1600" b="1">
                <a:solidFill>
                  <a:srgbClr val="000000"/>
                </a:solidFill>
              </a:rPr>
              <a:t>no switchport</a:t>
            </a:r>
            <a:r>
              <a:rPr lang="pt-BR" sz="1600">
                <a:solidFill>
                  <a:srgbClr val="000000"/>
                </a:solidFill>
              </a:rPr>
              <a:t> interface configuration em uma porta da Camada 2 o converte em uma interface da Camada 3. Em seguida, a interface pode ser configurada com uma configuração IPv4 para se conectar a um roteador ou outro switch de Camada 3.</a:t>
            </a:r>
          </a:p>
        </p:txBody>
      </p:sp>
    </p:spTree>
    <p:extLst>
      <p:ext uri="{BB962C8B-B14F-4D97-AF65-F5344CB8AC3E}">
        <p14:creationId xmlns:p14="http://schemas.microsoft.com/office/powerpoint/2010/main" val="37560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2400" dirty="0">
                <a:ea typeface="ＭＳ Ｐゴシック"/>
              </a:rPr>
              <a:t>Roteamento </a:t>
            </a:r>
            <a:r>
              <a:rPr lang="pt-BR" sz="2400" dirty="0" err="1">
                <a:ea typeface="ＭＳ Ｐゴシック"/>
              </a:rPr>
              <a:t>Inter-VLAN</a:t>
            </a:r>
            <a:r>
              <a:rPr lang="pt-BR" sz="2400" dirty="0">
                <a:ea typeface="ＭＳ Ｐゴシック"/>
              </a:rPr>
              <a:t> usando Cenário de roteamento de switches de camada 3 em um switch de camada 3</a:t>
            </a:r>
          </a:p>
        </p:txBody>
      </p:sp>
      <p:sp>
        <p:nvSpPr>
          <p:cNvPr id="4" name="Content Placeholder 3">
            <a:extLst>
              <a:ext uri="{FF2B5EF4-FFF2-40B4-BE49-F238E27FC236}">
                <a16:creationId xmlns:a16="http://schemas.microsoft.com/office/drawing/2014/main" id="{6FBE907D-22DC-CE46-9701-6E6F9EB3262C}"/>
              </a:ext>
            </a:extLst>
          </p:cNvPr>
          <p:cNvSpPr>
            <a:spLocks noGrp="1"/>
          </p:cNvSpPr>
          <p:nvPr>
            <p:ph idx="1"/>
          </p:nvPr>
        </p:nvSpPr>
        <p:spPr>
          <a:xfrm>
            <a:off x="474663" y="731837"/>
            <a:ext cx="4097338" cy="3689897"/>
          </a:xfrm>
        </p:spPr>
        <p:txBody>
          <a:bodyPr/>
          <a:lstStyle/>
          <a:p>
            <a:pPr marL="0" indent="0" algn="l" rtl="0"/>
            <a:r>
              <a:rPr lang="pt-BR" sz="1400">
                <a:solidFill>
                  <a:srgbClr val="000000"/>
                </a:solidFill>
              </a:rPr>
              <a:t>Na figura, o switch D1 Layer 3 configurado anteriormente está conectado ao R1. R1 e D1 estão ambos em um domínio de protocolo de roteamento OSPF (Open Shortest Path First). Suponha que a Inter-VLAN foi implementada com êxito em D1. A interface G0/0/1 do R1 também foi configurada e habilitada. Além disso, o R1 está usando o OSPF para anunciar suas duas redes, 10.10.0/24 e 10.20.20.0/24.</a:t>
            </a:r>
          </a:p>
          <a:p>
            <a:pPr marL="0" indent="0" algn="l"/>
            <a:endParaRPr lang="en-US" sz="1400" dirty="0">
              <a:solidFill>
                <a:srgbClr val="000000"/>
              </a:solidFill>
            </a:endParaRPr>
          </a:p>
          <a:p>
            <a:pPr marL="0" indent="0" algn="l" rtl="0"/>
            <a:r>
              <a:rPr lang="pt-BR" sz="1400" b="1">
                <a:solidFill>
                  <a:srgbClr val="000000"/>
                </a:solidFill>
              </a:rPr>
              <a:t>Observação</a:t>
            </a:r>
            <a:r>
              <a:rPr lang="pt-BR" sz="1400">
                <a:solidFill>
                  <a:srgbClr val="000000"/>
                </a:solidFill>
              </a:rPr>
              <a:t>: A configuração de roteamento OSPF é coberta em outro curso. Neste módulo, os comandos de configuração do OSPF serão dados a você em todas as atividades e avaliações. Não é necessário que você entenda a configuração para habilitar o roteamento OSPF no switch da Camada 3. </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3E91F2CC-3A1B-9547-A7F6-E740EF8DDA72}"/>
              </a:ext>
            </a:extLst>
          </p:cNvPr>
          <p:cNvPicPr>
            <a:picLocks noChangeAspect="1"/>
          </p:cNvPicPr>
          <p:nvPr/>
        </p:nvPicPr>
        <p:blipFill>
          <a:blip r:embed="rId3"/>
          <a:stretch>
            <a:fillRect/>
          </a:stretch>
        </p:blipFill>
        <p:spPr>
          <a:xfrm>
            <a:off x="4580642" y="1311665"/>
            <a:ext cx="4475664" cy="2341230"/>
          </a:xfrm>
          <a:prstGeom prst="rect">
            <a:avLst/>
          </a:prstGeom>
        </p:spPr>
      </p:pic>
    </p:spTree>
    <p:extLst>
      <p:ext uri="{BB962C8B-B14F-4D97-AF65-F5344CB8AC3E}">
        <p14:creationId xmlns:p14="http://schemas.microsoft.com/office/powerpoint/2010/main" val="428620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80062"/>
            <a:ext cx="8345488" cy="731837"/>
          </a:xfrm>
        </p:spPr>
        <p:txBody>
          <a:bodyPr/>
          <a:lstStyle/>
          <a:p>
            <a:r>
              <a:rPr lang="pt-BR" sz="2400" dirty="0">
                <a:ea typeface="ＭＳ Ｐゴシック"/>
              </a:rPr>
              <a:t>Roteamento </a:t>
            </a:r>
            <a:r>
              <a:rPr lang="pt-BR" sz="2400" dirty="0" err="1">
                <a:ea typeface="ＭＳ Ｐゴシック"/>
              </a:rPr>
              <a:t>Inter-VLAN</a:t>
            </a:r>
            <a:r>
              <a:rPr lang="pt-BR" sz="2400" dirty="0">
                <a:ea typeface="ＭＳ Ｐゴシック"/>
              </a:rPr>
              <a:t> usando Configuração de Roteamento de Switches de Camada 3 em um Switch de Camada 3</a:t>
            </a:r>
          </a:p>
        </p:txBody>
      </p:sp>
      <p:sp>
        <p:nvSpPr>
          <p:cNvPr id="5" name="Content Placeholder 4">
            <a:extLst>
              <a:ext uri="{FF2B5EF4-FFF2-40B4-BE49-F238E27FC236}">
                <a16:creationId xmlns:a16="http://schemas.microsoft.com/office/drawing/2014/main" id="{6A2B5FC7-C385-2B42-B85D-E691E00BE075}"/>
              </a:ext>
            </a:extLst>
          </p:cNvPr>
          <p:cNvSpPr>
            <a:spLocks noGrp="1"/>
          </p:cNvSpPr>
          <p:nvPr>
            <p:ph idx="1"/>
          </p:nvPr>
        </p:nvSpPr>
        <p:spPr>
          <a:xfrm>
            <a:off x="474662" y="1217221"/>
            <a:ext cx="8280057" cy="3689897"/>
          </a:xfrm>
        </p:spPr>
        <p:txBody>
          <a:bodyPr/>
          <a:lstStyle/>
          <a:p>
            <a:pPr marL="0" indent="0" algn="l" rtl="0"/>
            <a:r>
              <a:rPr lang="pt-BR" sz="1400">
                <a:solidFill>
                  <a:srgbClr val="000000"/>
                </a:solidFill>
              </a:rPr>
              <a:t>Conclua as etapas a seguir para configurar o D1 para rotear com o R1:</a:t>
            </a:r>
          </a:p>
          <a:p>
            <a:pPr marL="342900" indent="-342900" algn="l" rtl="0">
              <a:buFont typeface="Arial" panose="020B0604020202020204" pitchFamily="34" charset="0"/>
              <a:buChar char="•"/>
            </a:pPr>
            <a:r>
              <a:rPr lang="pt-BR" sz="1400" b="1">
                <a:solidFill>
                  <a:srgbClr val="000000"/>
                </a:solidFill>
              </a:rPr>
              <a:t>Etapa 1</a:t>
            </a:r>
            <a:r>
              <a:rPr lang="pt-BR" sz="1400">
                <a:solidFill>
                  <a:srgbClr val="000000"/>
                </a:solidFill>
              </a:rPr>
              <a:t>. Configure a porta roteada. Use o</a:t>
            </a:r>
            <a:r>
              <a:rPr lang="pt-BR" sz="1400" b="1">
                <a:solidFill>
                  <a:srgbClr val="000000"/>
                </a:solidFill>
              </a:rPr>
              <a:t>comando </a:t>
            </a:r>
            <a:r>
              <a:rPr lang="pt-BR" sz="1400">
                <a:solidFill>
                  <a:srgbClr val="000000"/>
                </a:solidFill>
              </a:rPr>
              <a:t>no switchport para converter a porta em uma porta roteada e, em seguida, atribuir um endereço IP e uma máscara de sub-rede. Ative a porta. </a:t>
            </a:r>
          </a:p>
          <a:p>
            <a:pPr marL="342900" indent="-342900" algn="l" rtl="0">
              <a:buFont typeface="Arial" panose="020B0604020202020204" pitchFamily="34" charset="0"/>
              <a:buChar char="•"/>
            </a:pPr>
            <a:r>
              <a:rPr lang="pt-BR" sz="1400" b="1">
                <a:solidFill>
                  <a:srgbClr val="000000"/>
                </a:solidFill>
              </a:rPr>
              <a:t>Etapa 2. Ative o roteamento. Use o </a:t>
            </a:r>
            <a:r>
              <a:rPr lang="pt-BR" sz="1400">
                <a:solidFill>
                  <a:srgbClr val="000000"/>
                </a:solidFill>
              </a:rPr>
              <a:t>comando de configuração global ip routing para ativar o roteamento.</a:t>
            </a:r>
          </a:p>
          <a:p>
            <a:pPr marL="342900" indent="-342900" algn="l" rtl="0">
              <a:buFont typeface="Arial" panose="020B0604020202020204" pitchFamily="34" charset="0"/>
              <a:buChar char="•"/>
            </a:pPr>
            <a:r>
              <a:rPr lang="pt-BR" sz="1400" b="1">
                <a:solidFill>
                  <a:srgbClr val="000000"/>
                </a:solidFill>
              </a:rPr>
              <a:t>Etapa 3</a:t>
            </a:r>
            <a:r>
              <a:rPr lang="pt-BR" sz="1400">
                <a:solidFill>
                  <a:srgbClr val="000000"/>
                </a:solidFill>
              </a:rPr>
              <a:t>. Configurar o roteamento. Use um método de roteamento apropriado. Neste exemplo, OSPFv2 de Área Única é configurado</a:t>
            </a:r>
          </a:p>
          <a:p>
            <a:pPr marL="342900" indent="-342900" algn="l" rtl="0">
              <a:buFont typeface="Arial" panose="020B0604020202020204" pitchFamily="34" charset="0"/>
              <a:buChar char="•"/>
            </a:pPr>
            <a:r>
              <a:rPr lang="pt-BR" sz="1400" b="1">
                <a:solidFill>
                  <a:srgbClr val="000000"/>
                </a:solidFill>
              </a:rPr>
              <a:t>Etapa 4</a:t>
            </a:r>
            <a:r>
              <a:rPr lang="pt-BR" sz="1400">
                <a:solidFill>
                  <a:srgbClr val="000000"/>
                </a:solidFill>
              </a:rPr>
              <a:t>. Verifique o roteamento. Use o comando</a:t>
            </a:r>
            <a:r>
              <a:rPr lang="pt-BR" sz="1400" b="1">
                <a:solidFill>
                  <a:srgbClr val="000000"/>
                </a:solidFill>
              </a:rPr>
              <a:t> show ip route.</a:t>
            </a:r>
          </a:p>
          <a:p>
            <a:pPr marL="342900" indent="-342900" algn="l" rtl="0">
              <a:buFont typeface="Arial" panose="020B0604020202020204" pitchFamily="34" charset="0"/>
              <a:buChar char="•"/>
            </a:pPr>
            <a:r>
              <a:rPr lang="pt-BR" sz="1400" b="1">
                <a:solidFill>
                  <a:srgbClr val="000000"/>
                </a:solidFill>
              </a:rPr>
              <a:t>Step 5. Verifique a conectividade. Use o </a:t>
            </a:r>
            <a:r>
              <a:rPr lang="pt-BR" sz="1400">
                <a:solidFill>
                  <a:srgbClr val="000000"/>
                </a:solidFill>
              </a:rPr>
              <a:t>comando ping para verificar a capacidade de acesso.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5240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7520"/>
            <a:ext cx="8345488" cy="731837"/>
          </a:xfrm>
        </p:spPr>
        <p:txBody>
          <a:bodyPr/>
          <a:lstStyle/>
          <a:p>
            <a:pPr rtl="0"/>
            <a:r>
              <a:rPr lang="pt-BR" sz="1600"/>
              <a:t>Roteamento Inter-VLAN usando Switches de Camada 3</a:t>
            </a:r>
            <a:br>
              <a:rPr lang="en-US" dirty="0"/>
            </a:br>
            <a:r>
              <a:rPr lang="pt-BR" sz="2400"/>
              <a:t>Packet Tracer - Configurar comutação de camada 3 e roteamento entre VLANs</a:t>
            </a:r>
          </a:p>
        </p:txBody>
      </p:sp>
      <p:sp>
        <p:nvSpPr>
          <p:cNvPr id="4" name="Content Placeholder 3">
            <a:extLst>
              <a:ext uri="{FF2B5EF4-FFF2-40B4-BE49-F238E27FC236}">
                <a16:creationId xmlns:a16="http://schemas.microsoft.com/office/drawing/2014/main" id="{DE6F4BC0-DF4D-5F46-8881-7FE2E0F45747}"/>
              </a:ext>
            </a:extLst>
          </p:cNvPr>
          <p:cNvSpPr>
            <a:spLocks noGrp="1"/>
          </p:cNvSpPr>
          <p:nvPr>
            <p:ph idx="1"/>
          </p:nvPr>
        </p:nvSpPr>
        <p:spPr>
          <a:xfrm>
            <a:off x="283073" y="1037333"/>
            <a:ext cx="8280057" cy="3549864"/>
          </a:xfrm>
        </p:spPr>
        <p:txBody>
          <a:bodyPr/>
          <a:lstStyle/>
          <a:p>
            <a:pPr marL="0" indent="0" algn="l" rtl="0"/>
            <a:r>
              <a:rPr lang="pt-BR" sz="1800">
                <a:solidFill>
                  <a:srgbClr val="000000"/>
                </a:solidFill>
              </a:rPr>
              <a:t>Neste Packet Tracer, você atingirá os seguintes objetivos:</a:t>
            </a:r>
          </a:p>
          <a:p>
            <a:pPr marL="285750" indent="-285750" algn="l" rtl="0">
              <a:buFont typeface="Arial" panose="020B0604020202020204" pitchFamily="34" charset="0"/>
              <a:buChar char="•"/>
            </a:pPr>
            <a:r>
              <a:rPr lang="pt-BR" sz="1800">
                <a:solidFill>
                  <a:srgbClr val="000000"/>
                </a:solidFill>
              </a:rPr>
              <a:t>Parte 1: configuração do switching de camada 3</a:t>
            </a:r>
          </a:p>
          <a:p>
            <a:pPr marL="285750" indent="-285750" algn="l" rtl="0">
              <a:buFont typeface="Arial" panose="020B0604020202020204" pitchFamily="34" charset="0"/>
              <a:buChar char="•"/>
            </a:pPr>
            <a:r>
              <a:rPr lang="pt-BR" sz="1800">
                <a:solidFill>
                  <a:srgbClr val="000000"/>
                </a:solidFill>
              </a:rPr>
              <a:t>Parte 2: configuração do roteamento entre VLANs</a:t>
            </a:r>
          </a:p>
          <a:p>
            <a:pPr marL="285750" indent="-285750" algn="l" rtl="0">
              <a:buFont typeface="Arial" panose="020B0604020202020204" pitchFamily="34" charset="0"/>
              <a:buChar char="•"/>
            </a:pPr>
            <a:r>
              <a:rPr lang="pt-BR" sz="1800">
                <a:solidFill>
                  <a:srgbClr val="000000"/>
                </a:solidFill>
              </a:rPr>
              <a:t>Parte 3: Configurar o roteamento IPv6 entre VLANs</a:t>
            </a:r>
          </a:p>
          <a:p>
            <a:pPr marL="0" indent="0" algn="l"/>
            <a:endParaRPr lang="en-US" sz="1600" dirty="0">
              <a:solidFill>
                <a:srgbClr val="000000"/>
              </a:solidFill>
            </a:endParaRPr>
          </a:p>
        </p:txBody>
      </p:sp>
    </p:spTree>
    <p:extLst>
      <p:ext uri="{BB962C8B-B14F-4D97-AF65-F5344CB8AC3E}">
        <p14:creationId xmlns:p14="http://schemas.microsoft.com/office/powerpoint/2010/main" val="274348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4.4 Pesquise defeitos o roteamento entre VLAN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2400" dirty="0">
                <a:ea typeface="ＭＳ Ｐゴシック"/>
              </a:rPr>
              <a:t>Solucionar Problemas </a:t>
            </a:r>
            <a:r>
              <a:rPr lang="pt-BR" sz="2400" dirty="0" err="1">
                <a:ea typeface="ＭＳ Ｐゴシック"/>
              </a:rPr>
              <a:t>Inter-VLAN</a:t>
            </a:r>
            <a:r>
              <a:rPr lang="pt-BR" sz="2400" dirty="0">
                <a:ea typeface="ＭＳ Ｐゴシック"/>
              </a:rPr>
              <a:t> de Roteamento </a:t>
            </a:r>
            <a:r>
              <a:rPr lang="pt-BR" sz="2400" dirty="0" err="1">
                <a:ea typeface="ＭＳ Ｐゴシック"/>
              </a:rPr>
              <a:t>Inter-VLAN</a:t>
            </a:r>
            <a:r>
              <a:rPr lang="pt-BR" sz="2400" dirty="0">
                <a:ea typeface="ＭＳ Ｐゴシック"/>
              </a:rPr>
              <a:t> Comuns</a:t>
            </a:r>
          </a:p>
        </p:txBody>
      </p:sp>
      <p:sp>
        <p:nvSpPr>
          <p:cNvPr id="8" name="Content Placeholder 7">
            <a:extLst>
              <a:ext uri="{FF2B5EF4-FFF2-40B4-BE49-F238E27FC236}">
                <a16:creationId xmlns:a16="http://schemas.microsoft.com/office/drawing/2014/main" id="{87FF55C3-C76C-9F46-AE63-C8A154747E76}"/>
              </a:ext>
            </a:extLst>
          </p:cNvPr>
          <p:cNvSpPr>
            <a:spLocks noGrp="1"/>
          </p:cNvSpPr>
          <p:nvPr>
            <p:ph idx="1"/>
          </p:nvPr>
        </p:nvSpPr>
        <p:spPr>
          <a:xfrm>
            <a:off x="474662" y="731838"/>
            <a:ext cx="8280057" cy="960378"/>
          </a:xfrm>
        </p:spPr>
        <p:txBody>
          <a:bodyPr/>
          <a:lstStyle/>
          <a:p>
            <a:pPr marL="0" indent="0" algn="l" rtl="0"/>
            <a:r>
              <a:rPr lang="pt-BR" sz="1400">
                <a:solidFill>
                  <a:srgbClr val="000000"/>
                </a:solidFill>
              </a:rPr>
              <a:t>Há uma série de razões pelas quais uma configuração inter-van pode não funcionar. Todos estão relacionados a problemas de conectividade. Primeiro, verifique a camada física para resolver quaisquer problemas em que um cabo possa estar conectado à porta errada. Se as conexões estiverem corretas, use a lista na tabela por outros motivos comuns pelos quais a conectividade entre VLAN pode falhar.</a:t>
            </a:r>
          </a:p>
        </p:txBody>
      </p:sp>
      <p:graphicFrame>
        <p:nvGraphicFramePr>
          <p:cNvPr id="2" name="Table 1">
            <a:extLst>
              <a:ext uri="{FF2B5EF4-FFF2-40B4-BE49-F238E27FC236}">
                <a16:creationId xmlns:a16="http://schemas.microsoft.com/office/drawing/2014/main" id="{78EB83A5-D0D7-764A-A699-034467777164}"/>
              </a:ext>
            </a:extLst>
          </p:cNvPr>
          <p:cNvGraphicFramePr>
            <a:graphicFrameLocks noGrp="1"/>
          </p:cNvGraphicFramePr>
          <p:nvPr>
            <p:extLst>
              <p:ext uri="{D42A27DB-BD31-4B8C-83A1-F6EECF244321}">
                <p14:modId xmlns:p14="http://schemas.microsoft.com/office/powerpoint/2010/main" val="3400015944"/>
              </p:ext>
            </p:extLst>
          </p:nvPr>
        </p:nvGraphicFramePr>
        <p:xfrm>
          <a:off x="733011" y="1880105"/>
          <a:ext cx="7776204" cy="3266440"/>
        </p:xfrm>
        <a:graphic>
          <a:graphicData uri="http://schemas.openxmlformats.org/drawingml/2006/table">
            <a:tbl>
              <a:tblPr firstRow="1" bandRow="1">
                <a:tableStyleId>{5C22544A-7EE6-4342-B048-85BDC9FD1C3A}</a:tableStyleId>
              </a:tblPr>
              <a:tblGrid>
                <a:gridCol w="1907032">
                  <a:extLst>
                    <a:ext uri="{9D8B030D-6E8A-4147-A177-3AD203B41FA5}">
                      <a16:colId xmlns:a16="http://schemas.microsoft.com/office/drawing/2014/main" val="3444611650"/>
                    </a:ext>
                  </a:extLst>
                </a:gridCol>
                <a:gridCol w="3508744">
                  <a:extLst>
                    <a:ext uri="{9D8B030D-6E8A-4147-A177-3AD203B41FA5}">
                      <a16:colId xmlns:a16="http://schemas.microsoft.com/office/drawing/2014/main" val="3664335541"/>
                    </a:ext>
                  </a:extLst>
                </a:gridCol>
                <a:gridCol w="2360428">
                  <a:extLst>
                    <a:ext uri="{9D8B030D-6E8A-4147-A177-3AD203B41FA5}">
                      <a16:colId xmlns:a16="http://schemas.microsoft.com/office/drawing/2014/main" val="98388774"/>
                    </a:ext>
                  </a:extLst>
                </a:gridCol>
              </a:tblGrid>
              <a:tr h="370840">
                <a:tc>
                  <a:txBody>
                    <a:bodyPr/>
                    <a:lstStyle/>
                    <a:p>
                      <a:pPr algn="l" rtl="0" fontAlgn="ctr"/>
                      <a:r>
                        <a:rPr lang="pt-BR" sz="1100" b="1" dirty="0">
                          <a:effectLst/>
                        </a:rPr>
                        <a:t>Tipo de problema</a:t>
                      </a:r>
                    </a:p>
                  </a:txBody>
                  <a:tcPr marL="47625" marR="47625" marT="47625" marB="47625" anchor="ctr"/>
                </a:tc>
                <a:tc>
                  <a:txBody>
                    <a:bodyPr/>
                    <a:lstStyle/>
                    <a:p>
                      <a:pPr algn="l" rtl="0" fontAlgn="ctr"/>
                      <a:r>
                        <a:rPr lang="pt-BR" sz="1100" b="1" dirty="0">
                          <a:effectLst/>
                        </a:rPr>
                        <a:t>Como corrigir</a:t>
                      </a:r>
                    </a:p>
                  </a:txBody>
                  <a:tcPr marL="47625" marR="47625" marT="47625" marB="47625" anchor="ctr"/>
                </a:tc>
                <a:tc>
                  <a:txBody>
                    <a:bodyPr/>
                    <a:lstStyle/>
                    <a:p>
                      <a:pPr algn="l" rtl="0" fontAlgn="ctr"/>
                      <a:r>
                        <a:rPr lang="pt-BR" sz="1100" b="1" dirty="0">
                          <a:effectLst/>
                        </a:rPr>
                        <a:t>Como verificar</a:t>
                      </a:r>
                    </a:p>
                  </a:txBody>
                  <a:tcPr marL="47625" marR="47625" marT="47625" marB="47625" anchor="ctr"/>
                </a:tc>
                <a:extLst>
                  <a:ext uri="{0D108BD9-81ED-4DB2-BD59-A6C34878D82A}">
                    <a16:rowId xmlns:a16="http://schemas.microsoft.com/office/drawing/2014/main" val="778780134"/>
                  </a:ext>
                </a:extLst>
              </a:tr>
              <a:tr h="370840">
                <a:tc>
                  <a:txBody>
                    <a:bodyPr/>
                    <a:lstStyle/>
                    <a:p>
                      <a:pPr rtl="0" fontAlgn="ctr"/>
                      <a:r>
                        <a:rPr lang="pt-BR" sz="1100" b="0" dirty="0" err="1">
                          <a:effectLst/>
                        </a:rPr>
                        <a:t>VLANs</a:t>
                      </a:r>
                      <a:r>
                        <a:rPr lang="pt-BR" sz="1100" b="0" dirty="0">
                          <a:effectLst/>
                        </a:rPr>
                        <a:t> ausentes</a:t>
                      </a:r>
                    </a:p>
                  </a:txBody>
                  <a:tcPr marL="47625" marR="47625" marT="47625" marB="47625" anchor="ctr"/>
                </a:tc>
                <a:tc>
                  <a:txBody>
                    <a:bodyPr/>
                    <a:lstStyle/>
                    <a:p>
                      <a:pPr rtl="0" fontAlgn="ctr">
                        <a:buFont typeface="Arial" panose="020B0604020202020204" pitchFamily="34" charset="0"/>
                        <a:buChar char="•"/>
                      </a:pPr>
                      <a:r>
                        <a:rPr lang="pt-BR" sz="1100" b="0" dirty="0">
                          <a:effectLst/>
                        </a:rPr>
                        <a:t>Crie (ou recrie) a VLAN se ela não existir.</a:t>
                      </a:r>
                    </a:p>
                    <a:p>
                      <a:pPr rtl="0" fontAlgn="ctr">
                        <a:buFont typeface="Arial" panose="020B0604020202020204" pitchFamily="34" charset="0"/>
                        <a:buChar char="•"/>
                      </a:pPr>
                      <a:r>
                        <a:rPr lang="pt-BR" sz="1100" b="0" dirty="0">
                          <a:effectLst/>
                        </a:rPr>
                        <a:t>Verifique se a porta do host está atribuída à VLAN correta.</a:t>
                      </a:r>
                    </a:p>
                  </a:txBody>
                  <a:tcPr marL="47625" marR="47625" marT="47625" marB="47625" anchor="ctr"/>
                </a:tc>
                <a:tc>
                  <a:txBody>
                    <a:bodyPr/>
                    <a:lstStyle/>
                    <a:p>
                      <a:pPr rtl="0" fontAlgn="ctr"/>
                      <a:r>
                        <a:rPr lang="pt-BR" sz="1100" b="1" dirty="0">
                          <a:effectLst/>
                        </a:rPr>
                        <a:t>show </a:t>
                      </a:r>
                      <a:r>
                        <a:rPr lang="pt-BR" sz="1100" b="1" dirty="0" err="1">
                          <a:effectLst/>
                        </a:rPr>
                        <a:t>vlan</a:t>
                      </a:r>
                      <a:r>
                        <a:rPr lang="pt-BR" sz="1100" b="1" dirty="0">
                          <a:effectLst/>
                        </a:rPr>
                        <a:t> [</a:t>
                      </a:r>
                      <a:r>
                        <a:rPr lang="pt-BR" sz="1100" b="1" dirty="0" err="1">
                          <a:effectLst/>
                        </a:rPr>
                        <a:t>brief</a:t>
                      </a:r>
                      <a:r>
                        <a:rPr lang="pt-BR" sz="1100" b="1" dirty="0">
                          <a:effectLst/>
                        </a:rPr>
                        <a:t>]</a:t>
                      </a:r>
                      <a:br>
                        <a:rPr lang="en-US" sz="1100" b="0" dirty="0">
                          <a:effectLst/>
                        </a:rPr>
                      </a:br>
                      <a:r>
                        <a:rPr lang="pt-BR" sz="1100" b="1" dirty="0">
                          <a:effectLst/>
                        </a:rPr>
                        <a:t>show interfaces </a:t>
                      </a:r>
                      <a:r>
                        <a:rPr lang="pt-BR" sz="1100" b="1" dirty="0" err="1">
                          <a:effectLst/>
                        </a:rPr>
                        <a:t>switchport</a:t>
                      </a:r>
                      <a:br>
                        <a:rPr lang="en-US" sz="1100" b="0" dirty="0">
                          <a:effectLst/>
                        </a:rPr>
                      </a:br>
                      <a:r>
                        <a:rPr lang="pt-BR" sz="1100" b="1" dirty="0" err="1">
                          <a:effectLst/>
                        </a:rPr>
                        <a:t>ping</a:t>
                      </a:r>
                    </a:p>
                  </a:txBody>
                  <a:tcPr marL="47625" marR="47625" marT="47625" marB="47625" anchor="ctr"/>
                </a:tc>
                <a:extLst>
                  <a:ext uri="{0D108BD9-81ED-4DB2-BD59-A6C34878D82A}">
                    <a16:rowId xmlns:a16="http://schemas.microsoft.com/office/drawing/2014/main" val="3833033599"/>
                  </a:ext>
                </a:extLst>
              </a:tr>
              <a:tr h="370840">
                <a:tc>
                  <a:txBody>
                    <a:bodyPr/>
                    <a:lstStyle/>
                    <a:p>
                      <a:pPr rtl="0" fontAlgn="ctr"/>
                      <a:r>
                        <a:rPr lang="pt-BR" sz="1100" b="0" dirty="0">
                          <a:effectLst/>
                        </a:rPr>
                        <a:t>Problemas da porta do tronco</a:t>
                      </a:r>
                    </a:p>
                  </a:txBody>
                  <a:tcPr marL="47625" marR="47625" marT="47625" marB="47625" anchor="ctr"/>
                </a:tc>
                <a:tc>
                  <a:txBody>
                    <a:bodyPr/>
                    <a:lstStyle/>
                    <a:p>
                      <a:pPr rtl="0" fontAlgn="ctr">
                        <a:buFont typeface="Arial" panose="020B0604020202020204" pitchFamily="34" charset="0"/>
                        <a:buChar char="•"/>
                      </a:pPr>
                      <a:r>
                        <a:rPr lang="pt-BR" sz="1100" b="0" dirty="0">
                          <a:effectLst/>
                        </a:rPr>
                        <a:t>Verifique se os troncos estão configurados corretamente.</a:t>
                      </a:r>
                    </a:p>
                    <a:p>
                      <a:pPr rtl="0" fontAlgn="ctr">
                        <a:buFont typeface="Arial" panose="020B0604020202020204" pitchFamily="34" charset="0"/>
                        <a:buChar char="•"/>
                      </a:pPr>
                      <a:r>
                        <a:rPr lang="pt-BR" sz="1100" b="0" dirty="0">
                          <a:effectLst/>
                        </a:rPr>
                        <a:t>Verifique se a porta é uma porta de tronco e habilitada.</a:t>
                      </a:r>
                    </a:p>
                  </a:txBody>
                  <a:tcPr marL="47625" marR="47625" marT="47625" marB="47625" anchor="ctr"/>
                </a:tc>
                <a:tc>
                  <a:txBody>
                    <a:bodyPr/>
                    <a:lstStyle/>
                    <a:p>
                      <a:pPr rtl="0" fontAlgn="ctr"/>
                      <a:r>
                        <a:rPr lang="pt-BR" sz="1100" b="1" dirty="0">
                          <a:effectLst/>
                        </a:rPr>
                        <a:t>show interface </a:t>
                      </a:r>
                      <a:r>
                        <a:rPr lang="pt-BR" sz="1100" b="1" dirty="0" err="1">
                          <a:effectLst/>
                        </a:rPr>
                        <a:t>trunk</a:t>
                      </a:r>
                      <a:br>
                        <a:rPr lang="en-US" sz="1100" b="0" dirty="0">
                          <a:effectLst/>
                        </a:rPr>
                      </a:br>
                      <a:r>
                        <a:rPr lang="pt-BR" sz="1100" b="1" dirty="0">
                          <a:effectLst/>
                        </a:rPr>
                        <a:t>show running-</a:t>
                      </a:r>
                      <a:r>
                        <a:rPr lang="pt-BR" sz="1100" b="1" dirty="0" err="1">
                          <a:effectLst/>
                        </a:rPr>
                        <a:t>config</a:t>
                      </a:r>
                    </a:p>
                  </a:txBody>
                  <a:tcPr marL="47625" marR="47625" marT="47625" marB="47625" anchor="ctr"/>
                </a:tc>
                <a:extLst>
                  <a:ext uri="{0D108BD9-81ED-4DB2-BD59-A6C34878D82A}">
                    <a16:rowId xmlns:a16="http://schemas.microsoft.com/office/drawing/2014/main" val="3645173122"/>
                  </a:ext>
                </a:extLst>
              </a:tr>
              <a:tr h="370840">
                <a:tc>
                  <a:txBody>
                    <a:bodyPr/>
                    <a:lstStyle/>
                    <a:p>
                      <a:pPr rtl="0" fontAlgn="ctr"/>
                      <a:r>
                        <a:rPr lang="pt-BR" sz="1100" b="0" dirty="0">
                          <a:effectLst/>
                        </a:rPr>
                        <a:t>Problemas de porta de acesso ao switch</a:t>
                      </a:r>
                    </a:p>
                  </a:txBody>
                  <a:tcPr marL="47625" marR="47625" marT="47625" marB="47625" anchor="ctr"/>
                </a:tc>
                <a:tc>
                  <a:txBody>
                    <a:bodyPr/>
                    <a:lstStyle/>
                    <a:p>
                      <a:pPr rtl="0" fontAlgn="ctr">
                        <a:buFont typeface="Arial" panose="020B0604020202020204" pitchFamily="34" charset="0"/>
                        <a:buChar char="•"/>
                      </a:pPr>
                      <a:r>
                        <a:rPr lang="pt-BR" sz="1100" b="0" dirty="0">
                          <a:effectLst/>
                        </a:rPr>
                        <a:t>Atribua a VLAN correta para acessar a porta.</a:t>
                      </a:r>
                    </a:p>
                    <a:p>
                      <a:pPr rtl="0" fontAlgn="ctr">
                        <a:buFont typeface="Arial" panose="020B0604020202020204" pitchFamily="34" charset="0"/>
                        <a:buChar char="•"/>
                      </a:pPr>
                      <a:r>
                        <a:rPr lang="pt-BR" sz="1100" b="0" dirty="0">
                          <a:effectLst/>
                        </a:rPr>
                        <a:t>Verifique se a porta é uma porta de acesso e habilitada.</a:t>
                      </a:r>
                    </a:p>
                    <a:p>
                      <a:pPr rtl="0" fontAlgn="ctr">
                        <a:buFont typeface="Arial" panose="020B0604020202020204" pitchFamily="34" charset="0"/>
                        <a:buChar char="•"/>
                      </a:pPr>
                      <a:r>
                        <a:rPr lang="pt-BR" sz="1100" b="0" dirty="0">
                          <a:effectLst/>
                        </a:rPr>
                        <a:t>O host está configurado incorretamente na </a:t>
                      </a:r>
                      <a:r>
                        <a:rPr lang="pt-BR" sz="1100" b="0" dirty="0" err="1">
                          <a:effectLst/>
                        </a:rPr>
                        <a:t>sub-rede</a:t>
                      </a:r>
                      <a:r>
                        <a:rPr lang="pt-BR" sz="1100" b="0" dirty="0">
                          <a:effectLst/>
                        </a:rPr>
                        <a:t> errada.</a:t>
                      </a:r>
                    </a:p>
                  </a:txBody>
                  <a:tcPr marL="47625" marR="47625" marT="47625" marB="47625" anchor="ctr"/>
                </a:tc>
                <a:tc>
                  <a:txBody>
                    <a:bodyPr/>
                    <a:lstStyle/>
                    <a:p>
                      <a:pPr rtl="0" fontAlgn="ctr"/>
                      <a:r>
                        <a:rPr lang="pt-BR" sz="1100" b="1" dirty="0">
                          <a:effectLst/>
                        </a:rPr>
                        <a:t>show interfaces </a:t>
                      </a:r>
                      <a:r>
                        <a:rPr lang="pt-BR" sz="1100" b="1" err="1">
                          <a:effectLst/>
                        </a:rPr>
                        <a:t>switchport</a:t>
                      </a:r>
                      <a:br>
                        <a:rPr lang="en-US" sz="1100" b="0" dirty="0">
                          <a:effectLst/>
                        </a:rPr>
                      </a:br>
                      <a:r>
                        <a:rPr lang="pt-BR" sz="1100" b="1" dirty="0">
                          <a:effectLst/>
                        </a:rPr>
                        <a:t>show running-</a:t>
                      </a:r>
                      <a:r>
                        <a:rPr lang="pt-BR" sz="1100" b="1" dirty="0" err="1">
                          <a:effectLst/>
                        </a:rPr>
                        <a:t>config</a:t>
                      </a:r>
                      <a:r>
                        <a:rPr lang="pt-BR" sz="1100" b="1" dirty="0">
                          <a:effectLst/>
                        </a:rPr>
                        <a:t> interface</a:t>
                      </a:r>
                      <a:br>
                        <a:rPr lang="en-US" sz="1100" b="0" dirty="0">
                          <a:effectLst/>
                        </a:rPr>
                      </a:br>
                      <a:r>
                        <a:rPr lang="pt-BR" sz="1100" b="1" dirty="0" err="1">
                          <a:effectLst/>
                        </a:rPr>
                        <a:t>ipconfig</a:t>
                      </a:r>
                    </a:p>
                  </a:txBody>
                  <a:tcPr marL="47625" marR="47625" marT="47625" marB="47625" anchor="ctr"/>
                </a:tc>
                <a:extLst>
                  <a:ext uri="{0D108BD9-81ED-4DB2-BD59-A6C34878D82A}">
                    <a16:rowId xmlns:a16="http://schemas.microsoft.com/office/drawing/2014/main" val="1924430848"/>
                  </a:ext>
                </a:extLst>
              </a:tr>
              <a:tr h="370840">
                <a:tc>
                  <a:txBody>
                    <a:bodyPr/>
                    <a:lstStyle/>
                    <a:p>
                      <a:pPr rtl="0" fontAlgn="ctr"/>
                      <a:r>
                        <a:rPr lang="pt-BR" sz="1100" b="0" dirty="0">
                          <a:effectLst/>
                        </a:rPr>
                        <a:t>Problemas de configuração do roteador</a:t>
                      </a:r>
                    </a:p>
                  </a:txBody>
                  <a:tcPr marL="47625" marR="47625" marT="47625" marB="47625" anchor="ctr"/>
                </a:tc>
                <a:tc>
                  <a:txBody>
                    <a:bodyPr/>
                    <a:lstStyle/>
                    <a:p>
                      <a:pPr rtl="0" fontAlgn="ctr">
                        <a:buFont typeface="Arial" panose="020B0604020202020204" pitchFamily="34" charset="0"/>
                        <a:buChar char="•"/>
                      </a:pPr>
                      <a:r>
                        <a:rPr lang="pt-BR" sz="1100" b="0" dirty="0">
                          <a:effectLst/>
                        </a:rPr>
                        <a:t>O endereço IPv4 da </a:t>
                      </a:r>
                      <a:r>
                        <a:rPr lang="pt-BR" sz="1100" b="0" err="1">
                          <a:effectLst/>
                        </a:rPr>
                        <a:t>subinterface</a:t>
                      </a:r>
                      <a:r>
                        <a:rPr lang="pt-BR" sz="1100" b="0" dirty="0">
                          <a:effectLst/>
                        </a:rPr>
                        <a:t> do roteador está configurado incorretamente.</a:t>
                      </a:r>
                    </a:p>
                    <a:p>
                      <a:pPr rtl="0" fontAlgn="ctr">
                        <a:buFont typeface="Arial" panose="020B0604020202020204" pitchFamily="34" charset="0"/>
                        <a:buChar char="•"/>
                      </a:pPr>
                      <a:r>
                        <a:rPr lang="pt-BR" sz="1100" b="0" dirty="0">
                          <a:effectLst/>
                        </a:rPr>
                        <a:t>A </a:t>
                      </a:r>
                      <a:r>
                        <a:rPr lang="pt-BR" sz="1100" b="0" err="1">
                          <a:effectLst/>
                        </a:rPr>
                        <a:t>subinterface</a:t>
                      </a:r>
                      <a:r>
                        <a:rPr lang="pt-BR" sz="1100" b="0" dirty="0">
                          <a:effectLst/>
                        </a:rPr>
                        <a:t> do roteador é atribuída ao ID da VLAN.</a:t>
                      </a:r>
                    </a:p>
                  </a:txBody>
                  <a:tcPr marL="47625" marR="47625" marT="47625" marB="47625" anchor="ctr"/>
                </a:tc>
                <a:tc>
                  <a:txBody>
                    <a:bodyPr/>
                    <a:lstStyle/>
                    <a:p>
                      <a:pPr rtl="0" fontAlgn="ctr"/>
                      <a:r>
                        <a:rPr lang="pt-BR" sz="1100" b="1" dirty="0">
                          <a:effectLst/>
                        </a:rPr>
                        <a:t>show </a:t>
                      </a:r>
                      <a:r>
                        <a:rPr lang="pt-BR" sz="1100" b="1" err="1">
                          <a:effectLst/>
                        </a:rPr>
                        <a:t>ip</a:t>
                      </a:r>
                      <a:r>
                        <a:rPr lang="pt-BR" sz="1100" b="1" dirty="0">
                          <a:effectLst/>
                        </a:rPr>
                        <a:t> interface </a:t>
                      </a:r>
                      <a:r>
                        <a:rPr lang="pt-BR" sz="1100" b="1" err="1">
                          <a:effectLst/>
                        </a:rPr>
                        <a:t>brief</a:t>
                      </a:r>
                      <a:br>
                        <a:rPr lang="en-US" sz="1100" b="0" dirty="0">
                          <a:effectLst/>
                        </a:rPr>
                      </a:br>
                      <a:r>
                        <a:rPr lang="pt-BR" sz="1100" b="1" dirty="0">
                          <a:effectLst/>
                        </a:rPr>
                        <a:t>show interfaces</a:t>
                      </a:r>
                    </a:p>
                  </a:txBody>
                  <a:tcPr marL="47625" marR="47625" marT="47625" marB="47625" anchor="ctr"/>
                </a:tc>
                <a:extLst>
                  <a:ext uri="{0D108BD9-81ED-4DB2-BD59-A6C34878D82A}">
                    <a16:rowId xmlns:a16="http://schemas.microsoft.com/office/drawing/2014/main" val="686722580"/>
                  </a:ext>
                </a:extLst>
              </a:tr>
            </a:tbl>
          </a:graphicData>
        </a:graphic>
      </p:graphicFrame>
    </p:spTree>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Solucionar problemas de roteamento entre VLAN</a:t>
            </a:r>
            <a:br>
              <a:rPr lang="en-US" dirty="0"/>
            </a:br>
            <a:r>
              <a:rPr lang="pt-BR" sz="2400"/>
              <a:t>Troubleshooting de Cenário de Roteamento Inter-VLAN</a:t>
            </a:r>
          </a:p>
        </p:txBody>
      </p:sp>
      <p:sp>
        <p:nvSpPr>
          <p:cNvPr id="5" name="Content Placeholder 4">
            <a:extLst>
              <a:ext uri="{FF2B5EF4-FFF2-40B4-BE49-F238E27FC236}">
                <a16:creationId xmlns:a16="http://schemas.microsoft.com/office/drawing/2014/main" id="{2CA6C124-9D8D-ED4E-8A18-2317D9C90B50}"/>
              </a:ext>
            </a:extLst>
          </p:cNvPr>
          <p:cNvSpPr>
            <a:spLocks noGrp="1"/>
          </p:cNvSpPr>
          <p:nvPr>
            <p:ph idx="1"/>
          </p:nvPr>
        </p:nvSpPr>
        <p:spPr>
          <a:xfrm>
            <a:off x="141316" y="1031358"/>
            <a:ext cx="3931981" cy="1083192"/>
          </a:xfrm>
        </p:spPr>
        <p:txBody>
          <a:bodyPr/>
          <a:lstStyle/>
          <a:p>
            <a:pPr marL="0" indent="0" algn="l" rtl="0"/>
            <a:r>
              <a:rPr lang="pt-BR" sz="1400">
                <a:solidFill>
                  <a:srgbClr val="000000"/>
                </a:solidFill>
              </a:rPr>
              <a:t>Exemplos de alguns desses problemas de roteamento entre VLAN agora serão abordados com mais detalhes. Esta topologia será usada para todos esses problemas.</a:t>
            </a:r>
          </a:p>
          <a:p>
            <a:pPr marL="0" indent="0" algn="l"/>
            <a:endParaRPr lang="en-US" sz="1400" b="1" dirty="0">
              <a:solidFill>
                <a:srgbClr val="000000"/>
              </a:solidFill>
            </a:endParaRPr>
          </a:p>
        </p:txBody>
      </p:sp>
      <p:graphicFrame>
        <p:nvGraphicFramePr>
          <p:cNvPr id="11" name="Table 10">
            <a:extLst>
              <a:ext uri="{FF2B5EF4-FFF2-40B4-BE49-F238E27FC236}">
                <a16:creationId xmlns:a16="http://schemas.microsoft.com/office/drawing/2014/main" id="{4B7E334E-9723-7447-9243-5333D300CF41}"/>
              </a:ext>
            </a:extLst>
          </p:cNvPr>
          <p:cNvGraphicFramePr>
            <a:graphicFrameLocks noGrp="1"/>
          </p:cNvGraphicFramePr>
          <p:nvPr>
            <p:extLst>
              <p:ext uri="{D42A27DB-BD31-4B8C-83A1-F6EECF244321}">
                <p14:modId xmlns:p14="http://schemas.microsoft.com/office/powerpoint/2010/main" val="2879973362"/>
              </p:ext>
            </p:extLst>
          </p:nvPr>
        </p:nvGraphicFramePr>
        <p:xfrm>
          <a:off x="474662" y="2366815"/>
          <a:ext cx="3499137" cy="1854200"/>
        </p:xfrm>
        <a:graphic>
          <a:graphicData uri="http://schemas.openxmlformats.org/drawingml/2006/table">
            <a:tbl>
              <a:tblPr firstRow="1" bandRow="1">
                <a:tableStyleId>{5C22544A-7EE6-4342-B048-85BDC9FD1C3A}</a:tableStyleId>
              </a:tblPr>
              <a:tblGrid>
                <a:gridCol w="1258445">
                  <a:extLst>
                    <a:ext uri="{9D8B030D-6E8A-4147-A177-3AD203B41FA5}">
                      <a16:colId xmlns:a16="http://schemas.microsoft.com/office/drawing/2014/main" val="1064177793"/>
                    </a:ext>
                  </a:extLst>
                </a:gridCol>
                <a:gridCol w="648586">
                  <a:extLst>
                    <a:ext uri="{9D8B030D-6E8A-4147-A177-3AD203B41FA5}">
                      <a16:colId xmlns:a16="http://schemas.microsoft.com/office/drawing/2014/main" val="133967715"/>
                    </a:ext>
                  </a:extLst>
                </a:gridCol>
                <a:gridCol w="1592106">
                  <a:extLst>
                    <a:ext uri="{9D8B030D-6E8A-4147-A177-3AD203B41FA5}">
                      <a16:colId xmlns:a16="http://schemas.microsoft.com/office/drawing/2014/main" val="2509370421"/>
                    </a:ext>
                  </a:extLst>
                </a:gridCol>
              </a:tblGrid>
              <a:tr h="370840">
                <a:tc gridSpan="3">
                  <a:txBody>
                    <a:bodyPr/>
                    <a:lstStyle/>
                    <a:p>
                      <a:pPr rtl="0"/>
                      <a:r>
                        <a:rPr lang="pt-BR"/>
                        <a:t>Subinterfaces do Roteador R1</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49119035"/>
                  </a:ext>
                </a:extLst>
              </a:tr>
              <a:tr h="370840">
                <a:tc>
                  <a:txBody>
                    <a:bodyPr/>
                    <a:lstStyle/>
                    <a:p>
                      <a:pPr algn="l" rtl="0" fontAlgn="ctr"/>
                      <a:r>
                        <a:rPr lang="pt-BR" b="1">
                          <a:effectLst/>
                        </a:rPr>
                        <a:t>Subinterface</a:t>
                      </a:r>
                    </a:p>
                  </a:txBody>
                  <a:tcPr marL="47625" marR="47625" marT="47625" marB="47625" anchor="ctr"/>
                </a:tc>
                <a:tc>
                  <a:txBody>
                    <a:bodyPr/>
                    <a:lstStyle/>
                    <a:p>
                      <a:pPr algn="l" rtl="0" fontAlgn="ctr"/>
                      <a:r>
                        <a:rPr lang="pt-BR" b="1">
                          <a:effectLst/>
                        </a:rPr>
                        <a:t>VLAN</a:t>
                      </a:r>
                    </a:p>
                  </a:txBody>
                  <a:tcPr marL="47625" marR="47625" marT="47625" marB="47625" anchor="ctr"/>
                </a:tc>
                <a:tc>
                  <a:txBody>
                    <a:bodyPr/>
                    <a:lstStyle/>
                    <a:p>
                      <a:pPr algn="l" rtl="0" fontAlgn="ctr"/>
                      <a:r>
                        <a:rPr lang="pt-BR" b="1">
                          <a:effectLst/>
                        </a:rPr>
                        <a:t>Endereço IP</a:t>
                      </a:r>
                    </a:p>
                  </a:txBody>
                  <a:tcPr marL="47625" marR="47625" marT="47625" marB="47625" anchor="ctr"/>
                </a:tc>
                <a:extLst>
                  <a:ext uri="{0D108BD9-81ED-4DB2-BD59-A6C34878D82A}">
                    <a16:rowId xmlns:a16="http://schemas.microsoft.com/office/drawing/2014/main" val="3554507810"/>
                  </a:ext>
                </a:extLst>
              </a:tr>
              <a:tr h="370840">
                <a:tc>
                  <a:txBody>
                    <a:bodyPr/>
                    <a:lstStyle/>
                    <a:p>
                      <a:pPr rtl="0" fontAlgn="ctr"/>
                      <a:r>
                        <a:rPr lang="pt-BR" b="0">
                          <a:effectLst/>
                        </a:rPr>
                        <a:t>G0/0/0.10</a:t>
                      </a:r>
                    </a:p>
                  </a:txBody>
                  <a:tcPr marL="47625" marR="47625" marT="47625" marB="47625" anchor="ctr"/>
                </a:tc>
                <a:tc>
                  <a:txBody>
                    <a:bodyPr/>
                    <a:lstStyle/>
                    <a:p>
                      <a:pPr rtl="0" fontAlgn="ctr"/>
                      <a:r>
                        <a:rPr lang="pt-BR" b="0">
                          <a:effectLst/>
                        </a:rPr>
                        <a:t>10</a:t>
                      </a:r>
                    </a:p>
                  </a:txBody>
                  <a:tcPr marL="47625" marR="47625" marT="47625" marB="47625" anchor="ctr"/>
                </a:tc>
                <a:tc>
                  <a:txBody>
                    <a:bodyPr/>
                    <a:lstStyle/>
                    <a:p>
                      <a:pPr rtl="0" fontAlgn="ctr"/>
                      <a:r>
                        <a:rPr lang="pt-BR" b="0">
                          <a:effectLst/>
                        </a:rPr>
                        <a:t>192.168.10.1/24</a:t>
                      </a:r>
                    </a:p>
                  </a:txBody>
                  <a:tcPr marL="47625" marR="47625" marT="47625" marB="47625" anchor="ctr"/>
                </a:tc>
                <a:extLst>
                  <a:ext uri="{0D108BD9-81ED-4DB2-BD59-A6C34878D82A}">
                    <a16:rowId xmlns:a16="http://schemas.microsoft.com/office/drawing/2014/main" val="1414935362"/>
                  </a:ext>
                </a:extLst>
              </a:tr>
              <a:tr h="370840">
                <a:tc>
                  <a:txBody>
                    <a:bodyPr/>
                    <a:lstStyle/>
                    <a:p>
                      <a:pPr rtl="0" fontAlgn="ctr"/>
                      <a:r>
                        <a:rPr lang="pt-BR" b="0">
                          <a:effectLst/>
                        </a:rPr>
                        <a:t>G0/0/0.20</a:t>
                      </a:r>
                    </a:p>
                  </a:txBody>
                  <a:tcPr marL="47625" marR="47625" marT="47625" marB="47625" anchor="ctr"/>
                </a:tc>
                <a:tc>
                  <a:txBody>
                    <a:bodyPr/>
                    <a:lstStyle/>
                    <a:p>
                      <a:pPr rtl="0" fontAlgn="ctr"/>
                      <a:r>
                        <a:rPr lang="pt-BR" b="0">
                          <a:effectLst/>
                        </a:rPr>
                        <a:t>20</a:t>
                      </a:r>
                    </a:p>
                  </a:txBody>
                  <a:tcPr marL="47625" marR="47625" marT="47625" marB="47625" anchor="ctr"/>
                </a:tc>
                <a:tc>
                  <a:txBody>
                    <a:bodyPr/>
                    <a:lstStyle/>
                    <a:p>
                      <a:pPr rtl="0" fontAlgn="ctr"/>
                      <a:r>
                        <a:rPr lang="pt-BR" b="0">
                          <a:effectLst/>
                        </a:rPr>
                        <a:t>192.168.20.1/24</a:t>
                      </a:r>
                    </a:p>
                  </a:txBody>
                  <a:tcPr marL="47625" marR="47625" marT="47625" marB="47625" anchor="ctr"/>
                </a:tc>
                <a:extLst>
                  <a:ext uri="{0D108BD9-81ED-4DB2-BD59-A6C34878D82A}">
                    <a16:rowId xmlns:a16="http://schemas.microsoft.com/office/drawing/2014/main" val="3004946458"/>
                  </a:ext>
                </a:extLst>
              </a:tr>
              <a:tr h="370840">
                <a:tc>
                  <a:txBody>
                    <a:bodyPr/>
                    <a:lstStyle/>
                    <a:p>
                      <a:pPr rtl="0" fontAlgn="ctr"/>
                      <a:r>
                        <a:rPr lang="pt-BR" b="0">
                          <a:effectLst/>
                        </a:rPr>
                        <a:t>G0/0/0.30</a:t>
                      </a:r>
                    </a:p>
                  </a:txBody>
                  <a:tcPr marL="47625" marR="47625" marT="47625" marB="47625" anchor="ctr"/>
                </a:tc>
                <a:tc>
                  <a:txBody>
                    <a:bodyPr/>
                    <a:lstStyle/>
                    <a:p>
                      <a:pPr rtl="0" fontAlgn="ctr"/>
                      <a:r>
                        <a:rPr lang="pt-BR" b="0">
                          <a:effectLst/>
                        </a:rPr>
                        <a:t>99</a:t>
                      </a:r>
                    </a:p>
                  </a:txBody>
                  <a:tcPr marL="47625" marR="47625" marT="47625" marB="47625" anchor="ctr"/>
                </a:tc>
                <a:tc>
                  <a:txBody>
                    <a:bodyPr/>
                    <a:lstStyle/>
                    <a:p>
                      <a:pPr rtl="0" fontAlgn="ctr"/>
                      <a:r>
                        <a:rPr lang="pt-BR" b="0">
                          <a:effectLst/>
                        </a:rPr>
                        <a:t>192.168.99.1/24</a:t>
                      </a:r>
                    </a:p>
                  </a:txBody>
                  <a:tcPr marL="47625" marR="47625" marT="47625" marB="47625" anchor="ctr"/>
                </a:tc>
                <a:extLst>
                  <a:ext uri="{0D108BD9-81ED-4DB2-BD59-A6C34878D82A}">
                    <a16:rowId xmlns:a16="http://schemas.microsoft.com/office/drawing/2014/main" val="3357790694"/>
                  </a:ext>
                </a:extLst>
              </a:tr>
            </a:tbl>
          </a:graphicData>
        </a:graphic>
      </p:graphicFrame>
      <p:pic>
        <p:nvPicPr>
          <p:cNvPr id="10" name="Picture 9">
            <a:extLst>
              <a:ext uri="{FF2B5EF4-FFF2-40B4-BE49-F238E27FC236}">
                <a16:creationId xmlns:a16="http://schemas.microsoft.com/office/drawing/2014/main" id="{C9FE3784-2A30-B644-805D-7B4D8F94E2B2}"/>
              </a:ext>
            </a:extLst>
          </p:cNvPr>
          <p:cNvPicPr>
            <a:picLocks noChangeAspect="1"/>
          </p:cNvPicPr>
          <p:nvPr/>
        </p:nvPicPr>
        <p:blipFill>
          <a:blip r:embed="rId3"/>
          <a:stretch>
            <a:fillRect/>
          </a:stretch>
        </p:blipFill>
        <p:spPr>
          <a:xfrm>
            <a:off x="4315792" y="726800"/>
            <a:ext cx="3499138" cy="3942691"/>
          </a:xfrm>
          <a:prstGeom prst="rect">
            <a:avLst/>
          </a:prstGeom>
        </p:spPr>
      </p:pic>
    </p:spTree>
    <p:extLst>
      <p:ext uri="{BB962C8B-B14F-4D97-AF65-F5344CB8AC3E}">
        <p14:creationId xmlns:p14="http://schemas.microsoft.com/office/powerpoint/2010/main" val="4550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Solucionar problemas de roteamento entre VLANs</a:t>
            </a:r>
            <a:br>
              <a:rPr lang="en-US" dirty="0"/>
            </a:br>
            <a:r>
              <a:rPr lang="pt-BR" sz="2400"/>
              <a:t>VLANs ausentes</a:t>
            </a:r>
          </a:p>
        </p:txBody>
      </p:sp>
      <p:sp>
        <p:nvSpPr>
          <p:cNvPr id="4" name="Content Placeholder 3">
            <a:extLst>
              <a:ext uri="{FF2B5EF4-FFF2-40B4-BE49-F238E27FC236}">
                <a16:creationId xmlns:a16="http://schemas.microsoft.com/office/drawing/2014/main" id="{43D1E904-51FB-AE4A-A175-2BD635783D6D}"/>
              </a:ext>
            </a:extLst>
          </p:cNvPr>
          <p:cNvSpPr>
            <a:spLocks noGrp="1"/>
          </p:cNvSpPr>
          <p:nvPr>
            <p:ph idx="1"/>
          </p:nvPr>
        </p:nvSpPr>
        <p:spPr>
          <a:xfrm>
            <a:off x="0" y="731837"/>
            <a:ext cx="4247803" cy="3689897"/>
          </a:xfrm>
        </p:spPr>
        <p:txBody>
          <a:bodyPr/>
          <a:lstStyle/>
          <a:p>
            <a:pPr marL="0" indent="0" algn="l" rtl="0"/>
            <a:r>
              <a:rPr lang="pt-BR" sz="1500">
                <a:solidFill>
                  <a:srgbClr val="000000"/>
                </a:solidFill>
              </a:rPr>
              <a:t>Um problema de conectividade entre VLAN pode ser causado por uma VLAN ausente. A VLAN pode estar ausente se não foi criada, foi excluída acidentalmente ou não é permitida no link do tronco.</a:t>
            </a:r>
          </a:p>
          <a:p>
            <a:pPr marL="0" indent="0" algn="l"/>
            <a:endParaRPr lang="en-US" sz="1500" dirty="0">
              <a:solidFill>
                <a:srgbClr val="000000"/>
              </a:solidFill>
            </a:endParaRPr>
          </a:p>
          <a:p>
            <a:pPr marL="0" indent="0" algn="l" rtl="0"/>
            <a:r>
              <a:rPr lang="pt-BR" sz="1500">
                <a:solidFill>
                  <a:srgbClr val="000000"/>
                </a:solidFill>
              </a:rPr>
              <a:t>Quando uma VLAN é excluída, todas as portas atribuídas a essa VLAN ficam inativas. Eles permanecem associados à VLAN (e, portanto, inativos) até você atribuí-los a uma nova VLAN ou recriar a VLAN ausente. Recriar a VLAN ausente reatribuiria automaticamente os hosts a ela.</a:t>
            </a:r>
          </a:p>
          <a:p>
            <a:pPr marL="0" indent="0" algn="l"/>
            <a:endParaRPr lang="en-US" sz="1500" dirty="0">
              <a:solidFill>
                <a:srgbClr val="000000"/>
              </a:solidFill>
            </a:endParaRPr>
          </a:p>
          <a:p>
            <a:pPr marL="0" indent="0" algn="l" rtl="0"/>
            <a:r>
              <a:rPr lang="pt-BR" sz="1500">
                <a:solidFill>
                  <a:srgbClr val="000000"/>
                </a:solidFill>
              </a:rPr>
              <a:t>Use o comando </a:t>
            </a:r>
            <a:r>
              <a:rPr lang="pt-BR" sz="1500" b="1">
                <a:solidFill>
                  <a:srgbClr val="000000"/>
                </a:solidFill>
              </a:rPr>
              <a:t>show interface</a:t>
            </a:r>
            <a:r>
              <a:rPr lang="pt-BR" sz="1500" i="1">
                <a:solidFill>
                  <a:srgbClr val="000000"/>
                </a:solidFill>
              </a:rPr>
              <a:t>interface-id</a:t>
            </a:r>
            <a:r>
              <a:rPr lang="pt-BR" sz="1500" b="1">
                <a:solidFill>
                  <a:srgbClr val="000000"/>
                </a:solidFill>
              </a:rPr>
              <a:t>switchport</a:t>
            </a:r>
            <a:r>
              <a:rPr lang="pt-BR" sz="1500">
                <a:solidFill>
                  <a:srgbClr val="000000"/>
                </a:solidFill>
              </a:rPr>
              <a:t> para verificar a associação à VLAN da porta.</a:t>
            </a:r>
          </a:p>
        </p:txBody>
      </p:sp>
      <p:pic>
        <p:nvPicPr>
          <p:cNvPr id="7" name="Picture 6">
            <a:extLst>
              <a:ext uri="{FF2B5EF4-FFF2-40B4-BE49-F238E27FC236}">
                <a16:creationId xmlns:a16="http://schemas.microsoft.com/office/drawing/2014/main" id="{08B19872-2E37-FA49-BC68-9D1DAFF1C51B}"/>
              </a:ext>
            </a:extLst>
          </p:cNvPr>
          <p:cNvPicPr>
            <a:picLocks noChangeAspect="1"/>
          </p:cNvPicPr>
          <p:nvPr/>
        </p:nvPicPr>
        <p:blipFill>
          <a:blip r:embed="rId3"/>
          <a:stretch>
            <a:fillRect/>
          </a:stretch>
        </p:blipFill>
        <p:spPr>
          <a:xfrm>
            <a:off x="4247803" y="1040085"/>
            <a:ext cx="4508500" cy="3073400"/>
          </a:xfrm>
          <a:prstGeom prst="rect">
            <a:avLst/>
          </a:prstGeom>
        </p:spPr>
      </p:pic>
    </p:spTree>
    <p:extLst>
      <p:ext uri="{BB962C8B-B14F-4D97-AF65-F5344CB8AC3E}">
        <p14:creationId xmlns:p14="http://schemas.microsoft.com/office/powerpoint/2010/main" val="38822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dirty="0">
                <a:ea typeface="ＭＳ Ｐゴシック"/>
              </a:rPr>
              <a:t>Solucionar Problemas </a:t>
            </a:r>
            <a:r>
              <a:rPr lang="pt-BR" sz="2400" dirty="0" err="1">
                <a:ea typeface="ＭＳ Ｐゴシック"/>
              </a:rPr>
              <a:t>dePorta</a:t>
            </a:r>
            <a:r>
              <a:rPr lang="pt-BR" sz="2400" dirty="0">
                <a:ea typeface="ＭＳ Ｐゴシック"/>
              </a:rPr>
              <a:t> de Tronco </a:t>
            </a:r>
            <a:r>
              <a:rPr lang="pt-BR" sz="2400" dirty="0" err="1">
                <a:ea typeface="ＭＳ Ｐゴシック"/>
              </a:rPr>
              <a:t>doSwitch</a:t>
            </a:r>
            <a:r>
              <a:rPr lang="pt-BR" sz="2400" dirty="0">
                <a:ea typeface="ＭＳ Ｐゴシック"/>
              </a:rPr>
              <a:t> de Roteamento </a:t>
            </a:r>
            <a:r>
              <a:rPr lang="pt-BR" sz="2400" dirty="0" err="1">
                <a:ea typeface="ＭＳ Ｐゴシック"/>
              </a:rPr>
              <a:t>Inter-VLAN</a:t>
            </a:r>
            <a:endParaRPr lang="pt-BR" sz="2400">
              <a:ea typeface="ＭＳ Ｐゴシック"/>
            </a:endParaRPr>
          </a:p>
        </p:txBody>
      </p:sp>
      <p:sp>
        <p:nvSpPr>
          <p:cNvPr id="5" name="Content Placeholder 4">
            <a:extLst>
              <a:ext uri="{FF2B5EF4-FFF2-40B4-BE49-F238E27FC236}">
                <a16:creationId xmlns:a16="http://schemas.microsoft.com/office/drawing/2014/main" id="{AFC1BFF7-A6AE-E44B-8FB1-E7A3710468E3}"/>
              </a:ext>
            </a:extLst>
          </p:cNvPr>
          <p:cNvSpPr>
            <a:spLocks noGrp="1"/>
          </p:cNvSpPr>
          <p:nvPr>
            <p:ph idx="1"/>
          </p:nvPr>
        </p:nvSpPr>
        <p:spPr>
          <a:xfrm>
            <a:off x="231192" y="676154"/>
            <a:ext cx="8555214" cy="1637290"/>
          </a:xfrm>
        </p:spPr>
        <p:txBody>
          <a:bodyPr/>
          <a:lstStyle/>
          <a:p>
            <a:pPr marL="0" indent="0" algn="l" rtl="0"/>
            <a:r>
              <a:rPr lang="pt-BR" sz="1600">
                <a:solidFill>
                  <a:srgbClr val="000000"/>
                </a:solidFill>
              </a:rPr>
              <a:t>Outro problema para o roteamento entre VLAN inclui portas de switch mal configuradas. Em uma solução inter-VLAN herdada, isso pode ser causado quando a porta do roteador de conexão não está atribuída à VLAN correta.</a:t>
            </a:r>
          </a:p>
          <a:p>
            <a:pPr marL="0" indent="0" algn="l" rtl="0"/>
            <a:r>
              <a:rPr lang="pt-BR" sz="1600">
                <a:solidFill>
                  <a:srgbClr val="000000"/>
                </a:solidFill>
              </a:rPr>
              <a:t>No entanto, com uma solução de roteador-on-a-stick, a causa mais comum é uma porta de tronco mal configurada.</a:t>
            </a:r>
          </a:p>
          <a:p>
            <a:pPr marL="342900" indent="-342900" algn="l" rtl="0">
              <a:buFont typeface="Arial" panose="020B0604020202020204" pitchFamily="34" charset="0"/>
              <a:buChar char="•"/>
            </a:pPr>
            <a:r>
              <a:rPr lang="pt-BR" sz="1600">
                <a:solidFill>
                  <a:srgbClr val="000000"/>
                </a:solidFill>
              </a:rPr>
              <a:t>Verifique se a porta conectada ao roteador está configurada corretamente como um link de tronco usando o comando </a:t>
            </a:r>
            <a:r>
              <a:rPr lang="pt-BR" sz="1600" b="1">
                <a:solidFill>
                  <a:srgbClr val="000000"/>
                </a:solidFill>
              </a:rPr>
              <a:t>show interface trunk</a:t>
            </a:r>
            <a:r>
              <a:rPr lang="pt-BR" sz="1600">
                <a:solidFill>
                  <a:srgbClr val="000000"/>
                </a:solidFill>
              </a:rPr>
              <a:t> .</a:t>
            </a:r>
          </a:p>
          <a:p>
            <a:pPr marL="342900" indent="-342900" algn="l" rtl="0">
              <a:buFont typeface="Arial" panose="020B0604020202020204" pitchFamily="34" charset="0"/>
              <a:buChar char="•"/>
            </a:pPr>
            <a:r>
              <a:rPr lang="pt-BR" sz="1600">
                <a:solidFill>
                  <a:srgbClr val="000000"/>
                </a:solidFill>
              </a:rPr>
              <a:t>Se essa porta estiver ausente na saída, examine a configuração da porta com o comando </a:t>
            </a:r>
            <a:r>
              <a:rPr lang="pt-BR" sz="1600" b="1">
                <a:solidFill>
                  <a:srgbClr val="000000"/>
                </a:solidFill>
              </a:rPr>
              <a:t>show running-config interface X</a:t>
            </a:r>
            <a:r>
              <a:rPr lang="pt-BR" sz="1600">
                <a:solidFill>
                  <a:srgbClr val="000000"/>
                </a:solidFill>
              </a:rPr>
              <a:t> para ver como a porta está configurada.</a:t>
            </a:r>
          </a:p>
        </p:txBody>
      </p:sp>
      <p:pic>
        <p:nvPicPr>
          <p:cNvPr id="8" name="Picture 7">
            <a:extLst>
              <a:ext uri="{FF2B5EF4-FFF2-40B4-BE49-F238E27FC236}">
                <a16:creationId xmlns:a16="http://schemas.microsoft.com/office/drawing/2014/main" id="{21061775-9A68-8143-B96C-E5F6ED67C25D}"/>
              </a:ext>
            </a:extLst>
          </p:cNvPr>
          <p:cNvPicPr>
            <a:picLocks noChangeAspect="1"/>
          </p:cNvPicPr>
          <p:nvPr/>
        </p:nvPicPr>
        <p:blipFill>
          <a:blip r:embed="rId3"/>
          <a:stretch>
            <a:fillRect/>
          </a:stretch>
        </p:blipFill>
        <p:spPr>
          <a:xfrm>
            <a:off x="1088968" y="3307171"/>
            <a:ext cx="4737868" cy="1839295"/>
          </a:xfrm>
          <a:prstGeom prst="rect">
            <a:avLst/>
          </a:prstGeom>
        </p:spPr>
      </p:pic>
    </p:spTree>
    <p:extLst>
      <p:ext uri="{BB962C8B-B14F-4D97-AF65-F5344CB8AC3E}">
        <p14:creationId xmlns:p14="http://schemas.microsoft.com/office/powerpoint/2010/main" val="22086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dirty="0">
                <a:ea typeface="ＭＳ Ｐゴシック"/>
              </a:rPr>
              <a:t>Solucionar Problemas </a:t>
            </a:r>
            <a:r>
              <a:rPr lang="pt-BR" sz="2400" dirty="0" err="1">
                <a:ea typeface="ＭＳ Ｐゴシック"/>
              </a:rPr>
              <a:t>dePorta</a:t>
            </a:r>
            <a:r>
              <a:rPr lang="pt-BR" sz="2400" dirty="0">
                <a:ea typeface="ＭＳ Ｐゴシック"/>
              </a:rPr>
              <a:t> de Acesso </a:t>
            </a:r>
            <a:r>
              <a:rPr lang="pt-BR" sz="2400" dirty="0" err="1">
                <a:ea typeface="ＭＳ Ｐゴシック"/>
              </a:rPr>
              <a:t>doSwitch</a:t>
            </a:r>
            <a:r>
              <a:rPr lang="pt-BR" sz="2400" dirty="0">
                <a:ea typeface="ＭＳ Ｐゴシック"/>
              </a:rPr>
              <a:t> de Roteamento </a:t>
            </a:r>
            <a:r>
              <a:rPr lang="pt-BR" sz="2400" dirty="0" err="1">
                <a:ea typeface="ＭＳ Ｐゴシック"/>
              </a:rPr>
              <a:t>Inter-VLAN</a:t>
            </a:r>
            <a:endParaRPr lang="pt-BR" sz="2400">
              <a:ea typeface="ＭＳ Ｐゴシック"/>
            </a:endParaRPr>
          </a:p>
        </p:txBody>
      </p:sp>
      <p:sp>
        <p:nvSpPr>
          <p:cNvPr id="4" name="Content Placeholder 3">
            <a:extLst>
              <a:ext uri="{FF2B5EF4-FFF2-40B4-BE49-F238E27FC236}">
                <a16:creationId xmlns:a16="http://schemas.microsoft.com/office/drawing/2014/main" id="{08E29960-FBF1-9A41-B350-216A4605762D}"/>
              </a:ext>
            </a:extLst>
          </p:cNvPr>
          <p:cNvSpPr>
            <a:spLocks noGrp="1"/>
          </p:cNvSpPr>
          <p:nvPr>
            <p:ph idx="1"/>
          </p:nvPr>
        </p:nvSpPr>
        <p:spPr>
          <a:xfrm>
            <a:off x="474663" y="731837"/>
            <a:ext cx="3927476" cy="3689897"/>
          </a:xfrm>
        </p:spPr>
        <p:txBody>
          <a:bodyPr/>
          <a:lstStyle/>
          <a:p>
            <a:pPr marL="0" indent="0" algn="l" rtl="0"/>
            <a:r>
              <a:rPr lang="pt-BR" sz="1400">
                <a:solidFill>
                  <a:srgbClr val="000000"/>
                </a:solidFill>
              </a:rPr>
              <a:t>Quando houver suspeita de um problema com uma configuração da porta de acesso ao switch, use os comandos de verificação para examinar a configuração e identificar o problema.</a:t>
            </a:r>
          </a:p>
          <a:p>
            <a:pPr marL="0" indent="0" algn="l"/>
            <a:endParaRPr lang="en-US" sz="1400" dirty="0">
              <a:solidFill>
                <a:srgbClr val="000000"/>
              </a:solidFill>
            </a:endParaRPr>
          </a:p>
          <a:p>
            <a:pPr marL="0" indent="0" algn="l" rtl="0"/>
            <a:r>
              <a:rPr lang="pt-BR" sz="1400">
                <a:solidFill>
                  <a:srgbClr val="000000"/>
                </a:solidFill>
              </a:rPr>
              <a:t>Um indicador comum desse problema é que o PC tem a configuração de endereço correta (Endereço IP, Máscara de Sub-rede, Gateway Padrão), mas não consegue executar ping em seu gateway padrão.</a:t>
            </a:r>
          </a:p>
          <a:p>
            <a:pPr marL="342900" indent="-342900" algn="l" rtl="0">
              <a:buFont typeface="Arial" panose="020B0604020202020204" pitchFamily="34" charset="0"/>
              <a:buChar char="•"/>
            </a:pPr>
            <a:r>
              <a:rPr lang="pt-BR" sz="1400">
                <a:solidFill>
                  <a:srgbClr val="000000"/>
                </a:solidFill>
              </a:rPr>
              <a:t>Use o comando </a:t>
            </a:r>
            <a:r>
              <a:rPr lang="pt-BR" sz="1400" b="1">
                <a:solidFill>
                  <a:srgbClr val="000000"/>
                </a:solidFill>
              </a:rPr>
              <a:t>show vlan brief</a:t>
            </a:r>
            <a:r>
              <a:rPr lang="pt-BR" sz="1400">
                <a:solidFill>
                  <a:srgbClr val="000000"/>
                </a:solidFill>
              </a:rPr>
              <a:t>, </a:t>
            </a:r>
            <a:r>
              <a:rPr lang="pt-BR" sz="1400" b="1">
                <a:solidFill>
                  <a:srgbClr val="000000"/>
                </a:solidFill>
              </a:rPr>
              <a:t>show interface X switchport</a:t>
            </a:r>
            <a:r>
              <a:rPr lang="pt-BR" sz="1400">
                <a:solidFill>
                  <a:srgbClr val="000000"/>
                </a:solidFill>
              </a:rPr>
              <a:t>ou </a:t>
            </a:r>
            <a:r>
              <a:rPr lang="pt-BR" sz="1400" b="1">
                <a:solidFill>
                  <a:srgbClr val="000000"/>
                </a:solidFill>
              </a:rPr>
              <a:t>show running-config interface X</a:t>
            </a:r>
            <a:r>
              <a:rPr lang="pt-BR" sz="1400">
                <a:solidFill>
                  <a:srgbClr val="000000"/>
                </a:solidFill>
              </a:rPr>
              <a:t>para verificar a atribuição de VLAN de interface.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464A65E-F98A-3D4F-91C8-CD5294D4EFEB}"/>
              </a:ext>
            </a:extLst>
          </p:cNvPr>
          <p:cNvPicPr>
            <a:picLocks noChangeAspect="1"/>
          </p:cNvPicPr>
          <p:nvPr/>
        </p:nvPicPr>
        <p:blipFill>
          <a:blip r:embed="rId3"/>
          <a:stretch>
            <a:fillRect/>
          </a:stretch>
        </p:blipFill>
        <p:spPr>
          <a:xfrm>
            <a:off x="4402138" y="1154385"/>
            <a:ext cx="4267200" cy="2844800"/>
          </a:xfrm>
          <a:prstGeom prst="rect">
            <a:avLst/>
          </a:prstGeom>
        </p:spPr>
      </p:pic>
    </p:spTree>
    <p:extLst>
      <p:ext uri="{BB962C8B-B14F-4D97-AF65-F5344CB8AC3E}">
        <p14:creationId xmlns:p14="http://schemas.microsoft.com/office/powerpoint/2010/main" val="14213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Solucionar problemas de roteamento entre VLANs</a:t>
            </a:r>
            <a:br>
              <a:rPr lang="en-US" dirty="0"/>
            </a:br>
            <a:r>
              <a:rPr lang="pt-BR" sz="2400"/>
              <a:t>Problemas de configuração do roteador</a:t>
            </a:r>
          </a:p>
        </p:txBody>
      </p:sp>
      <p:sp>
        <p:nvSpPr>
          <p:cNvPr id="5" name="Content Placeholder 4">
            <a:extLst>
              <a:ext uri="{FF2B5EF4-FFF2-40B4-BE49-F238E27FC236}">
                <a16:creationId xmlns:a16="http://schemas.microsoft.com/office/drawing/2014/main" id="{38060389-7B7A-A047-A84B-97A55B8404DB}"/>
              </a:ext>
            </a:extLst>
          </p:cNvPr>
          <p:cNvSpPr>
            <a:spLocks noGrp="1"/>
          </p:cNvSpPr>
          <p:nvPr>
            <p:ph idx="1"/>
          </p:nvPr>
        </p:nvSpPr>
        <p:spPr>
          <a:xfrm>
            <a:off x="474662" y="731838"/>
            <a:ext cx="8280057" cy="2160992"/>
          </a:xfrm>
        </p:spPr>
        <p:txBody>
          <a:bodyPr/>
          <a:lstStyle/>
          <a:p>
            <a:pPr marL="0" indent="0" algn="l" rtl="0"/>
            <a:r>
              <a:rPr lang="pt-BR" sz="1600">
                <a:solidFill>
                  <a:srgbClr val="000000"/>
                </a:solidFill>
              </a:rPr>
              <a:t>Problemas de configuração do roteador em um stick geralmente estão relacionados a configurações incorretas de subinterface.</a:t>
            </a:r>
          </a:p>
          <a:p>
            <a:pPr marL="342900" indent="-342900" algn="l" rtl="0">
              <a:buFont typeface="Arial" panose="020B0604020202020204" pitchFamily="34" charset="0"/>
              <a:buChar char="•"/>
            </a:pPr>
            <a:r>
              <a:rPr lang="pt-BR" sz="1600">
                <a:solidFill>
                  <a:srgbClr val="000000"/>
                </a:solidFill>
              </a:rPr>
              <a:t>Verifique o stado da subinterface usando o comando </a:t>
            </a:r>
            <a:r>
              <a:rPr lang="pt-BR" sz="1600" b="1">
                <a:solidFill>
                  <a:srgbClr val="000000"/>
                </a:solidFill>
              </a:rPr>
              <a:t>show ip interface brief</a:t>
            </a:r>
            <a:r>
              <a:rPr lang="pt-BR" sz="1600">
                <a:solidFill>
                  <a:srgbClr val="000000"/>
                </a:solidFill>
              </a:rPr>
              <a:t> . </a:t>
            </a:r>
          </a:p>
          <a:p>
            <a:pPr marL="342900" indent="-342900" algn="l" rtl="0">
              <a:buFont typeface="Arial" panose="020B0604020202020204" pitchFamily="34" charset="0"/>
              <a:buChar char="•"/>
            </a:pPr>
            <a:r>
              <a:rPr lang="pt-BR" sz="1600">
                <a:solidFill>
                  <a:srgbClr val="000000"/>
                </a:solidFill>
              </a:rPr>
              <a:t>Verifique quais VLANs cada uma das subinterfaces está em. Para fazer isso, o comando </a:t>
            </a:r>
            <a:r>
              <a:rPr lang="pt-BR" sz="1600" b="1">
                <a:solidFill>
                  <a:srgbClr val="000000"/>
                </a:solidFill>
              </a:rPr>
              <a:t>show interfaces</a:t>
            </a:r>
            <a:r>
              <a:rPr lang="pt-BR" sz="1600">
                <a:solidFill>
                  <a:srgbClr val="000000"/>
                </a:solidFill>
              </a:rPr>
              <a:t> é útil, mas gera uma grande quantidade de saída não necessária adicional. A saída do comando pode ser reduzida usando filtros de comando IOS. Neste exemplo, use a palavra-chave </a:t>
            </a:r>
            <a:r>
              <a:rPr lang="pt-BR" sz="1600" b="1">
                <a:solidFill>
                  <a:srgbClr val="000000"/>
                </a:solidFill>
              </a:rPr>
              <a:t>include</a:t>
            </a:r>
            <a:r>
              <a:rPr lang="pt-BR" sz="1600">
                <a:solidFill>
                  <a:srgbClr val="000000"/>
                </a:solidFill>
              </a:rPr>
              <a:t> para identificar que somente linhas contendo as letras “Gig” ou “802.1Q”</a:t>
            </a:r>
          </a:p>
        </p:txBody>
      </p:sp>
      <p:pic>
        <p:nvPicPr>
          <p:cNvPr id="8" name="Picture 7">
            <a:extLst>
              <a:ext uri="{FF2B5EF4-FFF2-40B4-BE49-F238E27FC236}">
                <a16:creationId xmlns:a16="http://schemas.microsoft.com/office/drawing/2014/main" id="{8AC0CAD4-2B98-F44D-BF1B-CBA1A1BFC7F5}"/>
              </a:ext>
            </a:extLst>
          </p:cNvPr>
          <p:cNvPicPr>
            <a:picLocks noChangeAspect="1"/>
          </p:cNvPicPr>
          <p:nvPr/>
        </p:nvPicPr>
        <p:blipFill>
          <a:blip r:embed="rId3"/>
          <a:stretch>
            <a:fillRect/>
          </a:stretch>
        </p:blipFill>
        <p:spPr>
          <a:xfrm>
            <a:off x="1746250" y="2892830"/>
            <a:ext cx="4289946" cy="1851081"/>
          </a:xfrm>
          <a:prstGeom prst="rect">
            <a:avLst/>
          </a:prstGeom>
        </p:spPr>
      </p:pic>
    </p:spTree>
    <p:extLst>
      <p:ext uri="{BB962C8B-B14F-4D97-AF65-F5344CB8AC3E}">
        <p14:creationId xmlns:p14="http://schemas.microsoft.com/office/powerpoint/2010/main" val="13663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9144" y="164404"/>
            <a:ext cx="8345488" cy="731837"/>
          </a:xfrm>
        </p:spPr>
        <p:txBody>
          <a:bodyPr/>
          <a:lstStyle/>
          <a:p>
            <a:pPr rtl="0"/>
            <a:r>
              <a:rPr lang="pt-BR" sz="1600"/>
              <a:t>Solucionar problemas de roteamento entre VLANs</a:t>
            </a:r>
            <a:br>
              <a:rPr lang="en-US" dirty="0"/>
            </a:br>
            <a:r>
              <a:rPr lang="pt-BR" sz="2400"/>
              <a:t>Packet Tracer – Solucionar problemas de roteamento entre VLANs</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966700"/>
            <a:ext cx="8280057" cy="3689897"/>
          </a:xfrm>
        </p:spPr>
        <p:txBody>
          <a:bodyPr/>
          <a:lstStyle/>
          <a:p>
            <a:pPr marL="0" indent="0" algn="l" rtl="0"/>
            <a:r>
              <a:rPr lang="pt-BR" sz="1600">
                <a:solidFill>
                  <a:srgbClr val="000000"/>
                </a:solidFill>
              </a:rPr>
              <a:t>Nesta atividade do Packet Tracer, você atingirá os seguintes objetivos:</a:t>
            </a:r>
          </a:p>
          <a:p>
            <a:pPr marL="342900" indent="-342900" algn="l" rtl="0">
              <a:buFont typeface="Arial" panose="020B0604020202020204" pitchFamily="34" charset="0"/>
              <a:buChar char="•"/>
            </a:pPr>
            <a:r>
              <a:rPr lang="pt-BR" sz="1600">
                <a:solidFill>
                  <a:srgbClr val="000000"/>
                </a:solidFill>
              </a:rPr>
              <a:t>Parte 1: Identificar os problemas da rede</a:t>
            </a:r>
          </a:p>
          <a:p>
            <a:pPr marL="342900" indent="-342900" algn="l" rtl="0">
              <a:buFont typeface="Arial" panose="020B0604020202020204" pitchFamily="34" charset="0"/>
              <a:buChar char="•"/>
            </a:pPr>
            <a:r>
              <a:rPr lang="pt-BR" sz="1600">
                <a:solidFill>
                  <a:srgbClr val="000000"/>
                </a:solidFill>
              </a:rPr>
              <a:t>Parte 2: Implementar a solução</a:t>
            </a:r>
          </a:p>
          <a:p>
            <a:pPr marL="342900" indent="-342900" algn="l" rtl="0">
              <a:buFont typeface="Arial" panose="020B0604020202020204" pitchFamily="34" charset="0"/>
              <a:buChar char="•"/>
            </a:pPr>
            <a:r>
              <a:rPr lang="pt-BR" sz="1600">
                <a:solidFill>
                  <a:srgbClr val="000000"/>
                </a:solidFill>
              </a:rPr>
              <a:t>Parte 3: Verificar a conectividade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3417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pt-BR" sz="2400" dirty="0">
                <a:ea typeface="ＭＳ Ｐゴシック"/>
              </a:rPr>
              <a:t>Solução de problemas do</a:t>
            </a:r>
            <a:r>
              <a:rPr lang="pt-BR" sz="1600" dirty="0">
                <a:ea typeface="ＭＳ Ｐゴシック"/>
              </a:rPr>
              <a:t> </a:t>
            </a:r>
            <a:r>
              <a:rPr lang="pt-BR" sz="2400" dirty="0">
                <a:ea typeface="ＭＳ Ｐゴシック"/>
              </a:rPr>
              <a:t>Laboratório de Roteamento </a:t>
            </a:r>
            <a:r>
              <a:rPr lang="pt-BR" sz="2400" dirty="0" err="1">
                <a:ea typeface="ＭＳ Ｐゴシック"/>
              </a:rPr>
              <a:t>Inter-VLAN</a:t>
            </a:r>
            <a:r>
              <a:rPr lang="pt-BR" sz="2400" dirty="0">
                <a:ea typeface="ＭＳ Ｐゴシック"/>
              </a:rPr>
              <a:t> — Solução de Problemas de Roteamento </a:t>
            </a:r>
            <a:r>
              <a:rPr lang="pt-BR" sz="2400" dirty="0" err="1">
                <a:ea typeface="ＭＳ Ｐゴシック"/>
              </a:rPr>
              <a:t>Inter-VLAN</a:t>
            </a:r>
            <a:endParaRPr lang="pt-BR" sz="2400" dirty="0">
              <a:ea typeface="ＭＳ Ｐゴシック"/>
            </a:endParaRP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Neste laboratório, você cumprirá os seguintes objetivos:</a:t>
            </a:r>
          </a:p>
          <a:p>
            <a:pPr marL="342900" indent="-342900" algn="l" rtl="0">
              <a:buFont typeface="Arial" panose="020B0604020202020204" pitchFamily="34" charset="0"/>
              <a:buChar char="•"/>
            </a:pPr>
            <a:r>
              <a:rPr lang="pt-BR" sz="1600">
                <a:solidFill>
                  <a:srgbClr val="000000"/>
                </a:solidFill>
              </a:rPr>
              <a:t>Parte 1: Criar as configurações de rede e dispositivo de carga</a:t>
            </a:r>
          </a:p>
          <a:p>
            <a:pPr marL="342900" indent="-342900" algn="l" rtl="0">
              <a:buFont typeface="Arial" panose="020B0604020202020204" pitchFamily="34" charset="0"/>
              <a:buChar char="•"/>
            </a:pPr>
            <a:r>
              <a:rPr lang="pt-BR" sz="1600">
                <a:solidFill>
                  <a:srgbClr val="000000"/>
                </a:solidFill>
              </a:rPr>
              <a:t>Parte 2: Identificar e solucionar problemas de configuração de roteamento entre VLANs</a:t>
            </a:r>
          </a:p>
          <a:p>
            <a:pPr marL="342900" indent="-342900" algn="l" rtl="0">
              <a:buFont typeface="Arial" panose="020B0604020202020204" pitchFamily="34" charset="0"/>
              <a:buChar char="•"/>
            </a:pPr>
            <a:r>
              <a:rPr lang="pt-BR" sz="1600">
                <a:solidFill>
                  <a:srgbClr val="000000"/>
                </a:solidFill>
              </a:rPr>
              <a:t>Parte 3: Verificar a configuração de VLAN, a atribuição de portas e o entroncamento</a:t>
            </a:r>
          </a:p>
          <a:p>
            <a:pPr marL="342900" indent="-342900" algn="l" rtl="0">
              <a:buFont typeface="Arial" panose="020B0604020202020204" pitchFamily="34" charset="0"/>
              <a:buChar char="•"/>
            </a:pPr>
            <a:r>
              <a:rPr lang="pt-BR" sz="1600">
                <a:solidFill>
                  <a:srgbClr val="000000"/>
                </a:solidFill>
              </a:rPr>
              <a:t>Parte 4 - Testar a conectividade de camada 3</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74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4.5 -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de prática e Quiz </a:t>
            </a:r>
            <a:br>
              <a:rPr lang="en-US" dirty="0">
                <a:latin typeface="Arial" charset="0"/>
              </a:rPr>
            </a:br>
            <a:r>
              <a:rPr lang="pt-BR">
                <a:latin typeface="Arial" charset="0"/>
              </a:rPr>
              <a:t>Packet Tracer - Desafio de roteamento entre VLANs</a:t>
            </a:r>
          </a:p>
        </p:txBody>
      </p:sp>
      <p:sp>
        <p:nvSpPr>
          <p:cNvPr id="3" name="Content Placeholder 2">
            <a:extLst>
              <a:ext uri="{FF2B5EF4-FFF2-40B4-BE49-F238E27FC236}">
                <a16:creationId xmlns:a16="http://schemas.microsoft.com/office/drawing/2014/main" id="{6D32C538-4DE1-7D49-8EBA-04BBF60FC694}"/>
              </a:ext>
            </a:extLst>
          </p:cNvPr>
          <p:cNvSpPr>
            <a:spLocks noGrp="1"/>
          </p:cNvSpPr>
          <p:nvPr>
            <p:ph idx="1"/>
          </p:nvPr>
        </p:nvSpPr>
        <p:spPr/>
        <p:txBody>
          <a:bodyPr/>
          <a:lstStyle/>
          <a:p>
            <a:pPr marL="0" indent="0" rtl="0">
              <a:buNone/>
            </a:pPr>
            <a:r>
              <a:rPr lang="pt-BR"/>
              <a:t>Nesta atividade do Packet Tracer, você demonstrará e reforçará sua capacidade de implementar o roteamento entre VLANs, incluindo a configuração de endereços IP, VLANs, entroncamento e subinterfaces.</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br>
              <a:rPr lang="en-US" dirty="0">
                <a:latin typeface="Arial" charset="0"/>
              </a:rPr>
            </a:br>
            <a:r>
              <a:rPr lang="pt-BR">
                <a:latin typeface="Arial" charset="0"/>
              </a:rPr>
              <a:t>Laboratório de Prática de Módulo e Questionário — Implementar Roteamento Inter-VLAN</a:t>
            </a:r>
          </a:p>
        </p:txBody>
      </p:sp>
      <p:sp>
        <p:nvSpPr>
          <p:cNvPr id="3" name="Content Placeholder 2">
            <a:extLst>
              <a:ext uri="{FF2B5EF4-FFF2-40B4-BE49-F238E27FC236}">
                <a16:creationId xmlns:a16="http://schemas.microsoft.com/office/drawing/2014/main" id="{C976B288-6319-7C4B-B9FB-E36968D4BC98}"/>
              </a:ext>
            </a:extLst>
          </p:cNvPr>
          <p:cNvSpPr>
            <a:spLocks noGrp="1"/>
          </p:cNvSpPr>
          <p:nvPr>
            <p:ph idx="1"/>
          </p:nvPr>
        </p:nvSpPr>
        <p:spPr>
          <a:xfrm>
            <a:off x="144065" y="1033807"/>
            <a:ext cx="8853286" cy="4155319"/>
          </a:xfrm>
        </p:spPr>
        <p:txBody>
          <a:bodyPr/>
          <a:lstStyle/>
          <a:p>
            <a:pPr marL="0" indent="0" rtl="0">
              <a:buNone/>
            </a:pPr>
            <a:r>
              <a:rPr lang="pt-BR"/>
              <a:t>Neste laboratório, você completará os seguintes objetivos:</a:t>
            </a:r>
          </a:p>
          <a:p>
            <a:pPr rtl="0"/>
            <a:r>
              <a:rPr lang="pt-BR"/>
              <a:t>Parte 1: criar a rede e implementar as configurações básicas do dispositivo</a:t>
            </a:r>
          </a:p>
          <a:p>
            <a:pPr rtl="0"/>
            <a:r>
              <a:rPr lang="pt-BR"/>
              <a:t>Part 2: Create VLANs and Assign Switch Ports</a:t>
            </a:r>
          </a:p>
          <a:p>
            <a:pPr rtl="0"/>
            <a:r>
              <a:rPr lang="pt-BR"/>
              <a:t>Parte 3: Configurar um tronco 802.1Q entre os comutadores</a:t>
            </a:r>
          </a:p>
          <a:p>
            <a:pPr rtl="0"/>
            <a:r>
              <a:rPr lang="pt-BR"/>
              <a:t>Parte 4: Configurar o Roteamento Inter-VLAN no Switch S1</a:t>
            </a:r>
          </a:p>
          <a:p>
            <a:pPr rtl="0"/>
            <a:r>
              <a:rPr lang="pt-BR"/>
              <a:t>Parte 5: Verificar se o roteamento entre VLAN está funcionando</a:t>
            </a:r>
          </a:p>
          <a:p>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marL="169545" indent="-169545">
              <a:spcBef>
                <a:spcPts val="0"/>
              </a:spcBef>
              <a:spcAft>
                <a:spcPts val="0"/>
              </a:spcAft>
              <a:buFont typeface="Arial" panose="020B0604020202020204" pitchFamily="34" charset="0"/>
              <a:buChar char="•"/>
            </a:pPr>
            <a:r>
              <a:rPr lang="pt-BR" sz="1200" dirty="0">
                <a:ea typeface="ＭＳ Ｐゴシック"/>
              </a:rPr>
              <a:t>O roteamento entre </a:t>
            </a:r>
            <a:r>
              <a:rPr lang="pt-BR" sz="1200" dirty="0" err="1">
                <a:ea typeface="ＭＳ Ｐゴシック"/>
              </a:rPr>
              <a:t>VLANs</a:t>
            </a:r>
            <a:r>
              <a:rPr lang="pt-BR" sz="1200" dirty="0">
                <a:ea typeface="ＭＳ Ｐゴシック"/>
              </a:rPr>
              <a:t> é o processo de encaminhamento de tráfego de rede de uma VLAN para outra VLAN. </a:t>
            </a:r>
            <a:endParaRPr lang="pt-BR" sz="1200" dirty="0"/>
          </a:p>
          <a:p>
            <a:pPr marL="169545" indent="-169545">
              <a:spcBef>
                <a:spcPts val="0"/>
              </a:spcBef>
              <a:spcAft>
                <a:spcPts val="0"/>
              </a:spcAft>
              <a:buFont typeface="Arial" panose="020B0604020202020204" pitchFamily="34" charset="0"/>
              <a:buChar char="•"/>
            </a:pPr>
            <a:r>
              <a:rPr lang="pt-BR" sz="1200" dirty="0">
                <a:ea typeface="ＭＳ Ｐゴシック"/>
              </a:rPr>
              <a:t>Três opções incluem switch legado, roteador sobre um </a:t>
            </a:r>
            <a:r>
              <a:rPr lang="pt-BR" sz="1200" dirty="0" err="1">
                <a:ea typeface="ＭＳ Ｐゴシック"/>
              </a:rPr>
              <a:t>stick</a:t>
            </a:r>
            <a:r>
              <a:rPr lang="pt-BR" sz="1200" dirty="0">
                <a:ea typeface="ＭＳ Ｐゴシック"/>
              </a:rPr>
              <a:t> e camada 3 usando </a:t>
            </a:r>
            <a:r>
              <a:rPr lang="pt-BR" sz="1200" dirty="0" err="1">
                <a:ea typeface="ＭＳ Ｐゴシック"/>
              </a:rPr>
              <a:t>SVIs</a:t>
            </a:r>
            <a:r>
              <a:rPr lang="pt-BR" sz="1200" dirty="0">
                <a:ea typeface="ＭＳ Ｐゴシック"/>
              </a:rPr>
              <a:t>. </a:t>
            </a:r>
            <a:endParaRPr lang="pt-BR" sz="1200" dirty="0"/>
          </a:p>
          <a:p>
            <a:pPr marL="169545" indent="-169545">
              <a:spcBef>
                <a:spcPts val="0"/>
              </a:spcBef>
              <a:spcAft>
                <a:spcPts val="0"/>
              </a:spcAft>
              <a:buFont typeface="Arial" panose="020B0604020202020204" pitchFamily="34" charset="0"/>
              <a:buChar char="•"/>
            </a:pPr>
            <a:r>
              <a:rPr lang="pt-BR" sz="1200" dirty="0">
                <a:ea typeface="ＭＳ Ｐゴシック"/>
              </a:rPr>
              <a:t>Para configurar um switch com </a:t>
            </a:r>
            <a:r>
              <a:rPr lang="pt-BR" sz="1200" dirty="0" err="1">
                <a:ea typeface="ＭＳ Ｐゴシック"/>
              </a:rPr>
              <a:t>VLANs</a:t>
            </a:r>
            <a:r>
              <a:rPr lang="pt-BR" sz="1200" dirty="0">
                <a:ea typeface="ＭＳ Ｐゴシック"/>
              </a:rPr>
              <a:t> e entroncamento, execute as seguintes etapas: criar e nomear as </a:t>
            </a:r>
            <a:r>
              <a:rPr lang="pt-BR" sz="1200" dirty="0" err="1">
                <a:ea typeface="ＭＳ Ｐゴシック"/>
              </a:rPr>
              <a:t>VLANs</a:t>
            </a:r>
            <a:r>
              <a:rPr lang="pt-BR" sz="1200" dirty="0">
                <a:ea typeface="ＭＳ Ｐゴシック"/>
              </a:rPr>
              <a:t>, criar a interface de gerenciamento, configurar portas de acesso e configurar portas de entroncamento. </a:t>
            </a:r>
            <a:endParaRPr lang="pt-BR" sz="1200" dirty="0"/>
          </a:p>
          <a:p>
            <a:pPr marL="169545" indent="-169545">
              <a:spcBef>
                <a:spcPts val="0"/>
              </a:spcBef>
              <a:spcAft>
                <a:spcPts val="0"/>
              </a:spcAft>
              <a:buFont typeface="Arial" panose="020B0604020202020204" pitchFamily="34" charset="0"/>
              <a:buChar char="•"/>
            </a:pPr>
            <a:r>
              <a:rPr lang="pt-BR" sz="1200" dirty="0">
                <a:ea typeface="ＭＳ Ｐゴシック"/>
              </a:rPr>
              <a:t>O método roteador no </a:t>
            </a:r>
            <a:r>
              <a:rPr lang="pt-BR" sz="1200" dirty="0" err="1">
                <a:ea typeface="ＭＳ Ｐゴシック"/>
              </a:rPr>
              <a:t>stick</a:t>
            </a:r>
            <a:r>
              <a:rPr lang="pt-BR" sz="1200" dirty="0">
                <a:ea typeface="ＭＳ Ｐゴシック"/>
              </a:rPr>
              <a:t> exige que seja criada uma </a:t>
            </a:r>
            <a:r>
              <a:rPr lang="pt-BR" sz="1200" dirty="0" err="1">
                <a:ea typeface="ＭＳ Ｐゴシック"/>
              </a:rPr>
              <a:t>subinterface</a:t>
            </a:r>
            <a:r>
              <a:rPr lang="pt-BR" sz="1200" dirty="0">
                <a:ea typeface="ＭＳ Ｐゴシック"/>
              </a:rPr>
              <a:t> para que cada VLAN seja roteada. Uma </a:t>
            </a:r>
            <a:r>
              <a:rPr lang="pt-BR" sz="1200" dirty="0" err="1">
                <a:ea typeface="ＭＳ Ｐゴシック"/>
              </a:rPr>
              <a:t>subinterface</a:t>
            </a:r>
            <a:r>
              <a:rPr lang="pt-BR" sz="1200" dirty="0">
                <a:ea typeface="ＭＳ Ｐゴシック"/>
              </a:rPr>
              <a:t> é criada usando o comando </a:t>
            </a:r>
            <a:r>
              <a:rPr lang="pt-BR" sz="1200" b="1" dirty="0">
                <a:ea typeface="ＭＳ Ｐゴシック"/>
              </a:rPr>
              <a:t>interface </a:t>
            </a:r>
            <a:r>
              <a:rPr lang="pt-BR" sz="1200" b="1" dirty="0" err="1">
                <a:ea typeface="ＭＳ Ｐゴシック"/>
              </a:rPr>
              <a:t>interface_id</a:t>
            </a:r>
            <a:r>
              <a:rPr lang="pt-BR" sz="1200" b="1" dirty="0">
                <a:ea typeface="ＭＳ Ｐゴシック"/>
              </a:rPr>
              <a:t> </a:t>
            </a:r>
            <a:r>
              <a:rPr lang="pt-BR" sz="1200" b="1" dirty="0" err="1">
                <a:ea typeface="ＭＳ Ｐゴシック"/>
              </a:rPr>
              <a:t>subinterface_id</a:t>
            </a:r>
            <a:r>
              <a:rPr lang="pt-BR" sz="1200" b="1" dirty="0">
                <a:ea typeface="ＭＳ Ｐゴシック"/>
              </a:rPr>
              <a:t> </a:t>
            </a:r>
            <a:r>
              <a:rPr lang="pt-BR" sz="1200" dirty="0">
                <a:ea typeface="ＭＳ Ｐゴシック"/>
              </a:rPr>
              <a:t>global </a:t>
            </a:r>
            <a:r>
              <a:rPr lang="pt-BR" sz="1200" dirty="0" err="1">
                <a:ea typeface="ＭＳ Ｐゴシック"/>
              </a:rPr>
              <a:t>configuration</a:t>
            </a:r>
            <a:r>
              <a:rPr lang="pt-BR" sz="1200" dirty="0">
                <a:ea typeface="ＭＳ Ｐゴシック"/>
              </a:rPr>
              <a:t> </a:t>
            </a:r>
            <a:r>
              <a:rPr lang="pt-BR" sz="1200" dirty="0" err="1">
                <a:ea typeface="ＭＳ Ｐゴシック"/>
              </a:rPr>
              <a:t>mode</a:t>
            </a:r>
            <a:r>
              <a:rPr lang="pt-BR" sz="1200" dirty="0">
                <a:ea typeface="ＭＳ Ｐゴシック"/>
              </a:rPr>
              <a:t>. </a:t>
            </a:r>
            <a:endParaRPr lang="pt-BR" sz="1200" dirty="0"/>
          </a:p>
          <a:p>
            <a:pPr marL="169545" indent="-169545">
              <a:spcBef>
                <a:spcPts val="0"/>
              </a:spcBef>
              <a:spcAft>
                <a:spcPts val="0"/>
              </a:spcAft>
              <a:buFont typeface="Arial" panose="020B0604020202020204" pitchFamily="34" charset="0"/>
              <a:buChar char="•"/>
            </a:pPr>
            <a:r>
              <a:rPr lang="pt-BR" sz="1200" dirty="0">
                <a:ea typeface="ＭＳ Ｐゴシック"/>
              </a:rPr>
              <a:t>Cada </a:t>
            </a:r>
            <a:r>
              <a:rPr lang="pt-BR" sz="1200" err="1">
                <a:ea typeface="ＭＳ Ｐゴシック"/>
              </a:rPr>
              <a:t>subinterface</a:t>
            </a:r>
            <a:r>
              <a:rPr lang="pt-BR" sz="1200" dirty="0">
                <a:ea typeface="ＭＳ Ｐゴシック"/>
              </a:rPr>
              <a:t> do roteador deve receber um endereço IP em uma </a:t>
            </a:r>
            <a:r>
              <a:rPr lang="pt-BR" sz="1200" err="1">
                <a:ea typeface="ＭＳ Ｐゴシック"/>
              </a:rPr>
              <a:t>sub-rede</a:t>
            </a:r>
            <a:r>
              <a:rPr lang="pt-BR" sz="1200" dirty="0">
                <a:ea typeface="ＭＳ Ｐゴシック"/>
              </a:rPr>
              <a:t> exclusiva para que o roteamento ocorra. Quando todas as </a:t>
            </a:r>
            <a:r>
              <a:rPr lang="pt-BR" sz="1200" err="1">
                <a:ea typeface="ＭＳ Ｐゴシック"/>
              </a:rPr>
              <a:t>subinterfaces</a:t>
            </a:r>
            <a:r>
              <a:rPr lang="pt-BR" sz="1200" dirty="0">
                <a:ea typeface="ＭＳ Ｐゴシック"/>
              </a:rPr>
              <a:t> tiverem sido criadas, a interface física deve ser habilitada usando o comando no shutdown interface </a:t>
            </a:r>
            <a:r>
              <a:rPr lang="pt-BR" sz="1200" err="1">
                <a:ea typeface="ＭＳ Ｐゴシック"/>
              </a:rPr>
              <a:t>configuration</a:t>
            </a:r>
            <a:r>
              <a:rPr lang="pt-BR" sz="1200" dirty="0">
                <a:ea typeface="ＭＳ Ｐゴシック"/>
              </a:rPr>
              <a:t>. </a:t>
            </a:r>
            <a:endParaRPr lang="pt-BR" sz="1200" dirty="0"/>
          </a:p>
          <a:p>
            <a:pPr marL="169545" indent="-169545">
              <a:spcBef>
                <a:spcPts val="0"/>
              </a:spcBef>
              <a:spcAft>
                <a:spcPts val="0"/>
              </a:spcAft>
              <a:buFont typeface="Arial" panose="020B0604020202020204" pitchFamily="34" charset="0"/>
              <a:buChar char="•"/>
            </a:pPr>
            <a:r>
              <a:rPr lang="pt-BR" sz="1200" dirty="0">
                <a:ea typeface="ＭＳ Ｐゴシック"/>
              </a:rPr>
              <a:t>As </a:t>
            </a:r>
            <a:r>
              <a:rPr lang="pt-BR" sz="1200" err="1">
                <a:ea typeface="ＭＳ Ｐゴシック"/>
              </a:rPr>
              <a:t>LANs</a:t>
            </a:r>
            <a:r>
              <a:rPr lang="pt-BR" sz="1200" dirty="0">
                <a:ea typeface="ＭＳ Ｐゴシック"/>
              </a:rPr>
              <a:t> do campus corporativo usam switches de camada 3 para fornecer roteamento entre VLAN. Os switches de camada 3 usam comutação baseada em hardware para atingir taxas de processamento de pacotes mais altas do que os roteadores. </a:t>
            </a:r>
            <a:endParaRPr lang="pt-BR" sz="1200" dirty="0"/>
          </a:p>
          <a:p>
            <a:pPr marL="169545" indent="-169545">
              <a:spcBef>
                <a:spcPts val="0"/>
              </a:spcBef>
              <a:spcAft>
                <a:spcPts val="0"/>
              </a:spcAft>
              <a:buFont typeface="Arial" panose="020B0604020202020204" pitchFamily="34" charset="0"/>
              <a:buChar char="•"/>
            </a:pPr>
            <a:r>
              <a:rPr lang="pt-BR" sz="1200" dirty="0">
                <a:ea typeface="ＭＳ Ｐゴシック"/>
              </a:rPr>
              <a:t>Os recursos de um switch da Camada 3 incluem o roteamento de uma VLAN para outra usando várias interfaces virtuais comutadas (</a:t>
            </a:r>
            <a:r>
              <a:rPr lang="pt-BR" sz="1200" err="1">
                <a:ea typeface="ＭＳ Ｐゴシック"/>
              </a:rPr>
              <a:t>SVIs</a:t>
            </a:r>
            <a:r>
              <a:rPr lang="pt-BR" sz="1200" dirty="0">
                <a:ea typeface="ＭＳ Ｐゴシック"/>
              </a:rPr>
              <a:t>) e a conversão de uma porta de switch da Camada 2 em uma interface da Camada 3 (ou seja, uma porta roteada). </a:t>
            </a:r>
            <a:endParaRPr lang="pt-BR" sz="1200" dirty="0"/>
          </a:p>
          <a:p>
            <a:pPr marL="169545" indent="-169545">
              <a:spcBef>
                <a:spcPts val="0"/>
              </a:spcBef>
              <a:spcAft>
                <a:spcPts val="0"/>
              </a:spcAft>
              <a:buFont typeface="Arial" panose="020B0604020202020204" pitchFamily="34" charset="0"/>
              <a:buChar char="•"/>
            </a:pPr>
            <a:r>
              <a:rPr lang="pt-BR" sz="1200" dirty="0">
                <a:ea typeface="ＭＳ Ｐゴシック"/>
              </a:rPr>
              <a:t>Para fornecer roteamento entre VLAN, os switches da Camada 3 usam </a:t>
            </a:r>
            <a:r>
              <a:rPr lang="pt-BR" sz="1200" err="1">
                <a:ea typeface="ＭＳ Ｐゴシック"/>
              </a:rPr>
              <a:t>SVIs</a:t>
            </a:r>
            <a:r>
              <a:rPr lang="pt-BR" sz="1200" dirty="0">
                <a:ea typeface="ＭＳ Ｐゴシック"/>
              </a:rPr>
              <a:t>. Os </a:t>
            </a:r>
            <a:r>
              <a:rPr lang="pt-BR" sz="1200" err="1">
                <a:ea typeface="ＭＳ Ｐゴシック"/>
              </a:rPr>
              <a:t>SVIs</a:t>
            </a:r>
            <a:r>
              <a:rPr lang="pt-BR" sz="1200" dirty="0">
                <a:ea typeface="ＭＳ Ｐゴシック"/>
              </a:rPr>
              <a:t> são configurados usando o mesmo comando </a:t>
            </a:r>
            <a:r>
              <a:rPr lang="pt-BR" sz="1200" b="1" dirty="0">
                <a:ea typeface="ＭＳ Ｐゴシック"/>
              </a:rPr>
              <a:t>interface </a:t>
            </a:r>
            <a:r>
              <a:rPr lang="pt-BR" sz="1200" b="1" err="1">
                <a:ea typeface="ＭＳ Ｐゴシック"/>
              </a:rPr>
              <a:t>vlan</a:t>
            </a:r>
            <a:r>
              <a:rPr lang="pt-BR" sz="1200" b="1" dirty="0">
                <a:ea typeface="ＭＳ Ｐゴシック"/>
              </a:rPr>
              <a:t> </a:t>
            </a:r>
            <a:r>
              <a:rPr lang="pt-BR" sz="1200" b="1" err="1">
                <a:ea typeface="ＭＳ Ｐゴシック"/>
              </a:rPr>
              <a:t>vlan</a:t>
            </a:r>
            <a:r>
              <a:rPr lang="pt-BR" sz="1200" b="1" dirty="0">
                <a:ea typeface="ＭＳ Ｐゴシック"/>
              </a:rPr>
              <a:t>-id </a:t>
            </a:r>
            <a:r>
              <a:rPr lang="pt-BR" sz="1200" dirty="0">
                <a:ea typeface="ＭＳ Ｐゴシック"/>
              </a:rPr>
              <a:t>usado para criar o SVI de gerenciamento em um switch de Camada 2. </a:t>
            </a:r>
            <a:endParaRPr lang="pt-BR" sz="1200" dirty="0"/>
          </a:p>
          <a:p>
            <a:pPr marL="169545" indent="-169545">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4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400"/>
              <a:t>Check Your Understanding activities </a:t>
            </a:r>
            <a:r>
              <a:rPr lang="pt-BR" sz="1400" b="1" i="1"/>
              <a:t>do not </a:t>
            </a:r>
            <a:r>
              <a:rPr lang="pt-BR" sz="1400"/>
              <a:t>affect student grades.</a:t>
            </a:r>
          </a:p>
          <a:p>
            <a:pPr rtl="0">
              <a:spcBef>
                <a:spcPct val="30000"/>
              </a:spcBef>
              <a:buFont typeface="Arial" panose="020B0604020202020204" pitchFamily="34" charset="0"/>
              <a:buChar char="•"/>
            </a:pPr>
            <a:r>
              <a:rPr lang="pt-BR" sz="14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400"/>
              <a:t>Para configurar um switch com VLANS e entroncamento, execute as seguintes etapas: criar o VLANS, criar as interfaces VLAN SVI, configurar portas de acesso e ativar o roteamento IP. </a:t>
            </a:r>
          </a:p>
          <a:p>
            <a:pPr rtl="0">
              <a:spcBef>
                <a:spcPts val="0"/>
              </a:spcBef>
              <a:spcAft>
                <a:spcPts val="0"/>
              </a:spcAft>
              <a:buFont typeface="Arial" panose="020B0604020202020204" pitchFamily="34" charset="0"/>
              <a:buChar char="•"/>
            </a:pPr>
            <a:r>
              <a:rPr lang="pt-BR" sz="1400"/>
              <a:t>Para habilitar o roteamento em um switch de Camada 3, uma porta roteada deve ser configurada. Uma porta roteada é criada em um switch de camada 3 desativando o recurso de porta de comutação em uma porta de camada 2 conectada a outro dispositivo de camada 3. A interface pode ser configurada com uma configuração IPv4 para se conectar a um roteador ou outro switch de Camada 3. </a:t>
            </a:r>
          </a:p>
          <a:p>
            <a:pPr rtl="0">
              <a:spcBef>
                <a:spcPts val="0"/>
              </a:spcBef>
              <a:spcAft>
                <a:spcPts val="0"/>
              </a:spcAft>
              <a:buFont typeface="Arial" panose="020B0604020202020204" pitchFamily="34" charset="0"/>
              <a:buChar char="•"/>
            </a:pPr>
            <a:r>
              <a:rPr lang="pt-BR" sz="1400"/>
              <a:t>Para configurar um switch de Camada 3 para rotear com um roteador, siga estas etapas: configurar a porta roteada, habilitar o roteamento, configurar o roteamento, verificar o roteamento e verificar a conectividade.</a:t>
            </a:r>
          </a:p>
          <a:p>
            <a:pPr rtl="0">
              <a:spcBef>
                <a:spcPts val="0"/>
              </a:spcBef>
              <a:spcAft>
                <a:spcPts val="0"/>
              </a:spcAft>
              <a:buFont typeface="Arial" panose="020B0604020202020204" pitchFamily="34" charset="0"/>
              <a:buChar char="•"/>
            </a:pPr>
            <a:r>
              <a:rPr lang="pt-BR" sz="1400"/>
              <a:t>Há uma série de razões pelas quais uma configuração inter-van pode não funcionar. Todos estão relacionados a problemas de conectividade, como VLANs ausentes, problemas de porta de tronco de switch, problemas de porta de acesso de switch e problemas de configuração de roteador. </a:t>
            </a:r>
          </a:p>
          <a:p>
            <a:pPr rtl="0">
              <a:spcBef>
                <a:spcPts val="0"/>
              </a:spcBef>
              <a:spcAft>
                <a:spcPts val="0"/>
              </a:spcAft>
              <a:buFont typeface="Arial" panose="020B0604020202020204" pitchFamily="34" charset="0"/>
              <a:buChar char="•"/>
            </a:pPr>
            <a:r>
              <a:rPr lang="pt-BR" sz="1400"/>
              <a:t>Uma VLAN pode estar ausente se não foi criada, foi excluída acidentalmente ou não é permitida no link do tronco. </a:t>
            </a:r>
          </a:p>
          <a:p>
            <a:pPr rtl="0">
              <a:spcBef>
                <a:spcPts val="0"/>
              </a:spcBef>
              <a:spcAft>
                <a:spcPts val="0"/>
              </a:spcAft>
              <a:buFont typeface="Arial" panose="020B0604020202020204" pitchFamily="34" charset="0"/>
              <a:buChar char="•"/>
            </a:pPr>
            <a:r>
              <a:rPr lang="pt-BR" sz="1400"/>
              <a:t>Outro problema para o roteamento entre VLAN inclui portas de switch mal configuradas. </a:t>
            </a:r>
          </a:p>
          <a:p>
            <a:pPr rtl="0">
              <a:spcBef>
                <a:spcPts val="0"/>
              </a:spcBef>
              <a:spcAft>
                <a:spcPts val="0"/>
              </a:spcAft>
              <a:buFont typeface="Arial" panose="020B0604020202020204" pitchFamily="34" charset="0"/>
              <a:buChar char="•"/>
            </a:pPr>
            <a:r>
              <a:rPr lang="pt-BR" sz="1400"/>
              <a:t>Em uma solução inter-VLAN herdada, uma porta de switch configurada incorretamente pode ser causada quando a porta do roteador de conexão não é atribuída à VLAN correta.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20091034"/>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400"/>
              <a:t>Com uma solução de roteador-on-a-stick, a causa mais comum é uma porta de tronco mal configurada. </a:t>
            </a:r>
          </a:p>
          <a:p>
            <a:pPr rtl="0">
              <a:spcBef>
                <a:spcPts val="0"/>
              </a:spcBef>
              <a:spcAft>
                <a:spcPts val="0"/>
              </a:spcAft>
              <a:buFont typeface="Arial" panose="020B0604020202020204" pitchFamily="34" charset="0"/>
              <a:buChar char="•"/>
            </a:pPr>
            <a:r>
              <a:rPr lang="pt-BR" sz="1400"/>
              <a:t>Quando houver suspeita de um problema com uma configuração de porta de acesso de switch, use os comandos</a:t>
            </a:r>
            <a:r>
              <a:rPr lang="pt-BR" sz="1400" b="1"/>
              <a:t> ping </a:t>
            </a:r>
            <a:r>
              <a:rPr lang="pt-BR" sz="1400"/>
              <a:t>e </a:t>
            </a:r>
            <a:r>
              <a:rPr lang="pt-BR" sz="1400" b="1"/>
              <a:t>show interfaces interface-id switchport </a:t>
            </a:r>
            <a:r>
              <a:rPr lang="pt-BR" sz="1400"/>
              <a:t>para identificar o problema. </a:t>
            </a:r>
          </a:p>
          <a:p>
            <a:pPr rtl="0">
              <a:spcBef>
                <a:spcPts val="0"/>
              </a:spcBef>
              <a:spcAft>
                <a:spcPts val="0"/>
              </a:spcAft>
              <a:buFont typeface="Arial" panose="020B0604020202020204" pitchFamily="34" charset="0"/>
              <a:buChar char="•"/>
            </a:pPr>
            <a:r>
              <a:rPr lang="pt-BR" sz="1400"/>
              <a:t>Problemas de configuração do roteador com configurações de roteador-on-a-stick geralmente estão relacionados a configurações incorretas de subinterface. Verifique o stado da subinterface usando o comando </a:t>
            </a:r>
            <a:r>
              <a:rPr lang="pt-BR" sz="1400" b="1"/>
              <a:t>show ip interface brief</a:t>
            </a:r>
            <a:r>
              <a:rPr lang="pt-BR" sz="1400"/>
              <a:t>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38690229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pt-BR" sz="1400">
                <a:latin typeface="Arial" charset="0"/>
              </a:rPr>
              <a:t>Module 4: Basic Device Configuration</a:t>
            </a:r>
            <a:br>
              <a:rPr lang="en-US" dirty="0">
                <a:latin typeface="Arial" charset="0"/>
              </a:rPr>
            </a:br>
            <a:r>
              <a:rPr lang="pt-BR">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662713" cy="4155319"/>
          </a:xfrm>
        </p:spPr>
        <p:txBody>
          <a:bodyPr/>
          <a:lstStyle/>
          <a:p>
            <a:pPr rtl="0"/>
            <a:r>
              <a:rPr lang="pt-BR" sz="1100"/>
              <a:t>Inter-VLAN Routing</a:t>
            </a:r>
          </a:p>
          <a:p>
            <a:pPr rtl="0"/>
            <a:r>
              <a:rPr lang="pt-BR" sz="1100"/>
              <a:t>Router-on-a-Stick</a:t>
            </a:r>
          </a:p>
          <a:p>
            <a:pPr rtl="0"/>
            <a:r>
              <a:rPr lang="pt-BR" sz="1100" b="1"/>
              <a:t>encapsulation dot1q X [ native ]</a:t>
            </a:r>
          </a:p>
          <a:p>
            <a:pPr rtl="0"/>
            <a:r>
              <a:rPr lang="pt-BR" sz="1100" b="1"/>
              <a:t>no switchport</a:t>
            </a:r>
          </a:p>
          <a:p>
            <a:pPr rtl="0"/>
            <a:r>
              <a:rPr lang="pt-BR" sz="1100" b="1"/>
              <a:t>router ospf</a:t>
            </a:r>
          </a:p>
          <a:p>
            <a:pPr rtl="0"/>
            <a:r>
              <a:rPr lang="pt-BR" sz="1100" b="1"/>
              <a:t>ip routing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4: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759557688"/>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4.1.5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Inter-VLAN Routing Operations</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4.2.7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rtl="0"/>
                      <a:r>
                        <a:rPr lang="pt-BR" sz="1100">
                          <a:solidFill>
                            <a:srgbClr val="000000"/>
                          </a:solidFill>
                        </a:rPr>
                        <a:t>Configure Router-on-a-Stick Inter-VLAN Routing</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4.2.8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b="0" i="0" u="none" strike="noStrike" kern="1200">
                          <a:solidFill>
                            <a:schemeClr val="dk1"/>
                          </a:solidFill>
                          <a:effectLst/>
                          <a:latin typeface="+mn-lt"/>
                          <a:ea typeface="+mn-ea"/>
                          <a:cs typeface="+mn-cs"/>
                        </a:rPr>
                        <a:t>Configuring 802.1Q Trunk-Based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4.3.8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Layer 3 Switching and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4.4.7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pt-BR" sz="1100">
                          <a:solidFill>
                            <a:srgbClr val="000000"/>
                          </a:solidFill>
                        </a:rPr>
                        <a:t>4.4.8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pt-BR" sz="1100">
                          <a:solidFill>
                            <a:srgbClr val="000000"/>
                          </a:solidFill>
                        </a:rPr>
                        <a:t>4.4.9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4: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201627844"/>
              </p:ext>
            </p:extLst>
          </p:nvPr>
        </p:nvGraphicFramePr>
        <p:xfrm>
          <a:off x="455999" y="1082042"/>
          <a:ext cx="8229418" cy="100300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4.5.1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Inter-VLAN Routing Challenge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algn="ctr" rtl="0"/>
                      <a:r>
                        <a:rPr lang="pt-BR" sz="1100">
                          <a:solidFill>
                            <a:srgbClr val="000000"/>
                          </a:solidFill>
                        </a:rPr>
                        <a:t>4.5.2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Implement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b="0" i="0" u="none" strike="noStrike" kern="1200" cap="none" spc="0" normalizeH="0" baseline="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419803572"/>
                  </a:ext>
                </a:extLst>
              </a:tr>
            </a:tbl>
          </a:graphicData>
        </a:graphic>
      </p:graphicFrame>
    </p:spTree>
    <p:custDataLst>
      <p:tags r:id="rId1"/>
    </p:custDataLst>
    <p:extLst>
      <p:ext uri="{BB962C8B-B14F-4D97-AF65-F5344CB8AC3E}">
        <p14:creationId xmlns:p14="http://schemas.microsoft.com/office/powerpoint/2010/main" val="39617355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4: Best Practices</a:t>
            </a:r>
          </a:p>
        </p:txBody>
      </p:sp>
      <p:sp>
        <p:nvSpPr>
          <p:cNvPr id="11266" name="Rectangle 34"/>
          <p:cNvSpPr>
            <a:spLocks noGrp="1" noChangeArrowheads="1"/>
          </p:cNvSpPr>
          <p:nvPr>
            <p:ph idx="1"/>
          </p:nvPr>
        </p:nvSpPr>
        <p:spPr>
          <a:xfrm>
            <a:off x="145358" y="612131"/>
            <a:ext cx="8853286" cy="4155319"/>
          </a:xfrm>
        </p:spPr>
        <p:txBody>
          <a:bodyPr/>
          <a:lstStyle/>
          <a:p>
            <a:pPr marL="0" indent="0" rtl="0">
              <a:lnSpc>
                <a:spcPct val="85000"/>
              </a:lnSpc>
              <a:spcBef>
                <a:spcPct val="30000"/>
              </a:spcBef>
              <a:buNone/>
            </a:pPr>
            <a:r>
              <a:rPr lang="pt-BR" sz="1400"/>
              <a:t>Prior to teaching Module 4, the instructor should:</a:t>
            </a:r>
          </a:p>
          <a:p>
            <a:pPr rtl="0">
              <a:lnSpc>
                <a:spcPct val="85000"/>
              </a:lnSpc>
              <a:spcBef>
                <a:spcPct val="30000"/>
              </a:spcBef>
              <a:buFont typeface="Arial" panose="020B0604020202020204" pitchFamily="34" charset="0"/>
              <a:buChar char="•"/>
            </a:pPr>
            <a:r>
              <a:rPr lang="pt-BR" sz="1400"/>
              <a:t>Review the activities and assessments for this module.</a:t>
            </a:r>
          </a:p>
          <a:p>
            <a:pPr rtl="0">
              <a:lnSpc>
                <a:spcPct val="85000"/>
              </a:lnSpc>
              <a:spcBef>
                <a:spcPct val="30000"/>
              </a:spcBef>
              <a:buFont typeface="Arial" panose="020B0604020202020204" pitchFamily="34" charset="0"/>
              <a:buChar char="•"/>
            </a:pPr>
            <a:r>
              <a:rPr lang="pt-BR" sz="1400"/>
              <a:t>Try to include as many questions as possible to keep students engaged during classroom presentation.</a:t>
            </a:r>
          </a:p>
          <a:p>
            <a:pPr rtl="0">
              <a:lnSpc>
                <a:spcPct val="85000"/>
              </a:lnSpc>
              <a:spcBef>
                <a:spcPct val="30000"/>
              </a:spcBef>
              <a:buFont typeface="Arial" panose="020B0604020202020204" pitchFamily="34" charset="0"/>
              <a:buChar char="•"/>
            </a:pPr>
            <a:r>
              <a:rPr lang="pt-BR" sz="1400"/>
              <a:t>After this Module, the </a:t>
            </a:r>
            <a:r>
              <a:rPr lang="pt-BR"/>
              <a:t>Switching Concepts, VLANs, and InterVLAN Routing</a:t>
            </a:r>
            <a:r>
              <a:rPr lang="pt-BR" sz="1400"/>
              <a:t> Exam is available, covering Modules 1-4.</a:t>
            </a:r>
          </a:p>
          <a:p>
            <a:pPr marL="0" indent="0" rtl="0">
              <a:lnSpc>
                <a:spcPct val="85000"/>
              </a:lnSpc>
              <a:spcBef>
                <a:spcPct val="30000"/>
              </a:spcBef>
              <a:buNone/>
            </a:pPr>
            <a:r>
              <a:rPr lang="pt-BR" sz="1400"/>
              <a:t>Topic 4.1</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What do you think is a contributor to the limit on the number of VLANs supported by Router-on-a-Stick Inter-VLAN Routing?</a:t>
            </a:r>
          </a:p>
          <a:p>
            <a:pPr lvl="2" rtl="0">
              <a:lnSpc>
                <a:spcPct val="85000"/>
              </a:lnSpc>
              <a:spcBef>
                <a:spcPct val="30000"/>
              </a:spcBef>
            </a:pPr>
            <a:r>
              <a:rPr lang="pt-BR" sz="1400"/>
              <a:t>What do you think the difference is between a router loopback interface and a router subinterface?</a:t>
            </a:r>
          </a:p>
          <a:p>
            <a:pPr marL="0" indent="0" rtl="0">
              <a:lnSpc>
                <a:spcPct val="85000"/>
              </a:lnSpc>
              <a:spcBef>
                <a:spcPct val="30000"/>
              </a:spcBef>
              <a:buNone/>
            </a:pPr>
            <a:r>
              <a:rPr lang="pt-BR" sz="1400"/>
              <a:t>Topic 4.2</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What do you think the primary benefit provided by Router-on-a-stick as opposed to Legacy Inter-VLAN Routing?</a:t>
            </a:r>
          </a:p>
          <a:p>
            <a:pPr lvl="2" rtl="0">
              <a:lnSpc>
                <a:spcPct val="85000"/>
              </a:lnSpc>
              <a:spcBef>
                <a:spcPct val="30000"/>
              </a:spcBef>
            </a:pPr>
            <a:r>
              <a:rPr lang="pt-BR" sz="1400"/>
              <a:t>How does the router handle designation of the Native VLAN?</a:t>
            </a:r>
          </a:p>
          <a:p>
            <a:pPr marL="0" indent="0">
              <a:lnSpc>
                <a:spcPct val="85000"/>
              </a:lnSpc>
              <a:spcBef>
                <a:spcPct val="30000"/>
              </a:spcBef>
              <a:buNone/>
            </a:pPr>
            <a:endParaRPr lang="en-US" dirty="0"/>
          </a:p>
          <a:p>
            <a:pPr marL="0" indent="0" eaLnBrk="1" hangingPunct="1">
              <a:lnSpc>
                <a:spcPct val="85000"/>
              </a:lnSpc>
              <a:spcBef>
                <a:spcPct val="30000"/>
              </a:spcBef>
              <a:buNone/>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Topic 4.3</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is the biggest savings you can see with using a Layer 3 Switch as an Inter-VLAN Router?</a:t>
            </a:r>
          </a:p>
          <a:p>
            <a:pPr lvl="2" rtl="0">
              <a:lnSpc>
                <a:spcPct val="85000"/>
              </a:lnSpc>
              <a:spcBef>
                <a:spcPct val="30000"/>
              </a:spcBef>
            </a:pPr>
            <a:r>
              <a:rPr lang="pt-BR" sz="1600"/>
              <a:t>What is the impact of the no switchport command?</a:t>
            </a:r>
          </a:p>
          <a:p>
            <a:pPr marL="0" indent="0" rtl="0">
              <a:lnSpc>
                <a:spcPct val="85000"/>
              </a:lnSpc>
              <a:spcBef>
                <a:spcPct val="30000"/>
              </a:spcBef>
              <a:buNone/>
            </a:pPr>
            <a:r>
              <a:rPr lang="pt-BR" sz="1600"/>
              <a:t>Topic 4.4</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do you think is the most common cause of errors in the implementation of Inter-VLAN Routing?</a:t>
            </a:r>
          </a:p>
          <a:p>
            <a:pPr lvl="2" rtl="0">
              <a:lnSpc>
                <a:spcPct val="85000"/>
              </a:lnSpc>
              <a:spcBef>
                <a:spcPct val="30000"/>
              </a:spcBef>
            </a:pPr>
            <a:r>
              <a:rPr lang="pt-BR" sz="1600"/>
              <a:t>Given all the moving parts, what kind of Inter-VLAN Routing do you think lends itself to the lowest number of implementation errors?</a:t>
            </a:r>
          </a:p>
          <a:p>
            <a:pPr>
              <a:lnSpc>
                <a:spcPct val="85000"/>
              </a:lnSpc>
              <a:spcBef>
                <a:spcPct val="30000"/>
              </a:spcBef>
            </a:pPr>
            <a:endParaRPr lang="en-US" sz="1600" dirty="0"/>
          </a:p>
          <a:p>
            <a:pPr eaLnBrk="1" hangingPunct="1">
              <a:lnSpc>
                <a:spcPct val="85000"/>
              </a:lnSpc>
              <a:spcBef>
                <a:spcPct val="30000"/>
              </a:spcBef>
            </a:pPr>
            <a:endParaRPr lang="en-US" sz="1200" dirty="0"/>
          </a:p>
          <a:p>
            <a:pPr marL="630238" lvl="2" indent="-214313">
              <a:buFont typeface="Arial" panose="020B0604020202020204" pitchFamily="34" charset="0"/>
              <a:buChar char="•"/>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4925</TotalTime>
  <Words>4393</Words>
  <Application>Microsoft Office PowerPoint</Application>
  <PresentationFormat>On-screen Show (16:9)</PresentationFormat>
  <Paragraphs>554</Paragraphs>
  <Slides>53</Slides>
  <Notes>51</Notes>
  <HiddenSlides>9</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Default Theme</vt:lpstr>
      <vt:lpstr>Módulo 4: Roteamento entre VLANs</vt:lpstr>
      <vt:lpstr>Instructor Materials – Module 4 Planning Guide</vt:lpstr>
      <vt:lpstr>What to Expect in this Module</vt:lpstr>
      <vt:lpstr>What to Expect in this Module (Cont.)</vt:lpstr>
      <vt:lpstr>Check Your Understanding</vt:lpstr>
      <vt:lpstr>Module 4: Activities</vt:lpstr>
      <vt:lpstr>Module 4: Activities (Cont.)</vt:lpstr>
      <vt:lpstr>Module 4: Best Practices</vt:lpstr>
      <vt:lpstr>Module 4: Best Practices (Cont.)</vt:lpstr>
      <vt:lpstr>Módulo 4: Roteamento entre VLANs</vt:lpstr>
      <vt:lpstr>Objetivos do módulo</vt:lpstr>
      <vt:lpstr>4.1 Operação de roteamento entre VLAN</vt:lpstr>
      <vt:lpstr>Operação de roteamento entre VLANs O que é roteamento entre VLANs?</vt:lpstr>
      <vt:lpstr>Operação de roteamento entre VLANs Roteamento legado entre VLANs</vt:lpstr>
      <vt:lpstr> Operação de roteamento entre VLANs  Roteamento Router-on-a-Stick entre VLANs</vt:lpstr>
      <vt:lpstr>Operação de roteamento entre VLANs Roteamento entre VLANs em um switch de camada 3</vt:lpstr>
      <vt:lpstr>Operação de roteamento entre VLANs Roteamento entre VLANs em um switch de camada 3 (Cont.)</vt:lpstr>
      <vt:lpstr>4.2 - Roteamento router-on-a-stick entre VLANs</vt:lpstr>
      <vt:lpstr>Router-on-a-stick Inter-VLAN Router-on-a-stick Cenário</vt:lpstr>
      <vt:lpstr>Configuraçãode VLAN e entroncamento Inter-VLAN Router-on-a-stick Router-on-a-stick</vt:lpstr>
      <vt:lpstr>Configuração de VLAN e entroncamento Inter-VLANRouter-on-a-stick Router-on-a-stick</vt:lpstr>
      <vt:lpstr>Configuração de subinterface R1de roteamento interVLAN  Router-on-a-stick</vt:lpstr>
      <vt:lpstr>Configuração de subinterfaceR1 de roteamento Inter-VLAN Router-on-a-stick (Cont.) </vt:lpstr>
      <vt:lpstr>Roteamento Inter-VLAN Router-on-a-stick Verifica a Conectividade entre PC1 e PC2</vt:lpstr>
      <vt:lpstr>Verificação de roteamento interVLAN Router-on-a-stick Router-on-a-stick</vt:lpstr>
      <vt:lpstr>Roteamento Inter-VLAN Router-on-a-Stick Packet Tracer– Configurar o roteamento entre VLANs do roteador no stick</vt:lpstr>
      <vt:lpstr> Configurar o roteamento Router-on-a-Stick entre VLANs Packet Tracer - Configurando o roteamento Router-on-a-Stick entre VLANs</vt:lpstr>
      <vt:lpstr>4.3 Roteamento entre VLANs usando switches da camada 3</vt:lpstr>
      <vt:lpstr>Roteamento Inter-VLAN usando Switches de Camada 3 Switches Roteamento Inter-VLAN de Camada 3</vt:lpstr>
      <vt:lpstr>Encaminhamento Inter-VLAN usando Switches de Camada 3 Cenário de Switches de Camada 3</vt:lpstr>
      <vt:lpstr>Roteamento Inter-VLAN usando Configuração de Switches de Camada 3</vt:lpstr>
      <vt:lpstr>Roteamento Inter-VLAN usando Switches de Camada 3 Verificação de Roteamento Inter-VLAN</vt:lpstr>
      <vt:lpstr>Roteamento Inter-VLAN usando roteamento de switches de camada 3 em um switch de camada 3</vt:lpstr>
      <vt:lpstr>Roteamento Inter-VLAN usando Cenário de roteamento de switches de camada 3 em um switch de camada 3</vt:lpstr>
      <vt:lpstr>Roteamento Inter-VLAN usando Configuração de Roteamento de Switches de Camada 3 em um Switch de Camada 3</vt:lpstr>
      <vt:lpstr>Roteamento Inter-VLAN usando Switches de Camada 3 Packet Tracer - Configurar comutação de camada 3 e roteamento entre VLANs</vt:lpstr>
      <vt:lpstr>4.4 Pesquise defeitos o roteamento entre VLAN</vt:lpstr>
      <vt:lpstr>Solucionar Problemas Inter-VLAN de Roteamento Inter-VLAN Comuns</vt:lpstr>
      <vt:lpstr>Solucionar problemas de roteamento entre VLAN Troubleshooting de Cenário de Roteamento Inter-VLAN</vt:lpstr>
      <vt:lpstr>Solucionar problemas de roteamento entre VLANs VLANs ausentes</vt:lpstr>
      <vt:lpstr>Solucionar Problemas dePorta de Tronco doSwitch de Roteamento Inter-VLAN</vt:lpstr>
      <vt:lpstr>Solucionar Problemas dePorta de Acesso doSwitch de Roteamento Inter-VLAN</vt:lpstr>
      <vt:lpstr>Solucionar problemas de roteamento entre VLANs Problemas de configuração do roteador</vt:lpstr>
      <vt:lpstr>Solucionar problemas de roteamento entre VLANs Packet Tracer – Solucionar problemas de roteamento entre VLANs</vt:lpstr>
      <vt:lpstr>Solução de problemas do Laboratório de Roteamento Inter-VLAN — Solução de Problemas de Roteamento Inter-VLAN</vt:lpstr>
      <vt:lpstr>4.5 - Módulo Prática e Quiz</vt:lpstr>
      <vt:lpstr>Módulo de prática e Quiz  Packet Tracer - Desafio de roteamento entre VLANs</vt:lpstr>
      <vt:lpstr> Laboratório de Prática de Módulo e Questionário — Implementar Roteamento Inter-VLAN</vt:lpstr>
      <vt:lpstr>Module Practice and Quiz What Did I Learn In This Module?</vt:lpstr>
      <vt:lpstr>Módulo Prática e Quiz O que aprendi neste módulo? (continuação)</vt:lpstr>
      <vt:lpstr>Módulo Prática e Quiz O que aprendi neste módulo? (continuação)</vt:lpstr>
      <vt:lpstr>Module 4: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409</cp:revision>
  <dcterms:created xsi:type="dcterms:W3CDTF">2019-10-18T06:21:22Z</dcterms:created>
  <dcterms:modified xsi:type="dcterms:W3CDTF">2020-05-29T03:00:21Z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