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tags/tag30.xml" ContentType="application/vnd.openxmlformats-officedocument.presentationml.tags+xml"/>
  <Override PartName="/ppt/notesSlides/notesSlide27.xml" ContentType="application/vnd.openxmlformats-officedocument.presentationml.notesSlide+xml"/>
  <Override PartName="/ppt/tags/tag31.xml" ContentType="application/vnd.openxmlformats-officedocument.presentationml.tags+xml"/>
  <Override PartName="/ppt/notesSlides/notesSlide28.xml" ContentType="application/vnd.openxmlformats-officedocument.presentationml.notesSlide+xml"/>
  <Override PartName="/ppt/tags/tag32.xml" ContentType="application/vnd.openxmlformats-officedocument.presentationml.tags+xml"/>
  <Override PartName="/ppt/notesSlides/notesSlide29.xml" ContentType="application/vnd.openxmlformats-officedocument.presentationml.notesSlide+xml"/>
  <Override PartName="/ppt/tags/tag33.xml" ContentType="application/vnd.openxmlformats-officedocument.presentationml.tags+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notesSlides/notesSlide34.xml" ContentType="application/vnd.openxmlformats-officedocument.presentationml.notesSlide+xml"/>
  <Override PartName="/ppt/tags/tag38.xml" ContentType="application/vnd.openxmlformats-officedocument.presentationml.tags+xml"/>
  <Override PartName="/ppt/notesSlides/notesSlide35.xml" ContentType="application/vnd.openxmlformats-officedocument.presentationml.notesSlide+xml"/>
  <Override PartName="/ppt/tags/tag39.xml" ContentType="application/vnd.openxmlformats-officedocument.presentationml.tags+xml"/>
  <Override PartName="/ppt/notesSlides/notesSlide36.xml" ContentType="application/vnd.openxmlformats-officedocument.presentationml.notesSlide+xml"/>
  <Override PartName="/ppt/tags/tag40.xml" ContentType="application/vnd.openxmlformats-officedocument.presentationml.tags+xml"/>
  <Override PartName="/ppt/notesSlides/notesSlide37.xml" ContentType="application/vnd.openxmlformats-officedocument.presentationml.notesSlide+xml"/>
  <Override PartName="/ppt/tags/tag41.xml" ContentType="application/vnd.openxmlformats-officedocument.presentationml.tags+xml"/>
  <Override PartName="/ppt/notesSlides/notesSlide38.xml" ContentType="application/vnd.openxmlformats-officedocument.presentationml.notesSlide+xml"/>
  <Override PartName="/ppt/tags/tag42.xml" ContentType="application/vnd.openxmlformats-officedocument.presentationml.tags+xml"/>
  <Override PartName="/ppt/notesSlides/notesSlide39.xml" ContentType="application/vnd.openxmlformats-officedocument.presentationml.notesSlide+xml"/>
  <Override PartName="/ppt/tags/tag4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45.xml" ContentType="application/vnd.openxmlformats-officedocument.presentationml.tags+xml"/>
  <Override PartName="/ppt/notesSlides/notesSlide43.xml" ContentType="application/vnd.openxmlformats-officedocument.presentationml.notesSlide+xml"/>
  <Override PartName="/ppt/tags/tag46.xml" ContentType="application/vnd.openxmlformats-officedocument.presentationml.tags+xml"/>
  <Override PartName="/ppt/notesSlides/notesSlide44.xml" ContentType="application/vnd.openxmlformats-officedocument.presentationml.notesSlide+xml"/>
  <Override PartName="/ppt/tags/tag47.xml" ContentType="application/vnd.openxmlformats-officedocument.presentationml.tags+xml"/>
  <Override PartName="/ppt/notesSlides/notesSlide45.xml" ContentType="application/vnd.openxmlformats-officedocument.presentationml.notesSlide+xml"/>
  <Override PartName="/ppt/tags/tag48.xml" ContentType="application/vnd.openxmlformats-officedocument.presentationml.tags+xml"/>
  <Override PartName="/ppt/notesSlides/notesSlide46.xml" ContentType="application/vnd.openxmlformats-officedocument.presentationml.notesSlide+xml"/>
  <Override PartName="/ppt/tags/tag49.xml" ContentType="application/vnd.openxmlformats-officedocument.presentationml.tags+xml"/>
  <Override PartName="/ppt/notesSlides/notesSlide47.xml" ContentType="application/vnd.openxmlformats-officedocument.presentationml.notesSlide+xml"/>
  <Override PartName="/ppt/tags/tag50.xml" ContentType="application/vnd.openxmlformats-officedocument.presentationml.tags+xml"/>
  <Override PartName="/ppt/notesSlides/notesSlide48.xml" ContentType="application/vnd.openxmlformats-officedocument.presentationml.notesSlide+xml"/>
  <Override PartName="/ppt/tags/tag51.xml" ContentType="application/vnd.openxmlformats-officedocument.presentationml.tags+xml"/>
  <Override PartName="/ppt/notesSlides/notesSlide49.xml" ContentType="application/vnd.openxmlformats-officedocument.presentationml.notesSlide+xml"/>
  <Override PartName="/ppt/tags/tag52.xml" ContentType="application/vnd.openxmlformats-officedocument.presentationml.tags+xml"/>
  <Override PartName="/ppt/notesSlides/notesSlide5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4"/>
  </p:notesMasterIdLst>
  <p:sldIdLst>
    <p:sldId id="513" r:id="rId2"/>
    <p:sldId id="730" r:id="rId3"/>
    <p:sldId id="1070" r:id="rId4"/>
    <p:sldId id="1071" r:id="rId5"/>
    <p:sldId id="1206" r:id="rId6"/>
    <p:sldId id="763" r:id="rId7"/>
    <p:sldId id="1052" r:id="rId8"/>
    <p:sldId id="1069" r:id="rId9"/>
    <p:sldId id="876" r:id="rId10"/>
    <p:sldId id="860" r:id="rId11"/>
    <p:sldId id="759" r:id="rId12"/>
    <p:sldId id="1108" r:id="rId13"/>
    <p:sldId id="1174" r:id="rId14"/>
    <p:sldId id="1175" r:id="rId15"/>
    <p:sldId id="1176" r:id="rId16"/>
    <p:sldId id="1177" r:id="rId17"/>
    <p:sldId id="1178" r:id="rId18"/>
    <p:sldId id="1179" r:id="rId19"/>
    <p:sldId id="1180" r:id="rId20"/>
    <p:sldId id="1181" r:id="rId21"/>
    <p:sldId id="1182" r:id="rId22"/>
    <p:sldId id="1103" r:id="rId23"/>
    <p:sldId id="1172" r:id="rId24"/>
    <p:sldId id="1183" r:id="rId25"/>
    <p:sldId id="1184" r:id="rId26"/>
    <p:sldId id="1185" r:id="rId27"/>
    <p:sldId id="1186" r:id="rId28"/>
    <p:sldId id="1187" r:id="rId29"/>
    <p:sldId id="1188" r:id="rId30"/>
    <p:sldId id="1189" r:id="rId31"/>
    <p:sldId id="1190" r:id="rId32"/>
    <p:sldId id="1191" r:id="rId33"/>
    <p:sldId id="1192" r:id="rId34"/>
    <p:sldId id="1193" r:id="rId35"/>
    <p:sldId id="1194" r:id="rId36"/>
    <p:sldId id="1195" r:id="rId37"/>
    <p:sldId id="1196" r:id="rId38"/>
    <p:sldId id="1197" r:id="rId39"/>
    <p:sldId id="1171" r:id="rId40"/>
    <p:sldId id="1173" r:id="rId41"/>
    <p:sldId id="1198" r:id="rId42"/>
    <p:sldId id="1199" r:id="rId43"/>
    <p:sldId id="1200" r:id="rId44"/>
    <p:sldId id="1201" r:id="rId45"/>
    <p:sldId id="1202" r:id="rId46"/>
    <p:sldId id="1203" r:id="rId47"/>
    <p:sldId id="957" r:id="rId48"/>
    <p:sldId id="1138" r:id="rId49"/>
    <p:sldId id="1204" r:id="rId50"/>
    <p:sldId id="1205" r:id="rId51"/>
    <p:sldId id="874" r:id="rId52"/>
    <p:sldId id="291" r:id="rId53"/>
  </p:sldIdLst>
  <p:sldSz cx="9144000" cy="5143500" type="screen16x9"/>
  <p:notesSz cx="6858000" cy="9144000"/>
  <p:custDataLst>
    <p:tags r:id="rId5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BA62FF-209E-627C-7642-2BA2777484EB}" v="28" dt="2020-05-29T03:26:57.5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0" autoAdjust="0"/>
    <p:restoredTop sz="86683" autoAdjust="0"/>
  </p:normalViewPr>
  <p:slideViewPr>
    <p:cSldViewPr snapToGrid="0" showGuides="1">
      <p:cViewPr varScale="1">
        <p:scale>
          <a:sx n="77" d="100"/>
          <a:sy n="77" d="100"/>
        </p:scale>
        <p:origin x="1012" y="5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5/28/2020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5.1 – Finalidade do STP</a:t>
            </a:r>
          </a:p>
          <a:p>
            <a:pPr rtl="0"/>
            <a:r>
              <a:rPr lang="pt-BR"/>
              <a:t>5.1.1 — Redundância em redes comutadas de camada 2</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5.1 – Finalidade do STP</a:t>
            </a:r>
          </a:p>
          <a:p>
            <a:pPr rtl="0"/>
            <a:r>
              <a:rPr lang="pt-BR"/>
              <a:t>5.1.2 – Spanning Tree Protocol</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2587981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5.1 – Finalidade do STP</a:t>
            </a:r>
          </a:p>
          <a:p>
            <a:pPr rtl="0"/>
            <a:r>
              <a:rPr lang="pt-BR"/>
              <a:t>5.1.3 — Recálculo STP</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3756236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5.1 – Finalidade do STP</a:t>
            </a:r>
          </a:p>
          <a:p>
            <a:pPr rtl="0"/>
            <a:r>
              <a:rPr lang="pt-BR"/>
              <a:t>5.1.4 — Problemas com Links de Switch Redundantes</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968212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5.1 – Finalidade do STP</a:t>
            </a:r>
          </a:p>
          <a:p>
            <a:pPr rtl="0"/>
            <a:r>
              <a:rPr lang="pt-BR"/>
              <a:t>5.1.5 – Layer 2 Loops</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2532616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5.1 – Finalidade do STP</a:t>
            </a:r>
          </a:p>
          <a:p>
            <a:pPr rtl="0"/>
            <a:r>
              <a:rPr lang="pt-BR"/>
              <a:t>5.1.6 – Broadcast Storm</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603729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5.1 – Finalidade do STP</a:t>
            </a:r>
          </a:p>
          <a:p>
            <a:pPr rtl="0"/>
            <a:r>
              <a:rPr lang="pt-BR"/>
              <a:t>5.1.7 – The Spanning Tree Algorithm</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716670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5.1 – Finalidade do STP</a:t>
            </a:r>
          </a:p>
          <a:p>
            <a:pPr rtl="0"/>
            <a:r>
              <a:rPr lang="pt-BR"/>
              <a:t>5.1.7 — O Algoritmo de Árvore de Abrangência (Cont.)</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3793341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5.1 – Finalidade do STP</a:t>
            </a:r>
          </a:p>
          <a:p>
            <a:pPr rtl="0"/>
            <a:r>
              <a:rPr lang="pt-BR"/>
              <a:t>5.1.8 — Vídeo — Observar a Operação STP</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3709469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5.1 – Finalidade do STP</a:t>
            </a:r>
          </a:p>
          <a:p>
            <a:pPr rtl="0"/>
            <a:r>
              <a:rPr lang="pt-BR"/>
              <a:t>5.1.9 — Tracer de Pacotes — Investigar a Prevenção de Loop de STP</a:t>
            </a:r>
          </a:p>
          <a:p>
            <a:pPr rtl="0"/>
            <a:r>
              <a:rPr lang="pt-BR"/>
              <a:t>5.1.10 — Verifique sua compreensão — Finalidade do STP</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2669499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5.2 – Operações STP</a:t>
            </a:r>
          </a:p>
          <a:p>
            <a:pPr rtl="0"/>
            <a:r>
              <a:rPr lang="pt-BR"/>
              <a:t>5.2.1 — Passos para uma Topologia sem Loop</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3729660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5.2 – Operações STP</a:t>
            </a:r>
          </a:p>
          <a:p>
            <a:pPr rtl="0"/>
            <a:r>
              <a:rPr lang="pt-BR"/>
              <a:t>5.2.1 — Passos para uma Topologia Sem Loop (Cont.)</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2665949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5.2 – Operações STP</a:t>
            </a:r>
          </a:p>
          <a:p>
            <a:pPr rtl="0"/>
            <a:r>
              <a:rPr lang="pt-BR"/>
              <a:t>5.2.2 – 1. Eleger a ponte raiz</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934730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5.2 – Operações STP</a:t>
            </a:r>
          </a:p>
          <a:p>
            <a:pPr rtl="0"/>
            <a:r>
              <a:rPr lang="pt-BR"/>
              <a:t>5.2.3 — Impacto das propostas por defeito</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2003745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5.2 – Operações STP</a:t>
            </a:r>
          </a:p>
          <a:p>
            <a:pPr rtl="0"/>
            <a:r>
              <a:rPr lang="pt-BR"/>
              <a:t>5.2.4 — Determine o custo do caminho raiz</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3155223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5.2 – Operações STP</a:t>
            </a:r>
          </a:p>
          <a:p>
            <a:pPr rtl="0"/>
            <a:r>
              <a:rPr lang="pt-BR"/>
              <a:t>5.2.5 – 2. Elege as portas raiz</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20498959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5.2 – Operações STP</a:t>
            </a:r>
          </a:p>
          <a:p>
            <a:pPr rtl="0"/>
            <a:r>
              <a:rPr lang="pt-BR"/>
              <a:t>5.2.6 — Elege portas designadas</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40413957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5.2 – Operações STP</a:t>
            </a:r>
          </a:p>
          <a:p>
            <a:pPr rtl="0"/>
            <a:r>
              <a:rPr lang="pt-BR"/>
              <a:t>5.2.7 — Elege portas alternativas (bloqueadas)</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3643973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5.2 – Operações STP</a:t>
            </a:r>
          </a:p>
          <a:p>
            <a:pPr rtl="0"/>
            <a:r>
              <a:rPr lang="pt-BR"/>
              <a:t>5.2.8 — Elege uma porta raiz a partir de vários caminhos de custo igual</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91228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5.2 – Operações STP</a:t>
            </a:r>
          </a:p>
          <a:p>
            <a:pPr rtl="0"/>
            <a:r>
              <a:rPr lang="pt-BR"/>
              <a:t>5.2.8 — Elege uma porta raiz a partir de vários caminhos de custo igual (Cont.)</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25000548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5.2 – Operações STP</a:t>
            </a:r>
          </a:p>
          <a:p>
            <a:pPr rtl="0"/>
            <a:r>
              <a:rPr lang="pt-BR"/>
              <a:t>5.2.8 — Elege uma porta raiz a partir de vários caminhos de custo igual (Cont.)</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36396932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5.2 – Operações STP</a:t>
            </a:r>
          </a:p>
          <a:p>
            <a:pPr rtl="0"/>
            <a:r>
              <a:rPr lang="pt-BR"/>
              <a:t>5.2.8 — Elege uma porta raiz a partir de vários caminhos de custo igual (Cont.)</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31436769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5.2 – Operações STP</a:t>
            </a:r>
          </a:p>
          <a:p>
            <a:pPr rtl="0"/>
            <a:r>
              <a:rPr lang="pt-BR"/>
              <a:t>5.2.9 — Temporizadores STP e Estados de Porto</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27537129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5.2 – Operações STP</a:t>
            </a:r>
          </a:p>
          <a:p>
            <a:pPr rtl="0"/>
            <a:r>
              <a:rPr lang="pt-BR"/>
              <a:t>5.2.9 — Temporizadores STP e Estados de Porta (Cont.)</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9485185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5.2 – Operações STP</a:t>
            </a:r>
          </a:p>
          <a:p>
            <a:pPr rtl="0"/>
            <a:r>
              <a:rPr lang="pt-BR"/>
              <a:t>5.2.10 — Detalhes operacionais de cada Estado do porto</a:t>
            </a:r>
          </a:p>
        </p:txBody>
      </p:sp>
      <p:sp>
        <p:nvSpPr>
          <p:cNvPr id="4" name="Slide Number Placeholder 3"/>
          <p:cNvSpPr>
            <a:spLocks noGrp="1"/>
          </p:cNvSpPr>
          <p:nvPr>
            <p:ph type="sldNum" sz="quarter" idx="5"/>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40167029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5.2 – Operações STP</a:t>
            </a:r>
          </a:p>
          <a:p>
            <a:pPr rtl="0"/>
            <a:r>
              <a:rPr lang="pt-BR"/>
              <a:t>5.2.11 — Árvore de abrangência por VLAN</a:t>
            </a:r>
          </a:p>
          <a:p>
            <a:pPr rtl="0"/>
            <a:r>
              <a:rPr lang="pt-BR"/>
              <a:t>5.2.12 — Verifique seu entendimento — Operações de STP</a:t>
            </a:r>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5992444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19684803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5.3 – Evolução do STP</a:t>
            </a:r>
          </a:p>
          <a:p>
            <a:pPr rtl="0"/>
            <a:r>
              <a:rPr lang="pt-BR"/>
              <a:t>5.3.1 — Diferentes versões do STP</a:t>
            </a:r>
          </a:p>
        </p:txBody>
      </p:sp>
      <p:sp>
        <p:nvSpPr>
          <p:cNvPr id="4" name="Slide Number Placeholder 3"/>
          <p:cNvSpPr>
            <a:spLocks noGrp="1"/>
          </p:cNvSpPr>
          <p:nvPr>
            <p:ph type="sldNum" sz="quarter" idx="5"/>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40211151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5.3 – Evolução do STP</a:t>
            </a:r>
          </a:p>
          <a:p>
            <a:pPr rtl="0"/>
            <a:r>
              <a:rPr lang="pt-BR"/>
              <a:t>5.3.1 — Diferentes versões do STP (Cont.)</a:t>
            </a:r>
          </a:p>
        </p:txBody>
      </p:sp>
      <p:sp>
        <p:nvSpPr>
          <p:cNvPr id="4" name="Slide Number Placeholder 3"/>
          <p:cNvSpPr>
            <a:spLocks noGrp="1"/>
          </p:cNvSpPr>
          <p:nvPr>
            <p:ph type="sldNum" sz="quarter" idx="5"/>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1794477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5.3 – Evolução do STP</a:t>
            </a:r>
          </a:p>
          <a:p>
            <a:pPr rtl="0"/>
            <a:r>
              <a:rPr lang="pt-BR"/>
              <a:t>5.3.2 — Conceitos RSTP</a:t>
            </a:r>
          </a:p>
        </p:txBody>
      </p:sp>
      <p:sp>
        <p:nvSpPr>
          <p:cNvPr id="4" name="Slide Number Placeholder 3"/>
          <p:cNvSpPr>
            <a:spLocks noGrp="1"/>
          </p:cNvSpPr>
          <p:nvPr>
            <p:ph type="sldNum" sz="quarter" idx="5"/>
          </p:nvPr>
        </p:nvSpPr>
        <p:spPr/>
        <p:txBody>
          <a:bodyPr/>
          <a:lstStyle/>
          <a:p>
            <a:pPr rtl="0"/>
            <a:fld id="{5641018C-6CAF-B84E-B92C-ECB119457FBA}" type="slidenum">
              <a:rPr/>
              <a:t>42</a:t>
            </a:fld>
            <a:endParaRPr/>
          </a:p>
        </p:txBody>
      </p:sp>
    </p:spTree>
    <p:extLst>
      <p:ext uri="{BB962C8B-B14F-4D97-AF65-F5344CB8AC3E}">
        <p14:creationId xmlns:p14="http://schemas.microsoft.com/office/powerpoint/2010/main" val="8703544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5.3 – Evolução do STP</a:t>
            </a:r>
          </a:p>
          <a:p>
            <a:pPr rtl="0"/>
            <a:r>
              <a:rPr lang="pt-BR"/>
              <a:t>5.3.3 — Estados de porta e funções de porta RSTP</a:t>
            </a:r>
          </a:p>
        </p:txBody>
      </p:sp>
      <p:sp>
        <p:nvSpPr>
          <p:cNvPr id="4" name="Slide Number Placeholder 3"/>
          <p:cNvSpPr>
            <a:spLocks noGrp="1"/>
          </p:cNvSpPr>
          <p:nvPr>
            <p:ph type="sldNum" sz="quarter" idx="5"/>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41391019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5.3 – Evolução do STP</a:t>
            </a:r>
          </a:p>
          <a:p>
            <a:pPr rtl="0"/>
            <a:r>
              <a:rPr lang="pt-BR"/>
              <a:t>5.3.3 — Estados de porta e funções de porta RSTP (Cont.)</a:t>
            </a:r>
          </a:p>
        </p:txBody>
      </p:sp>
      <p:sp>
        <p:nvSpPr>
          <p:cNvPr id="4" name="Slide Number Placeholder 3"/>
          <p:cNvSpPr>
            <a:spLocks noGrp="1"/>
          </p:cNvSpPr>
          <p:nvPr>
            <p:ph type="sldNum" sz="quarter" idx="5"/>
          </p:nvPr>
        </p:nvSpPr>
        <p:spPr/>
        <p:txBody>
          <a:bodyPr/>
          <a:lstStyle/>
          <a:p>
            <a:pPr rtl="0"/>
            <a:fld id="{5641018C-6CAF-B84E-B92C-ECB119457FBA}" type="slidenum">
              <a:rPr/>
              <a:t>44</a:t>
            </a:fld>
            <a:endParaRPr/>
          </a:p>
        </p:txBody>
      </p:sp>
    </p:spTree>
    <p:extLst>
      <p:ext uri="{BB962C8B-B14F-4D97-AF65-F5344CB8AC3E}">
        <p14:creationId xmlns:p14="http://schemas.microsoft.com/office/powerpoint/2010/main" val="1468193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5.3 – Evolução do STP</a:t>
            </a:r>
          </a:p>
          <a:p>
            <a:pPr rtl="0"/>
            <a:r>
              <a:rPr lang="pt-BR"/>
              <a:t>5.3.4 – PortFast and BPDU Guard</a:t>
            </a:r>
          </a:p>
        </p:txBody>
      </p:sp>
      <p:sp>
        <p:nvSpPr>
          <p:cNvPr id="4" name="Slide Number Placeholder 3"/>
          <p:cNvSpPr>
            <a:spLocks noGrp="1"/>
          </p:cNvSpPr>
          <p:nvPr>
            <p:ph type="sldNum" sz="quarter" idx="5"/>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34935275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5 — Conceitos de STP</a:t>
            </a:r>
          </a:p>
          <a:p>
            <a:pPr rtl="0"/>
            <a:r>
              <a:rPr lang="pt-BR"/>
              <a:t>5.3 – Evolução do STP</a:t>
            </a:r>
          </a:p>
          <a:p>
            <a:pPr rtl="0"/>
            <a:r>
              <a:rPr lang="pt-BR"/>
              <a:t>5.3.5 — Alternativas ao STP</a:t>
            </a:r>
          </a:p>
          <a:p>
            <a:pPr rtl="0"/>
            <a:r>
              <a:rPr lang="pt-BR"/>
              <a:t>5.3.6 — Verifique sua compreensão — Evolução do STP</a:t>
            </a:r>
          </a:p>
        </p:txBody>
      </p:sp>
      <p:sp>
        <p:nvSpPr>
          <p:cNvPr id="4" name="Slide Number Placeholder 3"/>
          <p:cNvSpPr>
            <a:spLocks noGrp="1"/>
          </p:cNvSpPr>
          <p:nvPr>
            <p:ph type="sldNum" sz="quarter" idx="5"/>
          </p:nvPr>
        </p:nvSpPr>
        <p:spPr/>
        <p:txBody>
          <a:bodyPr/>
          <a:lstStyle/>
          <a:p>
            <a:pPr rtl="0"/>
            <a:fld id="{5641018C-6CAF-B84E-B92C-ECB119457FBA}" type="slidenum">
              <a:rPr/>
              <a:t>46</a:t>
            </a:fld>
            <a:endParaRPr/>
          </a:p>
        </p:txBody>
      </p:sp>
    </p:spTree>
    <p:extLst>
      <p:ext uri="{BB962C8B-B14F-4D97-AF65-F5344CB8AC3E}">
        <p14:creationId xmlns:p14="http://schemas.microsoft.com/office/powerpoint/2010/main" val="16220101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47</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48</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5 — Conceitos de STP</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5.4 - Módulo Prática e Quiz</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5.4.1 - O que aprendi neste módulo?</a:t>
            </a:r>
          </a:p>
        </p:txBody>
      </p:sp>
    </p:spTree>
    <p:extLst>
      <p:ext uri="{BB962C8B-B14F-4D97-AF65-F5344CB8AC3E}">
        <p14:creationId xmlns:p14="http://schemas.microsoft.com/office/powerpoint/2010/main" val="25279157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49</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5 — Conceitos de STP</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5.4 - Módulo Prática e Quiz</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5.4.1 - O que aprendi neste módulo? (continuação)</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p:txBody>
      </p:sp>
    </p:spTree>
    <p:extLst>
      <p:ext uri="{BB962C8B-B14F-4D97-AF65-F5344CB8AC3E}">
        <p14:creationId xmlns:p14="http://schemas.microsoft.com/office/powerpoint/2010/main" val="12083656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50</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5 — Conceitos de STP</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5.4 - Módulo Prática e Quiz</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5.4.1 - O que aprendi neste módulo? (continuação)</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5.4.2 — Teste de Módulo - STP</a:t>
            </a:r>
          </a:p>
        </p:txBody>
      </p:sp>
    </p:spTree>
    <p:extLst>
      <p:ext uri="{BB962C8B-B14F-4D97-AF65-F5344CB8AC3E}">
        <p14:creationId xmlns:p14="http://schemas.microsoft.com/office/powerpoint/2010/main" val="24952319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51</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7</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52</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8</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10</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5">
                    <a:lumMod val="50000"/>
                  </a:schemeClr>
                </a:solidFill>
                <a:latin typeface="+mn-lt"/>
                <a:ea typeface="+mn-ea"/>
                <a:cs typeface="CiscoSans Thin"/>
              </a:rPr>
              <a:t>© 2016 Cisco e/ou suas afiliadas. Todos os direitos reservados.   Confidencial da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3">
                    <a:lumMod val="85000"/>
                  </a:schemeClr>
                </a:solidFill>
                <a:latin typeface="+mn-lt"/>
                <a:ea typeface="+mn-ea"/>
                <a:cs typeface="CiscoSans Thin"/>
              </a:rPr>
              <a:t>© 2016 Cisco e/ou suas afiliadas. Todos os direitos reservados.   Confidencial da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5.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7.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9.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30.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31.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3.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5.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4.xml"/><Relationship Id="rId5" Type="http://schemas.openxmlformats.org/officeDocument/2006/relationships/image" Target="../media/image14.png"/><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4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5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0.xml"/><Relationship Id="rId1" Type="http://schemas.openxmlformats.org/officeDocument/2006/relationships/tags" Target="../tags/tag5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pt-BR">
                <a:solidFill>
                  <a:schemeClr val="accent5">
                    <a:lumMod val="40000"/>
                    <a:lumOff val="60000"/>
                  </a:schemeClr>
                </a:solidFill>
              </a:rPr>
              <a:t>Módulo 5: Conceitos STP</a:t>
            </a:r>
          </a:p>
        </p:txBody>
      </p:sp>
      <p:sp>
        <p:nvSpPr>
          <p:cNvPr id="5" name="Text Placeholder 4"/>
          <p:cNvSpPr>
            <a:spLocks noGrp="1"/>
          </p:cNvSpPr>
          <p:nvPr>
            <p:ph type="body" sz="quarter" idx="13"/>
          </p:nvPr>
        </p:nvSpPr>
        <p:spPr>
          <a:xfrm>
            <a:off x="469497" y="3127609"/>
            <a:ext cx="5925246" cy="299001"/>
          </a:xfrm>
        </p:spPr>
        <p:txBody>
          <a:bodyPr/>
          <a:lstStyle/>
          <a:p>
            <a:pPr rtl="0"/>
            <a:r>
              <a:rPr lang="pt-BR">
                <a:solidFill>
                  <a:schemeClr val="bg2">
                    <a:lumMod val="40000"/>
                    <a:lumOff val="60000"/>
                  </a:schemeClr>
                </a:solidFill>
              </a:rPr>
              <a:t>Material do instrutor</a:t>
            </a:r>
          </a:p>
        </p:txBody>
      </p:sp>
      <p:sp>
        <p:nvSpPr>
          <p:cNvPr id="7" name="Subtitle 6"/>
          <p:cNvSpPr>
            <a:spLocks noGrp="1"/>
          </p:cNvSpPr>
          <p:nvPr>
            <p:ph type="subTitle" idx="1"/>
          </p:nvPr>
        </p:nvSpPr>
        <p:spPr>
          <a:xfrm>
            <a:off x="469497" y="3809526"/>
            <a:ext cx="2368954" cy="902174"/>
          </a:xfrm>
        </p:spPr>
        <p:txBody>
          <a:bodyPr/>
          <a:lstStyle/>
          <a:p>
            <a:pPr rtl="0"/>
            <a:r>
              <a:rPr lang="pt-BR">
                <a:solidFill>
                  <a:schemeClr val="accent5">
                    <a:lumMod val="40000"/>
                    <a:lumOff val="60000"/>
                  </a:schemeClr>
                </a:solidFill>
              </a:rPr>
              <a:t>Switching, Routing, e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pt-BR"/>
              <a:t>Objetivos do módulo</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pt-BR" sz="1400" b="1">
                <a:solidFill>
                  <a:schemeClr val="tx1"/>
                </a:solidFill>
                <a:ea typeface="Calibri" panose="020F0502020204030204" pitchFamily="34" charset="0"/>
                <a:cs typeface="Calibri" panose="020F0502020204030204" pitchFamily="34" charset="0"/>
              </a:rPr>
              <a:t>Module Title: STP Concepts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pt-BR" sz="1400" b="1">
                <a:solidFill>
                  <a:schemeClr val="tx1"/>
                </a:solidFill>
                <a:ea typeface="Calibri" panose="020F0502020204030204" pitchFamily="34" charset="0"/>
                <a:cs typeface="Calibri" panose="020F0502020204030204" pitchFamily="34" charset="0"/>
              </a:rPr>
              <a:t>Module Objective</a:t>
            </a:r>
            <a:r>
              <a:rPr lang="pt-BR" sz="1400">
                <a:solidFill>
                  <a:schemeClr val="tx1"/>
                </a:solidFill>
                <a:ea typeface="Calibri" panose="020F0502020204030204" pitchFamily="34" charset="0"/>
                <a:cs typeface="Calibri" panose="020F0502020204030204" pitchFamily="34" charset="0"/>
              </a:rPr>
              <a:t>: </a:t>
            </a:r>
            <a:r>
              <a:rPr lang="pt-BR"/>
              <a:t>Explain how STP enables redundancy in a Layer 2 network.</a:t>
            </a: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833951805"/>
              </p:ext>
            </p:extLst>
          </p:nvPr>
        </p:nvGraphicFramePr>
        <p:xfrm>
          <a:off x="655782" y="1732166"/>
          <a:ext cx="7555085" cy="178562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rtl="0" fontAlgn="ctr"/>
                      <a:r>
                        <a:rPr lang="pt-BR" b="1">
                          <a:effectLst/>
                        </a:rPr>
                        <a:t>Título do Tópico</a:t>
                      </a:r>
                    </a:p>
                  </a:txBody>
                  <a:tcPr marL="47625" marR="47625" marT="47625" marB="47625" anchor="ctr"/>
                </a:tc>
                <a:tc>
                  <a:txBody>
                    <a:bodyPr/>
                    <a:lstStyle/>
                    <a:p>
                      <a:pPr algn="l" rtl="0" fontAlgn="ctr"/>
                      <a:r>
                        <a:rPr lang="pt-BR" b="1">
                          <a:effectLst/>
                        </a:rPr>
                        <a:t>Objetivo do Tópico</a:t>
                      </a:r>
                    </a:p>
                  </a:txBody>
                  <a:tcPr marL="47625" marR="47625" marT="47625" marB="47625" anchor="ctr"/>
                </a:tc>
                <a:extLst>
                  <a:ext uri="{0D108BD9-81ED-4DB2-BD59-A6C34878D82A}">
                    <a16:rowId xmlns:a16="http://schemas.microsoft.com/office/drawing/2014/main" val="742401779"/>
                  </a:ext>
                </a:extLst>
              </a:tr>
              <a:tr h="370840">
                <a:tc>
                  <a:txBody>
                    <a:bodyPr/>
                    <a:lstStyle/>
                    <a:p>
                      <a:pPr rtl="0" fontAlgn="ctr"/>
                      <a:r>
                        <a:rPr lang="pt-BR" b="1">
                          <a:solidFill>
                            <a:schemeClr val="bg1"/>
                          </a:solidFill>
                          <a:effectLst/>
                        </a:rPr>
                        <a:t>Objetivo do STP</a:t>
                      </a:r>
                    </a:p>
                  </a:txBody>
                  <a:tcPr marL="47625" marR="47625" marT="47625" marB="47625" anchor="ctr">
                    <a:solidFill>
                      <a:schemeClr val="accent1"/>
                    </a:solidFill>
                  </a:tcPr>
                </a:tc>
                <a:tc>
                  <a:txBody>
                    <a:bodyPr/>
                    <a:lstStyle/>
                    <a:p>
                      <a:pPr rtl="0" fontAlgn="ctr"/>
                      <a:r>
                        <a:rPr lang="pt-BR" b="0">
                          <a:effectLst/>
                        </a:rPr>
                        <a:t>Explicar os problemas comuns em uma rede com switches redundante de camada 2.</a:t>
                      </a:r>
                    </a:p>
                  </a:txBody>
                  <a:tcPr marL="47625" marR="47625" marT="47625" marB="47625" anchor="ctr"/>
                </a:tc>
                <a:extLst>
                  <a:ext uri="{0D108BD9-81ED-4DB2-BD59-A6C34878D82A}">
                    <a16:rowId xmlns:a16="http://schemas.microsoft.com/office/drawing/2014/main" val="3150950737"/>
                  </a:ext>
                </a:extLst>
              </a:tr>
              <a:tr h="370840">
                <a:tc>
                  <a:txBody>
                    <a:bodyPr/>
                    <a:lstStyle/>
                    <a:p>
                      <a:pPr rtl="0" fontAlgn="ctr"/>
                      <a:r>
                        <a:rPr lang="pt-BR" b="1">
                          <a:solidFill>
                            <a:schemeClr val="bg1"/>
                          </a:solidFill>
                          <a:effectLst/>
                        </a:rPr>
                        <a:t>Operações STP</a:t>
                      </a:r>
                    </a:p>
                  </a:txBody>
                  <a:tcPr marL="47625" marR="47625" marT="47625" marB="47625" anchor="ctr">
                    <a:solidFill>
                      <a:schemeClr val="accent1"/>
                    </a:solidFill>
                  </a:tcPr>
                </a:tc>
                <a:tc>
                  <a:txBody>
                    <a:bodyPr/>
                    <a:lstStyle/>
                    <a:p>
                      <a:pPr rtl="0" fontAlgn="ctr"/>
                      <a:r>
                        <a:rPr lang="pt-BR" b="0">
                          <a:effectLst/>
                        </a:rPr>
                        <a:t>Explain how STP operates in a simple switched network.</a:t>
                      </a:r>
                    </a:p>
                  </a:txBody>
                  <a:tcPr marL="47625" marR="47625" marT="47625" marB="47625" anchor="ctr"/>
                </a:tc>
                <a:extLst>
                  <a:ext uri="{0D108BD9-81ED-4DB2-BD59-A6C34878D82A}">
                    <a16:rowId xmlns:a16="http://schemas.microsoft.com/office/drawing/2014/main" val="2772085455"/>
                  </a:ext>
                </a:extLst>
              </a:tr>
              <a:tr h="370840">
                <a:tc>
                  <a:txBody>
                    <a:bodyPr/>
                    <a:lstStyle/>
                    <a:p>
                      <a:pPr rtl="0" fontAlgn="ctr"/>
                      <a:r>
                        <a:rPr lang="pt-BR" b="1">
                          <a:solidFill>
                            <a:schemeClr val="bg1"/>
                          </a:solidFill>
                          <a:effectLst/>
                        </a:rPr>
                        <a:t>Evolução do STP</a:t>
                      </a:r>
                    </a:p>
                  </a:txBody>
                  <a:tcPr marL="47625" marR="47625" marT="47625" marB="47625" anchor="ctr">
                    <a:solidFill>
                      <a:schemeClr val="accent1"/>
                    </a:solidFill>
                  </a:tcPr>
                </a:tc>
                <a:tc>
                  <a:txBody>
                    <a:bodyPr/>
                    <a:lstStyle/>
                    <a:p>
                      <a:pPr rtl="0" fontAlgn="ctr"/>
                      <a:r>
                        <a:rPr lang="pt-BR" b="0">
                          <a:effectLst/>
                        </a:rPr>
                        <a:t>Explicar como o Rapid PVST+ funciona.</a:t>
                      </a:r>
                    </a:p>
                  </a:txBody>
                  <a:tcPr marL="47625" marR="47625" marT="47625" marB="47625" anchor="ctr"/>
                </a:tc>
                <a:extLst>
                  <a:ext uri="{0D108BD9-81ED-4DB2-BD59-A6C34878D82A}">
                    <a16:rowId xmlns:a16="http://schemas.microsoft.com/office/drawing/2014/main" val="322880259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pt-BR">
                <a:solidFill>
                  <a:schemeClr val="accent5">
                    <a:lumMod val="40000"/>
                    <a:lumOff val="60000"/>
                  </a:schemeClr>
                </a:solidFill>
              </a:rPr>
              <a:t>5.1 Purpose of STP</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Finalidade da</a:t>
            </a:r>
            <a:br>
              <a:rPr lang="en-US" dirty="0"/>
            </a:br>
            <a:r>
              <a:rPr lang="pt-BR" sz="2400"/>
              <a:t>redundância de STP em redes comutadas de camada 2</a:t>
            </a:r>
          </a:p>
        </p:txBody>
      </p:sp>
      <p:sp>
        <p:nvSpPr>
          <p:cNvPr id="4" name="Content Placeholder 3">
            <a:extLst>
              <a:ext uri="{FF2B5EF4-FFF2-40B4-BE49-F238E27FC236}">
                <a16:creationId xmlns:a16="http://schemas.microsoft.com/office/drawing/2014/main" id="{CA8F262A-E5D7-9944-BA41-26B7E81639BF}"/>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pt-BR" sz="1400">
                <a:solidFill>
                  <a:srgbClr val="000000"/>
                </a:solidFill>
              </a:rPr>
              <a:t>Este tópico aborda as causas de loops em uma rede de Camada 2 e explica brevemente como funciona o protocolo de árvore de abrangência. Redundancy is an important part of the hierarchical design for eliminating single points of failure and preventing disruption of network services to users. Redes redundantes exigem a inclusão de caminhos físicos, mas a redundância lógica também deve fazer parte do projeto. Ter caminhos físicos alternativos para que os dados trafeguem pela rede possibilita aos usuários acessar recursos de rede, independentemente da interrupção do caminho. No entanto, os caminhos redundantes em uma rede Ethernet comutada podem provocar loops físicos e lógicos na Camada 2.</a:t>
            </a:r>
          </a:p>
          <a:p>
            <a:pPr marL="342900" indent="-342900" algn="l" rtl="0">
              <a:buFont typeface="Arial" panose="020B0604020202020204" pitchFamily="34" charset="0"/>
              <a:buChar char="•"/>
            </a:pPr>
            <a:r>
              <a:rPr lang="pt-BR" sz="1400">
                <a:solidFill>
                  <a:srgbClr val="000000"/>
                </a:solidFill>
              </a:rPr>
              <a:t>As LANs Ethernet exigem uma topologia sem loop com um único caminho entre dois dispositivos. Um loop em uma LAN Ethernet pode causar propagação contínua de quadros Ethernet até que um link seja interrompido e quebre o loop.</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Finalidade do</a:t>
            </a:r>
            <a:r>
              <a:rPr lang="pt-BR" sz="2400"/>
              <a:t>protocolo STPSpanning Tree</a:t>
            </a:r>
          </a:p>
        </p:txBody>
      </p:sp>
      <p:sp>
        <p:nvSpPr>
          <p:cNvPr id="5" name="Content Placeholder 4">
            <a:extLst>
              <a:ext uri="{FF2B5EF4-FFF2-40B4-BE49-F238E27FC236}">
                <a16:creationId xmlns:a16="http://schemas.microsoft.com/office/drawing/2014/main" id="{5D4F9E00-E56E-554E-8EF2-311C7B311C69}"/>
              </a:ext>
            </a:extLst>
          </p:cNvPr>
          <p:cNvSpPr>
            <a:spLocks noGrp="1"/>
          </p:cNvSpPr>
          <p:nvPr>
            <p:ph idx="1"/>
          </p:nvPr>
        </p:nvSpPr>
        <p:spPr>
          <a:xfrm>
            <a:off x="474663" y="861237"/>
            <a:ext cx="3395588" cy="3560497"/>
          </a:xfrm>
        </p:spPr>
        <p:txBody>
          <a:bodyPr/>
          <a:lstStyle/>
          <a:p>
            <a:pPr marL="285750" indent="-285750" algn="l" rtl="0">
              <a:buFont typeface="Arial" panose="020B0604020202020204" pitchFamily="34" charset="0"/>
              <a:buChar char="•"/>
            </a:pPr>
            <a:r>
              <a:rPr lang="pt-BR" sz="1600">
                <a:solidFill>
                  <a:srgbClr val="000000"/>
                </a:solidFill>
              </a:rPr>
              <a:t>O Spanning Tree Protocol (STP) é um protocolo de rede de prevenção de loop que permite redundância ao criar uma topologia de Camada 2 sem loop. </a:t>
            </a:r>
          </a:p>
          <a:p>
            <a:pPr marL="285750" indent="-285750" algn="l" rtl="0">
              <a:buFont typeface="Arial" panose="020B0604020202020204" pitchFamily="34" charset="0"/>
              <a:buChar char="•"/>
            </a:pPr>
            <a:r>
              <a:rPr lang="pt-BR" sz="1600">
                <a:solidFill>
                  <a:srgbClr val="000000"/>
                </a:solidFill>
              </a:rPr>
              <a:t>O STP bloqueia logicamente loops físicos em uma rede de Camada 2, evitando que os quadros circulem a rede para sempre.</a:t>
            </a:r>
          </a:p>
        </p:txBody>
      </p:sp>
      <p:pic>
        <p:nvPicPr>
          <p:cNvPr id="7" name="Picture 6">
            <a:extLst>
              <a:ext uri="{FF2B5EF4-FFF2-40B4-BE49-F238E27FC236}">
                <a16:creationId xmlns:a16="http://schemas.microsoft.com/office/drawing/2014/main" id="{8BC3E422-5048-0D48-95D9-F5353DFC0F46}"/>
              </a:ext>
            </a:extLst>
          </p:cNvPr>
          <p:cNvPicPr>
            <a:picLocks noChangeAspect="1"/>
          </p:cNvPicPr>
          <p:nvPr/>
        </p:nvPicPr>
        <p:blipFill>
          <a:blip r:embed="rId4"/>
          <a:stretch>
            <a:fillRect/>
          </a:stretch>
        </p:blipFill>
        <p:spPr>
          <a:xfrm>
            <a:off x="3964196" y="1002832"/>
            <a:ext cx="4966881" cy="3147906"/>
          </a:xfrm>
          <a:prstGeom prst="rect">
            <a:avLst/>
          </a:prstGeom>
        </p:spPr>
      </p:pic>
    </p:spTree>
    <p:custDataLst>
      <p:tags r:id="rId1"/>
    </p:custDataLst>
    <p:extLst>
      <p:ext uri="{BB962C8B-B14F-4D97-AF65-F5344CB8AC3E}">
        <p14:creationId xmlns:p14="http://schemas.microsoft.com/office/powerpoint/2010/main" val="277175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Finalidade do</a:t>
            </a:r>
            <a:r>
              <a:rPr lang="pt-BR" sz="2400"/>
              <a:t>recálculoSTP</a:t>
            </a:r>
          </a:p>
        </p:txBody>
      </p:sp>
      <p:sp>
        <p:nvSpPr>
          <p:cNvPr id="9" name="TextBox 8">
            <a:extLst>
              <a:ext uri="{FF2B5EF4-FFF2-40B4-BE49-F238E27FC236}">
                <a16:creationId xmlns:a16="http://schemas.microsoft.com/office/drawing/2014/main" id="{39DFC5BB-F1A4-9F41-B8E5-01052DFFC4EC}"/>
              </a:ext>
            </a:extLst>
          </p:cNvPr>
          <p:cNvSpPr txBox="1"/>
          <p:nvPr/>
        </p:nvSpPr>
        <p:spPr>
          <a:xfrm>
            <a:off x="264185" y="1850064"/>
            <a:ext cx="3462422" cy="1077218"/>
          </a:xfrm>
          <a:prstGeom prst="rect">
            <a:avLst/>
          </a:prstGeom>
          <a:noFill/>
        </p:spPr>
        <p:txBody>
          <a:bodyPr wrap="square" rtlCol="0">
            <a:spAutoFit/>
          </a:bodyPr>
          <a:lstStyle/>
          <a:p>
            <a:pPr rtl="0"/>
            <a:r>
              <a:rPr lang="pt-BR" sz="1600">
                <a:solidFill>
                  <a:srgbClr val="000000"/>
                </a:solidFill>
                <a:latin typeface="+mn-lt"/>
              </a:rPr>
              <a:t>O STP compensa uma falha na rede recalculando e abrindo portas bloqueadas anteriormente.</a:t>
            </a:r>
          </a:p>
        </p:txBody>
      </p:sp>
      <p:pic>
        <p:nvPicPr>
          <p:cNvPr id="8" name="Content Placeholder 7">
            <a:extLst>
              <a:ext uri="{FF2B5EF4-FFF2-40B4-BE49-F238E27FC236}">
                <a16:creationId xmlns:a16="http://schemas.microsoft.com/office/drawing/2014/main" id="{230C1627-31E4-7C4C-AE3F-B7234E60E301}"/>
              </a:ext>
            </a:extLst>
          </p:cNvPr>
          <p:cNvPicPr>
            <a:picLocks noGrp="1" noChangeAspect="1"/>
          </p:cNvPicPr>
          <p:nvPr>
            <p:ph idx="1"/>
          </p:nvPr>
        </p:nvPicPr>
        <p:blipFill>
          <a:blip r:embed="rId4"/>
          <a:stretch>
            <a:fillRect/>
          </a:stretch>
        </p:blipFill>
        <p:spPr>
          <a:xfrm>
            <a:off x="3994050" y="1243659"/>
            <a:ext cx="4885765" cy="2656182"/>
          </a:xfrm>
        </p:spPr>
      </p:pic>
    </p:spTree>
    <p:custDataLst>
      <p:tags r:id="rId1"/>
    </p:custDataLst>
    <p:extLst>
      <p:ext uri="{BB962C8B-B14F-4D97-AF65-F5344CB8AC3E}">
        <p14:creationId xmlns:p14="http://schemas.microsoft.com/office/powerpoint/2010/main" val="290534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Finalidade dos</a:t>
            </a:r>
            <a:br>
              <a:rPr lang="en-US" dirty="0"/>
            </a:br>
            <a:r>
              <a:rPr lang="pt-BR" sz="2400"/>
              <a:t>problemas de STP com links redundantes de switch</a:t>
            </a:r>
          </a:p>
        </p:txBody>
      </p:sp>
      <p:sp>
        <p:nvSpPr>
          <p:cNvPr id="4" name="Content Placeholder 3">
            <a:extLst>
              <a:ext uri="{FF2B5EF4-FFF2-40B4-BE49-F238E27FC236}">
                <a16:creationId xmlns:a16="http://schemas.microsoft.com/office/drawing/2014/main" id="{FEB771C3-636D-6F41-91EA-B805C098C43A}"/>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pt-BR" sz="1400">
                <a:solidFill>
                  <a:srgbClr val="000000"/>
                </a:solidFill>
              </a:rPr>
              <a:t>Path redundancy provides multiple network services by eliminating the possibility of a single point of failure. When multiple paths exist between two devices on an Ethernet network, and there is no spanning tree implementation on the switches, a Layer 2 loop occurs. Um loop de Camada 2 pode resultar em instabilidade da tabela de endereços MAC, saturação de links e alta utilização da CPU em switches e dispositivos finais, resultando na rede se tornando inutilizável.</a:t>
            </a:r>
          </a:p>
          <a:p>
            <a:pPr marL="342900" indent="-342900" algn="l" rtl="0">
              <a:buFont typeface="Arial" panose="020B0604020202020204" pitchFamily="34" charset="0"/>
              <a:buChar char="•"/>
            </a:pPr>
            <a:r>
              <a:rPr lang="pt-BR" sz="1400">
                <a:solidFill>
                  <a:srgbClr val="000000"/>
                </a:solidFill>
              </a:rPr>
              <a:t>Layer 2 Ethernet does not include a mechanism to recognize and eliminate endlessly looping frames. Both IPv4 and IPv6 include a mechanism that limits the number of times a Layer 3 networking device can retransmit a packet. Um roteador diminuirá o TTL (Time to Live) em cada pacote IPv4 e o campo Limite de Hop em cada pacote IPv6. Quando esses campos forem diminuídos para 0, um roteador soltará o pacote. Os switches Ethernet e Ethernet não têm nenhum mecanismo comparável para limitar o número de vezes que um switch retransmite um quadro de Camada 2. O STP foi desenvolvido especificamente como um mecanismo de prevenção de loop para Ethernet de camada 2.</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4275897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Finalidade de STP</a:t>
            </a:r>
            <a:br>
              <a:rPr lang="en-US" dirty="0"/>
            </a:br>
            <a:r>
              <a:rPr lang="pt-BR" sz="2400"/>
              <a:t>Layer 2 Loops</a:t>
            </a:r>
          </a:p>
        </p:txBody>
      </p:sp>
      <p:sp>
        <p:nvSpPr>
          <p:cNvPr id="5" name="Content Placeholder 4">
            <a:extLst>
              <a:ext uri="{FF2B5EF4-FFF2-40B4-BE49-F238E27FC236}">
                <a16:creationId xmlns:a16="http://schemas.microsoft.com/office/drawing/2014/main" id="{0A7607C8-BE5F-EA42-8A4B-EFDD7673AC92}"/>
              </a:ext>
            </a:extLst>
          </p:cNvPr>
          <p:cNvSpPr>
            <a:spLocks noGrp="1"/>
          </p:cNvSpPr>
          <p:nvPr>
            <p:ph idx="1"/>
          </p:nvPr>
        </p:nvSpPr>
        <p:spPr>
          <a:xfrm>
            <a:off x="197572" y="726801"/>
            <a:ext cx="8147916" cy="3689897"/>
          </a:xfrm>
        </p:spPr>
        <p:txBody>
          <a:bodyPr/>
          <a:lstStyle/>
          <a:p>
            <a:pPr marL="342900" indent="-342900" algn="l" rtl="0">
              <a:buFont typeface="Arial" panose="020B0604020202020204" pitchFamily="34" charset="0"/>
              <a:buChar char="•"/>
            </a:pPr>
            <a:r>
              <a:rPr lang="pt-BR" sz="1400">
                <a:solidFill>
                  <a:srgbClr val="000000"/>
                </a:solidFill>
              </a:rPr>
              <a:t>Sem o STP habilitado, os loops da Camada 2 podem se formar, fazendo com que os quadros de difusão, multicast e unicast desconhecidos circulem sem parar. Isso pode derrubar uma rede rapidamente. </a:t>
            </a:r>
          </a:p>
          <a:p>
            <a:pPr marL="342900" indent="-342900" algn="l" rtl="0">
              <a:buFont typeface="Arial" panose="020B0604020202020204" pitchFamily="34" charset="0"/>
              <a:buChar char="•"/>
            </a:pPr>
            <a:r>
              <a:rPr lang="pt-BR" sz="1400">
                <a:solidFill>
                  <a:srgbClr val="000000"/>
                </a:solidFill>
              </a:rPr>
              <a:t>When a loop occurs, the MAC address table on a switch will constantly change with the updates from the broadcast frames, which results in MAC database instability. Isso pode causar alta utilização da CPU, o que torna o switch incapaz de encaminhar quadros.</a:t>
            </a:r>
          </a:p>
          <a:p>
            <a:pPr marL="342900" indent="-342900" algn="l" rtl="0">
              <a:buFont typeface="Arial" panose="020B0604020202020204" pitchFamily="34" charset="0"/>
              <a:buChar char="•"/>
            </a:pPr>
            <a:r>
              <a:rPr lang="pt-BR" sz="1400">
                <a:solidFill>
                  <a:srgbClr val="000000"/>
                </a:solidFill>
              </a:rPr>
              <a:t>Um quadro unicast desconhecido ocorre quando o switch não tem o endereço MAC de destino em sua tabela de endereços MAC e deve encaminhar o quadro para todas as portas, com exceção da porta de entrada.</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737611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Finalidade da</a:t>
            </a:r>
            <a:r>
              <a:rPr lang="pt-BR" sz="2400"/>
              <a:t>tempestade detransmissão</a:t>
            </a:r>
            <a:r>
              <a:rPr lang="pt-BR" sz="1600"/>
              <a:t>STP</a:t>
            </a:r>
          </a:p>
        </p:txBody>
      </p:sp>
      <p:sp>
        <p:nvSpPr>
          <p:cNvPr id="4" name="Content Placeholder 3">
            <a:extLst>
              <a:ext uri="{FF2B5EF4-FFF2-40B4-BE49-F238E27FC236}">
                <a16:creationId xmlns:a16="http://schemas.microsoft.com/office/drawing/2014/main" id="{45822D96-D508-2F47-96CC-C7CF2DAAA1F0}"/>
              </a:ext>
            </a:extLst>
          </p:cNvPr>
          <p:cNvSpPr>
            <a:spLocks noGrp="1"/>
          </p:cNvSpPr>
          <p:nvPr>
            <p:ph idx="1"/>
          </p:nvPr>
        </p:nvSpPr>
        <p:spPr>
          <a:xfrm>
            <a:off x="474662" y="731837"/>
            <a:ext cx="7870825" cy="3689897"/>
          </a:xfrm>
        </p:spPr>
        <p:txBody>
          <a:bodyPr/>
          <a:lstStyle/>
          <a:p>
            <a:pPr marL="342900" indent="-342900" algn="l" rtl="0">
              <a:buFont typeface="Arial" panose="020B0604020202020204" pitchFamily="34" charset="0"/>
              <a:buChar char="•"/>
            </a:pPr>
            <a:r>
              <a:rPr lang="pt-BR" sz="1400">
                <a:solidFill>
                  <a:srgbClr val="000000"/>
                </a:solidFill>
              </a:rPr>
              <a:t>Uma tempestade de transmissão é um número anormalmente alto de transmissões que sobrecarregam a rede durante um período específico de tempo. As tempestades de transmissão podem desativar uma rede em segundos por meio de switches e dispositivos finais esmagadores. As tempestades de transmissão podem ser causadas por um problema de hardware, como uma NIC defeituosa ou de um loop de Camada 2 na rede.</a:t>
            </a:r>
          </a:p>
          <a:p>
            <a:pPr marL="342900" indent="-342900" algn="l" rtl="0">
              <a:buFont typeface="Arial" panose="020B0604020202020204" pitchFamily="34" charset="0"/>
              <a:buChar char="•"/>
            </a:pPr>
            <a:r>
              <a:rPr lang="pt-BR" sz="1400">
                <a:solidFill>
                  <a:srgbClr val="000000"/>
                </a:solidFill>
              </a:rPr>
              <a:t>Transmissões de camada 2 em uma rede, como solicitações ARP são muito comuns. As multicasts de camada 2 geralmente são encaminhadas da mesma maneira que uma transmissão pelo switch. Os pacotes IPv6 nunca são encaminhados como uma transmissão de Camada 2, o ICMPv6 Neighbor Discovery usa multicasts de Camada 2.</a:t>
            </a:r>
          </a:p>
          <a:p>
            <a:pPr marL="342900" indent="-342900" algn="l" rtl="0">
              <a:buFont typeface="Arial" panose="020B0604020202020204" pitchFamily="34" charset="0"/>
              <a:buChar char="•"/>
            </a:pPr>
            <a:r>
              <a:rPr lang="pt-BR" sz="1400">
                <a:solidFill>
                  <a:srgbClr val="000000"/>
                </a:solidFill>
              </a:rPr>
              <a:t>A host caught in a Layer 2 loop is not accessible to other hosts on the network. Additionally, due to the constant changes in its MAC address table, the switch does not know out of which port to forward unicast frames.</a:t>
            </a:r>
          </a:p>
          <a:p>
            <a:pPr marL="342900" indent="-342900" algn="l" rtl="0">
              <a:buFont typeface="Arial" panose="020B0604020202020204" pitchFamily="34" charset="0"/>
              <a:buChar char="•"/>
            </a:pPr>
            <a:r>
              <a:rPr lang="pt-BR" sz="1400">
                <a:solidFill>
                  <a:srgbClr val="000000"/>
                </a:solidFill>
              </a:rPr>
              <a:t>Para evitar que esses problemas ocorram em uma rede redundante, é necessário que algum tipo de spanning tree esteja ativado nos switches. Nos switches Cisco, o spanning tree vem ativado por padrão para evitar que ocorram loops de Camada 2.</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61594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Finalidade do STP</a:t>
            </a:r>
            <a:br>
              <a:rPr lang="en-US" dirty="0"/>
            </a:br>
            <a:r>
              <a:rPr lang="pt-BR" sz="2400"/>
              <a:t>O algoritmo de árvore de abrangência</a:t>
            </a:r>
          </a:p>
        </p:txBody>
      </p:sp>
      <p:sp>
        <p:nvSpPr>
          <p:cNvPr id="5" name="Content Placeholder 4">
            <a:extLst>
              <a:ext uri="{FF2B5EF4-FFF2-40B4-BE49-F238E27FC236}">
                <a16:creationId xmlns:a16="http://schemas.microsoft.com/office/drawing/2014/main" id="{143DB555-8152-4E40-80E0-6FE407DF0EF3}"/>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pt-BR" sz="1400">
                <a:solidFill>
                  <a:srgbClr val="000000"/>
                </a:solidFill>
              </a:rPr>
              <a:t>STP is based on an algorithm invented by Radia Perlman while working for Digital Equipment Corporation, and published in the 1985 paper "An Algorithm for Distributed Computation of a Spanning Tree in an Extended LAN.” Seu algoritmo de árvore de abrangência (STA) cria uma topologia livre de loop selecionando uma ponte raiz única onde todos os outros switches determinam um único caminho de menor custo.</a:t>
            </a:r>
          </a:p>
          <a:p>
            <a:pPr marL="342900" indent="-342900" algn="l" rtl="0">
              <a:buFont typeface="Arial" panose="020B0604020202020204" pitchFamily="34" charset="0"/>
              <a:buChar char="•"/>
            </a:pPr>
            <a:r>
              <a:rPr lang="pt-BR" sz="1400">
                <a:solidFill>
                  <a:srgbClr val="000000"/>
                </a:solidFill>
              </a:rPr>
              <a:t>O STP evita que ocorram loops, configurando um caminho sem loops na rede usando portas estrategicamente instaladas em “estado blocking”. Os switches que executam o STP conseguem compensar falhas, desbloqueando dinamicamente as portas anteriormente bloqueadas e permitindo que o tráfego passe pelos caminhos alternativos.</a:t>
            </a:r>
          </a:p>
        </p:txBody>
      </p:sp>
    </p:spTree>
    <p:custDataLst>
      <p:tags r:id="rId1"/>
    </p:custDataLst>
    <p:extLst>
      <p:ext uri="{BB962C8B-B14F-4D97-AF65-F5344CB8AC3E}">
        <p14:creationId xmlns:p14="http://schemas.microsoft.com/office/powerpoint/2010/main" val="222663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Finalidade do STP</a:t>
            </a:r>
            <a:br>
              <a:rPr lang="en-US" dirty="0"/>
            </a:br>
            <a:r>
              <a:rPr lang="pt-BR" sz="2400"/>
              <a:t>O Algoritmo de Árvore de Abrangência (Cont.) </a:t>
            </a:r>
          </a:p>
        </p:txBody>
      </p:sp>
      <p:sp>
        <p:nvSpPr>
          <p:cNvPr id="4" name="Content Placeholder 3">
            <a:extLst>
              <a:ext uri="{FF2B5EF4-FFF2-40B4-BE49-F238E27FC236}">
                <a16:creationId xmlns:a16="http://schemas.microsoft.com/office/drawing/2014/main" id="{1C316A11-E974-934B-A0A8-BED7E55CAAD2}"/>
              </a:ext>
            </a:extLst>
          </p:cNvPr>
          <p:cNvSpPr>
            <a:spLocks noGrp="1"/>
          </p:cNvSpPr>
          <p:nvPr>
            <p:ph idx="1"/>
          </p:nvPr>
        </p:nvSpPr>
        <p:spPr>
          <a:xfrm>
            <a:off x="474662" y="731837"/>
            <a:ext cx="8280057" cy="3689897"/>
          </a:xfrm>
        </p:spPr>
        <p:txBody>
          <a:bodyPr/>
          <a:lstStyle/>
          <a:p>
            <a:pPr marL="0" indent="0" algn="l" rtl="0"/>
            <a:r>
              <a:rPr lang="pt-BR" sz="1400">
                <a:solidFill>
                  <a:srgbClr val="000000"/>
                </a:solidFill>
              </a:rPr>
              <a:t>Como o STA cria uma topologia sem loop?</a:t>
            </a:r>
          </a:p>
          <a:p>
            <a:pPr marL="285750" indent="-285750" algn="l" rtl="0">
              <a:buFont typeface="Arial" panose="020B0604020202020204" pitchFamily="34" charset="0"/>
              <a:buChar char="•"/>
            </a:pPr>
            <a:r>
              <a:rPr lang="pt-BR" sz="1400">
                <a:solidFill>
                  <a:srgbClr val="000000"/>
                </a:solidFill>
              </a:rPr>
              <a:t>Selecionando uma ponte raiz: esta ponte (switch) é o ponto de referência para toda a rede construir uma árvore de abrangência.</a:t>
            </a:r>
          </a:p>
          <a:p>
            <a:pPr marL="285750" indent="-285750" algn="l" rtl="0">
              <a:buFont typeface="Arial" panose="020B0604020202020204" pitchFamily="34" charset="0"/>
              <a:buChar char="•"/>
            </a:pPr>
            <a:r>
              <a:rPr lang="pt-BR" sz="1400">
                <a:solidFill>
                  <a:srgbClr val="000000"/>
                </a:solidFill>
              </a:rPr>
              <a:t>Block Redundant Paths: STP ensures that there is only one logical path between all destinations on the network by intentionally blocking redundant paths that could cause a loop. When a port is blocked, user data is prevented from entering or leaving that port.</a:t>
            </a:r>
          </a:p>
          <a:p>
            <a:pPr marL="285750" indent="-285750" algn="l" rtl="0">
              <a:buFont typeface="Arial" panose="020B0604020202020204" pitchFamily="34" charset="0"/>
              <a:buChar char="•"/>
            </a:pPr>
            <a:r>
              <a:rPr lang="pt-BR" sz="1400">
                <a:solidFill>
                  <a:srgbClr val="000000"/>
                </a:solidFill>
              </a:rPr>
              <a:t>Criar uma Topologia Sem Loop: Uma porta bloqueada tem o efeito de tornar esse link um link de não-encaminhamento entre os dois switches. Isso cria uma topologia em que cada switch tem apenas um único caminho para a ponte raiz, semelhante a ramificações em uma árvore que se conectam à raiz da árvore.</a:t>
            </a:r>
          </a:p>
          <a:p>
            <a:pPr marL="285750" indent="-285750" algn="l" rtl="0">
              <a:buFont typeface="Arial" panose="020B0604020202020204" pitchFamily="34" charset="0"/>
              <a:buChar char="•"/>
            </a:pPr>
            <a:r>
              <a:rPr lang="pt-BR" sz="1400">
                <a:solidFill>
                  <a:srgbClr val="000000"/>
                </a:solidFill>
              </a:rPr>
              <a:t>Recalculate in case of Link Failure: The physical paths still exist to provide redundancy, but these paths are disabled to prevent the loops from occurring. Se o caminho for necessário em algum momento para compensar uma falha no cabo ou switch de rede, o STP recalculará os caminhos e desbloqueará as portas necessárias para permitir que o caminho redundante torne-se ativo. Os recálculos de STP também podem ocorrer sempre que um novo switch ou um novo link entre switches for adicionado à rede.</a:t>
            </a:r>
          </a:p>
        </p:txBody>
      </p:sp>
    </p:spTree>
    <p:custDataLst>
      <p:tags r:id="rId1"/>
    </p:custDataLst>
    <p:extLst>
      <p:ext uri="{BB962C8B-B14F-4D97-AF65-F5344CB8AC3E}">
        <p14:creationId xmlns:p14="http://schemas.microsoft.com/office/powerpoint/2010/main" val="132595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pt-BR"/>
              <a:t>Instructor Materials – Module 5 Planning Guide</a:t>
            </a:r>
          </a:p>
        </p:txBody>
      </p:sp>
      <p:sp>
        <p:nvSpPr>
          <p:cNvPr id="4099" name="Rectangle 34"/>
          <p:cNvSpPr>
            <a:spLocks noGrp="1" noChangeArrowheads="1"/>
          </p:cNvSpPr>
          <p:nvPr>
            <p:ph idx="1"/>
          </p:nvPr>
        </p:nvSpPr>
        <p:spPr>
          <a:xfrm>
            <a:off x="145357" y="808180"/>
            <a:ext cx="8915516" cy="3193936"/>
          </a:xfrm>
        </p:spPr>
        <p:txBody>
          <a:bodyPr/>
          <a:lstStyle/>
          <a:p>
            <a:pPr marL="0" indent="0" rtl="0">
              <a:buNone/>
            </a:pPr>
            <a:r>
              <a:rPr lang="pt-BR"/>
              <a:t>This PowerPoint deck is divided in two parts:</a:t>
            </a:r>
          </a:p>
          <a:p>
            <a:pPr rtl="0">
              <a:buFont typeface="Arial" panose="020B0604020202020204" pitchFamily="34" charset="0"/>
              <a:buChar char="•"/>
            </a:pPr>
            <a:r>
              <a:rPr lang="pt-BR"/>
              <a:t>Instructor Planning Guide</a:t>
            </a:r>
          </a:p>
          <a:p>
            <a:pPr lvl="1" rtl="0"/>
            <a:r>
              <a:rPr lang="pt-BR"/>
              <a:t>Information to help you become familiar with the module</a:t>
            </a:r>
          </a:p>
          <a:p>
            <a:pPr lvl="1" rtl="0"/>
            <a:r>
              <a:rPr lang="pt-BR"/>
              <a:t>Teaching aids</a:t>
            </a:r>
          </a:p>
          <a:p>
            <a:pPr rtl="0">
              <a:buFont typeface="Arial" panose="020B0604020202020204" pitchFamily="34" charset="0"/>
              <a:buChar char="•"/>
            </a:pPr>
            <a:r>
              <a:rPr lang="pt-BR"/>
              <a:t>Instructor Class Presentation</a:t>
            </a:r>
          </a:p>
          <a:p>
            <a:pPr lvl="1" rtl="0"/>
            <a:r>
              <a:rPr lang="pt-BR"/>
              <a:t>Optional slides that you can use in the classroom</a:t>
            </a:r>
          </a:p>
          <a:p>
            <a:pPr lvl="1" rtl="0"/>
            <a:r>
              <a:rPr lang="pt-BR"/>
              <a:t>Begins on slide # 9</a:t>
            </a:r>
          </a:p>
          <a:p>
            <a:pPr marL="142875" lvl="1" indent="0" algn="ctr" rtl="0">
              <a:buNone/>
            </a:pPr>
            <a:r>
              <a:rPr lang="pt-BR" sz="1600" b="1"/>
              <a:t>Note</a:t>
            </a:r>
            <a:r>
              <a:rPr lang="pt-BR" sz="1600"/>
              <a:t>: Remove the Planning Guide from this presentation before sharing with anyone.</a:t>
            </a:r>
          </a:p>
          <a:p>
            <a:pPr marL="0" indent="0" rtl="0">
              <a:buNone/>
            </a:pPr>
            <a:r>
              <a:rPr lang="pt-B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Finalidade do</a:t>
            </a:r>
            <a:br>
              <a:rPr lang="en-US" dirty="0"/>
            </a:br>
            <a:r>
              <a:rPr lang="pt-BR" sz="2400"/>
              <a:t>Vídeo STP — Observar a Operação STP</a:t>
            </a:r>
          </a:p>
        </p:txBody>
      </p:sp>
      <p:sp>
        <p:nvSpPr>
          <p:cNvPr id="5" name="Content Placeholder 4">
            <a:extLst>
              <a:ext uri="{FF2B5EF4-FFF2-40B4-BE49-F238E27FC236}">
                <a16:creationId xmlns:a16="http://schemas.microsoft.com/office/drawing/2014/main" id="{12B61DC8-15D5-8345-94EB-F3F0FD915288}"/>
              </a:ext>
            </a:extLst>
          </p:cNvPr>
          <p:cNvSpPr>
            <a:spLocks noGrp="1"/>
          </p:cNvSpPr>
          <p:nvPr>
            <p:ph idx="1"/>
          </p:nvPr>
        </p:nvSpPr>
        <p:spPr>
          <a:xfrm>
            <a:off x="474662" y="731837"/>
            <a:ext cx="8280057" cy="3689897"/>
          </a:xfrm>
        </p:spPr>
        <p:txBody>
          <a:bodyPr/>
          <a:lstStyle/>
          <a:p>
            <a:pPr algn="l" rtl="0"/>
            <a:r>
              <a:rPr lang="pt-BR" sz="1800">
                <a:solidFill>
                  <a:srgbClr val="000000"/>
                </a:solidFill>
              </a:rPr>
              <a:t>Este vídeo demonstra o uso do STP em um ambiente de rede.</a:t>
            </a:r>
          </a:p>
        </p:txBody>
      </p:sp>
    </p:spTree>
    <p:custDataLst>
      <p:tags r:id="rId1"/>
    </p:custDataLst>
    <p:extLst>
      <p:ext uri="{BB962C8B-B14F-4D97-AF65-F5344CB8AC3E}">
        <p14:creationId xmlns:p14="http://schemas.microsoft.com/office/powerpoint/2010/main" val="7912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Finalidade do</a:t>
            </a:r>
            <a:r>
              <a:rPr lang="pt-BR" sz="2400"/>
              <a:t>rastreador depacotes STP — investigue a prevenção de loop de STP</a:t>
            </a:r>
          </a:p>
        </p:txBody>
      </p:sp>
      <p:sp>
        <p:nvSpPr>
          <p:cNvPr id="4" name="Content Placeholder 3">
            <a:extLst>
              <a:ext uri="{FF2B5EF4-FFF2-40B4-BE49-F238E27FC236}">
                <a16:creationId xmlns:a16="http://schemas.microsoft.com/office/drawing/2014/main" id="{5CF2012A-FFA6-2045-BF45-91F482117762}"/>
              </a:ext>
            </a:extLst>
          </p:cNvPr>
          <p:cNvSpPr>
            <a:spLocks noGrp="1"/>
          </p:cNvSpPr>
          <p:nvPr>
            <p:ph idx="1"/>
          </p:nvPr>
        </p:nvSpPr>
        <p:spPr>
          <a:xfrm>
            <a:off x="474662" y="731837"/>
            <a:ext cx="8280057" cy="3689897"/>
          </a:xfrm>
        </p:spPr>
        <p:txBody>
          <a:bodyPr/>
          <a:lstStyle/>
          <a:p>
            <a:pPr marL="0" indent="0" algn="l" rtl="0"/>
            <a:r>
              <a:rPr lang="pt-BR" sz="1800">
                <a:solidFill>
                  <a:srgbClr val="000000"/>
                </a:solidFill>
              </a:rPr>
              <a:t>Nesta atividade do Packet Tracer, você atingirá os seguintes objetivos:</a:t>
            </a:r>
          </a:p>
          <a:p>
            <a:pPr marL="342900" indent="-342900" algn="l" rtl="0">
              <a:buFont typeface="Arial" panose="020B0604020202020204" pitchFamily="34" charset="0"/>
              <a:buChar char="•"/>
            </a:pPr>
            <a:r>
              <a:rPr lang="pt-BR" sz="1800">
                <a:solidFill>
                  <a:srgbClr val="000000"/>
                </a:solidFill>
              </a:rPr>
              <a:t>Crie e configure uma rede simples de três switches com STP.</a:t>
            </a:r>
          </a:p>
          <a:p>
            <a:pPr marL="342900" indent="-342900" algn="l" rtl="0">
              <a:buFont typeface="Arial" panose="020B0604020202020204" pitchFamily="34" charset="0"/>
              <a:buChar char="•"/>
            </a:pPr>
            <a:r>
              <a:rPr lang="pt-BR" sz="1800">
                <a:solidFill>
                  <a:srgbClr val="000000"/>
                </a:solidFill>
              </a:rPr>
              <a:t>View STP operation.</a:t>
            </a:r>
          </a:p>
          <a:p>
            <a:pPr marL="342900" indent="-342900" algn="l" rtl="0">
              <a:buFont typeface="Arial" panose="020B0604020202020204" pitchFamily="34" charset="0"/>
              <a:buChar char="•"/>
            </a:pPr>
            <a:r>
              <a:rPr lang="pt-BR" sz="1800">
                <a:solidFill>
                  <a:srgbClr val="000000"/>
                </a:solidFill>
              </a:rPr>
              <a:t>Desative o STP e veja a operação novamente.</a:t>
            </a:r>
          </a:p>
          <a:p>
            <a:pPr marL="342900" indent="-342900" algn="l">
              <a:buFont typeface="Arial" panose="020B0604020202020204" pitchFamily="34" charset="0"/>
              <a:buChar char="•"/>
            </a:pPr>
            <a:endParaRPr lang="en-US" sz="1800" dirty="0">
              <a:solidFill>
                <a:srgbClr val="000000"/>
              </a:solidFill>
            </a:endParaRPr>
          </a:p>
        </p:txBody>
      </p:sp>
    </p:spTree>
    <p:custDataLst>
      <p:tags r:id="rId1"/>
    </p:custDataLst>
    <p:extLst>
      <p:ext uri="{BB962C8B-B14F-4D97-AF65-F5344CB8AC3E}">
        <p14:creationId xmlns:p14="http://schemas.microsoft.com/office/powerpoint/2010/main" val="30253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5.2 STP Operations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pt-BR" sz="2400"/>
              <a:t>Etapas de operações de STP para uma topologia sem loop</a:t>
            </a:r>
          </a:p>
        </p:txBody>
      </p:sp>
      <p:sp>
        <p:nvSpPr>
          <p:cNvPr id="4" name="Content Placeholder 3">
            <a:extLst>
              <a:ext uri="{FF2B5EF4-FFF2-40B4-BE49-F238E27FC236}">
                <a16:creationId xmlns:a16="http://schemas.microsoft.com/office/drawing/2014/main" id="{37DF9842-CEC4-494A-B1AE-57B78AF01B63}"/>
              </a:ext>
            </a:extLst>
          </p:cNvPr>
          <p:cNvSpPr>
            <a:spLocks noGrp="1"/>
          </p:cNvSpPr>
          <p:nvPr>
            <p:ph idx="1"/>
          </p:nvPr>
        </p:nvSpPr>
        <p:spPr>
          <a:xfrm>
            <a:off x="474662" y="731837"/>
            <a:ext cx="8280057" cy="3689897"/>
          </a:xfrm>
        </p:spPr>
        <p:txBody>
          <a:bodyPr/>
          <a:lstStyle/>
          <a:p>
            <a:pPr marL="0" indent="0" algn="l" rtl="0"/>
            <a:r>
              <a:rPr lang="pt-BR" sz="1400">
                <a:solidFill>
                  <a:srgbClr val="000000"/>
                </a:solidFill>
              </a:rPr>
              <a:t>Usando o STA, o STP cria uma topologia sem loop em um processo de quatro etapas:</a:t>
            </a:r>
          </a:p>
          <a:p>
            <a:pPr marL="415985" lvl="1" indent="-342900" rtl="0">
              <a:buFont typeface="+mj-lt"/>
              <a:buAutoNum type="arabicPeriod"/>
            </a:pPr>
            <a:r>
              <a:rPr lang="pt-BR">
                <a:solidFill>
                  <a:srgbClr val="000000"/>
                </a:solidFill>
              </a:rPr>
              <a:t>Elect the root bridge.</a:t>
            </a:r>
          </a:p>
          <a:p>
            <a:pPr marL="415985" lvl="1" indent="-342900" rtl="0">
              <a:buFont typeface="+mj-lt"/>
              <a:buAutoNum type="arabicPeriod"/>
            </a:pPr>
            <a:r>
              <a:rPr lang="pt-BR">
                <a:solidFill>
                  <a:srgbClr val="000000"/>
                </a:solidFill>
              </a:rPr>
              <a:t>Elega as portas raiz.</a:t>
            </a:r>
          </a:p>
          <a:p>
            <a:pPr marL="415985" lvl="1" indent="-342900" rtl="0">
              <a:buFont typeface="+mj-lt"/>
              <a:buAutoNum type="arabicPeriod"/>
            </a:pPr>
            <a:r>
              <a:rPr lang="pt-BR">
                <a:solidFill>
                  <a:srgbClr val="000000"/>
                </a:solidFill>
              </a:rPr>
              <a:t>Elege portos designados.</a:t>
            </a:r>
          </a:p>
          <a:p>
            <a:pPr marL="415985" lvl="1" indent="-342900" rtl="0">
              <a:buFont typeface="+mj-lt"/>
              <a:buAutoNum type="arabicPeriod"/>
            </a:pPr>
            <a:r>
              <a:rPr lang="pt-BR">
                <a:solidFill>
                  <a:srgbClr val="000000"/>
                </a:solidFill>
              </a:rPr>
              <a:t>Elega portas alternativas (bloqueadas).</a:t>
            </a:r>
          </a:p>
          <a:p>
            <a:pPr marL="342900" indent="-342900" algn="l" rtl="0">
              <a:buFont typeface="Arial" panose="020B0604020202020204" pitchFamily="34" charset="0"/>
              <a:buChar char="•"/>
            </a:pPr>
            <a:r>
              <a:rPr lang="pt-BR" sz="1400">
                <a:solidFill>
                  <a:srgbClr val="000000"/>
                </a:solidFill>
              </a:rPr>
              <a:t>Durante as funções STA e STP, os switches usam BPDUs (Bridge Protocol Data Units) para compartilhar informações sobre si mesmos e suas conexões. Os BPDUs são usados para eleger a ponte raiz, as portas raiz, as portas designadas e as portas alternativas. </a:t>
            </a:r>
          </a:p>
          <a:p>
            <a:pPr marL="342900" indent="-342900" algn="l" rtl="0">
              <a:buFont typeface="Arial" panose="020B0604020202020204" pitchFamily="34" charset="0"/>
              <a:buChar char="•"/>
            </a:pPr>
            <a:r>
              <a:rPr lang="pt-BR" sz="1400">
                <a:solidFill>
                  <a:srgbClr val="000000"/>
                </a:solidFill>
              </a:rPr>
              <a:t>Each BPDU contains a bridge ID (BID) that identifies which switch sent the BPDU. O BID está envolvido na tomada de muitas das decisões STA, incluindo as funções de ponte raiz e porta. </a:t>
            </a:r>
          </a:p>
          <a:p>
            <a:pPr marL="342900" indent="-342900" algn="l" rtl="0">
              <a:buFont typeface="Arial" panose="020B0604020202020204" pitchFamily="34" charset="0"/>
              <a:buChar char="•"/>
            </a:pPr>
            <a:r>
              <a:rPr lang="pt-BR" sz="1400">
                <a:solidFill>
                  <a:srgbClr val="000000"/>
                </a:solidFill>
              </a:rPr>
              <a:t>The BID contains a priority value, the MAC address of the switch, and an extended system ID. O valor do BID mais baixo é determinado pela combinação desses três campos.</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pt-BR" sz="2400"/>
              <a:t>Etapas de operações de STP para uma topologia sem loop (Cont.) </a:t>
            </a:r>
          </a:p>
        </p:txBody>
      </p:sp>
      <p:sp>
        <p:nvSpPr>
          <p:cNvPr id="5" name="Content Placeholder 4">
            <a:extLst>
              <a:ext uri="{FF2B5EF4-FFF2-40B4-BE49-F238E27FC236}">
                <a16:creationId xmlns:a16="http://schemas.microsoft.com/office/drawing/2014/main" id="{582DA15F-DE14-C942-BDB7-58171B0ED70D}"/>
              </a:ext>
            </a:extLst>
          </p:cNvPr>
          <p:cNvSpPr>
            <a:spLocks noGrp="1"/>
          </p:cNvSpPr>
          <p:nvPr>
            <p:ph idx="1"/>
          </p:nvPr>
        </p:nvSpPr>
        <p:spPr>
          <a:xfrm>
            <a:off x="474662" y="919727"/>
            <a:ext cx="8280057" cy="3689897"/>
          </a:xfrm>
        </p:spPr>
        <p:txBody>
          <a:bodyPr/>
          <a:lstStyle/>
          <a:p>
            <a:pPr marL="342900" indent="-342900" algn="l" rtl="0">
              <a:buFont typeface="Arial" panose="020B0604020202020204" pitchFamily="34" charset="0"/>
              <a:buChar char="•"/>
            </a:pPr>
            <a:r>
              <a:rPr lang="pt-BR" sz="1400" b="1">
                <a:solidFill>
                  <a:srgbClr val="000000"/>
                </a:solidFill>
              </a:rPr>
              <a:t>Bridge Priority: </a:t>
            </a:r>
            <a:r>
              <a:rPr lang="pt-BR" sz="1400">
                <a:solidFill>
                  <a:srgbClr val="000000"/>
                </a:solidFill>
              </a:rPr>
              <a:t>The default priority value for all Cisco switches is the decimal value 32768. O intervalo é de 0 a 61440 em incrementos de 4096. Uma prioridade de ponte inferior é preferível. Uma prioridade de bridge de 0 tem precedência sobre todas as demais prioridades de bridge.</a:t>
            </a:r>
          </a:p>
          <a:p>
            <a:pPr marL="342900" indent="-342900" algn="l" rtl="0">
              <a:buFont typeface="Arial" panose="020B0604020202020204" pitchFamily="34" charset="0"/>
              <a:buChar char="•"/>
            </a:pPr>
            <a:r>
              <a:rPr lang="pt-BR" sz="1400" b="1">
                <a:solidFill>
                  <a:srgbClr val="000000"/>
                </a:solidFill>
              </a:rPr>
              <a:t>Extended System ID: </a:t>
            </a:r>
            <a:r>
              <a:rPr lang="pt-BR" sz="1400">
                <a:solidFill>
                  <a:srgbClr val="000000"/>
                </a:solidFill>
              </a:rPr>
              <a:t>The extended system ID value is a decimal value added to the bridge priority value in the BID to identify the VLAN for this BPDU.</a:t>
            </a:r>
          </a:p>
          <a:p>
            <a:pPr marL="342900" indent="-342900" algn="l" rtl="0">
              <a:buFont typeface="Arial" panose="020B0604020202020204" pitchFamily="34" charset="0"/>
              <a:buChar char="•"/>
            </a:pPr>
            <a:r>
              <a:rPr lang="pt-BR" sz="1400" b="1">
                <a:solidFill>
                  <a:srgbClr val="000000"/>
                </a:solidFill>
              </a:rPr>
              <a:t>MAC address: </a:t>
            </a:r>
            <a:r>
              <a:rPr lang="pt-BR" sz="1400">
                <a:solidFill>
                  <a:srgbClr val="000000"/>
                </a:solidFill>
              </a:rPr>
              <a:t>When two switches are configured with the same priority and have the same extended system ID, the switch having the MAC address with the lowest value, expressed in hexadecimal, will have the lower BID.</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27496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STP Operations</a:t>
            </a:r>
            <a:br>
              <a:rPr lang="en-US" dirty="0"/>
            </a:br>
            <a:r>
              <a:rPr lang="pt-BR" sz="2400"/>
              <a:t>1. Eleger a ponte raiz</a:t>
            </a:r>
          </a:p>
        </p:txBody>
      </p:sp>
      <p:sp>
        <p:nvSpPr>
          <p:cNvPr id="4" name="Content Placeholder 3">
            <a:extLst>
              <a:ext uri="{FF2B5EF4-FFF2-40B4-BE49-F238E27FC236}">
                <a16:creationId xmlns:a16="http://schemas.microsoft.com/office/drawing/2014/main" id="{CA3342CC-61DD-084F-9537-47F3A6767272}"/>
              </a:ext>
            </a:extLst>
          </p:cNvPr>
          <p:cNvSpPr>
            <a:spLocks noGrp="1"/>
          </p:cNvSpPr>
          <p:nvPr>
            <p:ph idx="1"/>
          </p:nvPr>
        </p:nvSpPr>
        <p:spPr>
          <a:xfrm>
            <a:off x="474663" y="731837"/>
            <a:ext cx="3725198" cy="3689897"/>
          </a:xfrm>
        </p:spPr>
        <p:txBody>
          <a:bodyPr/>
          <a:lstStyle/>
          <a:p>
            <a:pPr marL="342900" indent="-342900" algn="l" rtl="0">
              <a:buFont typeface="Arial" panose="020B0604020202020204" pitchFamily="34" charset="0"/>
              <a:buChar char="•"/>
            </a:pPr>
            <a:r>
              <a:rPr lang="pt-BR" sz="1200">
                <a:solidFill>
                  <a:srgbClr val="000000"/>
                </a:solidFill>
              </a:rPr>
              <a:t>O STA designa um único switch como a bridge raiz e a utiliza como o ponto de referência para todos os cálculos do caminho. Os switches trocam BPDUs para construir a topologia sem loop começando com a seleção da ponte raiz.</a:t>
            </a:r>
          </a:p>
          <a:p>
            <a:pPr marL="342900" indent="-342900" algn="l" rtl="0">
              <a:buFont typeface="Arial" panose="020B0604020202020204" pitchFamily="34" charset="0"/>
              <a:buChar char="•"/>
            </a:pPr>
            <a:r>
              <a:rPr lang="pt-BR" sz="1200">
                <a:solidFill>
                  <a:srgbClr val="000000"/>
                </a:solidFill>
              </a:rPr>
              <a:t>Todos os switches no domínio de broadcast participam do processo de eleição. Após a inicialização de um switch, ele começa a enviar quadros de BPDU a cada dois segundos. Esses quadros BPDU contêm o BID do switch de envio e o BID da ponte raiz, conhecido como ID de raiz.</a:t>
            </a:r>
          </a:p>
          <a:p>
            <a:pPr marL="342900" indent="-342900" algn="l" rtl="0">
              <a:buFont typeface="Arial" panose="020B0604020202020204" pitchFamily="34" charset="0"/>
              <a:buChar char="•"/>
            </a:pPr>
            <a:r>
              <a:rPr lang="pt-BR" sz="1200">
                <a:solidFill>
                  <a:srgbClr val="000000"/>
                </a:solidFill>
              </a:rPr>
              <a:t>O switch com o menor BID se tornará a bridge raiz. At first, all switches declare themselves as the root bridge with their own BID set as the Root ID. Eventualmente, os switches aprendem através da troca de BPDUs que switch tem o menor BID e concordarão em uma ponte raiz.</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42B719C2-C85B-B14D-91A4-363C6E8E9E10}"/>
              </a:ext>
            </a:extLst>
          </p:cNvPr>
          <p:cNvPicPr>
            <a:picLocks noChangeAspect="1"/>
          </p:cNvPicPr>
          <p:nvPr/>
        </p:nvPicPr>
        <p:blipFill>
          <a:blip r:embed="rId4"/>
          <a:stretch>
            <a:fillRect/>
          </a:stretch>
        </p:blipFill>
        <p:spPr>
          <a:xfrm>
            <a:off x="4393030" y="1126238"/>
            <a:ext cx="4276307" cy="2891024"/>
          </a:xfrm>
          <a:prstGeom prst="rect">
            <a:avLst/>
          </a:prstGeom>
        </p:spPr>
      </p:pic>
    </p:spTree>
    <p:custDataLst>
      <p:tags r:id="rId1"/>
    </p:custDataLst>
    <p:extLst>
      <p:ext uri="{BB962C8B-B14F-4D97-AF65-F5344CB8AC3E}">
        <p14:creationId xmlns:p14="http://schemas.microsoft.com/office/powerpoint/2010/main" val="174355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pt-BR" sz="2400"/>
              <a:t>Impacto das operações de STP dos lances padrão</a:t>
            </a:r>
          </a:p>
        </p:txBody>
      </p:sp>
      <p:sp>
        <p:nvSpPr>
          <p:cNvPr id="4" name="Content Placeholder 3">
            <a:extLst>
              <a:ext uri="{FF2B5EF4-FFF2-40B4-BE49-F238E27FC236}">
                <a16:creationId xmlns:a16="http://schemas.microsoft.com/office/drawing/2014/main" id="{CA3342CC-61DD-084F-9537-47F3A6767272}"/>
              </a:ext>
            </a:extLst>
          </p:cNvPr>
          <p:cNvSpPr>
            <a:spLocks noGrp="1"/>
          </p:cNvSpPr>
          <p:nvPr>
            <p:ph idx="1"/>
          </p:nvPr>
        </p:nvSpPr>
        <p:spPr>
          <a:xfrm>
            <a:off x="474662" y="731837"/>
            <a:ext cx="3918367" cy="3689897"/>
          </a:xfrm>
        </p:spPr>
        <p:txBody>
          <a:bodyPr/>
          <a:lstStyle/>
          <a:p>
            <a:pPr marL="342900" indent="-342900" algn="l" rtl="0">
              <a:buFont typeface="Arial" panose="020B0604020202020204" pitchFamily="34" charset="0"/>
              <a:buChar char="•"/>
            </a:pPr>
            <a:r>
              <a:rPr lang="pt-BR" sz="1200">
                <a:solidFill>
                  <a:srgbClr val="000000"/>
                </a:solidFill>
              </a:rPr>
              <a:t>Como o BID padrão é 32768, é possível que dois ou mais switches tenham a mesma prioridade. In this scenario, where the priorities are the same, the switch with the lowest MAC address will become the root bridge. O administrador deve configurar o switch de ponte raiz desejado com uma prioridade mais baixa.</a:t>
            </a:r>
          </a:p>
          <a:p>
            <a:pPr marL="342900" indent="-342900" algn="l" rtl="0">
              <a:buFont typeface="Arial" panose="020B0604020202020204" pitchFamily="34" charset="0"/>
              <a:buChar char="•"/>
            </a:pPr>
            <a:r>
              <a:rPr lang="pt-BR" sz="1200">
                <a:solidFill>
                  <a:srgbClr val="000000"/>
                </a:solidFill>
              </a:rPr>
              <a:t>Na figura, todos os switches são configurados com a mesma prioridade de 32769. Here the MAC address becomes the deciding factor as to which switch becomes the root bridge. The switch with the lowest hexadecimal MAC address value is the preferred root bridge. In this example, S2 has the lowest value for its MAC address and is elected as the root bridge for that spanning tree instance.</a:t>
            </a:r>
          </a:p>
          <a:p>
            <a:pPr marL="342900" indent="-342900" algn="l" rtl="0">
              <a:buFont typeface="Arial" panose="020B0604020202020204" pitchFamily="34" charset="0"/>
              <a:buChar char="•"/>
            </a:pPr>
            <a:r>
              <a:rPr lang="pt-BR" sz="1200" b="1">
                <a:solidFill>
                  <a:srgbClr val="000000"/>
                </a:solidFill>
              </a:rPr>
              <a:t>Note</a:t>
            </a:r>
            <a:r>
              <a:rPr lang="pt-BR" sz="1200">
                <a:solidFill>
                  <a:srgbClr val="000000"/>
                </a:solidFill>
              </a:rPr>
              <a:t>: The priority of all the switches is 32769. The value is based on the 32768 default bridge priority and the extended system ID (VLAN 1 assignment) associated with each switch (32768+1).</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42B719C2-C85B-B14D-91A4-363C6E8E9E10}"/>
              </a:ext>
            </a:extLst>
          </p:cNvPr>
          <p:cNvPicPr>
            <a:picLocks noChangeAspect="1"/>
          </p:cNvPicPr>
          <p:nvPr/>
        </p:nvPicPr>
        <p:blipFill>
          <a:blip r:embed="rId4"/>
          <a:stretch>
            <a:fillRect/>
          </a:stretch>
        </p:blipFill>
        <p:spPr>
          <a:xfrm>
            <a:off x="4393030" y="1126238"/>
            <a:ext cx="4276307" cy="2891024"/>
          </a:xfrm>
          <a:prstGeom prst="rect">
            <a:avLst/>
          </a:prstGeom>
        </p:spPr>
      </p:pic>
    </p:spTree>
    <p:custDataLst>
      <p:tags r:id="rId1"/>
    </p:custDataLst>
    <p:extLst>
      <p:ext uri="{BB962C8B-B14F-4D97-AF65-F5344CB8AC3E}">
        <p14:creationId xmlns:p14="http://schemas.microsoft.com/office/powerpoint/2010/main" val="315983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Operações de STP</a:t>
            </a:r>
            <a:br>
              <a:rPr lang="en-US" dirty="0"/>
            </a:br>
            <a:r>
              <a:rPr lang="pt-BR" sz="2400"/>
              <a:t>Determinam o custo do caminho raiz</a:t>
            </a:r>
          </a:p>
        </p:txBody>
      </p:sp>
      <p:sp>
        <p:nvSpPr>
          <p:cNvPr id="5" name="Content Placeholder 4">
            <a:extLst>
              <a:ext uri="{FF2B5EF4-FFF2-40B4-BE49-F238E27FC236}">
                <a16:creationId xmlns:a16="http://schemas.microsoft.com/office/drawing/2014/main" id="{F875D17B-BB6E-6944-93D9-F3846D37F955}"/>
              </a:ext>
            </a:extLst>
          </p:cNvPr>
          <p:cNvSpPr>
            <a:spLocks noGrp="1"/>
          </p:cNvSpPr>
          <p:nvPr>
            <p:ph idx="1"/>
          </p:nvPr>
        </p:nvSpPr>
        <p:spPr>
          <a:xfrm>
            <a:off x="212652" y="731837"/>
            <a:ext cx="8542068" cy="2047939"/>
          </a:xfrm>
        </p:spPr>
        <p:txBody>
          <a:bodyPr/>
          <a:lstStyle/>
          <a:p>
            <a:pPr algn="l" rtl="0">
              <a:buFont typeface="Arial" panose="020B0604020202020204" pitchFamily="34" charset="0"/>
              <a:buChar char="•"/>
            </a:pPr>
            <a:r>
              <a:rPr lang="pt-BR" sz="1200">
                <a:solidFill>
                  <a:srgbClr val="000000"/>
                </a:solidFill>
              </a:rPr>
              <a:t>When the root bridge has been elected for a given spanning tree instance, the STA starts determining the best paths to the root bridge from all destinations in the broadcast domain. As informações do caminho, conhecidas como custo interno do caminho raiz, são determinadas pela soma de todos os custos de porta individuais ao longo do caminho do comutador até a ponte raiz.</a:t>
            </a:r>
          </a:p>
          <a:p>
            <a:pPr algn="l" rtl="0">
              <a:buFont typeface="Arial" panose="020B0604020202020204" pitchFamily="34" charset="0"/>
              <a:buChar char="•"/>
            </a:pPr>
            <a:r>
              <a:rPr lang="pt-BR" sz="1200">
                <a:solidFill>
                  <a:srgbClr val="000000"/>
                </a:solidFill>
              </a:rPr>
              <a:t>Quando um switch recebe a BPDU, ela inclui o custo da porta de entrada do segmento para determinar o custo do caminho do root interno.</a:t>
            </a:r>
          </a:p>
          <a:p>
            <a:pPr algn="l" rtl="0">
              <a:buFont typeface="Arial" panose="020B0604020202020204" pitchFamily="34" charset="0"/>
              <a:buChar char="•"/>
            </a:pPr>
            <a:r>
              <a:rPr lang="pt-BR" sz="1200">
                <a:solidFill>
                  <a:srgbClr val="000000"/>
                </a:solidFill>
              </a:rPr>
              <a:t>Os custos de porta padrão são definidos pela velocidade em que a porta opera. A tabela mostra os custos de porta padrão sugeridos pelo IEEE. Os switches Cisco, por padrão, usam os valores definidos pelo padrão IEEE 802.1D, também conhecido como custo de caminho curto, para STP e RSTP. </a:t>
            </a:r>
          </a:p>
          <a:p>
            <a:pPr algn="l" rtl="0">
              <a:buFont typeface="Arial" panose="020B0604020202020204" pitchFamily="34" charset="0"/>
              <a:buChar char="•"/>
            </a:pPr>
            <a:r>
              <a:rPr lang="pt-BR" sz="1200">
                <a:solidFill>
                  <a:srgbClr val="000000"/>
                </a:solidFill>
              </a:rPr>
              <a:t>Embora as portas de switches tenham um custo de porta padrão associado a elas, o custo da porta é configurável. A capacidade de configurar custos de porta individuais dá ao administrador a flexibilidade de controlar manualmente os caminhos spanning tree até a bridge raiz.</a:t>
            </a:r>
          </a:p>
        </p:txBody>
      </p:sp>
      <p:graphicFrame>
        <p:nvGraphicFramePr>
          <p:cNvPr id="6" name="Table 5">
            <a:extLst>
              <a:ext uri="{FF2B5EF4-FFF2-40B4-BE49-F238E27FC236}">
                <a16:creationId xmlns:a16="http://schemas.microsoft.com/office/drawing/2014/main" id="{2A470348-A6F1-8D4F-85FA-1B26A810916D}"/>
              </a:ext>
            </a:extLst>
          </p:cNvPr>
          <p:cNvGraphicFramePr>
            <a:graphicFrameLocks noGrp="1"/>
          </p:cNvGraphicFramePr>
          <p:nvPr>
            <p:extLst>
              <p:ext uri="{D42A27DB-BD31-4B8C-83A1-F6EECF244321}">
                <p14:modId xmlns:p14="http://schemas.microsoft.com/office/powerpoint/2010/main" val="2525558006"/>
              </p:ext>
            </p:extLst>
          </p:nvPr>
        </p:nvGraphicFramePr>
        <p:xfrm>
          <a:off x="2572545" y="3256702"/>
          <a:ext cx="3413049" cy="1543050"/>
        </p:xfrm>
        <a:graphic>
          <a:graphicData uri="http://schemas.openxmlformats.org/drawingml/2006/table">
            <a:tbl>
              <a:tblPr firstRow="1" bandRow="1">
                <a:tableStyleId>{5C22544A-7EE6-4342-B048-85BDC9FD1C3A}</a:tableStyleId>
              </a:tblPr>
              <a:tblGrid>
                <a:gridCol w="1137683">
                  <a:extLst>
                    <a:ext uri="{9D8B030D-6E8A-4147-A177-3AD203B41FA5}">
                      <a16:colId xmlns:a16="http://schemas.microsoft.com/office/drawing/2014/main" val="3048130775"/>
                    </a:ext>
                  </a:extLst>
                </a:gridCol>
                <a:gridCol w="1137683">
                  <a:extLst>
                    <a:ext uri="{9D8B030D-6E8A-4147-A177-3AD203B41FA5}">
                      <a16:colId xmlns:a16="http://schemas.microsoft.com/office/drawing/2014/main" val="587828259"/>
                    </a:ext>
                  </a:extLst>
                </a:gridCol>
                <a:gridCol w="1137683">
                  <a:extLst>
                    <a:ext uri="{9D8B030D-6E8A-4147-A177-3AD203B41FA5}">
                      <a16:colId xmlns:a16="http://schemas.microsoft.com/office/drawing/2014/main" val="3027954707"/>
                    </a:ext>
                  </a:extLst>
                </a:gridCol>
              </a:tblGrid>
              <a:tr h="186055">
                <a:tc>
                  <a:txBody>
                    <a:bodyPr/>
                    <a:lstStyle/>
                    <a:p>
                      <a:pPr algn="l" rtl="0" fontAlgn="ctr"/>
                      <a:r>
                        <a:rPr lang="pt-BR" sz="1000">
                          <a:effectLst/>
                        </a:rPr>
                        <a:t>Velocidade de link</a:t>
                      </a:r>
                    </a:p>
                  </a:txBody>
                  <a:tcPr marL="47625" marR="47625" marT="47625" marB="47625" anchor="ctr"/>
                </a:tc>
                <a:tc>
                  <a:txBody>
                    <a:bodyPr/>
                    <a:lstStyle/>
                    <a:p>
                      <a:pPr algn="l" rtl="0" fontAlgn="ctr"/>
                      <a:r>
                        <a:rPr lang="pt-BR" sz="1000">
                          <a:effectLst/>
                        </a:rPr>
                        <a:t>Custo STP: IEEE 802.1D-1998</a:t>
                      </a:r>
                    </a:p>
                  </a:txBody>
                  <a:tcPr marL="47625" marR="47625" marT="47625" marB="47625" anchor="ctr"/>
                </a:tc>
                <a:tc>
                  <a:txBody>
                    <a:bodyPr/>
                    <a:lstStyle/>
                    <a:p>
                      <a:pPr algn="l" rtl="0" fontAlgn="ctr"/>
                      <a:r>
                        <a:rPr lang="pt-BR" sz="1000">
                          <a:effectLst/>
                        </a:rPr>
                        <a:t>Custo RSTP: IEEE 802.1w-2004</a:t>
                      </a:r>
                    </a:p>
                  </a:txBody>
                  <a:tcPr marL="47625" marR="47625" marT="47625" marB="47625" anchor="ctr"/>
                </a:tc>
                <a:extLst>
                  <a:ext uri="{0D108BD9-81ED-4DB2-BD59-A6C34878D82A}">
                    <a16:rowId xmlns:a16="http://schemas.microsoft.com/office/drawing/2014/main" val="1248994337"/>
                  </a:ext>
                </a:extLst>
              </a:tr>
              <a:tr h="186055">
                <a:tc>
                  <a:txBody>
                    <a:bodyPr/>
                    <a:lstStyle/>
                    <a:p>
                      <a:pPr rtl="0" fontAlgn="ctr"/>
                      <a:r>
                        <a:rPr lang="pt-BR" sz="1000" b="0">
                          <a:effectLst/>
                        </a:rPr>
                        <a:t>10 Gbps</a:t>
                      </a:r>
                    </a:p>
                  </a:txBody>
                  <a:tcPr marL="47625" marR="47625" marT="47625" marB="47625" anchor="ctr"/>
                </a:tc>
                <a:tc>
                  <a:txBody>
                    <a:bodyPr/>
                    <a:lstStyle/>
                    <a:p>
                      <a:pPr rtl="0" fontAlgn="ctr"/>
                      <a:r>
                        <a:rPr lang="pt-BR" sz="1000" b="0">
                          <a:effectLst/>
                        </a:rPr>
                        <a:t>2</a:t>
                      </a:r>
                    </a:p>
                  </a:txBody>
                  <a:tcPr marL="47625" marR="47625" marT="47625" marB="47625" anchor="ctr"/>
                </a:tc>
                <a:tc>
                  <a:txBody>
                    <a:bodyPr/>
                    <a:lstStyle/>
                    <a:p>
                      <a:pPr rtl="0" fontAlgn="ctr"/>
                      <a:r>
                        <a:rPr lang="pt-BR" sz="1000" b="0">
                          <a:effectLst/>
                        </a:rPr>
                        <a:t>2.000</a:t>
                      </a:r>
                    </a:p>
                  </a:txBody>
                  <a:tcPr marL="47625" marR="47625" marT="47625" marB="47625" anchor="ctr"/>
                </a:tc>
                <a:extLst>
                  <a:ext uri="{0D108BD9-81ED-4DB2-BD59-A6C34878D82A}">
                    <a16:rowId xmlns:a16="http://schemas.microsoft.com/office/drawing/2014/main" val="3046069016"/>
                  </a:ext>
                </a:extLst>
              </a:tr>
              <a:tr h="186055">
                <a:tc>
                  <a:txBody>
                    <a:bodyPr/>
                    <a:lstStyle/>
                    <a:p>
                      <a:pPr rtl="0" fontAlgn="ctr"/>
                      <a:r>
                        <a:rPr lang="pt-BR" sz="1000" b="0">
                          <a:effectLst/>
                        </a:rPr>
                        <a:t>1 Gbps</a:t>
                      </a:r>
                    </a:p>
                  </a:txBody>
                  <a:tcPr marL="47625" marR="47625" marT="47625" marB="47625" anchor="ctr"/>
                </a:tc>
                <a:tc>
                  <a:txBody>
                    <a:bodyPr/>
                    <a:lstStyle/>
                    <a:p>
                      <a:pPr rtl="0" fontAlgn="ctr"/>
                      <a:r>
                        <a:rPr lang="pt-BR" sz="1000" b="0">
                          <a:effectLst/>
                        </a:rPr>
                        <a:t>4</a:t>
                      </a:r>
                    </a:p>
                  </a:txBody>
                  <a:tcPr marL="47625" marR="47625" marT="47625" marB="47625" anchor="ctr"/>
                </a:tc>
                <a:tc>
                  <a:txBody>
                    <a:bodyPr/>
                    <a:lstStyle/>
                    <a:p>
                      <a:pPr rtl="0" fontAlgn="ctr"/>
                      <a:r>
                        <a:rPr lang="pt-BR" sz="1000" b="0">
                          <a:effectLst/>
                        </a:rPr>
                        <a:t>20.000</a:t>
                      </a:r>
                    </a:p>
                  </a:txBody>
                  <a:tcPr marL="47625" marR="47625" marT="47625" marB="47625" anchor="ctr"/>
                </a:tc>
                <a:extLst>
                  <a:ext uri="{0D108BD9-81ED-4DB2-BD59-A6C34878D82A}">
                    <a16:rowId xmlns:a16="http://schemas.microsoft.com/office/drawing/2014/main" val="1958443028"/>
                  </a:ext>
                </a:extLst>
              </a:tr>
              <a:tr h="186055">
                <a:tc>
                  <a:txBody>
                    <a:bodyPr/>
                    <a:lstStyle/>
                    <a:p>
                      <a:pPr rtl="0" fontAlgn="ctr"/>
                      <a:r>
                        <a:rPr lang="pt-BR" sz="1000" b="0">
                          <a:effectLst/>
                        </a:rPr>
                        <a:t>100 Mbps</a:t>
                      </a:r>
                    </a:p>
                  </a:txBody>
                  <a:tcPr marL="47625" marR="47625" marT="47625" marB="47625" anchor="ctr"/>
                </a:tc>
                <a:tc>
                  <a:txBody>
                    <a:bodyPr/>
                    <a:lstStyle/>
                    <a:p>
                      <a:pPr rtl="0" fontAlgn="ctr"/>
                      <a:r>
                        <a:rPr lang="pt-BR" sz="1000" b="0">
                          <a:effectLst/>
                        </a:rPr>
                        <a:t>19</a:t>
                      </a:r>
                    </a:p>
                  </a:txBody>
                  <a:tcPr marL="47625" marR="47625" marT="47625" marB="47625" anchor="ctr"/>
                </a:tc>
                <a:tc>
                  <a:txBody>
                    <a:bodyPr/>
                    <a:lstStyle/>
                    <a:p>
                      <a:pPr rtl="0" fontAlgn="ctr"/>
                      <a:r>
                        <a:rPr lang="pt-BR" sz="1000" b="0">
                          <a:effectLst/>
                        </a:rPr>
                        <a:t>200.000</a:t>
                      </a:r>
                    </a:p>
                  </a:txBody>
                  <a:tcPr marL="47625" marR="47625" marT="47625" marB="47625" anchor="ctr"/>
                </a:tc>
                <a:extLst>
                  <a:ext uri="{0D108BD9-81ED-4DB2-BD59-A6C34878D82A}">
                    <a16:rowId xmlns:a16="http://schemas.microsoft.com/office/drawing/2014/main" val="2368176495"/>
                  </a:ext>
                </a:extLst>
              </a:tr>
              <a:tr h="186055">
                <a:tc>
                  <a:txBody>
                    <a:bodyPr/>
                    <a:lstStyle/>
                    <a:p>
                      <a:pPr rtl="0" fontAlgn="ctr"/>
                      <a:r>
                        <a:rPr lang="pt-BR" sz="1000" b="0">
                          <a:effectLst/>
                        </a:rPr>
                        <a:t>10 Mbps</a:t>
                      </a:r>
                    </a:p>
                  </a:txBody>
                  <a:tcPr marL="47625" marR="47625" marT="47625" marB="47625" anchor="ctr"/>
                </a:tc>
                <a:tc>
                  <a:txBody>
                    <a:bodyPr/>
                    <a:lstStyle/>
                    <a:p>
                      <a:pPr rtl="0" fontAlgn="ctr"/>
                      <a:r>
                        <a:rPr lang="pt-BR" sz="1000" b="0">
                          <a:effectLst/>
                        </a:rPr>
                        <a:t>100</a:t>
                      </a:r>
                    </a:p>
                  </a:txBody>
                  <a:tcPr marL="47625" marR="47625" marT="47625" marB="47625" anchor="ctr"/>
                </a:tc>
                <a:tc>
                  <a:txBody>
                    <a:bodyPr/>
                    <a:lstStyle/>
                    <a:p>
                      <a:pPr rtl="0" fontAlgn="ctr"/>
                      <a:r>
                        <a:rPr lang="pt-BR" sz="1000" b="0">
                          <a:effectLst/>
                        </a:rPr>
                        <a:t>2.000.000</a:t>
                      </a:r>
                    </a:p>
                  </a:txBody>
                  <a:tcPr marL="47625" marR="47625" marT="47625" marB="47625" anchor="ctr"/>
                </a:tc>
                <a:extLst>
                  <a:ext uri="{0D108BD9-81ED-4DB2-BD59-A6C34878D82A}">
                    <a16:rowId xmlns:a16="http://schemas.microsoft.com/office/drawing/2014/main" val="2858341229"/>
                  </a:ext>
                </a:extLst>
              </a:tr>
            </a:tbl>
          </a:graphicData>
        </a:graphic>
      </p:graphicFrame>
    </p:spTree>
    <p:custDataLst>
      <p:tags r:id="rId1"/>
    </p:custDataLst>
    <p:extLst>
      <p:ext uri="{BB962C8B-B14F-4D97-AF65-F5344CB8AC3E}">
        <p14:creationId xmlns:p14="http://schemas.microsoft.com/office/powerpoint/2010/main" val="3771633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STP Operations</a:t>
            </a:r>
            <a:br>
              <a:rPr lang="en-US" dirty="0"/>
            </a:br>
            <a:r>
              <a:rPr lang="pt-BR" sz="2400"/>
              <a:t>2. Elege as portas</a:t>
            </a:r>
            <a:r>
              <a:rPr lang="pt-BR" sz="1600"/>
              <a:t>raiz</a:t>
            </a:r>
          </a:p>
        </p:txBody>
      </p:sp>
      <p:sp>
        <p:nvSpPr>
          <p:cNvPr id="4" name="Content Placeholder 3">
            <a:extLst>
              <a:ext uri="{FF2B5EF4-FFF2-40B4-BE49-F238E27FC236}">
                <a16:creationId xmlns:a16="http://schemas.microsoft.com/office/drawing/2014/main" id="{98A1C0B4-C159-D149-B283-74D270C44CC4}"/>
              </a:ext>
            </a:extLst>
          </p:cNvPr>
          <p:cNvSpPr>
            <a:spLocks noGrp="1"/>
          </p:cNvSpPr>
          <p:nvPr>
            <p:ph idx="1"/>
          </p:nvPr>
        </p:nvSpPr>
        <p:spPr>
          <a:xfrm>
            <a:off x="474662" y="731837"/>
            <a:ext cx="3842157" cy="3689897"/>
          </a:xfrm>
        </p:spPr>
        <p:txBody>
          <a:bodyPr/>
          <a:lstStyle/>
          <a:p>
            <a:pPr marL="342900" indent="-342900" algn="l" rtl="0">
              <a:buFont typeface="Arial" panose="020B0604020202020204" pitchFamily="34" charset="0"/>
              <a:buChar char="•"/>
            </a:pPr>
            <a:r>
              <a:rPr lang="pt-BR" sz="1200">
                <a:solidFill>
                  <a:srgbClr val="000000"/>
                </a:solidFill>
              </a:rPr>
              <a:t>Depois que a ponte raiz foi determinada, o algoritmo STA é usado para selecionar a porta raiz. Cada switch não-root selecionará uma porta raiz. The root port is the port closest to the root bridge in terms of overall cost to the root bridge. Esse custo geral é conhecido como o custo do caminho raiz interno.</a:t>
            </a:r>
          </a:p>
          <a:p>
            <a:pPr marL="342900" indent="-342900" algn="l" rtl="0">
              <a:buFont typeface="Arial" panose="020B0604020202020204" pitchFamily="34" charset="0"/>
              <a:buChar char="•"/>
            </a:pPr>
            <a:r>
              <a:rPr lang="pt-BR" sz="1200">
                <a:solidFill>
                  <a:srgbClr val="000000"/>
                </a:solidFill>
              </a:rPr>
              <a:t>The internal root path cost is equal to the sum of all the port costs along the path to the root bridge, as shown in the figure. Os caminhos com o menor custo tornam-se preferenciais e todos os demais caminhos redundantes ficam bloqueados. In the example, the internal root path cost from S2 to the root bridge S1 over path 1 is 19 while the internal root path cost over path 2 is 38. Because path 1 has a lower overall path cost to the root bridge, it is the preferred path and F0/1 becomes the root port on S2.</a:t>
            </a:r>
          </a:p>
          <a:p>
            <a:pPr marL="342900" indent="-342900" algn="l">
              <a:buFont typeface="Arial" panose="020B0604020202020204" pitchFamily="34" charset="0"/>
              <a:buChar char="•"/>
            </a:pPr>
            <a:endParaRPr lang="en-US" sz="1200" dirty="0">
              <a:solidFill>
                <a:srgbClr val="000000"/>
              </a:solidFill>
            </a:endParaRPr>
          </a:p>
        </p:txBody>
      </p:sp>
      <p:pic>
        <p:nvPicPr>
          <p:cNvPr id="8" name="Picture 7">
            <a:extLst>
              <a:ext uri="{FF2B5EF4-FFF2-40B4-BE49-F238E27FC236}">
                <a16:creationId xmlns:a16="http://schemas.microsoft.com/office/drawing/2014/main" id="{951AB67B-3CD3-EA49-A4BF-C381D41B827B}"/>
              </a:ext>
            </a:extLst>
          </p:cNvPr>
          <p:cNvPicPr>
            <a:picLocks noChangeAspect="1"/>
          </p:cNvPicPr>
          <p:nvPr/>
        </p:nvPicPr>
        <p:blipFill>
          <a:blip r:embed="rId4"/>
          <a:stretch>
            <a:fillRect/>
          </a:stretch>
        </p:blipFill>
        <p:spPr>
          <a:xfrm>
            <a:off x="4337121" y="1101444"/>
            <a:ext cx="4332217" cy="2950683"/>
          </a:xfrm>
          <a:prstGeom prst="rect">
            <a:avLst/>
          </a:prstGeom>
        </p:spPr>
      </p:pic>
    </p:spTree>
    <p:custDataLst>
      <p:tags r:id="rId1"/>
    </p:custDataLst>
    <p:extLst>
      <p:ext uri="{BB962C8B-B14F-4D97-AF65-F5344CB8AC3E}">
        <p14:creationId xmlns:p14="http://schemas.microsoft.com/office/powerpoint/2010/main" val="343605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STP Operations</a:t>
            </a:r>
            <a:br>
              <a:rPr lang="en-US" dirty="0"/>
            </a:br>
            <a:r>
              <a:rPr lang="pt-BR" sz="2400"/>
              <a:t>3. Elege Portas Designadas</a:t>
            </a:r>
          </a:p>
        </p:txBody>
      </p:sp>
      <p:sp>
        <p:nvSpPr>
          <p:cNvPr id="5" name="Content Placeholder 4">
            <a:extLst>
              <a:ext uri="{FF2B5EF4-FFF2-40B4-BE49-F238E27FC236}">
                <a16:creationId xmlns:a16="http://schemas.microsoft.com/office/drawing/2014/main" id="{BAFF1755-12EC-3741-B5E6-C9DE8EA1853F}"/>
              </a:ext>
            </a:extLst>
          </p:cNvPr>
          <p:cNvSpPr>
            <a:spLocks noGrp="1"/>
          </p:cNvSpPr>
          <p:nvPr>
            <p:ph idx="1"/>
          </p:nvPr>
        </p:nvSpPr>
        <p:spPr>
          <a:xfrm>
            <a:off x="474663" y="731837"/>
            <a:ext cx="4097337" cy="3689897"/>
          </a:xfrm>
        </p:spPr>
        <p:txBody>
          <a:bodyPr/>
          <a:lstStyle/>
          <a:p>
            <a:pPr marL="342900" indent="-342900" algn="l" rtl="0">
              <a:buFont typeface="Arial" panose="020B0604020202020204" pitchFamily="34" charset="0"/>
              <a:buChar char="•"/>
            </a:pPr>
            <a:r>
              <a:rPr lang="pt-BR" sz="1200">
                <a:solidFill>
                  <a:srgbClr val="000000"/>
                </a:solidFill>
              </a:rPr>
              <a:t>Cada segmento entre dois switches terá uma porta designada. The designated port is a port on the segment that has the internal root path cost to the root bridge. Em outras palavras, a porta designada tem o melhor caminho para receber o tráfego que leva à ponte raiz.</a:t>
            </a:r>
          </a:p>
          <a:p>
            <a:pPr marL="342900" indent="-342900" algn="l" rtl="0">
              <a:buFont typeface="Arial" panose="020B0604020202020204" pitchFamily="34" charset="0"/>
              <a:buChar char="•"/>
            </a:pPr>
            <a:r>
              <a:rPr lang="pt-BR" sz="1200">
                <a:solidFill>
                  <a:srgbClr val="000000"/>
                </a:solidFill>
              </a:rPr>
              <a:t>O que não é uma porta raiz ou uma porta designada torna-se uma porta alternativa ou bloqueada. </a:t>
            </a:r>
          </a:p>
          <a:p>
            <a:pPr marL="342900" indent="-342900" algn="l" rtl="0">
              <a:buFont typeface="Arial" panose="020B0604020202020204" pitchFamily="34" charset="0"/>
              <a:buChar char="•"/>
            </a:pPr>
            <a:r>
              <a:rPr lang="pt-BR" sz="1200">
                <a:solidFill>
                  <a:srgbClr val="000000"/>
                </a:solidFill>
              </a:rPr>
              <a:t>Todas as portas na bridge raiz são portas designadas.</a:t>
            </a:r>
          </a:p>
          <a:p>
            <a:pPr marL="342900" indent="-342900" algn="l" rtl="0">
              <a:buFont typeface="Arial" panose="020B0604020202020204" pitchFamily="34" charset="0"/>
              <a:buChar char="•"/>
            </a:pPr>
            <a:r>
              <a:rPr lang="pt-BR" sz="1200">
                <a:solidFill>
                  <a:srgbClr val="000000"/>
                </a:solidFill>
              </a:rPr>
              <a:t>If one end of a segment is a root port, the other end is a designated port.</a:t>
            </a:r>
          </a:p>
          <a:p>
            <a:pPr marL="342900" indent="-342900" algn="l" rtl="0">
              <a:buFont typeface="Arial" panose="020B0604020202020204" pitchFamily="34" charset="0"/>
              <a:buChar char="•"/>
            </a:pPr>
            <a:r>
              <a:rPr lang="pt-BR" sz="1200">
                <a:solidFill>
                  <a:srgbClr val="000000"/>
                </a:solidFill>
              </a:rPr>
              <a:t>Todas as portas conectadas aos dispositivos finais são portas designadas.</a:t>
            </a:r>
          </a:p>
          <a:p>
            <a:pPr marL="342900" indent="-342900" algn="l" rtl="0">
              <a:buFont typeface="Arial" panose="020B0604020202020204" pitchFamily="34" charset="0"/>
              <a:buChar char="•"/>
            </a:pPr>
            <a:r>
              <a:rPr lang="pt-BR" sz="1200">
                <a:solidFill>
                  <a:srgbClr val="000000"/>
                </a:solidFill>
              </a:rPr>
              <a:t>Em segmentos entre dois switches em que nenhum dos switches é a ponte raiz, a porta no switch com o caminho de menor custo para a ponte raiz é uma porta designada.</a:t>
            </a:r>
          </a:p>
        </p:txBody>
      </p:sp>
      <p:pic>
        <p:nvPicPr>
          <p:cNvPr id="7" name="Picture 6">
            <a:extLst>
              <a:ext uri="{FF2B5EF4-FFF2-40B4-BE49-F238E27FC236}">
                <a16:creationId xmlns:a16="http://schemas.microsoft.com/office/drawing/2014/main" id="{784DBA39-5A3C-534D-8D5D-E0C4A620F462}"/>
              </a:ext>
            </a:extLst>
          </p:cNvPr>
          <p:cNvPicPr>
            <a:picLocks noChangeAspect="1"/>
          </p:cNvPicPr>
          <p:nvPr/>
        </p:nvPicPr>
        <p:blipFill>
          <a:blip r:embed="rId4"/>
          <a:stretch>
            <a:fillRect/>
          </a:stretch>
        </p:blipFill>
        <p:spPr>
          <a:xfrm>
            <a:off x="4717078" y="1023674"/>
            <a:ext cx="4142615" cy="3096151"/>
          </a:xfrm>
          <a:prstGeom prst="rect">
            <a:avLst/>
          </a:prstGeom>
        </p:spPr>
      </p:pic>
    </p:spTree>
    <p:custDataLst>
      <p:tags r:id="rId1"/>
    </p:custDataLst>
    <p:extLst>
      <p:ext uri="{BB962C8B-B14F-4D97-AF65-F5344CB8AC3E}">
        <p14:creationId xmlns:p14="http://schemas.microsoft.com/office/powerpoint/2010/main" val="3570866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pt-BR"/>
              <a:t>O que esperar neste módulo</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rtl="0">
              <a:buNone/>
            </a:pPr>
            <a:r>
              <a:rPr lang="pt-BR"/>
              <a:t>Para facilitar a aprendizagem, os seguintes recursos dentro da GUI podem ser incluídos neste módulo:</a:t>
            </a:r>
          </a:p>
          <a:p>
            <a:pPr marL="0" indent="0">
              <a:buNone/>
            </a:pPr>
            <a:endParaRPr lang="en-US" dirty="0"/>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21985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pt-BR"/>
                        <a:t>Recurso</a:t>
                      </a:r>
                    </a:p>
                  </a:txBody>
                  <a:tcPr/>
                </a:tc>
                <a:tc>
                  <a:txBody>
                    <a:bodyPr/>
                    <a:lstStyle/>
                    <a:p>
                      <a:pPr rtl="0"/>
                      <a:r>
                        <a:rPr lang="pt-BR"/>
                        <a:t>Descrição</a:t>
                      </a:r>
                    </a:p>
                  </a:txBody>
                  <a:tcPr/>
                </a:tc>
                <a:extLst>
                  <a:ext uri="{0D108BD9-81ED-4DB2-BD59-A6C34878D82A}">
                    <a16:rowId xmlns:a16="http://schemas.microsoft.com/office/drawing/2014/main" val="367710602"/>
                  </a:ext>
                </a:extLst>
              </a:tr>
              <a:tr h="331556">
                <a:tc>
                  <a:txBody>
                    <a:bodyPr/>
                    <a:lstStyle/>
                    <a:p>
                      <a:pPr algn="l" rtl="0" fontAlgn="b"/>
                      <a:r>
                        <a:rPr lang="pt-BR" sz="1400" b="0" i="0" u="none" strike="noStrike">
                          <a:solidFill>
                            <a:srgbClr val="000000"/>
                          </a:solidFill>
                          <a:effectLst/>
                          <a:latin typeface="+mn-lt"/>
                        </a:rPr>
                        <a:t>Animações.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a:t>Expor os alunos a novas competências e conceitos.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Vídeos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a:t>Expor os alunos a novas competências e conceitos.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Verifique seu entendimento (CYU)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Questionário on-line por tópico para ajudar os alunos a avaliar a compreensão do conteúdo.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Atividades Interativas</a:t>
                      </a:r>
                    </a:p>
                  </a:txBody>
                  <a:tcPr marL="9525" marR="9525" marT="9525" marB="0" anchor="b"/>
                </a:tc>
                <a:tc>
                  <a:txBody>
                    <a:bodyPr/>
                    <a:lstStyle/>
                    <a:p>
                      <a:pPr rtl="0"/>
                      <a:r>
                        <a:rPr lang="pt-BR"/>
                        <a:t>Uma variedade de formatos para ajudar os alunos a avaliar a compreensão do conteúdo.</a:t>
                      </a:r>
                    </a:p>
                  </a:txBody>
                  <a:tcPr/>
                </a:tc>
                <a:extLst>
                  <a:ext uri="{0D108BD9-81ED-4DB2-BD59-A6C34878D82A}">
                    <a16:rowId xmlns:a16="http://schemas.microsoft.com/office/drawing/2014/main" val="3454703549"/>
                  </a:ext>
                </a:extLst>
              </a:tr>
              <a:tr h="215293">
                <a:tc>
                  <a:txBody>
                    <a:bodyPr/>
                    <a:lstStyle/>
                    <a:p>
                      <a:pPr algn="l" rtl="0" fontAlgn="b"/>
                      <a:r>
                        <a:rPr lang="pt-BR" sz="1400" b="0" i="0" u="none" strike="noStrike">
                          <a:solidFill>
                            <a:srgbClr val="000000"/>
                          </a:solidFill>
                          <a:effectLst/>
                          <a:latin typeface="+mn-lt"/>
                        </a:rPr>
                        <a:t>Verificador de sintaxe</a:t>
                      </a:r>
                    </a:p>
                  </a:txBody>
                  <a:tcPr marL="9525" marR="9525" marT="9525" marB="0" anchor="b"/>
                </a:tc>
                <a:tc>
                  <a:txBody>
                    <a:bodyPr/>
                    <a:lstStyle/>
                    <a:p>
                      <a:pPr rtl="0"/>
                      <a:r>
                        <a:rPr lang="pt-BR"/>
                        <a:t>Pequenas simulações que expõem os alunos à linha de comando da Cisco para praticar habilidades de configuração.</a:t>
                      </a:r>
                    </a:p>
                  </a:txBody>
                  <a:tcPr/>
                </a:tc>
                <a:extLst>
                  <a:ext uri="{0D108BD9-81ED-4DB2-BD59-A6C34878D82A}">
                    <a16:rowId xmlns:a16="http://schemas.microsoft.com/office/drawing/2014/main" val="2195331658"/>
                  </a:ext>
                </a:extLst>
              </a:tr>
              <a:tr h="265091">
                <a:tc>
                  <a:txBody>
                    <a:bodyPr/>
                    <a:lstStyle/>
                    <a:p>
                      <a:pPr algn="l" rtl="0" fontAlgn="b"/>
                      <a:r>
                        <a:rPr lang="pt-BR" sz="1400" b="0" i="0" u="none" strike="noStrike">
                          <a:solidFill>
                            <a:srgbClr val="000000"/>
                          </a:solidFill>
                          <a:effectLst/>
                          <a:latin typeface="+mn-lt"/>
                        </a:rPr>
                        <a:t>Atividade do PT</a:t>
                      </a:r>
                    </a:p>
                  </a:txBody>
                  <a:tcPr marL="9525" marR="9525" marT="9525" marB="0" anchor="b"/>
                </a:tc>
                <a:tc>
                  <a:txBody>
                    <a:bodyPr/>
                    <a:lstStyle/>
                    <a:p>
                      <a:pPr rtl="0"/>
                      <a:r>
                        <a:rPr lang="pt-BR"/>
                        <a:t>Atividades de simulação e modelagem projetadas para explorar, adquirir, reforçar e expandir habilidades.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STP Operations</a:t>
            </a:r>
            <a:br>
              <a:rPr lang="en-US" dirty="0"/>
            </a:br>
            <a:r>
              <a:rPr lang="pt-BR" sz="2400"/>
              <a:t>4. Elege portas</a:t>
            </a:r>
            <a:r>
              <a:rPr lang="pt-BR" sz="1600"/>
              <a:t>alternativas (bloqueadas)</a:t>
            </a:r>
          </a:p>
        </p:txBody>
      </p:sp>
      <p:sp>
        <p:nvSpPr>
          <p:cNvPr id="4" name="Content Placeholder 3">
            <a:extLst>
              <a:ext uri="{FF2B5EF4-FFF2-40B4-BE49-F238E27FC236}">
                <a16:creationId xmlns:a16="http://schemas.microsoft.com/office/drawing/2014/main" id="{D2F2A8CB-0EE1-BF4F-A411-83015666A9A9}"/>
              </a:ext>
            </a:extLst>
          </p:cNvPr>
          <p:cNvSpPr>
            <a:spLocks noGrp="1"/>
          </p:cNvSpPr>
          <p:nvPr>
            <p:ph idx="1"/>
          </p:nvPr>
        </p:nvSpPr>
        <p:spPr>
          <a:xfrm>
            <a:off x="474662" y="731837"/>
            <a:ext cx="3055347" cy="3689897"/>
          </a:xfrm>
        </p:spPr>
        <p:txBody>
          <a:bodyPr/>
          <a:lstStyle/>
          <a:p>
            <a:pPr marL="0" indent="0" algn="l" rtl="0"/>
            <a:r>
              <a:rPr lang="pt-BR" sz="1400">
                <a:solidFill>
                  <a:srgbClr val="000000"/>
                </a:solidFill>
              </a:rPr>
              <a:t>Se uma porta não for uma porta raiz ou uma porta designada, ela se tornará uma porta alternativa (ou backup). Alternate ports are in discarding or blocking state to prevent loops. In the figure, the STA has configured port F0/2 on S3 in the alternate role. A porta F0/2 no S3 está no estado de bloqueio e não encaminha quadros Ethernet. Todas as outras portas entre switches estão no estado de encaminhamento. This is the loop-prevention part of STP.</a:t>
            </a:r>
          </a:p>
        </p:txBody>
      </p:sp>
      <p:pic>
        <p:nvPicPr>
          <p:cNvPr id="8" name="Picture 7">
            <a:extLst>
              <a:ext uri="{FF2B5EF4-FFF2-40B4-BE49-F238E27FC236}">
                <a16:creationId xmlns:a16="http://schemas.microsoft.com/office/drawing/2014/main" id="{5C8335C5-D78C-AF41-ABE7-14F500797510}"/>
              </a:ext>
            </a:extLst>
          </p:cNvPr>
          <p:cNvPicPr>
            <a:picLocks noChangeAspect="1"/>
          </p:cNvPicPr>
          <p:nvPr/>
        </p:nvPicPr>
        <p:blipFill>
          <a:blip r:embed="rId4"/>
          <a:stretch>
            <a:fillRect/>
          </a:stretch>
        </p:blipFill>
        <p:spPr>
          <a:xfrm>
            <a:off x="3618873" y="918166"/>
            <a:ext cx="5050465" cy="3503568"/>
          </a:xfrm>
          <a:prstGeom prst="rect">
            <a:avLst/>
          </a:prstGeom>
        </p:spPr>
      </p:pic>
    </p:spTree>
    <p:custDataLst>
      <p:tags r:id="rId1"/>
    </p:custDataLst>
    <p:extLst>
      <p:ext uri="{BB962C8B-B14F-4D97-AF65-F5344CB8AC3E}">
        <p14:creationId xmlns:p14="http://schemas.microsoft.com/office/powerpoint/2010/main" val="1278896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Operações de STP</a:t>
            </a:r>
            <a:br>
              <a:rPr lang="en-US" dirty="0"/>
            </a:br>
            <a:r>
              <a:rPr lang="pt-BR" sz="2400"/>
              <a:t>eleger uma porta raiz de vários caminhos de custo igual</a:t>
            </a:r>
          </a:p>
        </p:txBody>
      </p:sp>
      <p:sp>
        <p:nvSpPr>
          <p:cNvPr id="5" name="Content Placeholder 4">
            <a:extLst>
              <a:ext uri="{FF2B5EF4-FFF2-40B4-BE49-F238E27FC236}">
                <a16:creationId xmlns:a16="http://schemas.microsoft.com/office/drawing/2014/main" id="{EFA39FA7-95F6-654F-89FF-D2955CB7B3E7}"/>
              </a:ext>
            </a:extLst>
          </p:cNvPr>
          <p:cNvSpPr>
            <a:spLocks noGrp="1"/>
          </p:cNvSpPr>
          <p:nvPr>
            <p:ph idx="1"/>
          </p:nvPr>
        </p:nvSpPr>
        <p:spPr>
          <a:xfrm>
            <a:off x="474662" y="731837"/>
            <a:ext cx="8280057" cy="3689897"/>
          </a:xfrm>
        </p:spPr>
        <p:txBody>
          <a:bodyPr/>
          <a:lstStyle/>
          <a:p>
            <a:pPr marL="0" indent="0" algn="l" rtl="0"/>
            <a:r>
              <a:rPr lang="pt-BR" sz="1400">
                <a:solidFill>
                  <a:srgbClr val="000000"/>
                </a:solidFill>
              </a:rPr>
              <a:t>Quando um switch tem vários caminhos de custo igual para a ponte raiz, o switch determinará uma porta usando os seguintes critérios:</a:t>
            </a:r>
          </a:p>
          <a:p>
            <a:pPr marL="342900" indent="-342900" algn="l" rtl="0">
              <a:buFont typeface="Arial" panose="020B0604020202020204" pitchFamily="34" charset="0"/>
              <a:buChar char="•"/>
            </a:pPr>
            <a:r>
              <a:rPr lang="pt-BR" sz="1400">
                <a:solidFill>
                  <a:srgbClr val="000000"/>
                </a:solidFill>
              </a:rPr>
              <a:t>Lowest sender BID</a:t>
            </a:r>
          </a:p>
          <a:p>
            <a:pPr marL="342900" indent="-342900" algn="l" rtl="0">
              <a:buFont typeface="Arial" panose="020B0604020202020204" pitchFamily="34" charset="0"/>
              <a:buChar char="•"/>
            </a:pPr>
            <a:r>
              <a:rPr lang="pt-BR" sz="1400">
                <a:solidFill>
                  <a:srgbClr val="000000"/>
                </a:solidFill>
              </a:rPr>
              <a:t>Lowest sender port priority</a:t>
            </a:r>
          </a:p>
          <a:p>
            <a:pPr marL="342900" indent="-342900" algn="l" rtl="0">
              <a:buFont typeface="Arial" panose="020B0604020202020204" pitchFamily="34" charset="0"/>
              <a:buChar char="•"/>
            </a:pPr>
            <a:r>
              <a:rPr lang="pt-BR" sz="1400">
                <a:solidFill>
                  <a:srgbClr val="000000"/>
                </a:solidFill>
              </a:rPr>
              <a:t>Lowest sender port ID</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62238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Operações de STP</a:t>
            </a:r>
            <a:br>
              <a:rPr lang="en-US" dirty="0"/>
            </a:br>
            <a:r>
              <a:rPr lang="pt-BR" sz="2400"/>
              <a:t>eleger uma porta raiz a partir de vários caminhos de custo igual (Cont.) </a:t>
            </a:r>
          </a:p>
        </p:txBody>
      </p:sp>
      <p:sp>
        <p:nvSpPr>
          <p:cNvPr id="5" name="Content Placeholder 4">
            <a:extLst>
              <a:ext uri="{FF2B5EF4-FFF2-40B4-BE49-F238E27FC236}">
                <a16:creationId xmlns:a16="http://schemas.microsoft.com/office/drawing/2014/main" id="{EFA39FA7-95F6-654F-89FF-D2955CB7B3E7}"/>
              </a:ext>
            </a:extLst>
          </p:cNvPr>
          <p:cNvSpPr>
            <a:spLocks noGrp="1"/>
          </p:cNvSpPr>
          <p:nvPr>
            <p:ph idx="1"/>
          </p:nvPr>
        </p:nvSpPr>
        <p:spPr>
          <a:xfrm>
            <a:off x="474663" y="935386"/>
            <a:ext cx="8116444" cy="1362776"/>
          </a:xfrm>
        </p:spPr>
        <p:txBody>
          <a:bodyPr/>
          <a:lstStyle/>
          <a:p>
            <a:pPr marL="0" indent="0" algn="l" rtl="0"/>
            <a:r>
              <a:rPr lang="pt-BR" sz="1200" b="1">
                <a:solidFill>
                  <a:srgbClr val="000000"/>
                </a:solidFill>
              </a:rPr>
              <a:t>BID de remetente mais baixo:</a:t>
            </a:r>
            <a:r>
              <a:rPr lang="pt-BR" sz="1200">
                <a:solidFill>
                  <a:srgbClr val="000000"/>
                </a:solidFill>
              </a:rPr>
              <a:t>Esta topologia tem quatro switches com o switch S1 como a ponte raiz. Port F0/1 on switch S3 and port F0/3 on switch S4 have been selected as root ports because they have the root path cost to the root bridge for their respective switches. S2 has two ports, F0/1 and F0/2 with equal cost paths to the root bridge. The bridge IDs of S3 and S4, will be used to break the tie. Isso é conhecido como BID do remetente. O S3 tem uma oferta de 32769.5555.5555.5555 e o S4 tem uma oferta de 32769.1111.1111. Because S4 has a lower BID, the F0/1 port of S2, which is the port connected to S4, will be the root port.</a:t>
            </a:r>
          </a:p>
          <a:p>
            <a:pPr marL="342900" indent="-342900" algn="l">
              <a:buFont typeface="Arial" panose="020B0604020202020204" pitchFamily="34" charset="0"/>
              <a:buChar char="•"/>
            </a:pPr>
            <a:endParaRPr lang="en-US" sz="1200" dirty="0">
              <a:solidFill>
                <a:srgbClr val="000000"/>
              </a:solidFill>
            </a:endParaRPr>
          </a:p>
        </p:txBody>
      </p:sp>
      <p:pic>
        <p:nvPicPr>
          <p:cNvPr id="4" name="Picture 3">
            <a:extLst>
              <a:ext uri="{FF2B5EF4-FFF2-40B4-BE49-F238E27FC236}">
                <a16:creationId xmlns:a16="http://schemas.microsoft.com/office/drawing/2014/main" id="{E99BE896-7512-1B49-A838-D62CC1B1BA75}"/>
              </a:ext>
            </a:extLst>
          </p:cNvPr>
          <p:cNvPicPr>
            <a:picLocks noChangeAspect="1"/>
          </p:cNvPicPr>
          <p:nvPr/>
        </p:nvPicPr>
        <p:blipFill>
          <a:blip r:embed="rId4"/>
          <a:stretch>
            <a:fillRect/>
          </a:stretch>
        </p:blipFill>
        <p:spPr>
          <a:xfrm>
            <a:off x="963111" y="2297133"/>
            <a:ext cx="6419265" cy="2615611"/>
          </a:xfrm>
          <a:prstGeom prst="rect">
            <a:avLst/>
          </a:prstGeom>
        </p:spPr>
      </p:pic>
    </p:spTree>
    <p:custDataLst>
      <p:tags r:id="rId1"/>
    </p:custDataLst>
    <p:extLst>
      <p:ext uri="{BB962C8B-B14F-4D97-AF65-F5344CB8AC3E}">
        <p14:creationId xmlns:p14="http://schemas.microsoft.com/office/powerpoint/2010/main" val="148062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Operações de STP</a:t>
            </a:r>
            <a:br>
              <a:rPr lang="en-US" dirty="0"/>
            </a:br>
            <a:r>
              <a:rPr lang="pt-BR" sz="2400"/>
              <a:t>eleger uma porta raiz a partir de vários caminhos de custo igual (Cont.) </a:t>
            </a:r>
          </a:p>
        </p:txBody>
      </p:sp>
      <p:sp>
        <p:nvSpPr>
          <p:cNvPr id="5" name="Content Placeholder 4">
            <a:extLst>
              <a:ext uri="{FF2B5EF4-FFF2-40B4-BE49-F238E27FC236}">
                <a16:creationId xmlns:a16="http://schemas.microsoft.com/office/drawing/2014/main" id="{EFA39FA7-95F6-654F-89FF-D2955CB7B3E7}"/>
              </a:ext>
            </a:extLst>
          </p:cNvPr>
          <p:cNvSpPr>
            <a:spLocks noGrp="1"/>
          </p:cNvSpPr>
          <p:nvPr>
            <p:ph idx="1"/>
          </p:nvPr>
        </p:nvSpPr>
        <p:spPr>
          <a:xfrm>
            <a:off x="474663" y="731837"/>
            <a:ext cx="8116444" cy="3689897"/>
          </a:xfrm>
        </p:spPr>
        <p:txBody>
          <a:bodyPr/>
          <a:lstStyle/>
          <a:p>
            <a:pPr marL="0" indent="0" algn="l" rtl="0"/>
            <a:r>
              <a:rPr lang="pt-BR" sz="1400" b="1">
                <a:solidFill>
                  <a:srgbClr val="000000"/>
                </a:solidFill>
              </a:rPr>
              <a:t>Prioridade de porta de remetente mais baixa:</a:t>
            </a:r>
            <a:r>
              <a:rPr lang="pt-BR" sz="1400">
                <a:solidFill>
                  <a:srgbClr val="000000"/>
                </a:solidFill>
              </a:rPr>
              <a:t>Esta topologia tem dois switches que estão conectados com dois caminhos de custo igual entre eles. S1 é a ponte raiz, portanto ambas as portas são designadas. </a:t>
            </a:r>
          </a:p>
          <a:p>
            <a:pPr marL="342900" indent="-342900" algn="l" rtl="0">
              <a:buFont typeface="Arial" panose="020B0604020202020204" pitchFamily="34" charset="0"/>
              <a:buChar char="•"/>
            </a:pPr>
            <a:r>
              <a:rPr lang="pt-BR" sz="1400">
                <a:solidFill>
                  <a:srgbClr val="000000"/>
                </a:solidFill>
              </a:rPr>
              <a:t>O S4 tem duas portas com caminhos de custo igual para a ponte raiz. Como ambas as portas estão conectadas ao mesmo switch, o BID (S1) do remetente é igual. Então o primeiro passo é um empate.</a:t>
            </a:r>
          </a:p>
          <a:p>
            <a:pPr marL="342900" indent="-342900" algn="l" rtl="0">
              <a:buFont typeface="Arial" panose="020B0604020202020204" pitchFamily="34" charset="0"/>
              <a:buChar char="•"/>
            </a:pPr>
            <a:r>
              <a:rPr lang="pt-BR" sz="1400">
                <a:solidFill>
                  <a:srgbClr val="000000"/>
                </a:solidFill>
              </a:rPr>
              <a:t>Em seguida, é a prioridade da porta do remetente (S1). A prioridade de porta padrão é 128, portanto ambas as portas no S1 têm a mesma prioridade de porta. Isso também é um empate. No entanto, se qualquer porta no S1 foi configurada com uma prioridade de porta inferior, o S4 colocaria sua porta adjacente no estado de encaminhamento. A outra porta no S4 seria um estado de bloqueio.</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BD227AC7-1471-5E4F-B5DF-2D182D2A7031}"/>
              </a:ext>
            </a:extLst>
          </p:cNvPr>
          <p:cNvPicPr>
            <a:picLocks noChangeAspect="1"/>
          </p:cNvPicPr>
          <p:nvPr/>
        </p:nvPicPr>
        <p:blipFill>
          <a:blip r:embed="rId4"/>
          <a:stretch>
            <a:fillRect/>
          </a:stretch>
        </p:blipFill>
        <p:spPr>
          <a:xfrm>
            <a:off x="1193283" y="3277974"/>
            <a:ext cx="6757433" cy="1747437"/>
          </a:xfrm>
          <a:prstGeom prst="rect">
            <a:avLst/>
          </a:prstGeom>
        </p:spPr>
      </p:pic>
    </p:spTree>
    <p:custDataLst>
      <p:tags r:id="rId1"/>
    </p:custDataLst>
    <p:extLst>
      <p:ext uri="{BB962C8B-B14F-4D97-AF65-F5344CB8AC3E}">
        <p14:creationId xmlns:p14="http://schemas.microsoft.com/office/powerpoint/2010/main" val="396240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Operações de STP</a:t>
            </a:r>
            <a:br>
              <a:rPr lang="en-US" dirty="0"/>
            </a:br>
            <a:r>
              <a:rPr lang="pt-BR" sz="2400"/>
              <a:t>eleger uma porta raiz a partir de vários caminhos de custo igual (Cont.) </a:t>
            </a:r>
          </a:p>
        </p:txBody>
      </p:sp>
      <p:sp>
        <p:nvSpPr>
          <p:cNvPr id="4" name="Content Placeholder 3">
            <a:extLst>
              <a:ext uri="{FF2B5EF4-FFF2-40B4-BE49-F238E27FC236}">
                <a16:creationId xmlns:a16="http://schemas.microsoft.com/office/drawing/2014/main" id="{1368D71A-73F0-814F-8022-F2DAE07F9B3C}"/>
              </a:ext>
            </a:extLst>
          </p:cNvPr>
          <p:cNvSpPr>
            <a:spLocks noGrp="1"/>
          </p:cNvSpPr>
          <p:nvPr>
            <p:ph idx="1"/>
          </p:nvPr>
        </p:nvSpPr>
        <p:spPr>
          <a:xfrm>
            <a:off x="474662" y="731838"/>
            <a:ext cx="8280057" cy="1455408"/>
          </a:xfrm>
        </p:spPr>
        <p:txBody>
          <a:bodyPr/>
          <a:lstStyle/>
          <a:p>
            <a:pPr marL="342900" indent="-342900" algn="l" rtl="0">
              <a:buFont typeface="Arial" panose="020B0604020202020204" pitchFamily="34" charset="0"/>
              <a:buChar char="•"/>
            </a:pPr>
            <a:r>
              <a:rPr lang="pt-BR" sz="1400" b="1">
                <a:solidFill>
                  <a:srgbClr val="000000"/>
                </a:solidFill>
              </a:rPr>
              <a:t>ID da porta de remetente mais baixa:</a:t>
            </a:r>
            <a:r>
              <a:rPr lang="pt-BR" sz="1400">
                <a:solidFill>
                  <a:srgbClr val="000000"/>
                </a:solidFill>
              </a:rPr>
              <a:t>o último desempate é o ID da porta do remetente mais baixo. O Switch S4 recebeu BPDUs da porta F0/1 e da porta F0/2 em S1. A decisão é baseada no ID da porta do remetente, não no ID da porta do receptor. Como o ID da porta de F0/1 em S1 é menor que a porta F0/2, a porta F0/6 no switch S4 será a porta raiz. Esta é a porta no S4 que está conectada à porta F0/1 em S1. </a:t>
            </a:r>
          </a:p>
          <a:p>
            <a:pPr marL="342900" indent="-342900" algn="l" rtl="0">
              <a:buFont typeface="Arial" panose="020B0604020202020204" pitchFamily="34" charset="0"/>
              <a:buChar char="•"/>
            </a:pPr>
            <a:r>
              <a:rPr lang="pt-BR" sz="1400">
                <a:solidFill>
                  <a:srgbClr val="000000"/>
                </a:solidFill>
              </a:rPr>
              <a:t>A porta F0/5 no S4 se tornará uma porta alternativa e será colocada no estado de bloqueio.</a:t>
            </a:r>
          </a:p>
          <a:p>
            <a:pPr marL="342900" indent="-34290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12206756-F70C-4542-BD72-9BC790741710}"/>
              </a:ext>
            </a:extLst>
          </p:cNvPr>
          <p:cNvPicPr>
            <a:picLocks noChangeAspect="1"/>
          </p:cNvPicPr>
          <p:nvPr/>
        </p:nvPicPr>
        <p:blipFill>
          <a:blip r:embed="rId4"/>
          <a:stretch>
            <a:fillRect/>
          </a:stretch>
        </p:blipFill>
        <p:spPr>
          <a:xfrm>
            <a:off x="692406" y="2352452"/>
            <a:ext cx="7844567" cy="2069282"/>
          </a:xfrm>
          <a:prstGeom prst="rect">
            <a:avLst/>
          </a:prstGeom>
        </p:spPr>
      </p:pic>
    </p:spTree>
    <p:custDataLst>
      <p:tags r:id="rId1"/>
    </p:custDataLst>
    <p:extLst>
      <p:ext uri="{BB962C8B-B14F-4D97-AF65-F5344CB8AC3E}">
        <p14:creationId xmlns:p14="http://schemas.microsoft.com/office/powerpoint/2010/main" val="132447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Operações STP</a:t>
            </a:r>
            <a:r>
              <a:rPr lang="pt-BR" sz="2400"/>
              <a:t>TimersSTP e Estados de Porto</a:t>
            </a:r>
          </a:p>
        </p:txBody>
      </p:sp>
      <p:sp>
        <p:nvSpPr>
          <p:cNvPr id="5" name="Content Placeholder 4">
            <a:extLst>
              <a:ext uri="{FF2B5EF4-FFF2-40B4-BE49-F238E27FC236}">
                <a16:creationId xmlns:a16="http://schemas.microsoft.com/office/drawing/2014/main" id="{B1B77DA5-4B13-D443-A17F-3481265912C1}"/>
              </a:ext>
            </a:extLst>
          </p:cNvPr>
          <p:cNvSpPr>
            <a:spLocks noGrp="1"/>
          </p:cNvSpPr>
          <p:nvPr>
            <p:ph idx="1"/>
          </p:nvPr>
        </p:nvSpPr>
        <p:spPr>
          <a:xfrm>
            <a:off x="474662" y="731837"/>
            <a:ext cx="8280057" cy="3689897"/>
          </a:xfrm>
        </p:spPr>
        <p:txBody>
          <a:bodyPr/>
          <a:lstStyle/>
          <a:p>
            <a:pPr marL="0" indent="0" algn="l" rtl="0"/>
            <a:r>
              <a:rPr lang="pt-BR" sz="1600" b="1">
                <a:solidFill>
                  <a:srgbClr val="000000"/>
                </a:solidFill>
              </a:rPr>
              <a:t>A convergência de STP requer três temporizadores, da seguinte forma:</a:t>
            </a:r>
          </a:p>
          <a:p>
            <a:pPr marL="342900" indent="-342900" algn="l" rtl="0">
              <a:buFont typeface="Arial" panose="020B0604020202020204" pitchFamily="34" charset="0"/>
              <a:buChar char="•"/>
            </a:pPr>
            <a:r>
              <a:rPr lang="pt-BR" sz="1400" b="1">
                <a:solidFill>
                  <a:srgbClr val="000000"/>
                </a:solidFill>
              </a:rPr>
              <a:t>Olá Timer</a:t>
            </a:r>
            <a:r>
              <a:rPr lang="pt-BR" sz="1400">
                <a:solidFill>
                  <a:srgbClr val="000000"/>
                </a:solidFill>
              </a:rPr>
              <a:t> - O tempo de saudação é o intervalo entre BPDUs. The default is 2 seconds but can be modified to between 1 and 10 seconds.</a:t>
            </a:r>
          </a:p>
          <a:p>
            <a:pPr marL="342900" indent="-342900" algn="l" rtl="0">
              <a:buFont typeface="Arial" panose="020B0604020202020204" pitchFamily="34" charset="0"/>
              <a:buChar char="•"/>
            </a:pPr>
            <a:r>
              <a:rPr lang="pt-BR" sz="1400" b="1">
                <a:solidFill>
                  <a:srgbClr val="000000"/>
                </a:solidFill>
              </a:rPr>
              <a:t>Forward Delay Timer</a:t>
            </a:r>
            <a:r>
              <a:rPr lang="pt-BR" sz="1400">
                <a:solidFill>
                  <a:srgbClr val="000000"/>
                </a:solidFill>
              </a:rPr>
              <a:t> -The forward delay is the time that is spent in the listening and learning state. O padrão é 15 segundos, mas pode ser modificado para entre 4 e 30 segundos. </a:t>
            </a:r>
          </a:p>
          <a:p>
            <a:pPr marL="342900" indent="-342900" algn="l" rtl="0">
              <a:buFont typeface="Arial" panose="020B0604020202020204" pitchFamily="34" charset="0"/>
              <a:buChar char="•"/>
            </a:pPr>
            <a:r>
              <a:rPr lang="pt-BR" sz="1400" b="1">
                <a:solidFill>
                  <a:srgbClr val="000000"/>
                </a:solidFill>
              </a:rPr>
              <a:t>Temporizador de Idade Máximo</a:t>
            </a:r>
            <a:r>
              <a:rPr lang="pt-BR" sz="1400">
                <a:solidFill>
                  <a:srgbClr val="000000"/>
                </a:solidFill>
              </a:rPr>
              <a:t> - A idade máxima é o tempo máximo que um switch espera antes de tentar alterar a topologia STP. The default is 20 seconds but can be modified to between 6 and 40 seconds.</a:t>
            </a:r>
          </a:p>
          <a:p>
            <a:pPr marL="0" indent="0" algn="l" rtl="0"/>
            <a:r>
              <a:rPr lang="pt-BR" sz="1400" b="1">
                <a:solidFill>
                  <a:srgbClr val="000000"/>
                </a:solidFill>
              </a:rPr>
              <a:t>Observação</a:t>
            </a:r>
            <a:r>
              <a:rPr lang="pt-BR" sz="1400">
                <a:solidFill>
                  <a:srgbClr val="000000"/>
                </a:solidFill>
              </a:rPr>
              <a:t>: Os horários padrão podem ser alterados na ponte raiz, que determina o valor desses temporizadores para o domínio STP. </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413731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Operações STP</a:t>
            </a:r>
            <a:r>
              <a:rPr lang="pt-BR" sz="2400"/>
              <a:t>TemporizadoresSTP e Estados de Porta (Cont.) </a:t>
            </a:r>
          </a:p>
        </p:txBody>
      </p:sp>
      <p:sp>
        <p:nvSpPr>
          <p:cNvPr id="4" name="Content Placeholder 3">
            <a:extLst>
              <a:ext uri="{FF2B5EF4-FFF2-40B4-BE49-F238E27FC236}">
                <a16:creationId xmlns:a16="http://schemas.microsoft.com/office/drawing/2014/main" id="{56D85BC3-AB2D-8447-8C9C-8A0651FFB1AE}"/>
              </a:ext>
            </a:extLst>
          </p:cNvPr>
          <p:cNvSpPr>
            <a:spLocks noGrp="1"/>
          </p:cNvSpPr>
          <p:nvPr>
            <p:ph idx="1"/>
          </p:nvPr>
        </p:nvSpPr>
        <p:spPr>
          <a:xfrm>
            <a:off x="474662" y="731837"/>
            <a:ext cx="8280057" cy="1016315"/>
          </a:xfrm>
        </p:spPr>
        <p:txBody>
          <a:bodyPr/>
          <a:lstStyle/>
          <a:p>
            <a:pPr marL="0" indent="0" algn="l" rtl="0"/>
            <a:r>
              <a:rPr lang="pt-BR" sz="1200">
                <a:solidFill>
                  <a:srgbClr val="000000"/>
                </a:solidFill>
              </a:rPr>
              <a:t>O STP facilita o caminho sem loops lógico em todo o domínio de broadcast. O spanning tree é determinado com informações aprendidas pela troca de quadros de BPDU entre os switches interconectados. Se uma porta do switch mudar diretamente do estado de bloqueio para o estado de encaminhamento, sem as informações sobre a topologia completa durante a transição, a porta poderá criar um loop de dados temporariamente. Por esse motivo, o STP tem cinco estados de portas, quatro dos quais são estados de porta operacionais, conforme mostrado na figura. O estado desativado é considerado não operacional.</a:t>
            </a:r>
          </a:p>
        </p:txBody>
      </p:sp>
      <p:pic>
        <p:nvPicPr>
          <p:cNvPr id="7" name="Picture 6">
            <a:extLst>
              <a:ext uri="{FF2B5EF4-FFF2-40B4-BE49-F238E27FC236}">
                <a16:creationId xmlns:a16="http://schemas.microsoft.com/office/drawing/2014/main" id="{F3797451-5F92-654B-B880-558418D9147D}"/>
              </a:ext>
            </a:extLst>
          </p:cNvPr>
          <p:cNvPicPr>
            <a:picLocks noChangeAspect="1"/>
          </p:cNvPicPr>
          <p:nvPr/>
        </p:nvPicPr>
        <p:blipFill>
          <a:blip r:embed="rId4"/>
          <a:stretch>
            <a:fillRect/>
          </a:stretch>
        </p:blipFill>
        <p:spPr>
          <a:xfrm>
            <a:off x="1786269" y="2045645"/>
            <a:ext cx="5315245" cy="2931649"/>
          </a:xfrm>
          <a:prstGeom prst="rect">
            <a:avLst/>
          </a:prstGeom>
        </p:spPr>
      </p:pic>
    </p:spTree>
    <p:custDataLst>
      <p:tags r:id="rId1"/>
    </p:custDataLst>
    <p:extLst>
      <p:ext uri="{BB962C8B-B14F-4D97-AF65-F5344CB8AC3E}">
        <p14:creationId xmlns:p14="http://schemas.microsoft.com/office/powerpoint/2010/main" val="6558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Detalhesoperacionais das operações STP de cada estado da porta</a:t>
            </a:r>
          </a:p>
        </p:txBody>
      </p:sp>
      <p:sp>
        <p:nvSpPr>
          <p:cNvPr id="8" name="TextBox 7">
            <a:extLst>
              <a:ext uri="{FF2B5EF4-FFF2-40B4-BE49-F238E27FC236}">
                <a16:creationId xmlns:a16="http://schemas.microsoft.com/office/drawing/2014/main" id="{9EA3D610-DE6F-5146-9293-C967B7916D0F}"/>
              </a:ext>
            </a:extLst>
          </p:cNvPr>
          <p:cNvSpPr txBox="1"/>
          <p:nvPr/>
        </p:nvSpPr>
        <p:spPr>
          <a:xfrm>
            <a:off x="388937" y="978456"/>
            <a:ext cx="5176417" cy="307777"/>
          </a:xfrm>
          <a:prstGeom prst="rect">
            <a:avLst/>
          </a:prstGeom>
          <a:noFill/>
        </p:spPr>
        <p:txBody>
          <a:bodyPr wrap="none" rtlCol="0">
            <a:spAutoFit/>
          </a:bodyPr>
          <a:lstStyle/>
          <a:p>
            <a:pPr rtl="0"/>
            <a:r>
              <a:rPr lang="pt-BR" sz="1400"/>
              <a:t>A tabela resume os detalhes operacionais de cada estado de porta</a:t>
            </a:r>
          </a:p>
        </p:txBody>
      </p:sp>
      <p:graphicFrame>
        <p:nvGraphicFramePr>
          <p:cNvPr id="6" name="Content Placeholder 5">
            <a:extLst>
              <a:ext uri="{FF2B5EF4-FFF2-40B4-BE49-F238E27FC236}">
                <a16:creationId xmlns:a16="http://schemas.microsoft.com/office/drawing/2014/main" id="{AE589A4B-D1B7-394A-9FB2-7483BF91B080}"/>
              </a:ext>
            </a:extLst>
          </p:cNvPr>
          <p:cNvGraphicFramePr>
            <a:graphicFrameLocks noGrp="1"/>
          </p:cNvGraphicFramePr>
          <p:nvPr>
            <p:ph idx="1"/>
            <p:extLst>
              <p:ext uri="{D42A27DB-BD31-4B8C-83A1-F6EECF244321}">
                <p14:modId xmlns:p14="http://schemas.microsoft.com/office/powerpoint/2010/main" val="645779053"/>
              </p:ext>
            </p:extLst>
          </p:nvPr>
        </p:nvGraphicFramePr>
        <p:xfrm>
          <a:off x="474663" y="1347788"/>
          <a:ext cx="8280400" cy="2376170"/>
        </p:xfrm>
        <a:graphic>
          <a:graphicData uri="http://schemas.openxmlformats.org/drawingml/2006/table">
            <a:tbl>
              <a:tblPr firstRow="1" bandRow="1">
                <a:tableStyleId>{5C22544A-7EE6-4342-B048-85BDC9FD1C3A}</a:tableStyleId>
              </a:tblPr>
              <a:tblGrid>
                <a:gridCol w="2070100">
                  <a:extLst>
                    <a:ext uri="{9D8B030D-6E8A-4147-A177-3AD203B41FA5}">
                      <a16:colId xmlns:a16="http://schemas.microsoft.com/office/drawing/2014/main" val="382108263"/>
                    </a:ext>
                  </a:extLst>
                </a:gridCol>
                <a:gridCol w="2070100">
                  <a:extLst>
                    <a:ext uri="{9D8B030D-6E8A-4147-A177-3AD203B41FA5}">
                      <a16:colId xmlns:a16="http://schemas.microsoft.com/office/drawing/2014/main" val="3226006749"/>
                    </a:ext>
                  </a:extLst>
                </a:gridCol>
                <a:gridCol w="2070100">
                  <a:extLst>
                    <a:ext uri="{9D8B030D-6E8A-4147-A177-3AD203B41FA5}">
                      <a16:colId xmlns:a16="http://schemas.microsoft.com/office/drawing/2014/main" val="1257693746"/>
                    </a:ext>
                  </a:extLst>
                </a:gridCol>
                <a:gridCol w="2070100">
                  <a:extLst>
                    <a:ext uri="{9D8B030D-6E8A-4147-A177-3AD203B41FA5}">
                      <a16:colId xmlns:a16="http://schemas.microsoft.com/office/drawing/2014/main" val="2722988786"/>
                    </a:ext>
                  </a:extLst>
                </a:gridCol>
              </a:tblGrid>
              <a:tr h="370840">
                <a:tc>
                  <a:txBody>
                    <a:bodyPr/>
                    <a:lstStyle/>
                    <a:p>
                      <a:pPr algn="l" rtl="0" fontAlgn="ctr"/>
                      <a:r>
                        <a:rPr lang="pt-BR" b="1">
                          <a:effectLst/>
                        </a:rPr>
                        <a:t>Estado da porta</a:t>
                      </a:r>
                    </a:p>
                  </a:txBody>
                  <a:tcPr marL="47625" marR="47625" marT="47625" marB="47625" anchor="ctr"/>
                </a:tc>
                <a:tc>
                  <a:txBody>
                    <a:bodyPr/>
                    <a:lstStyle/>
                    <a:p>
                      <a:pPr algn="l" rtl="0" fontAlgn="ctr"/>
                      <a:r>
                        <a:rPr lang="pt-BR" b="1">
                          <a:effectLst/>
                        </a:rPr>
                        <a:t>BPDU</a:t>
                      </a:r>
                    </a:p>
                  </a:txBody>
                  <a:tcPr marL="47625" marR="47625" marT="47625" marB="47625" anchor="ctr"/>
                </a:tc>
                <a:tc>
                  <a:txBody>
                    <a:bodyPr/>
                    <a:lstStyle/>
                    <a:p>
                      <a:pPr algn="l" rtl="0" fontAlgn="ctr"/>
                      <a:r>
                        <a:rPr lang="pt-BR" b="1">
                          <a:effectLst/>
                        </a:rPr>
                        <a:t>Tabela de endereços MAC</a:t>
                      </a:r>
                    </a:p>
                  </a:txBody>
                  <a:tcPr marL="47625" marR="47625" marT="47625" marB="47625" anchor="ctr"/>
                </a:tc>
                <a:tc>
                  <a:txBody>
                    <a:bodyPr/>
                    <a:lstStyle/>
                    <a:p>
                      <a:pPr algn="l" rtl="0" fontAlgn="ctr"/>
                      <a:r>
                        <a:rPr lang="pt-BR" b="1">
                          <a:effectLst/>
                        </a:rPr>
                        <a:t>Encaminhando quadros de dados</a:t>
                      </a:r>
                    </a:p>
                  </a:txBody>
                  <a:tcPr marL="47625" marR="47625" marT="47625" marB="47625" anchor="ctr"/>
                </a:tc>
                <a:extLst>
                  <a:ext uri="{0D108BD9-81ED-4DB2-BD59-A6C34878D82A}">
                    <a16:rowId xmlns:a16="http://schemas.microsoft.com/office/drawing/2014/main" val="1910485252"/>
                  </a:ext>
                </a:extLst>
              </a:tr>
              <a:tr h="370840">
                <a:tc>
                  <a:txBody>
                    <a:bodyPr/>
                    <a:lstStyle/>
                    <a:p>
                      <a:pPr rtl="0" fontAlgn="ctr"/>
                      <a:r>
                        <a:rPr lang="pt-BR" b="0">
                          <a:effectLst/>
                        </a:rPr>
                        <a:t>Bloqueio</a:t>
                      </a:r>
                    </a:p>
                  </a:txBody>
                  <a:tcPr marL="47625" marR="47625" marT="47625" marB="47625" anchor="ctr"/>
                </a:tc>
                <a:tc>
                  <a:txBody>
                    <a:bodyPr/>
                    <a:lstStyle/>
                    <a:p>
                      <a:pPr rtl="0" fontAlgn="ctr"/>
                      <a:r>
                        <a:rPr lang="pt-BR" b="0">
                          <a:effectLst/>
                        </a:rPr>
                        <a:t>Receber somente</a:t>
                      </a:r>
                    </a:p>
                  </a:txBody>
                  <a:tcPr marL="47625" marR="47625" marT="47625" marB="47625" anchor="ctr"/>
                </a:tc>
                <a:tc>
                  <a:txBody>
                    <a:bodyPr/>
                    <a:lstStyle/>
                    <a:p>
                      <a:pPr rtl="0" fontAlgn="ctr"/>
                      <a:r>
                        <a:rPr lang="pt-BR" b="0">
                          <a:effectLst/>
                        </a:rPr>
                        <a:t>Sem atualizações</a:t>
                      </a:r>
                    </a:p>
                  </a:txBody>
                  <a:tcPr marL="47625" marR="47625" marT="47625" marB="47625" anchor="ctr"/>
                </a:tc>
                <a:tc>
                  <a:txBody>
                    <a:bodyPr/>
                    <a:lstStyle/>
                    <a:p>
                      <a:pPr rtl="0" fontAlgn="ctr"/>
                      <a:r>
                        <a:rPr lang="pt-BR" b="0">
                          <a:effectLst/>
                        </a:rPr>
                        <a:t>Não</a:t>
                      </a:r>
                    </a:p>
                  </a:txBody>
                  <a:tcPr marL="47625" marR="47625" marT="47625" marB="47625" anchor="ctr"/>
                </a:tc>
                <a:extLst>
                  <a:ext uri="{0D108BD9-81ED-4DB2-BD59-A6C34878D82A}">
                    <a16:rowId xmlns:a16="http://schemas.microsoft.com/office/drawing/2014/main" val="3032405516"/>
                  </a:ext>
                </a:extLst>
              </a:tr>
              <a:tr h="370840">
                <a:tc>
                  <a:txBody>
                    <a:bodyPr/>
                    <a:lstStyle/>
                    <a:p>
                      <a:pPr rtl="0" fontAlgn="ctr"/>
                      <a:r>
                        <a:rPr lang="pt-BR" b="0">
                          <a:effectLst/>
                        </a:rPr>
                        <a:t>Escutando</a:t>
                      </a:r>
                    </a:p>
                  </a:txBody>
                  <a:tcPr marL="47625" marR="47625" marT="47625" marB="47625" anchor="ctr"/>
                </a:tc>
                <a:tc>
                  <a:txBody>
                    <a:bodyPr/>
                    <a:lstStyle/>
                    <a:p>
                      <a:pPr rtl="0" fontAlgn="ctr"/>
                      <a:r>
                        <a:rPr lang="pt-BR" b="0">
                          <a:effectLst/>
                        </a:rPr>
                        <a:t>Receber e enviar</a:t>
                      </a:r>
                    </a:p>
                  </a:txBody>
                  <a:tcPr marL="47625" marR="47625" marT="47625" marB="47625" anchor="ctr"/>
                </a:tc>
                <a:tc>
                  <a:txBody>
                    <a:bodyPr/>
                    <a:lstStyle/>
                    <a:p>
                      <a:pPr rtl="0" fontAlgn="ctr"/>
                      <a:r>
                        <a:rPr lang="pt-BR" b="0">
                          <a:effectLst/>
                        </a:rPr>
                        <a:t>Sem atualizações</a:t>
                      </a:r>
                    </a:p>
                  </a:txBody>
                  <a:tcPr marL="47625" marR="47625" marT="47625" marB="47625" anchor="ctr"/>
                </a:tc>
                <a:tc>
                  <a:txBody>
                    <a:bodyPr/>
                    <a:lstStyle/>
                    <a:p>
                      <a:pPr rtl="0" fontAlgn="ctr"/>
                      <a:r>
                        <a:rPr lang="pt-BR" b="0">
                          <a:effectLst/>
                        </a:rPr>
                        <a:t>Não</a:t>
                      </a:r>
                    </a:p>
                  </a:txBody>
                  <a:tcPr marL="47625" marR="47625" marT="47625" marB="47625" anchor="ctr"/>
                </a:tc>
                <a:extLst>
                  <a:ext uri="{0D108BD9-81ED-4DB2-BD59-A6C34878D82A}">
                    <a16:rowId xmlns:a16="http://schemas.microsoft.com/office/drawing/2014/main" val="3184519708"/>
                  </a:ext>
                </a:extLst>
              </a:tr>
              <a:tr h="370840">
                <a:tc>
                  <a:txBody>
                    <a:bodyPr/>
                    <a:lstStyle/>
                    <a:p>
                      <a:pPr rtl="0" fontAlgn="ctr"/>
                      <a:r>
                        <a:rPr lang="pt-BR" b="0">
                          <a:effectLst/>
                        </a:rPr>
                        <a:t>Aprendizado</a:t>
                      </a:r>
                    </a:p>
                  </a:txBody>
                  <a:tcPr marL="47625" marR="47625" marT="47625" marB="47625" anchor="ctr"/>
                </a:tc>
                <a:tc>
                  <a:txBody>
                    <a:bodyPr/>
                    <a:lstStyle/>
                    <a:p>
                      <a:pPr rtl="0" fontAlgn="ctr"/>
                      <a:r>
                        <a:rPr lang="pt-BR" b="0">
                          <a:effectLst/>
                        </a:rPr>
                        <a:t>Receber e enviar</a:t>
                      </a:r>
                    </a:p>
                  </a:txBody>
                  <a:tcPr marL="47625" marR="47625" marT="47625" marB="47625" anchor="ctr"/>
                </a:tc>
                <a:tc>
                  <a:txBody>
                    <a:bodyPr/>
                    <a:lstStyle/>
                    <a:p>
                      <a:pPr rtl="0" fontAlgn="ctr"/>
                      <a:r>
                        <a:rPr lang="pt-BR" b="0">
                          <a:effectLst/>
                        </a:rPr>
                        <a:t>Atualizando tabela</a:t>
                      </a:r>
                    </a:p>
                  </a:txBody>
                  <a:tcPr marL="47625" marR="47625" marT="47625" marB="47625" anchor="ctr"/>
                </a:tc>
                <a:tc>
                  <a:txBody>
                    <a:bodyPr/>
                    <a:lstStyle/>
                    <a:p>
                      <a:pPr rtl="0" fontAlgn="ctr"/>
                      <a:r>
                        <a:rPr lang="pt-BR" b="0">
                          <a:effectLst/>
                        </a:rPr>
                        <a:t>Não</a:t>
                      </a:r>
                    </a:p>
                  </a:txBody>
                  <a:tcPr marL="47625" marR="47625" marT="47625" marB="47625" anchor="ctr"/>
                </a:tc>
                <a:extLst>
                  <a:ext uri="{0D108BD9-81ED-4DB2-BD59-A6C34878D82A}">
                    <a16:rowId xmlns:a16="http://schemas.microsoft.com/office/drawing/2014/main" val="899475805"/>
                  </a:ext>
                </a:extLst>
              </a:tr>
              <a:tr h="370840">
                <a:tc>
                  <a:txBody>
                    <a:bodyPr/>
                    <a:lstStyle/>
                    <a:p>
                      <a:pPr rtl="0" fontAlgn="ctr"/>
                      <a:r>
                        <a:rPr lang="pt-BR" b="0">
                          <a:effectLst/>
                        </a:rPr>
                        <a:t>Encaminhamento</a:t>
                      </a:r>
                    </a:p>
                  </a:txBody>
                  <a:tcPr marL="47625" marR="47625" marT="47625" marB="47625" anchor="ctr"/>
                </a:tc>
                <a:tc>
                  <a:txBody>
                    <a:bodyPr/>
                    <a:lstStyle/>
                    <a:p>
                      <a:pPr rtl="0" fontAlgn="ctr"/>
                      <a:r>
                        <a:rPr lang="pt-BR" b="0">
                          <a:effectLst/>
                        </a:rPr>
                        <a:t>Receber e enviar</a:t>
                      </a:r>
                    </a:p>
                  </a:txBody>
                  <a:tcPr marL="47625" marR="47625" marT="47625" marB="47625" anchor="ctr"/>
                </a:tc>
                <a:tc>
                  <a:txBody>
                    <a:bodyPr/>
                    <a:lstStyle/>
                    <a:p>
                      <a:pPr rtl="0" fontAlgn="ctr"/>
                      <a:r>
                        <a:rPr lang="pt-BR" b="0">
                          <a:effectLst/>
                        </a:rPr>
                        <a:t>Atualizando tabela</a:t>
                      </a:r>
                    </a:p>
                  </a:txBody>
                  <a:tcPr marL="47625" marR="47625" marT="47625" marB="47625" anchor="ctr"/>
                </a:tc>
                <a:tc>
                  <a:txBody>
                    <a:bodyPr/>
                    <a:lstStyle/>
                    <a:p>
                      <a:pPr rtl="0" fontAlgn="ctr"/>
                      <a:r>
                        <a:rPr lang="pt-BR" b="0">
                          <a:effectLst/>
                        </a:rPr>
                        <a:t>Sim</a:t>
                      </a:r>
                    </a:p>
                  </a:txBody>
                  <a:tcPr marL="47625" marR="47625" marT="47625" marB="47625" anchor="ctr"/>
                </a:tc>
                <a:extLst>
                  <a:ext uri="{0D108BD9-81ED-4DB2-BD59-A6C34878D82A}">
                    <a16:rowId xmlns:a16="http://schemas.microsoft.com/office/drawing/2014/main" val="3795268361"/>
                  </a:ext>
                </a:extLst>
              </a:tr>
              <a:tr h="370840">
                <a:tc>
                  <a:txBody>
                    <a:bodyPr/>
                    <a:lstStyle/>
                    <a:p>
                      <a:pPr rtl="0" fontAlgn="ctr"/>
                      <a:r>
                        <a:rPr lang="pt-BR" b="0">
                          <a:effectLst/>
                        </a:rPr>
                        <a:t>Desabilitado</a:t>
                      </a:r>
                    </a:p>
                  </a:txBody>
                  <a:tcPr marL="47625" marR="47625" marT="47625" marB="47625" anchor="ctr"/>
                </a:tc>
                <a:tc>
                  <a:txBody>
                    <a:bodyPr/>
                    <a:lstStyle/>
                    <a:p>
                      <a:pPr rtl="0" fontAlgn="ctr"/>
                      <a:r>
                        <a:rPr lang="pt-BR" b="0">
                          <a:effectLst/>
                        </a:rPr>
                        <a:t>None sent or received</a:t>
                      </a:r>
                    </a:p>
                  </a:txBody>
                  <a:tcPr marL="47625" marR="47625" marT="47625" marB="47625" anchor="ctr"/>
                </a:tc>
                <a:tc>
                  <a:txBody>
                    <a:bodyPr/>
                    <a:lstStyle/>
                    <a:p>
                      <a:pPr rtl="0" fontAlgn="ctr"/>
                      <a:r>
                        <a:rPr lang="pt-BR" b="0">
                          <a:effectLst/>
                        </a:rPr>
                        <a:t>Sem atualizações</a:t>
                      </a:r>
                    </a:p>
                  </a:txBody>
                  <a:tcPr marL="47625" marR="47625" marT="47625" marB="47625" anchor="ctr"/>
                </a:tc>
                <a:tc>
                  <a:txBody>
                    <a:bodyPr/>
                    <a:lstStyle/>
                    <a:p>
                      <a:pPr rtl="0" fontAlgn="ctr"/>
                      <a:r>
                        <a:rPr lang="pt-BR" b="0">
                          <a:effectLst/>
                        </a:rPr>
                        <a:t>Não</a:t>
                      </a:r>
                    </a:p>
                  </a:txBody>
                  <a:tcPr marL="47625" marR="47625" marT="47625" marB="47625" anchor="ctr"/>
                </a:tc>
                <a:extLst>
                  <a:ext uri="{0D108BD9-81ED-4DB2-BD59-A6C34878D82A}">
                    <a16:rowId xmlns:a16="http://schemas.microsoft.com/office/drawing/2014/main" val="1385506589"/>
                  </a:ext>
                </a:extLst>
              </a:tr>
            </a:tbl>
          </a:graphicData>
        </a:graphic>
      </p:graphicFrame>
    </p:spTree>
    <p:custDataLst>
      <p:tags r:id="rId1"/>
    </p:custDataLst>
    <p:extLst>
      <p:ext uri="{BB962C8B-B14F-4D97-AF65-F5344CB8AC3E}">
        <p14:creationId xmlns:p14="http://schemas.microsoft.com/office/powerpoint/2010/main" val="215737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pt-BR" sz="2400"/>
              <a:t>Árvore de abrangência de operações de STP por VLAN</a:t>
            </a:r>
          </a:p>
        </p:txBody>
      </p:sp>
      <p:sp>
        <p:nvSpPr>
          <p:cNvPr id="4" name="Content Placeholder 3">
            <a:extLst>
              <a:ext uri="{FF2B5EF4-FFF2-40B4-BE49-F238E27FC236}">
                <a16:creationId xmlns:a16="http://schemas.microsoft.com/office/drawing/2014/main" id="{01552213-467D-5A43-B690-8D66D33BDFB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endParaRPr lang="en-US" sz="1400" dirty="0">
              <a:solidFill>
                <a:srgbClr val="000000"/>
              </a:solidFill>
            </a:endParaRPr>
          </a:p>
          <a:p>
            <a:pPr marL="0" indent="0" algn="l" rtl="0"/>
            <a:r>
              <a:rPr lang="pt-BR" sz="1400">
                <a:solidFill>
                  <a:srgbClr val="000000"/>
                </a:solidFill>
              </a:rPr>
              <a:t>O STP pode ser configurado para operar em um ambiente com várias VLANs. In Per-VLAN Spanning Tree (PVST) versions of STP, there is a root bridge elected for each spanning tree instance. Isso possibilita diferentes pontes raiz para diferentes conjuntos de VLANs. O STP opera uma instância separada do STP para cada VLAN individual. Se todas as portas em todos os switches forem membros da VLAN 1, então há apenas uma instância de spanning tree.</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122684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5.3 Evolution of STP</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pt-BR"/>
              <a:t>O que esperar neste módulo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rtl="0">
              <a:buNone/>
            </a:pPr>
            <a:r>
              <a:rPr lang="pt-BR"/>
              <a:t>Para facilitar a aprendizagem, os seguintes recursos podem ser incluídos neste módulo:</a:t>
            </a:r>
          </a:p>
          <a:p>
            <a:pPr marL="0" indent="0">
              <a:buNone/>
            </a:pPr>
            <a:endParaRPr lang="en-US" dirty="0"/>
          </a:p>
          <a:p>
            <a:pPr marL="0" indent="0">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216408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pt-BR" sz="1400" b="1" i="0" u="none" strike="noStrike">
                          <a:solidFill>
                            <a:schemeClr val="bg1"/>
                          </a:solidFill>
                          <a:effectLst/>
                          <a:latin typeface="+mn-lt"/>
                        </a:rPr>
                        <a:t>Recurso</a:t>
                      </a:r>
                    </a:p>
                  </a:txBody>
                  <a:tcPr marL="9525" marR="9525" marT="9525" marB="0" anchor="b"/>
                </a:tc>
                <a:tc>
                  <a:txBody>
                    <a:bodyPr/>
                    <a:lstStyle/>
                    <a:p>
                      <a:pPr rtl="0"/>
                      <a:r>
                        <a:rPr lang="pt-BR"/>
                        <a:t>Descrição</a:t>
                      </a:r>
                    </a:p>
                  </a:txBody>
                  <a:tcPr/>
                </a:tc>
                <a:extLst>
                  <a:ext uri="{0D108BD9-81ED-4DB2-BD59-A6C34878D82A}">
                    <a16:rowId xmlns:a16="http://schemas.microsoft.com/office/drawing/2014/main" val="3768427975"/>
                  </a:ext>
                </a:extLst>
              </a:tr>
              <a:tr h="265091">
                <a:tc>
                  <a:txBody>
                    <a:bodyPr/>
                    <a:lstStyle/>
                    <a:p>
                      <a:pPr algn="l" rtl="0" fontAlgn="b"/>
                      <a:r>
                        <a:rPr lang="pt-BR" sz="1400" b="0" i="0" u="none" strike="noStrike">
                          <a:solidFill>
                            <a:srgbClr val="000000"/>
                          </a:solidFill>
                          <a:effectLst/>
                          <a:latin typeface="+mn-lt"/>
                        </a:rPr>
                        <a:t>Laboratórios práticos</a:t>
                      </a:r>
                    </a:p>
                  </a:txBody>
                  <a:tcPr marL="9525" marR="9525" marT="9525" marB="0" anchor="b"/>
                </a:tc>
                <a:tc>
                  <a:txBody>
                    <a:bodyPr/>
                    <a:lstStyle/>
                    <a:p>
                      <a:pPr rtl="0"/>
                      <a:r>
                        <a:rPr lang="pt-BR"/>
                        <a:t>Laboratórios projetados para trabalhar com equipamentos físicos.</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Atividades em sala de aula</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Estes são encontrados na página Recursos do instrutor. As atividades de aula são projetadas para facilitar o aprendizado, a discussão em aula e a colaboração.</a:t>
                      </a:r>
                    </a:p>
                  </a:txBody>
                  <a:tcPr/>
                </a:tc>
                <a:extLst>
                  <a:ext uri="{0D108BD9-81ED-4DB2-BD59-A6C34878D82A}">
                    <a16:rowId xmlns:a16="http://schemas.microsoft.com/office/drawing/2014/main" val="1125566603"/>
                  </a:ext>
                </a:extLst>
              </a:tr>
              <a:tr h="265091">
                <a:tc>
                  <a:txBody>
                    <a:bodyPr/>
                    <a:lstStyle/>
                    <a:p>
                      <a:pPr algn="l" rtl="0" fontAlgn="b"/>
                      <a:r>
                        <a:rPr lang="pt-BR" sz="1400" b="0" i="0" u="none" strike="noStrike">
                          <a:solidFill>
                            <a:srgbClr val="000000"/>
                          </a:solidFill>
                          <a:effectLst/>
                          <a:latin typeface="+mn-lt"/>
                        </a:rPr>
                        <a:t>Testes de módulo</a:t>
                      </a:r>
                    </a:p>
                  </a:txBody>
                  <a:tcPr marL="9525" marR="9525" marT="9525" marB="0" anchor="b"/>
                </a:tc>
                <a:tc>
                  <a:txBody>
                    <a:bodyPr/>
                    <a:lstStyle/>
                    <a:p>
                      <a:pPr rtl="0"/>
                      <a:r>
                        <a:rPr lang="pt-BR"/>
                        <a:t>Autoavaliações que integram conceitos e habilidades aprendidas ao longo da série de tópicos apresentados no módulo.</a:t>
                      </a:r>
                    </a:p>
                  </a:txBody>
                  <a:tcPr/>
                </a:tc>
                <a:extLst>
                  <a:ext uri="{0D108BD9-81ED-4DB2-BD59-A6C34878D82A}">
                    <a16:rowId xmlns:a16="http://schemas.microsoft.com/office/drawing/2014/main" val="831502776"/>
                  </a:ext>
                </a:extLst>
              </a:tr>
              <a:tr h="265091">
                <a:tc>
                  <a:txBody>
                    <a:bodyPr/>
                    <a:lstStyle/>
                    <a:p>
                      <a:pPr algn="l" rtl="0" fontAlgn="b"/>
                      <a:r>
                        <a:rPr lang="pt-BR" sz="1400" b="0" i="0" u="none" strike="noStrike">
                          <a:solidFill>
                            <a:srgbClr val="000000"/>
                          </a:solidFill>
                          <a:effectLst/>
                          <a:latin typeface="+mn-lt"/>
                        </a:rPr>
                        <a:t>Resumo do módulo</a:t>
                      </a:r>
                    </a:p>
                  </a:txBody>
                  <a:tcPr marL="9525" marR="9525" marT="9525" marB="0" anchor="b"/>
                </a:tc>
                <a:tc>
                  <a:txBody>
                    <a:bodyPr/>
                    <a:lstStyle/>
                    <a:p>
                      <a:pPr rtl="0"/>
                      <a:r>
                        <a:rPr lang="pt-BR"/>
                        <a:t>Recapita brevemente o conteúdo do módulo.</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Evolução das</a:t>
            </a:r>
            <a:br>
              <a:rPr lang="en-US" dirty="0"/>
            </a:br>
            <a:r>
              <a:rPr lang="pt-BR" sz="2400"/>
              <a:t>diferentes versões de STP do STP</a:t>
            </a:r>
          </a:p>
        </p:txBody>
      </p:sp>
      <p:sp>
        <p:nvSpPr>
          <p:cNvPr id="4" name="Content Placeholder 3">
            <a:extLst>
              <a:ext uri="{FF2B5EF4-FFF2-40B4-BE49-F238E27FC236}">
                <a16:creationId xmlns:a16="http://schemas.microsoft.com/office/drawing/2014/main" id="{4E557AC4-A5AB-C14A-98F4-74D7EF3D60FA}"/>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pt-BR" sz="1400">
                <a:solidFill>
                  <a:srgbClr val="000000"/>
                </a:solidFill>
              </a:rPr>
              <a:t>Many professionals generically use spanning tree and STP to refer to the various implementations of spanning tree, such as Rapid Spanning Tree Protocol (RSTP) and Multiple Spanning Tree Protocol (MSTP). In order to communicate spanning tree concepts correctly, it is important to refer to the implementation or standard of spanning tree in context.</a:t>
            </a:r>
          </a:p>
          <a:p>
            <a:pPr marL="342900" indent="-342900" algn="l" rtl="0">
              <a:buFont typeface="Arial" panose="020B0604020202020204" pitchFamily="34" charset="0"/>
              <a:buChar char="•"/>
            </a:pPr>
            <a:r>
              <a:rPr lang="pt-BR" sz="1400">
                <a:solidFill>
                  <a:srgbClr val="000000"/>
                </a:solidFill>
              </a:rPr>
              <a:t>A última documentação de IEEE em spanning tree (IEEE-802-1D-2004) diz: "Agora o STP foi substituído pelo Rapid Spanning Tree Protocol (RSTP)". O IEEE usa o "STP" para se referir à implementação original de spanning tree e "RSTP" para descrever a versão de spanning tree especificada no IEEE-802.1D-2004. </a:t>
            </a:r>
          </a:p>
          <a:p>
            <a:pPr marL="342900" indent="-342900" algn="l" rtl="0">
              <a:buFont typeface="Arial" panose="020B0604020202020204" pitchFamily="34" charset="0"/>
              <a:buChar char="•"/>
            </a:pPr>
            <a:r>
              <a:rPr lang="pt-BR" sz="1400">
                <a:solidFill>
                  <a:srgbClr val="000000"/>
                </a:solidFill>
              </a:rPr>
              <a:t>Because the two protocols share much of the same terminology and methods for the loop-free path, the primary focus will be on the current standard and the Cisco proprietary implementations of STP and RSTP.</a:t>
            </a:r>
          </a:p>
          <a:p>
            <a:pPr marL="342900" indent="-342900" algn="l" rtl="0">
              <a:buFont typeface="Arial" panose="020B0604020202020204" pitchFamily="34" charset="0"/>
              <a:buChar char="•"/>
            </a:pPr>
            <a:r>
              <a:rPr lang="pt-BR" sz="1400">
                <a:solidFill>
                  <a:srgbClr val="000000"/>
                </a:solidFill>
              </a:rPr>
              <a:t>Os switches da Cisco que usam o IOS 15.0 ou versão posterior executam o PVST+ por padrão. Essa versão incorpora muitas das especificações do IEEE 802.1D-2004, como as portas alternativas em vez das antigas portas não designadas. Switches must be explicitly configured for rapid spanning tree mode in order to run the rapid spanning tree protocol.</a:t>
            </a:r>
          </a:p>
        </p:txBody>
      </p:sp>
    </p:spTree>
    <p:custDataLst>
      <p:tags r:id="rId1"/>
    </p:custDataLst>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Evolução das</a:t>
            </a:r>
            <a:br>
              <a:rPr lang="en-US" dirty="0"/>
            </a:br>
            <a:r>
              <a:rPr lang="pt-BR" sz="2400"/>
              <a:t>diferentes versões de STP do STP (Cont.) </a:t>
            </a:r>
          </a:p>
        </p:txBody>
      </p:sp>
      <p:graphicFrame>
        <p:nvGraphicFramePr>
          <p:cNvPr id="6" name="Content Placeholder 5">
            <a:extLst>
              <a:ext uri="{FF2B5EF4-FFF2-40B4-BE49-F238E27FC236}">
                <a16:creationId xmlns:a16="http://schemas.microsoft.com/office/drawing/2014/main" id="{7D1C3B02-B1E4-2040-B969-49C63A6FDAE1}"/>
              </a:ext>
            </a:extLst>
          </p:cNvPr>
          <p:cNvGraphicFramePr>
            <a:graphicFrameLocks noGrp="1"/>
          </p:cNvGraphicFramePr>
          <p:nvPr>
            <p:ph idx="1"/>
            <p:extLst>
              <p:ext uri="{D42A27DB-BD31-4B8C-83A1-F6EECF244321}">
                <p14:modId xmlns:p14="http://schemas.microsoft.com/office/powerpoint/2010/main" val="959129890"/>
              </p:ext>
            </p:extLst>
          </p:nvPr>
        </p:nvGraphicFramePr>
        <p:xfrm>
          <a:off x="431800" y="922422"/>
          <a:ext cx="8280400" cy="3947160"/>
        </p:xfrm>
        <a:graphic>
          <a:graphicData uri="http://schemas.openxmlformats.org/drawingml/2006/table">
            <a:tbl>
              <a:tblPr firstRow="1" bandRow="1">
                <a:tableStyleId>{5C22544A-7EE6-4342-B048-85BDC9FD1C3A}</a:tableStyleId>
              </a:tblPr>
              <a:tblGrid>
                <a:gridCol w="790944">
                  <a:extLst>
                    <a:ext uri="{9D8B030D-6E8A-4147-A177-3AD203B41FA5}">
                      <a16:colId xmlns:a16="http://schemas.microsoft.com/office/drawing/2014/main" val="2181609705"/>
                    </a:ext>
                  </a:extLst>
                </a:gridCol>
                <a:gridCol w="7489456">
                  <a:extLst>
                    <a:ext uri="{9D8B030D-6E8A-4147-A177-3AD203B41FA5}">
                      <a16:colId xmlns:a16="http://schemas.microsoft.com/office/drawing/2014/main" val="3279706433"/>
                    </a:ext>
                  </a:extLst>
                </a:gridCol>
              </a:tblGrid>
              <a:tr h="370840">
                <a:tc>
                  <a:txBody>
                    <a:bodyPr/>
                    <a:lstStyle/>
                    <a:p>
                      <a:pPr algn="l" rtl="0" fontAlgn="ctr"/>
                      <a:r>
                        <a:rPr lang="pt-BR" sz="1100" dirty="0">
                          <a:effectLst/>
                        </a:rPr>
                        <a:t>Variedade STP</a:t>
                      </a:r>
                    </a:p>
                  </a:txBody>
                  <a:tcPr marL="47625" marR="47625" marT="47625" marB="47625" anchor="ctr"/>
                </a:tc>
                <a:tc>
                  <a:txBody>
                    <a:bodyPr/>
                    <a:lstStyle/>
                    <a:p>
                      <a:pPr algn="l" rtl="0" fontAlgn="ctr"/>
                      <a:r>
                        <a:rPr lang="pt-BR" sz="1100" dirty="0">
                          <a:effectLst/>
                        </a:rPr>
                        <a:t>Descrição</a:t>
                      </a:r>
                    </a:p>
                  </a:txBody>
                  <a:tcPr marL="47625" marR="47625" marT="47625" marB="47625" anchor="ctr"/>
                </a:tc>
                <a:extLst>
                  <a:ext uri="{0D108BD9-81ED-4DB2-BD59-A6C34878D82A}">
                    <a16:rowId xmlns:a16="http://schemas.microsoft.com/office/drawing/2014/main" val="1112780972"/>
                  </a:ext>
                </a:extLst>
              </a:tr>
              <a:tr h="370840">
                <a:tc>
                  <a:txBody>
                    <a:bodyPr/>
                    <a:lstStyle/>
                    <a:p>
                      <a:pPr rtl="0" fontAlgn="ctr"/>
                      <a:r>
                        <a:rPr lang="pt-BR" sz="1100" b="0" dirty="0">
                          <a:effectLst/>
                        </a:rPr>
                        <a:t>STP</a:t>
                      </a:r>
                    </a:p>
                  </a:txBody>
                  <a:tcPr marL="47625" marR="47625" marT="47625" marB="47625" anchor="ctr"/>
                </a:tc>
                <a:tc>
                  <a:txBody>
                    <a:bodyPr/>
                    <a:lstStyle/>
                    <a:p>
                      <a:pPr rtl="0" fontAlgn="ctr"/>
                      <a:r>
                        <a:rPr lang="pt-BR" sz="1100" b="0" dirty="0" err="1">
                          <a:effectLst/>
                        </a:rPr>
                        <a:t>This</a:t>
                      </a:r>
                      <a:r>
                        <a:rPr lang="pt-BR" sz="1100" b="0" dirty="0">
                          <a:effectLst/>
                        </a:rPr>
                        <a:t> </a:t>
                      </a:r>
                      <a:r>
                        <a:rPr lang="pt-BR" sz="1100" b="0" dirty="0" err="1">
                          <a:effectLst/>
                        </a:rPr>
                        <a:t>is</a:t>
                      </a:r>
                      <a:r>
                        <a:rPr lang="pt-BR" sz="1100" b="0" dirty="0">
                          <a:effectLst/>
                        </a:rPr>
                        <a:t> </a:t>
                      </a:r>
                      <a:r>
                        <a:rPr lang="pt-BR" sz="1100" b="0" dirty="0" err="1">
                          <a:effectLst/>
                        </a:rPr>
                        <a:t>the</a:t>
                      </a:r>
                      <a:r>
                        <a:rPr lang="pt-BR" sz="1100" b="0" dirty="0">
                          <a:effectLst/>
                        </a:rPr>
                        <a:t> original IEEE 802.1D </a:t>
                      </a:r>
                      <a:r>
                        <a:rPr lang="pt-BR" sz="1100" b="0" dirty="0" err="1">
                          <a:effectLst/>
                        </a:rPr>
                        <a:t>version</a:t>
                      </a:r>
                      <a:r>
                        <a:rPr lang="pt-BR" sz="1100" b="0" dirty="0">
                          <a:effectLst/>
                        </a:rPr>
                        <a:t> (802.1D-1998 </a:t>
                      </a:r>
                      <a:r>
                        <a:rPr lang="pt-BR" sz="1100" b="0" dirty="0" err="1">
                          <a:effectLst/>
                        </a:rPr>
                        <a:t>and</a:t>
                      </a:r>
                      <a:r>
                        <a:rPr lang="pt-BR" sz="1100" b="0" dirty="0">
                          <a:effectLst/>
                        </a:rPr>
                        <a:t> </a:t>
                      </a:r>
                      <a:r>
                        <a:rPr lang="pt-BR" sz="1100" b="0" dirty="0" err="1">
                          <a:effectLst/>
                        </a:rPr>
                        <a:t>earlier</a:t>
                      </a:r>
                      <a:r>
                        <a:rPr lang="pt-BR" sz="1100" b="0" dirty="0">
                          <a:effectLst/>
                        </a:rPr>
                        <a:t>) </a:t>
                      </a:r>
                      <a:r>
                        <a:rPr lang="pt-BR" sz="1100" b="0" dirty="0" err="1">
                          <a:effectLst/>
                        </a:rPr>
                        <a:t>that</a:t>
                      </a:r>
                      <a:r>
                        <a:rPr lang="pt-BR" sz="1100" b="0" dirty="0">
                          <a:effectLst/>
                        </a:rPr>
                        <a:t> </a:t>
                      </a:r>
                      <a:r>
                        <a:rPr lang="pt-BR" sz="1100" b="0" dirty="0" err="1">
                          <a:effectLst/>
                        </a:rPr>
                        <a:t>provides</a:t>
                      </a:r>
                      <a:r>
                        <a:rPr lang="pt-BR" sz="1100" b="0" dirty="0">
                          <a:effectLst/>
                        </a:rPr>
                        <a:t> a loop-</a:t>
                      </a:r>
                      <a:r>
                        <a:rPr lang="pt-BR" sz="1100" b="0" dirty="0" err="1">
                          <a:effectLst/>
                        </a:rPr>
                        <a:t>free</a:t>
                      </a:r>
                      <a:r>
                        <a:rPr lang="pt-BR" sz="1100" b="0" dirty="0">
                          <a:effectLst/>
                        </a:rPr>
                        <a:t> </a:t>
                      </a:r>
                      <a:r>
                        <a:rPr lang="pt-BR" sz="1100" b="0" dirty="0" err="1">
                          <a:effectLst/>
                        </a:rPr>
                        <a:t>topology</a:t>
                      </a:r>
                      <a:r>
                        <a:rPr lang="pt-BR" sz="1100" b="0" dirty="0">
                          <a:effectLst/>
                        </a:rPr>
                        <a:t> in a network </a:t>
                      </a:r>
                      <a:r>
                        <a:rPr lang="pt-BR" sz="1100" b="0" dirty="0" err="1">
                          <a:effectLst/>
                        </a:rPr>
                        <a:t>with</a:t>
                      </a:r>
                      <a:r>
                        <a:rPr lang="pt-BR" sz="1100" b="0" dirty="0">
                          <a:effectLst/>
                        </a:rPr>
                        <a:t> </a:t>
                      </a:r>
                      <a:r>
                        <a:rPr lang="pt-BR" sz="1100" b="0" dirty="0" err="1">
                          <a:effectLst/>
                        </a:rPr>
                        <a:t>redundant</a:t>
                      </a:r>
                      <a:r>
                        <a:rPr lang="pt-BR" sz="1100" b="0" dirty="0">
                          <a:effectLst/>
                        </a:rPr>
                        <a:t> links. </a:t>
                      </a:r>
                      <a:r>
                        <a:rPr lang="pt-BR" sz="1100" b="0" dirty="0" err="1">
                          <a:effectLst/>
                        </a:rPr>
                        <a:t>Also</a:t>
                      </a:r>
                      <a:r>
                        <a:rPr lang="pt-BR" sz="1100" b="0" dirty="0">
                          <a:effectLst/>
                        </a:rPr>
                        <a:t> </a:t>
                      </a:r>
                      <a:r>
                        <a:rPr lang="pt-BR" sz="1100" b="0" dirty="0" err="1">
                          <a:effectLst/>
                        </a:rPr>
                        <a:t>called</a:t>
                      </a:r>
                      <a:r>
                        <a:rPr lang="pt-BR" sz="1100" b="0" dirty="0">
                          <a:effectLst/>
                        </a:rPr>
                        <a:t> Common </a:t>
                      </a:r>
                      <a:r>
                        <a:rPr lang="pt-BR" sz="1100" b="0" dirty="0" err="1">
                          <a:effectLst/>
                        </a:rPr>
                        <a:t>Spanning</a:t>
                      </a:r>
                      <a:r>
                        <a:rPr lang="pt-BR" sz="1100" b="0" dirty="0">
                          <a:effectLst/>
                        </a:rPr>
                        <a:t> </a:t>
                      </a:r>
                      <a:r>
                        <a:rPr lang="pt-BR" sz="1100" b="0" dirty="0" err="1">
                          <a:effectLst/>
                        </a:rPr>
                        <a:t>Tree</a:t>
                      </a:r>
                      <a:r>
                        <a:rPr lang="pt-BR" sz="1100" b="0" dirty="0">
                          <a:effectLst/>
                        </a:rPr>
                        <a:t> (CST), it assumes </a:t>
                      </a:r>
                      <a:r>
                        <a:rPr lang="pt-BR" sz="1100" b="0" dirty="0" err="1">
                          <a:effectLst/>
                        </a:rPr>
                        <a:t>one</a:t>
                      </a:r>
                      <a:r>
                        <a:rPr lang="pt-BR" sz="1100" b="0" dirty="0">
                          <a:effectLst/>
                        </a:rPr>
                        <a:t> </a:t>
                      </a:r>
                      <a:r>
                        <a:rPr lang="pt-BR" sz="1100" b="0" dirty="0" err="1">
                          <a:effectLst/>
                        </a:rPr>
                        <a:t>spanning</a:t>
                      </a:r>
                      <a:r>
                        <a:rPr lang="pt-BR" sz="1100" b="0" dirty="0">
                          <a:effectLst/>
                        </a:rPr>
                        <a:t> </a:t>
                      </a:r>
                      <a:r>
                        <a:rPr lang="pt-BR" sz="1100" b="0" dirty="0" err="1">
                          <a:effectLst/>
                        </a:rPr>
                        <a:t>tree</a:t>
                      </a:r>
                      <a:r>
                        <a:rPr lang="pt-BR" sz="1100" b="0" dirty="0">
                          <a:effectLst/>
                        </a:rPr>
                        <a:t> </a:t>
                      </a:r>
                      <a:r>
                        <a:rPr lang="pt-BR" sz="1100" b="0" dirty="0" err="1">
                          <a:effectLst/>
                        </a:rPr>
                        <a:t>instance</a:t>
                      </a:r>
                      <a:r>
                        <a:rPr lang="pt-BR" sz="1100" b="0" dirty="0">
                          <a:effectLst/>
                        </a:rPr>
                        <a:t> for </a:t>
                      </a:r>
                      <a:r>
                        <a:rPr lang="pt-BR" sz="1100" b="0" dirty="0" err="1">
                          <a:effectLst/>
                        </a:rPr>
                        <a:t>the</a:t>
                      </a:r>
                      <a:r>
                        <a:rPr lang="pt-BR" sz="1100" b="0" dirty="0">
                          <a:effectLst/>
                        </a:rPr>
                        <a:t> </a:t>
                      </a:r>
                      <a:r>
                        <a:rPr lang="pt-BR" sz="1100" b="0" dirty="0" err="1">
                          <a:effectLst/>
                        </a:rPr>
                        <a:t>entire</a:t>
                      </a:r>
                      <a:r>
                        <a:rPr lang="pt-BR" sz="1100" b="0" dirty="0">
                          <a:effectLst/>
                        </a:rPr>
                        <a:t> </a:t>
                      </a:r>
                      <a:r>
                        <a:rPr lang="pt-BR" sz="1100" b="0" dirty="0" err="1">
                          <a:effectLst/>
                        </a:rPr>
                        <a:t>bridged</a:t>
                      </a:r>
                      <a:r>
                        <a:rPr lang="pt-BR" sz="1100" b="0" dirty="0">
                          <a:effectLst/>
                        </a:rPr>
                        <a:t> network, </a:t>
                      </a:r>
                      <a:r>
                        <a:rPr lang="pt-BR" sz="1100" b="0" dirty="0" err="1">
                          <a:effectLst/>
                        </a:rPr>
                        <a:t>regardless</a:t>
                      </a:r>
                      <a:r>
                        <a:rPr lang="pt-BR" sz="1100" b="0" dirty="0">
                          <a:effectLst/>
                        </a:rPr>
                        <a:t> </a:t>
                      </a:r>
                      <a:r>
                        <a:rPr lang="pt-BR" sz="1100" b="0" dirty="0" err="1">
                          <a:effectLst/>
                        </a:rPr>
                        <a:t>of</a:t>
                      </a:r>
                      <a:r>
                        <a:rPr lang="pt-BR" sz="1100" b="0" dirty="0">
                          <a:effectLst/>
                        </a:rPr>
                        <a:t> </a:t>
                      </a:r>
                      <a:r>
                        <a:rPr lang="pt-BR" sz="1100" b="0" dirty="0" err="1">
                          <a:effectLst/>
                        </a:rPr>
                        <a:t>the</a:t>
                      </a:r>
                      <a:r>
                        <a:rPr lang="pt-BR" sz="1100" b="0" dirty="0">
                          <a:effectLst/>
                        </a:rPr>
                        <a:t> </a:t>
                      </a:r>
                      <a:r>
                        <a:rPr lang="pt-BR" sz="1100" b="0" dirty="0" err="1">
                          <a:effectLst/>
                        </a:rPr>
                        <a:t>number</a:t>
                      </a:r>
                      <a:r>
                        <a:rPr lang="pt-BR" sz="1100" b="0" dirty="0">
                          <a:effectLst/>
                        </a:rPr>
                        <a:t> </a:t>
                      </a:r>
                      <a:r>
                        <a:rPr lang="pt-BR" sz="1100" b="0" dirty="0" err="1">
                          <a:effectLst/>
                        </a:rPr>
                        <a:t>of</a:t>
                      </a:r>
                      <a:r>
                        <a:rPr lang="pt-BR" sz="1100" b="0" dirty="0">
                          <a:effectLst/>
                        </a:rPr>
                        <a:t> </a:t>
                      </a:r>
                      <a:r>
                        <a:rPr lang="pt-BR" sz="1100" b="0" dirty="0" err="1">
                          <a:effectLst/>
                        </a:rPr>
                        <a:t>VLANs</a:t>
                      </a:r>
                      <a:r>
                        <a:rPr lang="pt-BR" sz="1100" b="0" dirty="0">
                          <a:effectLst/>
                        </a:rPr>
                        <a:t>.</a:t>
                      </a:r>
                    </a:p>
                  </a:txBody>
                  <a:tcPr marL="47625" marR="47625" marT="47625" marB="47625" anchor="ctr"/>
                </a:tc>
                <a:extLst>
                  <a:ext uri="{0D108BD9-81ED-4DB2-BD59-A6C34878D82A}">
                    <a16:rowId xmlns:a16="http://schemas.microsoft.com/office/drawing/2014/main" val="2267108576"/>
                  </a:ext>
                </a:extLst>
              </a:tr>
              <a:tr h="370840">
                <a:tc>
                  <a:txBody>
                    <a:bodyPr/>
                    <a:lstStyle/>
                    <a:p>
                      <a:pPr rtl="0" fontAlgn="ctr"/>
                      <a:r>
                        <a:rPr lang="pt-BR" sz="1100" b="0" dirty="0">
                          <a:effectLst/>
                        </a:rPr>
                        <a:t>PVST+</a:t>
                      </a:r>
                    </a:p>
                  </a:txBody>
                  <a:tcPr marL="47625" marR="47625" marT="47625" marB="47625" anchor="ctr"/>
                </a:tc>
                <a:tc>
                  <a:txBody>
                    <a:bodyPr/>
                    <a:lstStyle/>
                    <a:p>
                      <a:pPr rtl="0" fontAlgn="ctr"/>
                      <a:r>
                        <a:rPr lang="pt-BR" sz="1100" b="0" dirty="0">
                          <a:effectLst/>
                        </a:rPr>
                        <a:t>Per-VLAN </a:t>
                      </a:r>
                      <a:r>
                        <a:rPr lang="pt-BR" sz="1100" b="0" dirty="0" err="1">
                          <a:effectLst/>
                        </a:rPr>
                        <a:t>Spanning</a:t>
                      </a:r>
                      <a:r>
                        <a:rPr lang="pt-BR" sz="1100" b="0" dirty="0">
                          <a:effectLst/>
                        </a:rPr>
                        <a:t> </a:t>
                      </a:r>
                      <a:r>
                        <a:rPr lang="pt-BR" sz="1100" b="0" dirty="0" err="1">
                          <a:effectLst/>
                        </a:rPr>
                        <a:t>Tree</a:t>
                      </a:r>
                      <a:r>
                        <a:rPr lang="pt-BR" sz="1100" b="0" dirty="0">
                          <a:effectLst/>
                        </a:rPr>
                        <a:t> (PVST+) </a:t>
                      </a:r>
                      <a:r>
                        <a:rPr lang="pt-BR" sz="1100" b="0" dirty="0" err="1">
                          <a:effectLst/>
                        </a:rPr>
                        <a:t>is</a:t>
                      </a:r>
                      <a:r>
                        <a:rPr lang="pt-BR" sz="1100" b="0" dirty="0">
                          <a:effectLst/>
                        </a:rPr>
                        <a:t> a Cisco </a:t>
                      </a:r>
                      <a:r>
                        <a:rPr lang="pt-BR" sz="1100" b="0" dirty="0" err="1">
                          <a:effectLst/>
                        </a:rPr>
                        <a:t>enhancement</a:t>
                      </a:r>
                      <a:r>
                        <a:rPr lang="pt-BR" sz="1100" b="0" dirty="0">
                          <a:effectLst/>
                        </a:rPr>
                        <a:t> </a:t>
                      </a:r>
                      <a:r>
                        <a:rPr lang="pt-BR" sz="1100" b="0" dirty="0" err="1">
                          <a:effectLst/>
                        </a:rPr>
                        <a:t>of</a:t>
                      </a:r>
                      <a:r>
                        <a:rPr lang="pt-BR" sz="1100" b="0" dirty="0">
                          <a:effectLst/>
                        </a:rPr>
                        <a:t> STP </a:t>
                      </a:r>
                      <a:r>
                        <a:rPr lang="pt-BR" sz="1100" b="0" dirty="0" err="1">
                          <a:effectLst/>
                        </a:rPr>
                        <a:t>that</a:t>
                      </a:r>
                      <a:r>
                        <a:rPr lang="pt-BR" sz="1100" b="0" dirty="0">
                          <a:effectLst/>
                        </a:rPr>
                        <a:t> </a:t>
                      </a:r>
                      <a:r>
                        <a:rPr lang="pt-BR" sz="1100" b="0" dirty="0" err="1">
                          <a:effectLst/>
                        </a:rPr>
                        <a:t>provides</a:t>
                      </a:r>
                      <a:r>
                        <a:rPr lang="pt-BR" sz="1100" b="0" dirty="0">
                          <a:effectLst/>
                        </a:rPr>
                        <a:t> a </a:t>
                      </a:r>
                      <a:r>
                        <a:rPr lang="pt-BR" sz="1100" b="0" dirty="0" err="1">
                          <a:effectLst/>
                        </a:rPr>
                        <a:t>separate</a:t>
                      </a:r>
                      <a:r>
                        <a:rPr lang="pt-BR" sz="1100" b="0" dirty="0">
                          <a:effectLst/>
                        </a:rPr>
                        <a:t> 802.1D </a:t>
                      </a:r>
                      <a:r>
                        <a:rPr lang="pt-BR" sz="1100" b="0" dirty="0" err="1">
                          <a:effectLst/>
                        </a:rPr>
                        <a:t>spanning</a:t>
                      </a:r>
                      <a:r>
                        <a:rPr lang="pt-BR" sz="1100" b="0" dirty="0">
                          <a:effectLst/>
                        </a:rPr>
                        <a:t> </a:t>
                      </a:r>
                      <a:r>
                        <a:rPr lang="pt-BR" sz="1100" b="0" dirty="0" err="1">
                          <a:effectLst/>
                        </a:rPr>
                        <a:t>tree</a:t>
                      </a:r>
                      <a:r>
                        <a:rPr lang="pt-BR" sz="1100" b="0" dirty="0">
                          <a:effectLst/>
                        </a:rPr>
                        <a:t> </a:t>
                      </a:r>
                      <a:r>
                        <a:rPr lang="pt-BR" sz="1100" b="0" dirty="0" err="1">
                          <a:effectLst/>
                        </a:rPr>
                        <a:t>instance</a:t>
                      </a:r>
                      <a:r>
                        <a:rPr lang="pt-BR" sz="1100" b="0" dirty="0">
                          <a:effectLst/>
                        </a:rPr>
                        <a:t> for </a:t>
                      </a:r>
                      <a:r>
                        <a:rPr lang="pt-BR" sz="1100" b="0" dirty="0" err="1">
                          <a:effectLst/>
                        </a:rPr>
                        <a:t>each</a:t>
                      </a:r>
                      <a:r>
                        <a:rPr lang="pt-BR" sz="1100" b="0" dirty="0">
                          <a:effectLst/>
                        </a:rPr>
                        <a:t> VLAN </a:t>
                      </a:r>
                      <a:r>
                        <a:rPr lang="pt-BR" sz="1100" b="0" dirty="0" err="1">
                          <a:effectLst/>
                        </a:rPr>
                        <a:t>configured</a:t>
                      </a:r>
                      <a:r>
                        <a:rPr lang="pt-BR" sz="1100" b="0" dirty="0">
                          <a:effectLst/>
                        </a:rPr>
                        <a:t> in </a:t>
                      </a:r>
                      <a:r>
                        <a:rPr lang="pt-BR" sz="1100" b="0" dirty="0" err="1">
                          <a:effectLst/>
                        </a:rPr>
                        <a:t>the</a:t>
                      </a:r>
                      <a:r>
                        <a:rPr lang="pt-BR" sz="1100" b="0" dirty="0">
                          <a:effectLst/>
                        </a:rPr>
                        <a:t> network. O PVST + suporta </a:t>
                      </a:r>
                      <a:r>
                        <a:rPr lang="pt-BR" sz="1100" b="0" dirty="0" err="1">
                          <a:effectLst/>
                        </a:rPr>
                        <a:t>PortFast</a:t>
                      </a:r>
                      <a:r>
                        <a:rPr lang="pt-BR" sz="1100" b="0" dirty="0">
                          <a:effectLst/>
                        </a:rPr>
                        <a:t>, </a:t>
                      </a:r>
                      <a:r>
                        <a:rPr lang="pt-BR" sz="1100" b="0" dirty="0" err="1">
                          <a:effectLst/>
                        </a:rPr>
                        <a:t>UplinkFast</a:t>
                      </a:r>
                      <a:r>
                        <a:rPr lang="pt-BR" sz="1100" b="0" dirty="0">
                          <a:effectLst/>
                        </a:rPr>
                        <a:t>, </a:t>
                      </a:r>
                      <a:r>
                        <a:rPr lang="pt-BR" sz="1100" b="0" dirty="0" err="1">
                          <a:effectLst/>
                        </a:rPr>
                        <a:t>BackboneFast</a:t>
                      </a:r>
                      <a:r>
                        <a:rPr lang="pt-BR" sz="1100" b="0" dirty="0">
                          <a:effectLst/>
                        </a:rPr>
                        <a:t>, proteção BPDU, filtro BPDU, proteção de raiz e proteção de loop.</a:t>
                      </a:r>
                    </a:p>
                  </a:txBody>
                  <a:tcPr marL="47625" marR="47625" marT="47625" marB="47625" anchor="ctr"/>
                </a:tc>
                <a:extLst>
                  <a:ext uri="{0D108BD9-81ED-4DB2-BD59-A6C34878D82A}">
                    <a16:rowId xmlns:a16="http://schemas.microsoft.com/office/drawing/2014/main" val="872650561"/>
                  </a:ext>
                </a:extLst>
              </a:tr>
              <a:tr h="370840">
                <a:tc>
                  <a:txBody>
                    <a:bodyPr/>
                    <a:lstStyle/>
                    <a:p>
                      <a:pPr rtl="0" fontAlgn="ctr"/>
                      <a:r>
                        <a:rPr lang="pt-BR" sz="1100" b="0" dirty="0">
                          <a:effectLst/>
                        </a:rPr>
                        <a:t>802.1D-2004</a:t>
                      </a:r>
                    </a:p>
                  </a:txBody>
                  <a:tcPr marL="47625" marR="47625" marT="47625" marB="47625" anchor="ctr"/>
                </a:tc>
                <a:tc>
                  <a:txBody>
                    <a:bodyPr/>
                    <a:lstStyle/>
                    <a:p>
                      <a:pPr rtl="0" fontAlgn="ctr"/>
                      <a:r>
                        <a:rPr lang="pt-BR" sz="1100" b="0" dirty="0" err="1">
                          <a:effectLst/>
                        </a:rPr>
                        <a:t>This</a:t>
                      </a:r>
                      <a:r>
                        <a:rPr lang="pt-BR" sz="1100" b="0" dirty="0">
                          <a:effectLst/>
                        </a:rPr>
                        <a:t> </a:t>
                      </a:r>
                      <a:r>
                        <a:rPr lang="pt-BR" sz="1100" b="0" dirty="0" err="1">
                          <a:effectLst/>
                        </a:rPr>
                        <a:t>is</a:t>
                      </a:r>
                      <a:r>
                        <a:rPr lang="pt-BR" sz="1100" b="0" dirty="0">
                          <a:effectLst/>
                        </a:rPr>
                        <a:t> </a:t>
                      </a:r>
                      <a:r>
                        <a:rPr lang="pt-BR" sz="1100" b="0" dirty="0" err="1">
                          <a:effectLst/>
                        </a:rPr>
                        <a:t>an</a:t>
                      </a:r>
                      <a:r>
                        <a:rPr lang="pt-BR" sz="1100" b="0" dirty="0">
                          <a:effectLst/>
                        </a:rPr>
                        <a:t> </a:t>
                      </a:r>
                      <a:r>
                        <a:rPr lang="pt-BR" sz="1100" b="0" dirty="0" err="1">
                          <a:effectLst/>
                        </a:rPr>
                        <a:t>updated</a:t>
                      </a:r>
                      <a:r>
                        <a:rPr lang="pt-BR" sz="1100" b="0" dirty="0">
                          <a:effectLst/>
                        </a:rPr>
                        <a:t> </a:t>
                      </a:r>
                      <a:r>
                        <a:rPr lang="pt-BR" sz="1100" b="0" dirty="0" err="1">
                          <a:effectLst/>
                        </a:rPr>
                        <a:t>version</a:t>
                      </a:r>
                      <a:r>
                        <a:rPr lang="pt-BR" sz="1100" b="0" dirty="0">
                          <a:effectLst/>
                        </a:rPr>
                        <a:t> </a:t>
                      </a:r>
                      <a:r>
                        <a:rPr lang="pt-BR" sz="1100" b="0" dirty="0" err="1">
                          <a:effectLst/>
                        </a:rPr>
                        <a:t>of</a:t>
                      </a:r>
                      <a:r>
                        <a:rPr lang="pt-BR" sz="1100" b="0" dirty="0">
                          <a:effectLst/>
                        </a:rPr>
                        <a:t> </a:t>
                      </a:r>
                      <a:r>
                        <a:rPr lang="pt-BR" sz="1100" b="0" dirty="0" err="1">
                          <a:effectLst/>
                        </a:rPr>
                        <a:t>the</a:t>
                      </a:r>
                      <a:r>
                        <a:rPr lang="pt-BR" sz="1100" b="0" dirty="0">
                          <a:effectLst/>
                        </a:rPr>
                        <a:t> STP standard, </a:t>
                      </a:r>
                      <a:r>
                        <a:rPr lang="pt-BR" sz="1100" b="0" dirty="0" err="1">
                          <a:effectLst/>
                        </a:rPr>
                        <a:t>incorporating</a:t>
                      </a:r>
                      <a:r>
                        <a:rPr lang="pt-BR" sz="1100" b="0" dirty="0">
                          <a:effectLst/>
                        </a:rPr>
                        <a:t> IEEE 802.1w.</a:t>
                      </a:r>
                    </a:p>
                  </a:txBody>
                  <a:tcPr marL="47625" marR="47625" marT="47625" marB="47625" anchor="ctr"/>
                </a:tc>
                <a:extLst>
                  <a:ext uri="{0D108BD9-81ED-4DB2-BD59-A6C34878D82A}">
                    <a16:rowId xmlns:a16="http://schemas.microsoft.com/office/drawing/2014/main" val="2268619542"/>
                  </a:ext>
                </a:extLst>
              </a:tr>
              <a:tr h="370840">
                <a:tc>
                  <a:txBody>
                    <a:bodyPr/>
                    <a:lstStyle/>
                    <a:p>
                      <a:pPr rtl="0" fontAlgn="ctr"/>
                      <a:r>
                        <a:rPr lang="pt-BR" sz="1100" b="0" dirty="0">
                          <a:effectLst/>
                        </a:rPr>
                        <a:t>RSTP</a:t>
                      </a:r>
                    </a:p>
                  </a:txBody>
                  <a:tcPr marL="47625" marR="47625" marT="47625" marB="47625" anchor="ctr"/>
                </a:tc>
                <a:tc>
                  <a:txBody>
                    <a:bodyPr/>
                    <a:lstStyle/>
                    <a:p>
                      <a:pPr rtl="0" fontAlgn="ctr"/>
                      <a:r>
                        <a:rPr lang="pt-BR" sz="1100" b="0" dirty="0" err="1">
                          <a:effectLst/>
                        </a:rPr>
                        <a:t>Rapid</a:t>
                      </a:r>
                      <a:r>
                        <a:rPr lang="pt-BR" sz="1100" b="0" dirty="0">
                          <a:effectLst/>
                        </a:rPr>
                        <a:t> </a:t>
                      </a:r>
                      <a:r>
                        <a:rPr lang="pt-BR" sz="1100" b="0" dirty="0" err="1">
                          <a:effectLst/>
                        </a:rPr>
                        <a:t>Spanning</a:t>
                      </a:r>
                      <a:r>
                        <a:rPr lang="pt-BR" sz="1100" b="0" dirty="0">
                          <a:effectLst/>
                        </a:rPr>
                        <a:t> </a:t>
                      </a:r>
                      <a:r>
                        <a:rPr lang="pt-BR" sz="1100" b="0" dirty="0" err="1">
                          <a:effectLst/>
                        </a:rPr>
                        <a:t>Tree</a:t>
                      </a:r>
                      <a:r>
                        <a:rPr lang="pt-BR" sz="1100" b="0" dirty="0">
                          <a:effectLst/>
                        </a:rPr>
                        <a:t> </a:t>
                      </a:r>
                      <a:r>
                        <a:rPr lang="pt-BR" sz="1100" b="0" dirty="0" err="1">
                          <a:effectLst/>
                        </a:rPr>
                        <a:t>Protocol</a:t>
                      </a:r>
                      <a:r>
                        <a:rPr lang="pt-BR" sz="1100" b="0" dirty="0">
                          <a:effectLst/>
                        </a:rPr>
                        <a:t> (RSTP) </a:t>
                      </a:r>
                      <a:r>
                        <a:rPr lang="pt-BR" sz="1100" b="0" dirty="0" err="1">
                          <a:effectLst/>
                        </a:rPr>
                        <a:t>or</a:t>
                      </a:r>
                      <a:r>
                        <a:rPr lang="pt-BR" sz="1100" b="0" dirty="0">
                          <a:effectLst/>
                        </a:rPr>
                        <a:t> IEEE 802.1w </a:t>
                      </a:r>
                      <a:r>
                        <a:rPr lang="pt-BR" sz="1100" b="0" dirty="0" err="1">
                          <a:effectLst/>
                        </a:rPr>
                        <a:t>is</a:t>
                      </a:r>
                      <a:r>
                        <a:rPr lang="pt-BR" sz="1100" b="0" dirty="0">
                          <a:effectLst/>
                        </a:rPr>
                        <a:t> </a:t>
                      </a:r>
                      <a:r>
                        <a:rPr lang="pt-BR" sz="1100" b="0" dirty="0" err="1">
                          <a:effectLst/>
                        </a:rPr>
                        <a:t>an</a:t>
                      </a:r>
                      <a:r>
                        <a:rPr lang="pt-BR" sz="1100" b="0" dirty="0">
                          <a:effectLst/>
                        </a:rPr>
                        <a:t> </a:t>
                      </a:r>
                      <a:r>
                        <a:rPr lang="pt-BR" sz="1100" b="0" dirty="0" err="1">
                          <a:effectLst/>
                        </a:rPr>
                        <a:t>evolution</a:t>
                      </a:r>
                      <a:r>
                        <a:rPr lang="pt-BR" sz="1100" b="0" dirty="0">
                          <a:effectLst/>
                        </a:rPr>
                        <a:t> </a:t>
                      </a:r>
                      <a:r>
                        <a:rPr lang="pt-BR" sz="1100" b="0" dirty="0" err="1">
                          <a:effectLst/>
                        </a:rPr>
                        <a:t>of</a:t>
                      </a:r>
                      <a:r>
                        <a:rPr lang="pt-BR" sz="1100" b="0" dirty="0">
                          <a:effectLst/>
                        </a:rPr>
                        <a:t> STP </a:t>
                      </a:r>
                      <a:r>
                        <a:rPr lang="pt-BR" sz="1100" b="0" dirty="0" err="1">
                          <a:effectLst/>
                        </a:rPr>
                        <a:t>that</a:t>
                      </a:r>
                      <a:r>
                        <a:rPr lang="pt-BR" sz="1100" b="0" dirty="0">
                          <a:effectLst/>
                        </a:rPr>
                        <a:t> </a:t>
                      </a:r>
                      <a:r>
                        <a:rPr lang="pt-BR" sz="1100" b="0" dirty="0" err="1">
                          <a:effectLst/>
                        </a:rPr>
                        <a:t>provides</a:t>
                      </a:r>
                      <a:r>
                        <a:rPr lang="pt-BR" sz="1100" b="0" dirty="0">
                          <a:effectLst/>
                        </a:rPr>
                        <a:t> </a:t>
                      </a:r>
                      <a:r>
                        <a:rPr lang="pt-BR" sz="1100" b="0" dirty="0" err="1">
                          <a:effectLst/>
                        </a:rPr>
                        <a:t>faster</a:t>
                      </a:r>
                      <a:r>
                        <a:rPr lang="pt-BR" sz="1100" b="0" dirty="0">
                          <a:effectLst/>
                        </a:rPr>
                        <a:t> </a:t>
                      </a:r>
                      <a:r>
                        <a:rPr lang="pt-BR" sz="1100" b="0" dirty="0" err="1">
                          <a:effectLst/>
                        </a:rPr>
                        <a:t>convergence</a:t>
                      </a:r>
                      <a:r>
                        <a:rPr lang="pt-BR" sz="1100" b="0" dirty="0">
                          <a:effectLst/>
                        </a:rPr>
                        <a:t> </a:t>
                      </a:r>
                      <a:r>
                        <a:rPr lang="pt-BR" sz="1100" b="0" dirty="0" err="1">
                          <a:effectLst/>
                        </a:rPr>
                        <a:t>than</a:t>
                      </a:r>
                      <a:r>
                        <a:rPr lang="pt-BR" sz="1100" b="0" dirty="0">
                          <a:effectLst/>
                        </a:rPr>
                        <a:t> STP.</a:t>
                      </a:r>
                    </a:p>
                  </a:txBody>
                  <a:tcPr marL="47625" marR="47625" marT="47625" marB="47625" anchor="ctr"/>
                </a:tc>
                <a:extLst>
                  <a:ext uri="{0D108BD9-81ED-4DB2-BD59-A6C34878D82A}">
                    <a16:rowId xmlns:a16="http://schemas.microsoft.com/office/drawing/2014/main" val="3321853904"/>
                  </a:ext>
                </a:extLst>
              </a:tr>
              <a:tr h="370840">
                <a:tc>
                  <a:txBody>
                    <a:bodyPr/>
                    <a:lstStyle/>
                    <a:p>
                      <a:pPr rtl="0" fontAlgn="ctr"/>
                      <a:r>
                        <a:rPr lang="pt-BR" sz="1100" b="0" dirty="0" err="1">
                          <a:effectLst/>
                        </a:rPr>
                        <a:t>Rapid</a:t>
                      </a:r>
                      <a:r>
                        <a:rPr lang="pt-BR" sz="1100" b="0" dirty="0">
                          <a:effectLst/>
                        </a:rPr>
                        <a:t> PVST+</a:t>
                      </a:r>
                    </a:p>
                  </a:txBody>
                  <a:tcPr marL="47625" marR="47625" marT="47625" marB="47625" anchor="ctr"/>
                </a:tc>
                <a:tc>
                  <a:txBody>
                    <a:bodyPr/>
                    <a:lstStyle/>
                    <a:p>
                      <a:pPr rtl="0" fontAlgn="ctr"/>
                      <a:r>
                        <a:rPr lang="pt-BR" sz="1100" b="0" dirty="0">
                          <a:effectLst/>
                        </a:rPr>
                        <a:t>Este é um aprimoramento Cisco do RSTP que usa PVST+ e fornece uma instância separada de 802.1w por VLAN. Cada exemplo separado é compatível com </a:t>
                      </a:r>
                      <a:r>
                        <a:rPr lang="pt-BR" sz="1100" b="0" dirty="0" err="1">
                          <a:effectLst/>
                        </a:rPr>
                        <a:t>PortFast</a:t>
                      </a:r>
                      <a:r>
                        <a:rPr lang="pt-BR" sz="1100" b="0" dirty="0">
                          <a:effectLst/>
                        </a:rPr>
                        <a:t>, BPDU </a:t>
                      </a:r>
                      <a:r>
                        <a:rPr lang="pt-BR" sz="1100" b="0" dirty="0" err="1">
                          <a:effectLst/>
                        </a:rPr>
                        <a:t>guard</a:t>
                      </a:r>
                      <a:r>
                        <a:rPr lang="pt-BR" sz="1100" b="0" dirty="0">
                          <a:effectLst/>
                        </a:rPr>
                        <a:t>, BPDU </a:t>
                      </a:r>
                      <a:r>
                        <a:rPr lang="pt-BR" sz="1100" b="0" dirty="0" err="1">
                          <a:effectLst/>
                        </a:rPr>
                        <a:t>filter</a:t>
                      </a:r>
                      <a:r>
                        <a:rPr lang="pt-BR" sz="1100" b="0" dirty="0">
                          <a:effectLst/>
                        </a:rPr>
                        <a:t>, root </a:t>
                      </a:r>
                      <a:r>
                        <a:rPr lang="pt-BR" sz="1100" b="0" dirty="0" err="1">
                          <a:effectLst/>
                        </a:rPr>
                        <a:t>guard</a:t>
                      </a:r>
                      <a:r>
                        <a:rPr lang="pt-BR" sz="1100" b="0" dirty="0">
                          <a:effectLst/>
                        </a:rPr>
                        <a:t> e loop </a:t>
                      </a:r>
                      <a:r>
                        <a:rPr lang="pt-BR" sz="1100" b="0" dirty="0" err="1">
                          <a:effectLst/>
                        </a:rPr>
                        <a:t>guard</a:t>
                      </a:r>
                      <a:r>
                        <a:rPr lang="pt-BR" sz="1100" b="0" dirty="0">
                          <a:effectLst/>
                        </a:rPr>
                        <a:t>.</a:t>
                      </a:r>
                    </a:p>
                  </a:txBody>
                  <a:tcPr marL="47625" marR="47625" marT="47625" marB="47625" anchor="ctr"/>
                </a:tc>
                <a:extLst>
                  <a:ext uri="{0D108BD9-81ED-4DB2-BD59-A6C34878D82A}">
                    <a16:rowId xmlns:a16="http://schemas.microsoft.com/office/drawing/2014/main" val="2147294024"/>
                  </a:ext>
                </a:extLst>
              </a:tr>
              <a:tr h="370840">
                <a:tc>
                  <a:txBody>
                    <a:bodyPr/>
                    <a:lstStyle/>
                    <a:p>
                      <a:pPr rtl="0" fontAlgn="ctr"/>
                      <a:r>
                        <a:rPr lang="pt-BR" sz="1100" b="0" dirty="0">
                          <a:effectLst/>
                        </a:rPr>
                        <a:t>MSTP</a:t>
                      </a:r>
                    </a:p>
                  </a:txBody>
                  <a:tcPr marL="47625" marR="47625" marT="47625" marB="47625" anchor="ctr"/>
                </a:tc>
                <a:tc>
                  <a:txBody>
                    <a:bodyPr/>
                    <a:lstStyle/>
                    <a:p>
                      <a:pPr rtl="0" fontAlgn="ctr"/>
                      <a:r>
                        <a:rPr lang="pt-BR" sz="1100" b="0" dirty="0" err="1">
                          <a:effectLst/>
                        </a:rPr>
                        <a:t>Multiple</a:t>
                      </a:r>
                      <a:r>
                        <a:rPr lang="pt-BR" sz="1100" b="0" dirty="0">
                          <a:effectLst/>
                        </a:rPr>
                        <a:t> </a:t>
                      </a:r>
                      <a:r>
                        <a:rPr lang="pt-BR" sz="1100" b="0" dirty="0" err="1">
                          <a:effectLst/>
                        </a:rPr>
                        <a:t>Spanning</a:t>
                      </a:r>
                      <a:r>
                        <a:rPr lang="pt-BR" sz="1100" b="0" dirty="0">
                          <a:effectLst/>
                        </a:rPr>
                        <a:t> </a:t>
                      </a:r>
                      <a:r>
                        <a:rPr lang="pt-BR" sz="1100" b="0" dirty="0" err="1">
                          <a:effectLst/>
                        </a:rPr>
                        <a:t>Tree</a:t>
                      </a:r>
                      <a:r>
                        <a:rPr lang="pt-BR" sz="1100" b="0" dirty="0">
                          <a:effectLst/>
                        </a:rPr>
                        <a:t> </a:t>
                      </a:r>
                      <a:r>
                        <a:rPr lang="pt-BR" sz="1100" b="0" dirty="0" err="1">
                          <a:effectLst/>
                        </a:rPr>
                        <a:t>Protocol</a:t>
                      </a:r>
                      <a:r>
                        <a:rPr lang="pt-BR" sz="1100" b="0" dirty="0">
                          <a:effectLst/>
                        </a:rPr>
                        <a:t> (MSTP) </a:t>
                      </a:r>
                      <a:r>
                        <a:rPr lang="pt-BR" sz="1100" b="0" dirty="0" err="1">
                          <a:effectLst/>
                        </a:rPr>
                        <a:t>is</a:t>
                      </a:r>
                      <a:r>
                        <a:rPr lang="pt-BR" sz="1100" b="0" dirty="0">
                          <a:effectLst/>
                        </a:rPr>
                        <a:t> </a:t>
                      </a:r>
                      <a:r>
                        <a:rPr lang="pt-BR" sz="1100" b="0" dirty="0" err="1">
                          <a:effectLst/>
                        </a:rPr>
                        <a:t>an</a:t>
                      </a:r>
                      <a:r>
                        <a:rPr lang="pt-BR" sz="1100" b="0" dirty="0">
                          <a:effectLst/>
                        </a:rPr>
                        <a:t> IEEE standard </a:t>
                      </a:r>
                      <a:r>
                        <a:rPr lang="pt-BR" sz="1100" b="0" dirty="0" err="1">
                          <a:effectLst/>
                        </a:rPr>
                        <a:t>inspired</a:t>
                      </a:r>
                      <a:r>
                        <a:rPr lang="pt-BR" sz="1100" b="0" dirty="0">
                          <a:effectLst/>
                        </a:rPr>
                        <a:t> </a:t>
                      </a:r>
                      <a:r>
                        <a:rPr lang="pt-BR" sz="1100" b="0" dirty="0" err="1">
                          <a:effectLst/>
                        </a:rPr>
                        <a:t>by</a:t>
                      </a:r>
                      <a:r>
                        <a:rPr lang="pt-BR" sz="1100" b="0" dirty="0">
                          <a:effectLst/>
                        </a:rPr>
                        <a:t> </a:t>
                      </a:r>
                      <a:r>
                        <a:rPr lang="pt-BR" sz="1100" b="0" dirty="0" err="1">
                          <a:effectLst/>
                        </a:rPr>
                        <a:t>the</a:t>
                      </a:r>
                      <a:r>
                        <a:rPr lang="pt-BR" sz="1100" b="0" dirty="0">
                          <a:effectLst/>
                        </a:rPr>
                        <a:t> </a:t>
                      </a:r>
                      <a:r>
                        <a:rPr lang="pt-BR" sz="1100" b="0" dirty="0" err="1">
                          <a:effectLst/>
                        </a:rPr>
                        <a:t>earlier</a:t>
                      </a:r>
                      <a:r>
                        <a:rPr lang="pt-BR" sz="1100" b="0" dirty="0">
                          <a:effectLst/>
                        </a:rPr>
                        <a:t> Cisco </a:t>
                      </a:r>
                      <a:r>
                        <a:rPr lang="pt-BR" sz="1100" b="0" dirty="0" err="1">
                          <a:effectLst/>
                        </a:rPr>
                        <a:t>proprietary</a:t>
                      </a:r>
                      <a:r>
                        <a:rPr lang="pt-BR" sz="1100" b="0" dirty="0">
                          <a:effectLst/>
                        </a:rPr>
                        <a:t> </a:t>
                      </a:r>
                      <a:r>
                        <a:rPr lang="pt-BR" sz="1100" b="0" dirty="0" err="1">
                          <a:effectLst/>
                        </a:rPr>
                        <a:t>Multiple</a:t>
                      </a:r>
                      <a:r>
                        <a:rPr lang="pt-BR" sz="1100" b="0" dirty="0">
                          <a:effectLst/>
                        </a:rPr>
                        <a:t> </a:t>
                      </a:r>
                      <a:r>
                        <a:rPr lang="pt-BR" sz="1100" b="0" dirty="0" err="1">
                          <a:effectLst/>
                        </a:rPr>
                        <a:t>Instance</a:t>
                      </a:r>
                      <a:r>
                        <a:rPr lang="pt-BR" sz="1100" b="0" dirty="0">
                          <a:effectLst/>
                        </a:rPr>
                        <a:t> STP (MISTP) </a:t>
                      </a:r>
                      <a:r>
                        <a:rPr lang="pt-BR" sz="1100" b="0" dirty="0" err="1">
                          <a:effectLst/>
                        </a:rPr>
                        <a:t>implementation</a:t>
                      </a:r>
                      <a:r>
                        <a:rPr lang="pt-BR" sz="1100" b="0" dirty="0">
                          <a:effectLst/>
                        </a:rPr>
                        <a:t>. O MSTP mapeia diversas </a:t>
                      </a:r>
                      <a:r>
                        <a:rPr lang="pt-BR" sz="1100" b="0" dirty="0" err="1">
                          <a:effectLst/>
                        </a:rPr>
                        <a:t>VLANs</a:t>
                      </a:r>
                      <a:r>
                        <a:rPr lang="pt-BR" sz="1100" b="0" dirty="0">
                          <a:effectLst/>
                        </a:rPr>
                        <a:t> dentro da mesma instância do </a:t>
                      </a:r>
                      <a:r>
                        <a:rPr lang="pt-BR" sz="1100" b="0" dirty="0" err="1">
                          <a:effectLst/>
                        </a:rPr>
                        <a:t>spanning</a:t>
                      </a:r>
                      <a:r>
                        <a:rPr lang="pt-BR" sz="1100" b="0" dirty="0">
                          <a:effectLst/>
                        </a:rPr>
                        <a:t> </a:t>
                      </a:r>
                      <a:r>
                        <a:rPr lang="pt-BR" sz="1100" b="0" dirty="0" err="1">
                          <a:effectLst/>
                        </a:rPr>
                        <a:t>tree</a:t>
                      </a:r>
                      <a:r>
                        <a:rPr lang="pt-BR" sz="1100" b="0" dirty="0">
                          <a:effectLst/>
                        </a:rPr>
                        <a:t>.</a:t>
                      </a:r>
                    </a:p>
                  </a:txBody>
                  <a:tcPr marL="47625" marR="47625" marT="47625" marB="47625" anchor="ctr"/>
                </a:tc>
                <a:extLst>
                  <a:ext uri="{0D108BD9-81ED-4DB2-BD59-A6C34878D82A}">
                    <a16:rowId xmlns:a16="http://schemas.microsoft.com/office/drawing/2014/main" val="3668636701"/>
                  </a:ext>
                </a:extLst>
              </a:tr>
              <a:tr h="370840">
                <a:tc>
                  <a:txBody>
                    <a:bodyPr/>
                    <a:lstStyle/>
                    <a:p>
                      <a:pPr rtl="0" fontAlgn="ctr"/>
                      <a:r>
                        <a:rPr lang="pt-BR" sz="1100" b="0" dirty="0">
                          <a:effectLst/>
                        </a:rPr>
                        <a:t>MST</a:t>
                      </a:r>
                    </a:p>
                  </a:txBody>
                  <a:tcPr marL="47625" marR="47625" marT="47625" marB="47625" anchor="ctr"/>
                </a:tc>
                <a:tc>
                  <a:txBody>
                    <a:bodyPr/>
                    <a:lstStyle/>
                    <a:p>
                      <a:pPr rtl="0" fontAlgn="ctr"/>
                      <a:r>
                        <a:rPr lang="pt-BR" sz="1100" b="0" dirty="0" err="1">
                          <a:effectLst/>
                        </a:rPr>
                        <a:t>Multiple</a:t>
                      </a:r>
                      <a:r>
                        <a:rPr lang="pt-BR" sz="1100" b="0" dirty="0">
                          <a:effectLst/>
                        </a:rPr>
                        <a:t> </a:t>
                      </a:r>
                      <a:r>
                        <a:rPr lang="pt-BR" sz="1100" b="0" dirty="0" err="1">
                          <a:effectLst/>
                        </a:rPr>
                        <a:t>Spanning</a:t>
                      </a:r>
                      <a:r>
                        <a:rPr lang="pt-BR" sz="1100" b="0" dirty="0">
                          <a:effectLst/>
                        </a:rPr>
                        <a:t> </a:t>
                      </a:r>
                      <a:r>
                        <a:rPr lang="pt-BR" sz="1100" b="0" dirty="0" err="1">
                          <a:effectLst/>
                        </a:rPr>
                        <a:t>Tree</a:t>
                      </a:r>
                      <a:r>
                        <a:rPr lang="pt-BR" sz="1100" b="0" dirty="0">
                          <a:effectLst/>
                        </a:rPr>
                        <a:t> (MST) </a:t>
                      </a:r>
                      <a:r>
                        <a:rPr lang="pt-BR" sz="1100" b="0" dirty="0" err="1">
                          <a:effectLst/>
                        </a:rPr>
                        <a:t>is</a:t>
                      </a:r>
                      <a:r>
                        <a:rPr lang="pt-BR" sz="1100" b="0" dirty="0">
                          <a:effectLst/>
                        </a:rPr>
                        <a:t> </a:t>
                      </a:r>
                      <a:r>
                        <a:rPr lang="pt-BR" sz="1100" b="0" dirty="0" err="1">
                          <a:effectLst/>
                        </a:rPr>
                        <a:t>the</a:t>
                      </a:r>
                      <a:r>
                        <a:rPr lang="pt-BR" sz="1100" b="0" dirty="0">
                          <a:effectLst/>
                        </a:rPr>
                        <a:t> Cisco </a:t>
                      </a:r>
                      <a:r>
                        <a:rPr lang="pt-BR" sz="1100" b="0" dirty="0" err="1">
                          <a:effectLst/>
                        </a:rPr>
                        <a:t>implementation</a:t>
                      </a:r>
                      <a:r>
                        <a:rPr lang="pt-BR" sz="1100" b="0" dirty="0">
                          <a:effectLst/>
                        </a:rPr>
                        <a:t> </a:t>
                      </a:r>
                      <a:r>
                        <a:rPr lang="pt-BR" sz="1100" b="0" dirty="0" err="1">
                          <a:effectLst/>
                        </a:rPr>
                        <a:t>of</a:t>
                      </a:r>
                      <a:r>
                        <a:rPr lang="pt-BR" sz="1100" b="0" dirty="0">
                          <a:effectLst/>
                        </a:rPr>
                        <a:t> MSTP, </a:t>
                      </a:r>
                      <a:r>
                        <a:rPr lang="pt-BR" sz="1100" b="0" dirty="0" err="1">
                          <a:effectLst/>
                        </a:rPr>
                        <a:t>which</a:t>
                      </a:r>
                      <a:r>
                        <a:rPr lang="pt-BR" sz="1100" b="0" dirty="0">
                          <a:effectLst/>
                        </a:rPr>
                        <a:t> </a:t>
                      </a:r>
                      <a:r>
                        <a:rPr lang="pt-BR" sz="1100" b="0" dirty="0" err="1">
                          <a:effectLst/>
                        </a:rPr>
                        <a:t>provides</a:t>
                      </a:r>
                      <a:r>
                        <a:rPr lang="pt-BR" sz="1100" b="0" dirty="0">
                          <a:effectLst/>
                        </a:rPr>
                        <a:t> </a:t>
                      </a:r>
                      <a:r>
                        <a:rPr lang="pt-BR" sz="1100" b="0" dirty="0" err="1">
                          <a:effectLst/>
                        </a:rPr>
                        <a:t>up</a:t>
                      </a:r>
                      <a:r>
                        <a:rPr lang="pt-BR" sz="1100" b="0" dirty="0">
                          <a:effectLst/>
                        </a:rPr>
                        <a:t> </a:t>
                      </a:r>
                      <a:r>
                        <a:rPr lang="pt-BR" sz="1100" b="0" dirty="0" err="1">
                          <a:effectLst/>
                        </a:rPr>
                        <a:t>to</a:t>
                      </a:r>
                      <a:r>
                        <a:rPr lang="pt-BR" sz="1100" b="0" dirty="0">
                          <a:effectLst/>
                        </a:rPr>
                        <a:t> 16 </a:t>
                      </a:r>
                      <a:r>
                        <a:rPr lang="pt-BR" sz="1100" b="0" dirty="0" err="1">
                          <a:effectLst/>
                        </a:rPr>
                        <a:t>instances</a:t>
                      </a:r>
                      <a:r>
                        <a:rPr lang="pt-BR" sz="1100" b="0" dirty="0">
                          <a:effectLst/>
                        </a:rPr>
                        <a:t> </a:t>
                      </a:r>
                      <a:r>
                        <a:rPr lang="pt-BR" sz="1100" b="0" dirty="0" err="1">
                          <a:effectLst/>
                        </a:rPr>
                        <a:t>of</a:t>
                      </a:r>
                      <a:r>
                        <a:rPr lang="pt-BR" sz="1100" b="0" dirty="0">
                          <a:effectLst/>
                        </a:rPr>
                        <a:t> RSTP </a:t>
                      </a:r>
                      <a:r>
                        <a:rPr lang="pt-BR" sz="1100" b="0" dirty="0" err="1">
                          <a:effectLst/>
                        </a:rPr>
                        <a:t>and</a:t>
                      </a:r>
                      <a:r>
                        <a:rPr lang="pt-BR" sz="1100" b="0" dirty="0">
                          <a:effectLst/>
                        </a:rPr>
                        <a:t> combines </a:t>
                      </a:r>
                      <a:r>
                        <a:rPr lang="pt-BR" sz="1100" b="0" dirty="0" err="1">
                          <a:effectLst/>
                        </a:rPr>
                        <a:t>many</a:t>
                      </a:r>
                      <a:r>
                        <a:rPr lang="pt-BR" sz="1100" b="0" dirty="0">
                          <a:effectLst/>
                        </a:rPr>
                        <a:t> </a:t>
                      </a:r>
                      <a:r>
                        <a:rPr lang="pt-BR" sz="1100" b="0" dirty="0" err="1">
                          <a:effectLst/>
                        </a:rPr>
                        <a:t>VLANs</a:t>
                      </a:r>
                      <a:r>
                        <a:rPr lang="pt-BR" sz="1100" b="0" dirty="0">
                          <a:effectLst/>
                        </a:rPr>
                        <a:t> </a:t>
                      </a:r>
                      <a:r>
                        <a:rPr lang="pt-BR" sz="1100" b="0" dirty="0" err="1">
                          <a:effectLst/>
                        </a:rPr>
                        <a:t>with</a:t>
                      </a:r>
                      <a:r>
                        <a:rPr lang="pt-BR" sz="1100" b="0" dirty="0">
                          <a:effectLst/>
                        </a:rPr>
                        <a:t> </a:t>
                      </a:r>
                      <a:r>
                        <a:rPr lang="pt-BR" sz="1100" b="0" dirty="0" err="1">
                          <a:effectLst/>
                        </a:rPr>
                        <a:t>the</a:t>
                      </a:r>
                      <a:r>
                        <a:rPr lang="pt-BR" sz="1100" b="0" dirty="0">
                          <a:effectLst/>
                        </a:rPr>
                        <a:t> </a:t>
                      </a:r>
                      <a:r>
                        <a:rPr lang="pt-BR" sz="1100" b="0" dirty="0" err="1">
                          <a:effectLst/>
                        </a:rPr>
                        <a:t>same</a:t>
                      </a:r>
                      <a:r>
                        <a:rPr lang="pt-BR" sz="1100" b="0" dirty="0">
                          <a:effectLst/>
                        </a:rPr>
                        <a:t> </a:t>
                      </a:r>
                      <a:r>
                        <a:rPr lang="pt-BR" sz="1100" b="0" dirty="0" err="1">
                          <a:effectLst/>
                        </a:rPr>
                        <a:t>physical</a:t>
                      </a:r>
                      <a:r>
                        <a:rPr lang="pt-BR" sz="1100" b="0" dirty="0">
                          <a:effectLst/>
                        </a:rPr>
                        <a:t> </a:t>
                      </a:r>
                      <a:r>
                        <a:rPr lang="pt-BR" sz="1100" b="0" dirty="0" err="1">
                          <a:effectLst/>
                        </a:rPr>
                        <a:t>and</a:t>
                      </a:r>
                      <a:r>
                        <a:rPr lang="pt-BR" sz="1100" b="0" dirty="0">
                          <a:effectLst/>
                        </a:rPr>
                        <a:t> </a:t>
                      </a:r>
                      <a:r>
                        <a:rPr lang="pt-BR" sz="1100" b="0" dirty="0" err="1">
                          <a:effectLst/>
                        </a:rPr>
                        <a:t>logical</a:t>
                      </a:r>
                      <a:r>
                        <a:rPr lang="pt-BR" sz="1100" b="0" dirty="0">
                          <a:effectLst/>
                        </a:rPr>
                        <a:t> </a:t>
                      </a:r>
                      <a:r>
                        <a:rPr lang="pt-BR" sz="1100" b="0" dirty="0" err="1">
                          <a:effectLst/>
                        </a:rPr>
                        <a:t>topology</a:t>
                      </a:r>
                      <a:r>
                        <a:rPr lang="pt-BR" sz="1100" b="0" dirty="0">
                          <a:effectLst/>
                        </a:rPr>
                        <a:t> </a:t>
                      </a:r>
                      <a:r>
                        <a:rPr lang="pt-BR" sz="1100" b="0" dirty="0" err="1">
                          <a:effectLst/>
                        </a:rPr>
                        <a:t>into</a:t>
                      </a:r>
                      <a:r>
                        <a:rPr lang="pt-BR" sz="1100" b="0" dirty="0">
                          <a:effectLst/>
                        </a:rPr>
                        <a:t> a common RSTP </a:t>
                      </a:r>
                      <a:r>
                        <a:rPr lang="pt-BR" sz="1100" b="0" dirty="0" err="1">
                          <a:effectLst/>
                        </a:rPr>
                        <a:t>instance</a:t>
                      </a:r>
                      <a:r>
                        <a:rPr lang="pt-BR" sz="1100" b="0" dirty="0">
                          <a:effectLst/>
                        </a:rPr>
                        <a:t>. Cada instância suporta </a:t>
                      </a:r>
                      <a:r>
                        <a:rPr lang="pt-BR" sz="1100" b="0" dirty="0" err="1">
                          <a:effectLst/>
                        </a:rPr>
                        <a:t>PortFast</a:t>
                      </a:r>
                      <a:r>
                        <a:rPr lang="pt-BR" sz="1100" b="0" dirty="0">
                          <a:effectLst/>
                        </a:rPr>
                        <a:t>, BPDU </a:t>
                      </a:r>
                      <a:r>
                        <a:rPr lang="pt-BR" sz="1100" b="0" dirty="0" err="1">
                          <a:effectLst/>
                        </a:rPr>
                        <a:t>Guard</a:t>
                      </a:r>
                      <a:r>
                        <a:rPr lang="pt-BR" sz="1100" b="0" dirty="0">
                          <a:effectLst/>
                        </a:rPr>
                        <a:t>, filtro BPDU, root </a:t>
                      </a:r>
                      <a:r>
                        <a:rPr lang="pt-BR" sz="1100" b="0" dirty="0" err="1">
                          <a:effectLst/>
                        </a:rPr>
                        <a:t>guard</a:t>
                      </a:r>
                      <a:r>
                        <a:rPr lang="pt-BR" sz="1100" b="0" dirty="0">
                          <a:effectLst/>
                        </a:rPr>
                        <a:t> e loop </a:t>
                      </a:r>
                      <a:r>
                        <a:rPr lang="pt-BR" sz="1100" b="0" dirty="0" err="1">
                          <a:effectLst/>
                        </a:rPr>
                        <a:t>guard</a:t>
                      </a:r>
                      <a:r>
                        <a:rPr lang="pt-BR" sz="1100" b="0" dirty="0">
                          <a:effectLst/>
                        </a:rPr>
                        <a:t>.</a:t>
                      </a:r>
                    </a:p>
                  </a:txBody>
                  <a:tcPr marL="47625" marR="47625" marT="47625" marB="47625" anchor="ctr"/>
                </a:tc>
                <a:extLst>
                  <a:ext uri="{0D108BD9-81ED-4DB2-BD59-A6C34878D82A}">
                    <a16:rowId xmlns:a16="http://schemas.microsoft.com/office/drawing/2014/main" val="598208637"/>
                  </a:ext>
                </a:extLst>
              </a:tr>
            </a:tbl>
          </a:graphicData>
        </a:graphic>
      </p:graphicFrame>
    </p:spTree>
    <p:custDataLst>
      <p:tags r:id="rId1"/>
    </p:custDataLst>
    <p:extLst>
      <p:ext uri="{BB962C8B-B14F-4D97-AF65-F5344CB8AC3E}">
        <p14:creationId xmlns:p14="http://schemas.microsoft.com/office/powerpoint/2010/main" val="3805273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Evolução dos</a:t>
            </a:r>
            <a:r>
              <a:rPr lang="pt-BR" sz="2400"/>
              <a:t>conceitosSTP RSTP</a:t>
            </a:r>
          </a:p>
        </p:txBody>
      </p:sp>
      <p:sp>
        <p:nvSpPr>
          <p:cNvPr id="4" name="Content Placeholder 3">
            <a:extLst>
              <a:ext uri="{FF2B5EF4-FFF2-40B4-BE49-F238E27FC236}">
                <a16:creationId xmlns:a16="http://schemas.microsoft.com/office/drawing/2014/main" id="{0C1569D3-84EC-5A4F-AC19-153D0142A105}"/>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pt-BR" sz="1400">
                <a:solidFill>
                  <a:srgbClr val="000000"/>
                </a:solidFill>
              </a:rPr>
              <a:t>RSTP (IEEE 802.1w) supersedes the original 802.1D while retaining backward compatibility. A terminologia do 802.1w STP permanece essencialmente a mesma que a terminologia original do IEEE 802.1D STP. A maioria dos parâmetros foi deixada inalterada. Os usuários que estão familiarizados com o padrão STP original podem facilmente configurar o RSTP. O mesmo algoritmo de árvore de abrangência é usado para STP e RSTP para determinar funções de porta e topologia.</a:t>
            </a:r>
          </a:p>
          <a:p>
            <a:pPr marL="342900" indent="-342900" algn="l" rtl="0">
              <a:buFont typeface="Arial" panose="020B0604020202020204" pitchFamily="34" charset="0"/>
              <a:buChar char="•"/>
            </a:pPr>
            <a:r>
              <a:rPr lang="pt-BR" sz="1400">
                <a:solidFill>
                  <a:srgbClr val="000000"/>
                </a:solidFill>
              </a:rPr>
              <a:t>RSTP increases the speed of the recalculation of the spanning tree when the Layer 2 network topology changes. O RSTP pode atingir a convergência muito mais rápido em uma rede devidamente configurada, às vezes em apenas algumas centenas de milissegundos. If a port is configured to be an alternate port it can immediately change to a forwarding state without waiting for the network to converge.</a:t>
            </a:r>
          </a:p>
          <a:p>
            <a:pPr marL="0" indent="0" algn="l"/>
            <a:endParaRPr lang="en-US" sz="1400" b="1" dirty="0">
              <a:solidFill>
                <a:srgbClr val="000000"/>
              </a:solidFill>
            </a:endParaRPr>
          </a:p>
          <a:p>
            <a:pPr marL="0" indent="0" algn="l" rtl="0"/>
            <a:r>
              <a:rPr lang="pt-BR" sz="1400" b="1">
                <a:solidFill>
                  <a:srgbClr val="000000"/>
                </a:solidFill>
              </a:rPr>
              <a:t>Note</a:t>
            </a:r>
            <a:r>
              <a:rPr lang="pt-BR" sz="1400">
                <a:solidFill>
                  <a:srgbClr val="000000"/>
                </a:solidFill>
              </a:rPr>
              <a:t>: Rapid PVST+ is the Cisco implementation of RSTP on a per-VLAN basis. With Rapid PVST+ an independent instance of RSTP runs for each VLAN.</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977565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Evolução dos</a:t>
            </a:r>
            <a:r>
              <a:rPr lang="pt-BR" sz="2400"/>
              <a:t>Estados de PortaSTP RSTP e Funções de Porta</a:t>
            </a:r>
          </a:p>
        </p:txBody>
      </p:sp>
      <p:sp>
        <p:nvSpPr>
          <p:cNvPr id="10" name="Rectangle 9">
            <a:extLst>
              <a:ext uri="{FF2B5EF4-FFF2-40B4-BE49-F238E27FC236}">
                <a16:creationId xmlns:a16="http://schemas.microsoft.com/office/drawing/2014/main" id="{D654BBC0-25FB-9E48-B1FE-9F7F413D56C0}"/>
              </a:ext>
            </a:extLst>
          </p:cNvPr>
          <p:cNvSpPr/>
          <p:nvPr/>
        </p:nvSpPr>
        <p:spPr>
          <a:xfrm>
            <a:off x="956928" y="730265"/>
            <a:ext cx="2453679" cy="1384995"/>
          </a:xfrm>
          <a:prstGeom prst="rect">
            <a:avLst/>
          </a:prstGeom>
        </p:spPr>
        <p:txBody>
          <a:bodyPr wrap="square">
            <a:spAutoFit/>
          </a:bodyPr>
          <a:lstStyle/>
          <a:p>
            <a:pPr rtl="0"/>
            <a:r>
              <a:rPr lang="pt-BR" sz="1200">
                <a:solidFill>
                  <a:srgbClr val="000000"/>
                </a:solidFill>
                <a:latin typeface="+mn-lt"/>
              </a:rPr>
              <a:t>Existem apenas três estados de porta no RSTP que correspondem aos três estados operacionais possíveis no STP. Os estados 802.1D desativado, bloqueador e escuta são mesclados em um estado de descarte 802.1w exclusivo.</a:t>
            </a:r>
          </a:p>
        </p:txBody>
      </p:sp>
      <p:pic>
        <p:nvPicPr>
          <p:cNvPr id="7" name="Content Placeholder 6">
            <a:extLst>
              <a:ext uri="{FF2B5EF4-FFF2-40B4-BE49-F238E27FC236}">
                <a16:creationId xmlns:a16="http://schemas.microsoft.com/office/drawing/2014/main" id="{71981DC3-8927-0748-8042-41881B94E02E}"/>
              </a:ext>
            </a:extLst>
          </p:cNvPr>
          <p:cNvPicPr>
            <a:picLocks noGrp="1" noChangeAspect="1"/>
          </p:cNvPicPr>
          <p:nvPr>
            <p:ph idx="1"/>
          </p:nvPr>
        </p:nvPicPr>
        <p:blipFill>
          <a:blip r:embed="rId4"/>
          <a:stretch>
            <a:fillRect/>
          </a:stretch>
        </p:blipFill>
        <p:spPr>
          <a:xfrm>
            <a:off x="956929" y="2491041"/>
            <a:ext cx="2453678" cy="2507946"/>
          </a:xfrm>
        </p:spPr>
      </p:pic>
      <p:sp>
        <p:nvSpPr>
          <p:cNvPr id="11" name="Rectangle 10">
            <a:extLst>
              <a:ext uri="{FF2B5EF4-FFF2-40B4-BE49-F238E27FC236}">
                <a16:creationId xmlns:a16="http://schemas.microsoft.com/office/drawing/2014/main" id="{921C0A66-96F3-4344-9D6D-23FFDD89EEB4}"/>
              </a:ext>
            </a:extLst>
          </p:cNvPr>
          <p:cNvSpPr/>
          <p:nvPr/>
        </p:nvSpPr>
        <p:spPr>
          <a:xfrm>
            <a:off x="5191932" y="782099"/>
            <a:ext cx="3153555" cy="1384995"/>
          </a:xfrm>
          <a:prstGeom prst="rect">
            <a:avLst/>
          </a:prstGeom>
        </p:spPr>
        <p:txBody>
          <a:bodyPr wrap="square">
            <a:spAutoFit/>
          </a:bodyPr>
          <a:lstStyle/>
          <a:p>
            <a:pPr rtl="0"/>
            <a:r>
              <a:rPr lang="pt-BR" sz="1200">
                <a:solidFill>
                  <a:srgbClr val="000000"/>
                </a:solidFill>
                <a:latin typeface="+mn-lt"/>
              </a:rPr>
              <a:t>As portas raiz e as portas designadas são as mesmas para STP e RSTP. No entanto, existem duas funções de porta RSTP que correspondem ao estado de bloqueio do STP. No STP, uma porta bloqueada é definida como não sendo a porta designada ou raiz. O RSTP tem duas funções de porta para essa finalidade.</a:t>
            </a:r>
          </a:p>
        </p:txBody>
      </p:sp>
      <p:pic>
        <p:nvPicPr>
          <p:cNvPr id="9" name="Picture 8">
            <a:extLst>
              <a:ext uri="{FF2B5EF4-FFF2-40B4-BE49-F238E27FC236}">
                <a16:creationId xmlns:a16="http://schemas.microsoft.com/office/drawing/2014/main" id="{AD156C7C-0965-3B4A-A47A-10F85C708759}"/>
              </a:ext>
            </a:extLst>
          </p:cNvPr>
          <p:cNvPicPr>
            <a:picLocks noChangeAspect="1"/>
          </p:cNvPicPr>
          <p:nvPr/>
        </p:nvPicPr>
        <p:blipFill>
          <a:blip r:embed="rId5"/>
          <a:stretch>
            <a:fillRect/>
          </a:stretch>
        </p:blipFill>
        <p:spPr>
          <a:xfrm>
            <a:off x="5191933" y="2491041"/>
            <a:ext cx="3153555" cy="2507946"/>
          </a:xfrm>
          <a:prstGeom prst="rect">
            <a:avLst/>
          </a:prstGeom>
        </p:spPr>
      </p:pic>
    </p:spTree>
    <p:custDataLst>
      <p:tags r:id="rId1"/>
    </p:custDataLst>
    <p:extLst>
      <p:ext uri="{BB962C8B-B14F-4D97-AF65-F5344CB8AC3E}">
        <p14:creationId xmlns:p14="http://schemas.microsoft.com/office/powerpoint/2010/main" val="2641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Evolução dos</a:t>
            </a:r>
            <a:r>
              <a:rPr lang="pt-BR" sz="2400"/>
              <a:t>Estados de Porta e Funções de PortaSTP RSTP (Cont.) </a:t>
            </a:r>
          </a:p>
        </p:txBody>
      </p:sp>
      <p:sp>
        <p:nvSpPr>
          <p:cNvPr id="4" name="Content Placeholder 3">
            <a:extLst>
              <a:ext uri="{FF2B5EF4-FFF2-40B4-BE49-F238E27FC236}">
                <a16:creationId xmlns:a16="http://schemas.microsoft.com/office/drawing/2014/main" id="{F8C9C8E7-6C21-AB4A-9F38-1DD54FE90B8C}"/>
              </a:ext>
            </a:extLst>
          </p:cNvPr>
          <p:cNvSpPr>
            <a:spLocks noGrp="1"/>
          </p:cNvSpPr>
          <p:nvPr>
            <p:ph idx="1"/>
          </p:nvPr>
        </p:nvSpPr>
        <p:spPr>
          <a:xfrm>
            <a:off x="474662" y="731838"/>
            <a:ext cx="8280057" cy="687312"/>
          </a:xfrm>
        </p:spPr>
        <p:txBody>
          <a:bodyPr/>
          <a:lstStyle/>
          <a:p>
            <a:pPr marL="0" indent="0" algn="l" rtl="0"/>
            <a:r>
              <a:rPr lang="pt-BR" sz="1400">
                <a:solidFill>
                  <a:srgbClr val="000000"/>
                </a:solidFill>
              </a:rPr>
              <a:t>A porta alternativa tem um caminho alternativo para a ponte raiz. A porta de backup é um backup para uma mídia compartilhada, como um hub. Uma porta de backup é menos comum porque os hubs agora são considerados dispositivos herdados.</a:t>
            </a:r>
          </a:p>
        </p:txBody>
      </p:sp>
      <p:pic>
        <p:nvPicPr>
          <p:cNvPr id="6" name="Picture 5">
            <a:extLst>
              <a:ext uri="{FF2B5EF4-FFF2-40B4-BE49-F238E27FC236}">
                <a16:creationId xmlns:a16="http://schemas.microsoft.com/office/drawing/2014/main" id="{7155CEBD-692A-BE4E-9B51-47E6B2BA8F0A}"/>
              </a:ext>
            </a:extLst>
          </p:cNvPr>
          <p:cNvPicPr>
            <a:picLocks noChangeAspect="1"/>
          </p:cNvPicPr>
          <p:nvPr/>
        </p:nvPicPr>
        <p:blipFill>
          <a:blip r:embed="rId3"/>
          <a:stretch>
            <a:fillRect/>
          </a:stretch>
        </p:blipFill>
        <p:spPr>
          <a:xfrm>
            <a:off x="2004754" y="1551532"/>
            <a:ext cx="4906409" cy="3340727"/>
          </a:xfrm>
          <a:prstGeom prst="rect">
            <a:avLst/>
          </a:prstGeom>
        </p:spPr>
      </p:pic>
    </p:spTree>
    <p:extLst>
      <p:ext uri="{BB962C8B-B14F-4D97-AF65-F5344CB8AC3E}">
        <p14:creationId xmlns:p14="http://schemas.microsoft.com/office/powerpoint/2010/main" val="507269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Evolução do STP</a:t>
            </a:r>
            <a:br>
              <a:rPr lang="en-US" dirty="0"/>
            </a:br>
            <a:r>
              <a:rPr lang="pt-BR" sz="2400"/>
              <a:t>PortFast e BPDU Guard</a:t>
            </a:r>
          </a:p>
        </p:txBody>
      </p:sp>
      <p:sp>
        <p:nvSpPr>
          <p:cNvPr id="5" name="Content Placeholder 4">
            <a:extLst>
              <a:ext uri="{FF2B5EF4-FFF2-40B4-BE49-F238E27FC236}">
                <a16:creationId xmlns:a16="http://schemas.microsoft.com/office/drawing/2014/main" id="{A3DEB9A8-9F1A-B94B-8B6B-ECAE79AA7260}"/>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pt-BR" sz="1400">
                <a:solidFill>
                  <a:srgbClr val="000000"/>
                </a:solidFill>
              </a:rPr>
              <a:t>Quando um dispositivo está conectado a uma porta de switch ou quando um switch é ligado, a porta do switch passa pelos estados de escuta e de aprendizado, sempre aguardando a expiração do temporizador de atraso de encaminhamento. Esse atraso é de 15 segundos para cada estado durante um total de 30 segundos. Isso pode apresentar um problema para clientes DHCP tentando descobrir um servidor DHCP porque o processo DHCP pode expirar. O resultado é que um cliente IPv4 não receberá um endereço IPv4 válido.</a:t>
            </a:r>
          </a:p>
          <a:p>
            <a:pPr marL="342900" indent="-342900" algn="l" rtl="0">
              <a:buFont typeface="Arial" panose="020B0604020202020204" pitchFamily="34" charset="0"/>
              <a:buChar char="•"/>
            </a:pPr>
            <a:r>
              <a:rPr lang="pt-BR" sz="1400">
                <a:solidFill>
                  <a:srgbClr val="000000"/>
                </a:solidFill>
              </a:rPr>
              <a:t>Quando uma porta de switch é configurada com PortFast, essa porta passa do bloqueio para o estado de encaminhamento imediatamente, evitando o atraso de 30 segundos. Você pode usar o PortFast em portas de acesso para permitir que dispositivos conectados a essas portas acessem a rede imediatamente. PortFast só deve ser usado em portas de acesso. Se você ativar o PortFast em uma porta que se conecta a outro switch, você corre o risco criar um loop de spanning tree. </a:t>
            </a:r>
          </a:p>
          <a:p>
            <a:pPr marL="342900" indent="-342900" algn="l" rtl="0">
              <a:buFont typeface="Arial" panose="020B0604020202020204" pitchFamily="34" charset="0"/>
              <a:buChar char="•"/>
            </a:pPr>
            <a:r>
              <a:rPr lang="pt-BR" sz="1400">
                <a:solidFill>
                  <a:srgbClr val="000000"/>
                </a:solidFill>
              </a:rPr>
              <a:t>A PortFast-enabled switch port should never receive BPDUs because that would indicate that switch is connected to the port, potentially causing a spanning tree loop. Os switches Cisco suportam um atributo chamado BPDU guard. When enabled, it immediately puts the switch port in an errdisabled (error-disabled) state upon receipt of any BPDU. Isso protege contra loops potenciais desligando efetivamente a porta. O administrador deve colocar manualmente a interface de volta em serviço.</a:t>
            </a:r>
          </a:p>
        </p:txBody>
      </p:sp>
    </p:spTree>
    <p:custDataLst>
      <p:tags r:id="rId1"/>
    </p:custDataLst>
    <p:extLst>
      <p:ext uri="{BB962C8B-B14F-4D97-AF65-F5344CB8AC3E}">
        <p14:creationId xmlns:p14="http://schemas.microsoft.com/office/powerpoint/2010/main" val="280611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Evolução das</a:t>
            </a:r>
            <a:br>
              <a:rPr lang="en-US" dirty="0"/>
            </a:br>
            <a:r>
              <a:rPr lang="pt-BR" sz="2400"/>
              <a:t>Alternativas STP ao STP</a:t>
            </a:r>
          </a:p>
        </p:txBody>
      </p:sp>
      <p:sp>
        <p:nvSpPr>
          <p:cNvPr id="4" name="Content Placeholder 3">
            <a:extLst>
              <a:ext uri="{FF2B5EF4-FFF2-40B4-BE49-F238E27FC236}">
                <a16:creationId xmlns:a16="http://schemas.microsoft.com/office/drawing/2014/main" id="{8373BCA3-A7F4-BA45-9FB9-02EF718A223F}"/>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pt-BR" sz="1400">
                <a:solidFill>
                  <a:srgbClr val="000000"/>
                </a:solidFill>
              </a:rPr>
              <a:t>Ao longo dos anos, as organizações exigiram maior resiliência e disponibilidade na LAN. As LANs Ethernet passaram de alguns switches interconectados conectados a um único roteador, para um design de rede hierárquica sofisticado, incluindo acesso, distribuição e switches de camada principal.</a:t>
            </a:r>
          </a:p>
          <a:p>
            <a:pPr marL="342900" indent="-342900" algn="l" rtl="0">
              <a:buFont typeface="Arial" panose="020B0604020202020204" pitchFamily="34" charset="0"/>
              <a:buChar char="•"/>
            </a:pPr>
            <a:r>
              <a:rPr lang="pt-BR" sz="1400">
                <a:solidFill>
                  <a:srgbClr val="000000"/>
                </a:solidFill>
              </a:rPr>
              <a:t>Dependendo da implementação, a Camada 2 pode incluir não apenas a camada de acesso, mas também a distribuição ou mesmo as camadas principais. Esses designs podem incluir centenas de switches, com centenas ou mesmo milhares de VLANs. O STP adaptou-se à redundância e complexidade adicionais com melhorias, como parte do RSTP e do MSTP.</a:t>
            </a:r>
          </a:p>
          <a:p>
            <a:pPr marL="342900" indent="-342900" algn="l" rtl="0">
              <a:buFont typeface="Arial" panose="020B0604020202020204" pitchFamily="34" charset="0"/>
              <a:buChar char="•"/>
            </a:pPr>
            <a:r>
              <a:rPr lang="pt-BR" sz="1400">
                <a:solidFill>
                  <a:srgbClr val="000000"/>
                </a:solidFill>
              </a:rPr>
              <a:t>Um aspecto importante para o design da rede é a convergência rápida e previsível quando há uma falha ou alteração na topologia. A árvore de abrangência não oferece as mesmas eficiências e predições fornecidas pelos protocolos de roteamento na Camada 3.</a:t>
            </a:r>
          </a:p>
          <a:p>
            <a:pPr marL="342900" indent="-342900" algn="l" rtl="0">
              <a:buFont typeface="Arial" panose="020B0604020202020204" pitchFamily="34" charset="0"/>
              <a:buChar char="•"/>
            </a:pPr>
            <a:r>
              <a:rPr lang="pt-BR" sz="1400">
                <a:solidFill>
                  <a:srgbClr val="000000"/>
                </a:solidFill>
              </a:rPr>
              <a:t>O roteamento da camada 3 permite caminhos e loops redundantes na topologia, sem bloquear portas. Por esse motivo, alguns ambientes estão fazendo a transição para a Camada 3 em todos os lugares, exceto onde os dispositivos se conectam ao switch da camada de acesso. Em outras palavras, as conexões entre switches de camada de acesso e switches de distribuição seriam Camada 3 em vez da Camada 2.</a:t>
            </a:r>
          </a:p>
          <a:p>
            <a:pPr marL="0" indent="0" algn="l"/>
            <a:endParaRPr lang="en-US" sz="1200" dirty="0">
              <a:solidFill>
                <a:srgbClr val="000000"/>
              </a:solidFill>
            </a:endParaRPr>
          </a:p>
        </p:txBody>
      </p:sp>
    </p:spTree>
    <p:custDataLst>
      <p:tags r:id="rId1"/>
    </p:custDataLst>
    <p:extLst>
      <p:ext uri="{BB962C8B-B14F-4D97-AF65-F5344CB8AC3E}">
        <p14:creationId xmlns:p14="http://schemas.microsoft.com/office/powerpoint/2010/main" val="32578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pt-BR">
                <a:solidFill>
                  <a:schemeClr val="accent5">
                    <a:lumMod val="40000"/>
                    <a:lumOff val="60000"/>
                  </a:schemeClr>
                </a:solidFill>
              </a:rPr>
              <a:t>5.4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marL="285750" indent="-285750" rtl="0">
              <a:buFont typeface="Arial" panose="020B0604020202020204" pitchFamily="34" charset="0"/>
              <a:buChar char="•"/>
            </a:pPr>
            <a:r>
              <a:rPr lang="pt-BR" sz="1400">
                <a:latin typeface="Arial" charset="0"/>
              </a:rPr>
              <a:t>Module Practice and Quiz</a:t>
            </a:r>
            <a:br>
              <a:rPr lang="en-US" dirty="0">
                <a:latin typeface="Arial" charset="0"/>
              </a:rPr>
            </a:br>
            <a:r>
              <a:rPr lang="pt-BR">
                <a:latin typeface="Arial" charset="0"/>
              </a:rPr>
              <a:t>What Did I Learn In This Module?</a:t>
            </a:r>
          </a:p>
        </p:txBody>
      </p:sp>
      <p:sp>
        <p:nvSpPr>
          <p:cNvPr id="2" name="Content Placeholder 1">
            <a:extLst>
              <a:ext uri="{FF2B5EF4-FFF2-40B4-BE49-F238E27FC236}">
                <a16:creationId xmlns:a16="http://schemas.microsoft.com/office/drawing/2014/main" id="{65E24B21-345D-D846-9DAB-1C01F5B31F94}"/>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pt-BR" sz="1200"/>
              <a:t>Redundant paths in a switched Ethernet network may cause both physical and logical Layer 2 loops.</a:t>
            </a:r>
          </a:p>
          <a:p>
            <a:pPr rtl="0">
              <a:spcBef>
                <a:spcPts val="0"/>
              </a:spcBef>
              <a:spcAft>
                <a:spcPts val="0"/>
              </a:spcAft>
              <a:buFont typeface="Arial" panose="020B0604020202020204" pitchFamily="34" charset="0"/>
              <a:buChar char="•"/>
            </a:pPr>
            <a:r>
              <a:rPr lang="pt-BR" sz="1200"/>
              <a:t>Um loop de Camada 2 pode resultar em instabilidade da tabela de endereços MAC, saturação de link e alta utilização da CPU em switches e dispositivos finais. Isso faz com que a rede se torne inutilizável. </a:t>
            </a:r>
          </a:p>
          <a:p>
            <a:pPr rtl="0">
              <a:spcBef>
                <a:spcPts val="0"/>
              </a:spcBef>
              <a:spcAft>
                <a:spcPts val="0"/>
              </a:spcAft>
              <a:buFont typeface="Arial" panose="020B0604020202020204" pitchFamily="34" charset="0"/>
              <a:buChar char="•"/>
            </a:pPr>
            <a:r>
              <a:rPr lang="pt-BR" sz="1200"/>
              <a:t>O STP é um protocolo de rede de prevenção de loop que permite redundância ao criar uma topologia de Camada 2 sem loop. Sem STP, os loops da Camada 2 podem se formar, fazendo com que os quadros de difusão, multicast e unicast desconhecidos circulem sem parar, derrubando uma rede. </a:t>
            </a:r>
          </a:p>
          <a:p>
            <a:pPr rtl="0">
              <a:spcBef>
                <a:spcPts val="0"/>
              </a:spcBef>
              <a:spcAft>
                <a:spcPts val="0"/>
              </a:spcAft>
              <a:buFont typeface="Arial" panose="020B0604020202020204" pitchFamily="34" charset="0"/>
              <a:buChar char="•"/>
            </a:pPr>
            <a:r>
              <a:rPr lang="pt-BR" sz="1200"/>
              <a:t>Usando o STA, o STP cria uma topologia sem loop em um processo de quatro etapas: escolha a ponte raiz, escolha as portas raiz, escolha as portas designadas e escolha as portas alternativas (bloqueadas). </a:t>
            </a:r>
          </a:p>
          <a:p>
            <a:pPr rtl="0">
              <a:spcBef>
                <a:spcPts val="0"/>
              </a:spcBef>
              <a:spcAft>
                <a:spcPts val="0"/>
              </a:spcAft>
              <a:buFont typeface="Arial" panose="020B0604020202020204" pitchFamily="34" charset="0"/>
              <a:buChar char="•"/>
            </a:pPr>
            <a:r>
              <a:rPr lang="pt-BR" sz="1200"/>
              <a:t>Durante as funções STA e STP, os switches usam BPDUs para compartilhar informações sobre si mesmos e suas conexões. Os BPDUs são usados para eleger a ponte raiz, as portas raiz, as portas designadas e as portas alternativas. </a:t>
            </a:r>
          </a:p>
          <a:p>
            <a:pPr rtl="0">
              <a:spcBef>
                <a:spcPts val="0"/>
              </a:spcBef>
              <a:spcAft>
                <a:spcPts val="0"/>
              </a:spcAft>
              <a:buFont typeface="Arial" panose="020B0604020202020204" pitchFamily="34" charset="0"/>
              <a:buChar char="•"/>
            </a:pPr>
            <a:r>
              <a:rPr lang="pt-BR" sz="1200"/>
              <a:t>When the root bridge has been elected for a given spanning tree instance, the STA determines the best paths to the root bridge from all destinations in the broadcast domain. As informações do caminho, conhecidas como custo interno do caminho raiz, são determinadas pela soma de todos os custos de porta individuais ao longo do caminho do comutador até a ponte raiz. </a:t>
            </a:r>
          </a:p>
          <a:p>
            <a:pPr rtl="0">
              <a:spcBef>
                <a:spcPts val="0"/>
              </a:spcBef>
              <a:spcAft>
                <a:spcPts val="0"/>
              </a:spcAft>
              <a:buFont typeface="Arial" panose="020B0604020202020204" pitchFamily="34" charset="0"/>
              <a:buChar char="•"/>
            </a:pPr>
            <a:r>
              <a:rPr lang="pt-BR" sz="1200"/>
              <a:t>Depois que a ponte raiz foi determinada, o algoritmo STA seleciona a porta raiz. A porta raiz é a porta mais próxima da ponte raiz em termos de custo geral, que é chamada de custo do caminho raiz interno. </a:t>
            </a:r>
          </a:p>
          <a:p>
            <a:pPr rtl="0">
              <a:spcBef>
                <a:spcPts val="0"/>
              </a:spcBef>
              <a:spcAft>
                <a:spcPts val="0"/>
              </a:spcAft>
              <a:buFont typeface="Arial" panose="020B0604020202020204" pitchFamily="34" charset="0"/>
              <a:buChar char="•"/>
            </a:pPr>
            <a:r>
              <a:rPr lang="pt-BR" sz="1200"/>
              <a:t>Depois que cada switch selecionar uma porta raiz, os switches selecionarão as portas designadas. A porta designada é uma porta no segmento (com dois switches) que tem o custo do caminho raiz interno para a ponte raiz. </a:t>
            </a:r>
          </a:p>
          <a:p>
            <a:pPr rtl="0">
              <a:spcBef>
                <a:spcPts val="0"/>
              </a:spcBef>
              <a:spcAft>
                <a:spcPts val="0"/>
              </a:spcAft>
              <a:buFont typeface="Arial" panose="020B0604020202020204" pitchFamily="34" charset="0"/>
              <a:buChar char="•"/>
            </a:pPr>
            <a:r>
              <a:rPr lang="pt-BR" sz="1200"/>
              <a:t>Se uma porta não for uma porta raiz ou uma porta designada, ela se tornará uma porta alternativa (ou backup). Alternate ports and backup ports are in discarding or blocking state to prevent loops. </a:t>
            </a:r>
          </a:p>
          <a:p>
            <a:pPr>
              <a:spcBef>
                <a:spcPts val="0"/>
              </a:spcBef>
              <a:spcAft>
                <a:spcPts val="0"/>
              </a:spcAft>
              <a:buFont typeface="Arial" panose="020B0604020202020204" pitchFamily="34" charset="0"/>
              <a:buChar char="•"/>
            </a:pPr>
            <a:endParaRPr lang="en-US" sz="12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Módulo Prática e Quiz</a:t>
            </a:r>
            <a:br>
              <a:rPr lang="en-US" dirty="0">
                <a:latin typeface="Arial" charset="0"/>
              </a:rPr>
            </a:br>
            <a:r>
              <a:rPr lang="pt-BR">
                <a:latin typeface="Arial" charset="0"/>
              </a:rPr>
              <a:t>O que aprendi neste módulo? (continuação)</a:t>
            </a:r>
          </a:p>
        </p:txBody>
      </p:sp>
      <p:sp>
        <p:nvSpPr>
          <p:cNvPr id="2" name="Content Placeholder 1">
            <a:extLst>
              <a:ext uri="{FF2B5EF4-FFF2-40B4-BE49-F238E27FC236}">
                <a16:creationId xmlns:a16="http://schemas.microsoft.com/office/drawing/2014/main" id="{65E24B21-345D-D846-9DAB-1C01F5B31F94}"/>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pt-BR" sz="1200"/>
              <a:t>Quando um switch tiver vários caminhos de custo igual para a ponte raiz, o switch determinará uma porta usando os seguintes critérios: menor BID do remetente, depois a menor prioridade da porta do remetente e, finalmente, a menor ID da porta do remetente. </a:t>
            </a:r>
          </a:p>
          <a:p>
            <a:pPr rtl="0">
              <a:spcBef>
                <a:spcPts val="0"/>
              </a:spcBef>
              <a:spcAft>
                <a:spcPts val="0"/>
              </a:spcAft>
              <a:buFont typeface="Arial" panose="020B0604020202020204" pitchFamily="34" charset="0"/>
              <a:buChar char="•"/>
            </a:pPr>
            <a:r>
              <a:rPr lang="pt-BR" sz="1200"/>
              <a:t>A convergência de STP requer três temporizadores: o temporizador de saudação, o temporizador de atraso para a frente e o temporizador de idade máximo. </a:t>
            </a:r>
          </a:p>
          <a:p>
            <a:pPr rtl="0">
              <a:spcBef>
                <a:spcPts val="0"/>
              </a:spcBef>
              <a:spcAft>
                <a:spcPts val="0"/>
              </a:spcAft>
              <a:buFont typeface="Arial" panose="020B0604020202020204" pitchFamily="34" charset="0"/>
              <a:buChar char="•"/>
            </a:pPr>
            <a:r>
              <a:rPr lang="pt-BR" sz="1200"/>
              <a:t>Port states are blocking, listening, learning, forwarding, and disabled. </a:t>
            </a:r>
          </a:p>
          <a:p>
            <a:pPr rtl="0">
              <a:spcBef>
                <a:spcPts val="0"/>
              </a:spcBef>
              <a:spcAft>
                <a:spcPts val="0"/>
              </a:spcAft>
              <a:buFont typeface="Arial" panose="020B0604020202020204" pitchFamily="34" charset="0"/>
              <a:buChar char="•"/>
            </a:pPr>
            <a:r>
              <a:rPr lang="pt-BR" sz="1200"/>
              <a:t>In PVST versions of STP, there is a root bridge elected for each spanning tree instance. Isso possibilita diferentes pontes raiz para diferentes conjuntos de VLANs.</a:t>
            </a:r>
          </a:p>
          <a:p>
            <a:pPr rtl="0">
              <a:spcBef>
                <a:spcPts val="0"/>
              </a:spcBef>
              <a:spcAft>
                <a:spcPts val="0"/>
              </a:spcAft>
              <a:buFont typeface="Arial" panose="020B0604020202020204" pitchFamily="34" charset="0"/>
              <a:buChar char="•"/>
            </a:pPr>
            <a:r>
              <a:rPr lang="pt-BR" sz="1200"/>
              <a:t>O STP é frequentemente usado para se referir às várias implementações da árvore de abrangência, como RSTP e MSTP. </a:t>
            </a:r>
          </a:p>
          <a:p>
            <a:pPr rtl="0">
              <a:spcBef>
                <a:spcPts val="0"/>
              </a:spcBef>
              <a:spcAft>
                <a:spcPts val="0"/>
              </a:spcAft>
              <a:buFont typeface="Arial" panose="020B0604020202020204" pitchFamily="34" charset="0"/>
              <a:buChar char="•"/>
            </a:pPr>
            <a:r>
              <a:rPr lang="pt-BR" sz="1200"/>
              <a:t>RSTP is an evolution of STP that provides faster convergence than STP. </a:t>
            </a:r>
          </a:p>
          <a:p>
            <a:pPr rtl="0">
              <a:spcBef>
                <a:spcPts val="0"/>
              </a:spcBef>
              <a:spcAft>
                <a:spcPts val="0"/>
              </a:spcAft>
              <a:buFont typeface="Arial" panose="020B0604020202020204" pitchFamily="34" charset="0"/>
              <a:buChar char="•"/>
            </a:pPr>
            <a:r>
              <a:rPr lang="pt-BR" sz="1200"/>
              <a:t>RSTP port states are learning, forwarding and discarding. </a:t>
            </a:r>
          </a:p>
          <a:p>
            <a:pPr rtl="0">
              <a:spcBef>
                <a:spcPts val="0"/>
              </a:spcBef>
              <a:spcAft>
                <a:spcPts val="0"/>
              </a:spcAft>
              <a:buFont typeface="Arial" panose="020B0604020202020204" pitchFamily="34" charset="0"/>
              <a:buChar char="•"/>
            </a:pPr>
            <a:r>
              <a:rPr lang="pt-BR" sz="1200"/>
              <a:t>PVST+ is a Cisco enhancement of STP that provides a separate spanning tree instance for each VLAN configured in the network. O PVST + suporta PortFast, UplinkFast, BackboneFast, proteção BPDU, filtro BPDU, proteção de raiz e proteção de loop. </a:t>
            </a:r>
          </a:p>
          <a:p>
            <a:pPr rtl="0">
              <a:spcBef>
                <a:spcPts val="0"/>
              </a:spcBef>
              <a:spcAft>
                <a:spcPts val="0"/>
              </a:spcAft>
              <a:buFont typeface="Arial" panose="020B0604020202020204" pitchFamily="34" charset="0"/>
              <a:buChar char="•"/>
            </a:pPr>
            <a:r>
              <a:rPr lang="pt-BR" sz="1200"/>
              <a:t>Os switches da Cisco que usam o IOS 15.0 ou versão posterior executam o PVST+ por padrão. </a:t>
            </a:r>
          </a:p>
          <a:p>
            <a:pPr rtl="0">
              <a:spcBef>
                <a:spcPts val="0"/>
              </a:spcBef>
              <a:spcAft>
                <a:spcPts val="0"/>
              </a:spcAft>
              <a:buFont typeface="Arial" panose="020B0604020202020204" pitchFamily="34" charset="0"/>
              <a:buChar char="•"/>
            </a:pPr>
            <a:r>
              <a:rPr lang="pt-BR" sz="1200"/>
              <a:t>O Rapid PVST+ é um aprimoramento Cisco do RSTP que usa PVST+ e fornece uma instância separada de 802.1w por VLAN. </a:t>
            </a:r>
          </a:p>
          <a:p>
            <a:pPr rtl="0">
              <a:spcBef>
                <a:spcPts val="0"/>
              </a:spcBef>
              <a:spcAft>
                <a:spcPts val="0"/>
              </a:spcAft>
              <a:buFont typeface="Arial" panose="020B0604020202020204" pitchFamily="34" charset="0"/>
              <a:buChar char="•"/>
            </a:pPr>
            <a:r>
              <a:rPr lang="pt-BR" sz="1200"/>
              <a:t>When a switch port is configured with PortFast, that port transitions from blocking to forwarding state immediately, bypassing the STP listening and learning states and avoiding a 30 second delay. </a:t>
            </a:r>
          </a:p>
          <a:p>
            <a:pPr rtl="0">
              <a:spcBef>
                <a:spcPts val="0"/>
              </a:spcBef>
              <a:spcAft>
                <a:spcPts val="0"/>
              </a:spcAft>
              <a:buFont typeface="Arial" panose="020B0604020202020204" pitchFamily="34" charset="0"/>
              <a:buChar char="•"/>
            </a:pPr>
            <a:r>
              <a:rPr lang="pt-BR" sz="1200"/>
              <a:t>Use PortFast on access ports to allow devices connected to these ports, such as DHCP clients, to access the network immediately, rather than waiting for STP to converge on each VLAN. </a:t>
            </a:r>
          </a:p>
          <a:p>
            <a:pPr>
              <a:spcBef>
                <a:spcPts val="0"/>
              </a:spcBef>
              <a:spcAft>
                <a:spcPts val="0"/>
              </a:spcAft>
              <a:buFont typeface="Arial" panose="020B0604020202020204" pitchFamily="34" charset="0"/>
              <a:buChar char="•"/>
            </a:pPr>
            <a:endParaRPr lang="en-US" sz="1200" dirty="0"/>
          </a:p>
        </p:txBody>
      </p:sp>
    </p:spTree>
    <p:custDataLst>
      <p:tags r:id="rId1"/>
    </p:custDataLst>
    <p:extLst>
      <p:ext uri="{BB962C8B-B14F-4D97-AF65-F5344CB8AC3E}">
        <p14:creationId xmlns:p14="http://schemas.microsoft.com/office/powerpoint/2010/main" val="351242320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pt-B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pt-BR"/>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pt-BR"/>
              <a:t>Check Your Understanding activities </a:t>
            </a:r>
            <a:r>
              <a:rPr lang="pt-BR" b="1" i="1"/>
              <a:t>do not </a:t>
            </a:r>
            <a:r>
              <a:rPr lang="pt-BR"/>
              <a:t>affect student grades.</a:t>
            </a:r>
          </a:p>
          <a:p>
            <a:pPr rtl="0">
              <a:spcBef>
                <a:spcPct val="30000"/>
              </a:spcBef>
              <a:buFont typeface="Arial" panose="020B0604020202020204" pitchFamily="34" charset="0"/>
              <a:buChar char="•"/>
            </a:pPr>
            <a:r>
              <a:rPr lang="pt-BR"/>
              <a:t>There are no separate slides for these activities in the PPT. They are listed in the notes area of the slide that appears before these activities.</a:t>
            </a:r>
          </a:p>
          <a:p>
            <a:pPr>
              <a:spcBef>
                <a:spcPct val="30000"/>
              </a:spcBef>
              <a:buFont typeface="Arial" panose="020B0604020202020204" pitchFamily="34" charset="0"/>
              <a:buChar char="•"/>
            </a:pPr>
            <a:endParaRPr lang="en-US" dirty="0"/>
          </a:p>
          <a:p>
            <a:pPr>
              <a:spcBef>
                <a:spcPct val="30000"/>
              </a:spcBef>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60820008"/>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Módulo Prática e Quiz</a:t>
            </a:r>
            <a:br>
              <a:rPr lang="en-US" dirty="0">
                <a:latin typeface="Arial" charset="0"/>
              </a:rPr>
            </a:br>
            <a:r>
              <a:rPr lang="pt-BR">
                <a:latin typeface="Arial" charset="0"/>
              </a:rPr>
              <a:t>O que aprendi neste módulo? (continuação)</a:t>
            </a:r>
          </a:p>
        </p:txBody>
      </p:sp>
      <p:sp>
        <p:nvSpPr>
          <p:cNvPr id="2" name="Content Placeholder 1">
            <a:extLst>
              <a:ext uri="{FF2B5EF4-FFF2-40B4-BE49-F238E27FC236}">
                <a16:creationId xmlns:a16="http://schemas.microsoft.com/office/drawing/2014/main" id="{65E24B21-345D-D846-9DAB-1C01F5B31F94}"/>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pt-BR" sz="1200"/>
              <a:t>Os switches Cisco suportam um recurso chamado protetor de BPDU que coloca imediatamente a porta do switch em um estado desativado por erro após o recebimento de qualquer BPDU para proteger contra loops potenciais. </a:t>
            </a:r>
          </a:p>
          <a:p>
            <a:pPr rtl="0">
              <a:spcBef>
                <a:spcPts val="0"/>
              </a:spcBef>
              <a:spcAft>
                <a:spcPts val="0"/>
              </a:spcAft>
              <a:buFont typeface="Arial" panose="020B0604020202020204" pitchFamily="34" charset="0"/>
              <a:buChar char="•"/>
            </a:pPr>
            <a:r>
              <a:rPr lang="pt-BR" sz="1200"/>
              <a:t>Ao longo dos anos, as LANs Ethernet passaram de alguns switches interconectados conectados a um único roteador, para um design de rede hierárquica sofisticado. Dependendo da implementação, a Camada 2 pode incluir não apenas a camada de acesso, mas também a distribuição ou mesmo as camadas principais. Esses designs podem incluir centenas de switches, com centenas ou mesmo milhares de VLANs. O STP se adaptou à redundância e complexidade adicionais com aprimoramentos como parte do RSTP e do MSTP. </a:t>
            </a:r>
          </a:p>
          <a:p>
            <a:pPr rtl="0">
              <a:spcBef>
                <a:spcPts val="0"/>
              </a:spcBef>
              <a:spcAft>
                <a:spcPts val="0"/>
              </a:spcAft>
              <a:buFont typeface="Arial" panose="020B0604020202020204" pitchFamily="34" charset="0"/>
              <a:buChar char="•"/>
            </a:pPr>
            <a:r>
              <a:rPr lang="pt-BR" sz="1200"/>
              <a:t>O roteamento da camada 3 permite caminhos e loops redundantes na topologia, sem bloquear portas. Por esse motivo, alguns ambientes estão fazendo a transição para a Camada 3 em todos os lugares, exceto onde os dispositivos se conectam ao switch da camada de acesso.</a:t>
            </a:r>
          </a:p>
          <a:p>
            <a:pPr>
              <a:spcBef>
                <a:spcPts val="0"/>
              </a:spcBef>
              <a:spcAft>
                <a:spcPts val="0"/>
              </a:spcAft>
              <a:buFont typeface="Arial" panose="020B0604020202020204" pitchFamily="34" charset="0"/>
              <a:buChar char="•"/>
            </a:pPr>
            <a:endParaRPr lang="en-US" sz="1200" dirty="0"/>
          </a:p>
        </p:txBody>
      </p:sp>
    </p:spTree>
    <p:custDataLst>
      <p:tags r:id="rId1"/>
    </p:custDataLst>
    <p:extLst>
      <p:ext uri="{BB962C8B-B14F-4D97-AF65-F5344CB8AC3E}">
        <p14:creationId xmlns:p14="http://schemas.microsoft.com/office/powerpoint/2010/main" val="1222469971"/>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rtl="0" eaLnBrk="1" hangingPunct="1"/>
            <a:r>
              <a:rPr lang="pt-BR" sz="1400">
                <a:latin typeface="Arial" charset="0"/>
              </a:rPr>
              <a:t>Module 5: STP Concepts</a:t>
            </a:r>
            <a:br>
              <a:rPr lang="en-US" dirty="0">
                <a:latin typeface="Arial" charset="0"/>
              </a:rPr>
            </a:br>
            <a:r>
              <a:rPr lang="pt-BR">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798944"/>
            <a:ext cx="3602547" cy="4155319"/>
          </a:xfrm>
        </p:spPr>
        <p:txBody>
          <a:bodyPr/>
          <a:lstStyle/>
          <a:p>
            <a:pPr rtl="0">
              <a:spcBef>
                <a:spcPts val="0"/>
              </a:spcBef>
              <a:spcAft>
                <a:spcPts val="0"/>
              </a:spcAft>
              <a:buFont typeface="Arial" panose="020B0604020202020204" pitchFamily="34" charset="0"/>
              <a:buChar char="•"/>
            </a:pPr>
            <a:r>
              <a:rPr lang="pt-BR" sz="1100" b="1"/>
              <a:t>Spanning Tree Protocol (STP)</a:t>
            </a:r>
          </a:p>
          <a:p>
            <a:pPr rtl="0">
              <a:spcBef>
                <a:spcPts val="0"/>
              </a:spcBef>
              <a:spcAft>
                <a:spcPts val="0"/>
              </a:spcAft>
              <a:buFont typeface="Arial" panose="020B0604020202020204" pitchFamily="34" charset="0"/>
              <a:buChar char="•"/>
            </a:pPr>
            <a:r>
              <a:rPr lang="pt-BR" sz="1100" b="1"/>
              <a:t>Spanning Tree Algorithm (STA)</a:t>
            </a:r>
          </a:p>
          <a:p>
            <a:pPr rtl="0">
              <a:spcBef>
                <a:spcPts val="0"/>
              </a:spcBef>
              <a:spcAft>
                <a:spcPts val="0"/>
              </a:spcAft>
              <a:buFont typeface="Arial" panose="020B0604020202020204" pitchFamily="34" charset="0"/>
              <a:buChar char="•"/>
            </a:pPr>
            <a:r>
              <a:rPr lang="pt-BR" sz="1100" b="1"/>
              <a:t>IEEE 802.1D</a:t>
            </a:r>
          </a:p>
          <a:p>
            <a:pPr rtl="0">
              <a:spcBef>
                <a:spcPts val="0"/>
              </a:spcBef>
              <a:spcAft>
                <a:spcPts val="0"/>
              </a:spcAft>
              <a:buFont typeface="Arial" panose="020B0604020202020204" pitchFamily="34" charset="0"/>
              <a:buChar char="•"/>
            </a:pPr>
            <a:r>
              <a:rPr lang="pt-BR" sz="1100" b="1"/>
              <a:t>IEEE 802.1w</a:t>
            </a:r>
          </a:p>
          <a:p>
            <a:pPr rtl="0">
              <a:spcBef>
                <a:spcPts val="0"/>
              </a:spcBef>
              <a:spcAft>
                <a:spcPts val="0"/>
              </a:spcAft>
              <a:buFont typeface="Arial" panose="020B0604020202020204" pitchFamily="34" charset="0"/>
              <a:buChar char="•"/>
            </a:pPr>
            <a:r>
              <a:rPr lang="pt-BR" sz="1100" b="1"/>
              <a:t>Broadcast Storm</a:t>
            </a:r>
          </a:p>
          <a:p>
            <a:pPr rtl="0">
              <a:spcBef>
                <a:spcPts val="0"/>
              </a:spcBef>
              <a:spcAft>
                <a:spcPts val="0"/>
              </a:spcAft>
              <a:buFont typeface="Arial" panose="020B0604020202020204" pitchFamily="34" charset="0"/>
              <a:buChar char="•"/>
            </a:pPr>
            <a:r>
              <a:rPr lang="pt-BR" sz="1100" b="1"/>
              <a:t>Root Bridge</a:t>
            </a:r>
          </a:p>
          <a:p>
            <a:pPr rtl="0">
              <a:spcBef>
                <a:spcPts val="0"/>
              </a:spcBef>
              <a:spcAft>
                <a:spcPts val="0"/>
              </a:spcAft>
              <a:buFont typeface="Arial" panose="020B0604020202020204" pitchFamily="34" charset="0"/>
              <a:buChar char="•"/>
            </a:pPr>
            <a:r>
              <a:rPr lang="pt-BR" sz="1100" b="1"/>
              <a:t>Root Port </a:t>
            </a:r>
          </a:p>
          <a:p>
            <a:pPr rtl="0">
              <a:spcBef>
                <a:spcPts val="0"/>
              </a:spcBef>
              <a:spcAft>
                <a:spcPts val="0"/>
              </a:spcAft>
              <a:buFont typeface="Arial" panose="020B0604020202020204" pitchFamily="34" charset="0"/>
              <a:buChar char="•"/>
            </a:pPr>
            <a:r>
              <a:rPr lang="pt-BR" sz="1100" b="1"/>
              <a:t>Designated Port</a:t>
            </a:r>
          </a:p>
          <a:p>
            <a:pPr rtl="0">
              <a:spcBef>
                <a:spcPts val="0"/>
              </a:spcBef>
              <a:spcAft>
                <a:spcPts val="0"/>
              </a:spcAft>
              <a:buFont typeface="Arial" panose="020B0604020202020204" pitchFamily="34" charset="0"/>
              <a:buChar char="•"/>
            </a:pPr>
            <a:r>
              <a:rPr lang="pt-BR" sz="1100" b="1"/>
              <a:t>Alternate (Blocked) Port</a:t>
            </a:r>
          </a:p>
          <a:p>
            <a:pPr rtl="0">
              <a:spcBef>
                <a:spcPts val="0"/>
              </a:spcBef>
              <a:spcAft>
                <a:spcPts val="0"/>
              </a:spcAft>
              <a:buFont typeface="Arial" panose="020B0604020202020204" pitchFamily="34" charset="0"/>
              <a:buChar char="•"/>
            </a:pPr>
            <a:r>
              <a:rPr lang="pt-BR" sz="1100" b="1"/>
              <a:t>Learning</a:t>
            </a:r>
          </a:p>
          <a:p>
            <a:pPr rtl="0">
              <a:spcBef>
                <a:spcPts val="0"/>
              </a:spcBef>
              <a:spcAft>
                <a:spcPts val="0"/>
              </a:spcAft>
              <a:buFont typeface="Arial" panose="020B0604020202020204" pitchFamily="34" charset="0"/>
              <a:buChar char="•"/>
            </a:pPr>
            <a:r>
              <a:rPr lang="pt-BR" sz="1100" b="1"/>
              <a:t>Listening</a:t>
            </a:r>
          </a:p>
          <a:p>
            <a:pPr rtl="0">
              <a:spcBef>
                <a:spcPts val="0"/>
              </a:spcBef>
              <a:spcAft>
                <a:spcPts val="0"/>
              </a:spcAft>
              <a:buFont typeface="Arial" panose="020B0604020202020204" pitchFamily="34" charset="0"/>
              <a:buChar char="•"/>
            </a:pPr>
            <a:r>
              <a:rPr lang="pt-BR" sz="1100" b="1"/>
              <a:t>Bridge ID (BID)</a:t>
            </a:r>
          </a:p>
          <a:p>
            <a:pPr rtl="0">
              <a:spcBef>
                <a:spcPts val="0"/>
              </a:spcBef>
              <a:spcAft>
                <a:spcPts val="0"/>
              </a:spcAft>
              <a:buFont typeface="Arial" panose="020B0604020202020204" pitchFamily="34" charset="0"/>
              <a:buChar char="•"/>
            </a:pPr>
            <a:r>
              <a:rPr lang="pt-BR" sz="1100" b="1"/>
              <a:t>Root ID</a:t>
            </a:r>
          </a:p>
          <a:p>
            <a:pPr rtl="0">
              <a:spcBef>
                <a:spcPts val="0"/>
              </a:spcBef>
              <a:spcAft>
                <a:spcPts val="0"/>
              </a:spcAft>
              <a:buFont typeface="Arial" panose="020B0604020202020204" pitchFamily="34" charset="0"/>
              <a:buChar char="•"/>
            </a:pPr>
            <a:r>
              <a:rPr lang="pt-BR" sz="1100" b="1"/>
              <a:t>Bridge Protocol Data Unit (BPDU)</a:t>
            </a:r>
          </a:p>
          <a:p>
            <a:pPr rtl="0">
              <a:spcBef>
                <a:spcPts val="0"/>
              </a:spcBef>
              <a:spcAft>
                <a:spcPts val="0"/>
              </a:spcAft>
              <a:buFont typeface="Arial" panose="020B0604020202020204" pitchFamily="34" charset="0"/>
              <a:buChar char="•"/>
            </a:pPr>
            <a:r>
              <a:rPr lang="pt-BR" sz="1100" b="1"/>
              <a:t>Bridge Priority</a:t>
            </a:r>
          </a:p>
          <a:p>
            <a:pPr rtl="0">
              <a:spcBef>
                <a:spcPts val="0"/>
              </a:spcBef>
              <a:spcAft>
                <a:spcPts val="0"/>
              </a:spcAft>
              <a:buFont typeface="Arial" panose="020B0604020202020204" pitchFamily="34" charset="0"/>
              <a:buChar char="•"/>
            </a:pPr>
            <a:r>
              <a:rPr lang="pt-BR" sz="1100" b="1"/>
              <a:t>Extended System ID</a:t>
            </a:r>
          </a:p>
          <a:p>
            <a:pPr rtl="0">
              <a:spcBef>
                <a:spcPts val="0"/>
              </a:spcBef>
              <a:spcAft>
                <a:spcPts val="0"/>
              </a:spcAft>
              <a:buFont typeface="Arial" panose="020B0604020202020204" pitchFamily="34" charset="0"/>
              <a:buChar char="•"/>
            </a:pPr>
            <a:r>
              <a:rPr lang="pt-BR" sz="1100" b="1"/>
              <a:t>short path cost</a:t>
            </a:r>
          </a:p>
          <a:p>
            <a:pPr rtl="0">
              <a:spcBef>
                <a:spcPts val="0"/>
              </a:spcBef>
              <a:spcAft>
                <a:spcPts val="0"/>
              </a:spcAft>
              <a:buFont typeface="Arial" panose="020B0604020202020204" pitchFamily="34" charset="0"/>
              <a:buChar char="•"/>
            </a:pPr>
            <a:r>
              <a:rPr lang="pt-BR" sz="1100" b="1"/>
              <a:t>long path cost</a:t>
            </a:r>
          </a:p>
          <a:p>
            <a:pPr rtl="0">
              <a:spcBef>
                <a:spcPts val="0"/>
              </a:spcBef>
              <a:spcAft>
                <a:spcPts val="0"/>
              </a:spcAft>
              <a:buFont typeface="Arial" panose="020B0604020202020204" pitchFamily="34" charset="0"/>
              <a:buChar char="•"/>
            </a:pPr>
            <a:r>
              <a:rPr lang="pt-BR" sz="1100" b="1"/>
              <a:t>root path cost</a:t>
            </a:r>
          </a:p>
          <a:p>
            <a:pPr rtl="0">
              <a:spcBef>
                <a:spcPts val="0"/>
              </a:spcBef>
              <a:spcAft>
                <a:spcPts val="0"/>
              </a:spcAft>
              <a:buFont typeface="Arial" panose="020B0604020202020204" pitchFamily="34" charset="0"/>
              <a:buChar char="•"/>
            </a:pPr>
            <a:r>
              <a:rPr lang="pt-BR" sz="1100" b="1"/>
              <a:t>Rapid STP (RSTP)</a:t>
            </a:r>
          </a:p>
          <a:p>
            <a:pPr rtl="0">
              <a:spcBef>
                <a:spcPts val="0"/>
              </a:spcBef>
              <a:spcAft>
                <a:spcPts val="0"/>
              </a:spcAft>
              <a:buFont typeface="Arial" panose="020B0604020202020204" pitchFamily="34" charset="0"/>
              <a:buChar char="•"/>
            </a:pPr>
            <a:r>
              <a:rPr lang="pt-BR" sz="1100" b="1"/>
              <a:t>port priority</a:t>
            </a:r>
          </a:p>
          <a:p>
            <a:pPr rtl="0">
              <a:spcBef>
                <a:spcPts val="0"/>
              </a:spcBef>
              <a:spcAft>
                <a:spcPts val="0"/>
              </a:spcAft>
              <a:buFont typeface="Arial" panose="020B0604020202020204" pitchFamily="34" charset="0"/>
              <a:buChar char="•"/>
            </a:pPr>
            <a:r>
              <a:rPr lang="pt-BR" sz="1100" b="1"/>
              <a:t>Hello timer</a:t>
            </a:r>
          </a:p>
          <a:p>
            <a:pPr>
              <a:spcBef>
                <a:spcPts val="0"/>
              </a:spcBef>
              <a:spcAft>
                <a:spcPts val="0"/>
              </a:spcAft>
              <a:buFont typeface="Arial" panose="020B0604020202020204" pitchFamily="34" charset="0"/>
              <a:buChar char="•"/>
            </a:pPr>
            <a:endParaRPr lang="en-US" sz="1100" b="1" dirty="0"/>
          </a:p>
        </p:txBody>
      </p:sp>
      <p:sp>
        <p:nvSpPr>
          <p:cNvPr id="2" name="TextBox 1">
            <a:extLst>
              <a:ext uri="{FF2B5EF4-FFF2-40B4-BE49-F238E27FC236}">
                <a16:creationId xmlns:a16="http://schemas.microsoft.com/office/drawing/2014/main" id="{645FB8B2-BFC7-4B4A-9CCD-E78B6DB767A1}"/>
              </a:ext>
            </a:extLst>
          </p:cNvPr>
          <p:cNvSpPr txBox="1"/>
          <p:nvPr/>
        </p:nvSpPr>
        <p:spPr>
          <a:xfrm>
            <a:off x="4482988" y="962952"/>
            <a:ext cx="3158237" cy="2292935"/>
          </a:xfrm>
          <a:prstGeom prst="rect">
            <a:avLst/>
          </a:prstGeom>
          <a:noFill/>
        </p:spPr>
        <p:txBody>
          <a:bodyPr wrap="none" rtlCol="0">
            <a:spAutoFit/>
          </a:bodyPr>
          <a:lstStyle/>
          <a:p>
            <a:pPr marL="285750" indent="-285750" rtl="0">
              <a:spcBef>
                <a:spcPts val="0"/>
              </a:spcBef>
              <a:spcAft>
                <a:spcPts val="0"/>
              </a:spcAft>
              <a:buFont typeface="Arial" panose="020B0604020202020204" pitchFamily="34" charset="0"/>
              <a:buChar char="•"/>
            </a:pPr>
            <a:r>
              <a:rPr lang="pt-BR" sz="1100" b="1">
                <a:solidFill>
                  <a:srgbClr val="000000"/>
                </a:solidFill>
              </a:rPr>
              <a:t>Max Age timer</a:t>
            </a:r>
          </a:p>
          <a:p>
            <a:pPr marL="285750" indent="-285750" rtl="0">
              <a:spcBef>
                <a:spcPts val="0"/>
              </a:spcBef>
              <a:spcAft>
                <a:spcPts val="0"/>
              </a:spcAft>
              <a:buFont typeface="Arial" panose="020B0604020202020204" pitchFamily="34" charset="0"/>
              <a:buChar char="•"/>
            </a:pPr>
            <a:r>
              <a:rPr lang="pt-BR" sz="1100" b="1">
                <a:solidFill>
                  <a:srgbClr val="000000"/>
                </a:solidFill>
              </a:rPr>
              <a:t>Forward Delay timers</a:t>
            </a:r>
          </a:p>
          <a:p>
            <a:pPr marL="285750" indent="-285750" rtl="0">
              <a:spcBef>
                <a:spcPts val="0"/>
              </a:spcBef>
              <a:spcAft>
                <a:spcPts val="0"/>
              </a:spcAft>
              <a:buFont typeface="Arial" panose="020B0604020202020204" pitchFamily="34" charset="0"/>
              <a:buChar char="•"/>
            </a:pPr>
            <a:r>
              <a:rPr lang="pt-BR" sz="1100" b="1">
                <a:solidFill>
                  <a:srgbClr val="000000"/>
                </a:solidFill>
              </a:rPr>
              <a:t>Blocking</a:t>
            </a:r>
          </a:p>
          <a:p>
            <a:pPr marL="285750" indent="-285750" rtl="0">
              <a:spcBef>
                <a:spcPts val="0"/>
              </a:spcBef>
              <a:spcAft>
                <a:spcPts val="0"/>
              </a:spcAft>
              <a:buFont typeface="Arial" panose="020B0604020202020204" pitchFamily="34" charset="0"/>
              <a:buChar char="•"/>
            </a:pPr>
            <a:r>
              <a:rPr lang="pt-BR" sz="1100" b="1">
                <a:solidFill>
                  <a:srgbClr val="000000"/>
                </a:solidFill>
              </a:rPr>
              <a:t>Forwarding</a:t>
            </a:r>
          </a:p>
          <a:p>
            <a:pPr marL="285750" indent="-285750" rtl="0">
              <a:spcBef>
                <a:spcPts val="0"/>
              </a:spcBef>
              <a:spcAft>
                <a:spcPts val="0"/>
              </a:spcAft>
              <a:buFont typeface="Arial" panose="020B0604020202020204" pitchFamily="34" charset="0"/>
              <a:buChar char="•"/>
            </a:pPr>
            <a:r>
              <a:rPr lang="pt-BR" sz="1100" b="1">
                <a:solidFill>
                  <a:srgbClr val="000000"/>
                </a:solidFill>
              </a:rPr>
              <a:t>Discarding</a:t>
            </a:r>
          </a:p>
          <a:p>
            <a:pPr marL="285750" indent="-285750" rtl="0">
              <a:spcBef>
                <a:spcPts val="0"/>
              </a:spcBef>
              <a:spcAft>
                <a:spcPts val="0"/>
              </a:spcAft>
              <a:buFont typeface="Arial" panose="020B0604020202020204" pitchFamily="34" charset="0"/>
              <a:buChar char="•"/>
            </a:pPr>
            <a:r>
              <a:rPr lang="pt-BR" sz="1100" b="1">
                <a:solidFill>
                  <a:srgbClr val="000000"/>
                </a:solidFill>
              </a:rPr>
              <a:t>Per-VLAN Spanning Tree (PVST)</a:t>
            </a:r>
          </a:p>
          <a:p>
            <a:pPr marL="285750" indent="-285750" rtl="0">
              <a:spcBef>
                <a:spcPts val="0"/>
              </a:spcBef>
              <a:spcAft>
                <a:spcPts val="0"/>
              </a:spcAft>
              <a:buFont typeface="Arial" panose="020B0604020202020204" pitchFamily="34" charset="0"/>
              <a:buChar char="•"/>
            </a:pPr>
            <a:r>
              <a:rPr lang="pt-BR" sz="1100" b="1">
                <a:solidFill>
                  <a:srgbClr val="000000"/>
                </a:solidFill>
              </a:rPr>
              <a:t>PVST+</a:t>
            </a:r>
          </a:p>
          <a:p>
            <a:pPr marL="285750" indent="-285750" rtl="0">
              <a:spcBef>
                <a:spcPts val="0"/>
              </a:spcBef>
              <a:spcAft>
                <a:spcPts val="0"/>
              </a:spcAft>
              <a:buFont typeface="Arial" panose="020B0604020202020204" pitchFamily="34" charset="0"/>
              <a:buChar char="•"/>
            </a:pPr>
            <a:r>
              <a:rPr lang="pt-BR" sz="1100" b="1">
                <a:solidFill>
                  <a:srgbClr val="000000"/>
                </a:solidFill>
              </a:rPr>
              <a:t>Rapid PVST+</a:t>
            </a:r>
          </a:p>
          <a:p>
            <a:pPr marL="285750" indent="-285750" rtl="0">
              <a:spcBef>
                <a:spcPts val="0"/>
              </a:spcBef>
              <a:spcAft>
                <a:spcPts val="0"/>
              </a:spcAft>
              <a:buFont typeface="Arial" panose="020B0604020202020204" pitchFamily="34" charset="0"/>
              <a:buChar char="•"/>
            </a:pPr>
            <a:r>
              <a:rPr lang="pt-BR" sz="1100" b="1">
                <a:solidFill>
                  <a:srgbClr val="000000"/>
                </a:solidFill>
              </a:rPr>
              <a:t>Multiple Spanning Tree Protocol (MSTP)</a:t>
            </a:r>
          </a:p>
          <a:p>
            <a:pPr marL="285750" indent="-285750" rtl="0">
              <a:spcBef>
                <a:spcPts val="0"/>
              </a:spcBef>
              <a:spcAft>
                <a:spcPts val="0"/>
              </a:spcAft>
              <a:buFont typeface="Arial" panose="020B0604020202020204" pitchFamily="34" charset="0"/>
              <a:buChar char="•"/>
            </a:pPr>
            <a:r>
              <a:rPr lang="pt-BR" sz="1100" b="1">
                <a:solidFill>
                  <a:srgbClr val="000000"/>
                </a:solidFill>
              </a:rPr>
              <a:t>Multiple Spanning Tree (MST)</a:t>
            </a:r>
          </a:p>
          <a:p>
            <a:pPr marL="285750" indent="-285750" rtl="0">
              <a:spcBef>
                <a:spcPts val="0"/>
              </a:spcBef>
              <a:spcAft>
                <a:spcPts val="0"/>
              </a:spcAft>
              <a:buFont typeface="Arial" panose="020B0604020202020204" pitchFamily="34" charset="0"/>
              <a:buChar char="•"/>
            </a:pPr>
            <a:r>
              <a:rPr lang="pt-BR" sz="1100" b="1">
                <a:solidFill>
                  <a:srgbClr val="000000"/>
                </a:solidFill>
              </a:rPr>
              <a:t>PortFast</a:t>
            </a:r>
          </a:p>
          <a:p>
            <a:pPr marL="285750" indent="-285750" rtl="0">
              <a:spcBef>
                <a:spcPts val="0"/>
              </a:spcBef>
              <a:spcAft>
                <a:spcPts val="0"/>
              </a:spcAft>
              <a:buFont typeface="Arial" panose="020B0604020202020204" pitchFamily="34" charset="0"/>
              <a:buChar char="•"/>
            </a:pPr>
            <a:r>
              <a:rPr lang="pt-BR" sz="1100" b="1">
                <a:solidFill>
                  <a:srgbClr val="000000"/>
                </a:solidFill>
              </a:rPr>
              <a:t>BPDU Guard</a:t>
            </a:r>
          </a:p>
          <a:p>
            <a:endParaRPr lang="en-US" sz="1100" dirty="0">
              <a:solidFill>
                <a:srgbClr val="000000"/>
              </a:solidFill>
            </a:endParaRP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pt-BR"/>
              <a:t>Module 5: Activities</a:t>
            </a:r>
          </a:p>
        </p:txBody>
      </p:sp>
      <p:sp>
        <p:nvSpPr>
          <p:cNvPr id="6147" name="Rectangle 34"/>
          <p:cNvSpPr>
            <a:spLocks noGrp="1" noChangeArrowheads="1"/>
          </p:cNvSpPr>
          <p:nvPr>
            <p:ph idx="1"/>
          </p:nvPr>
        </p:nvSpPr>
        <p:spPr>
          <a:xfrm>
            <a:off x="144065" y="733629"/>
            <a:ext cx="8695135" cy="348414"/>
          </a:xfrm>
        </p:spPr>
        <p:txBody>
          <a:bodyPr/>
          <a:lstStyle/>
          <a:p>
            <a:pPr marL="0" indent="0" rtl="0">
              <a:spcBef>
                <a:spcPct val="30000"/>
              </a:spcBef>
              <a:buNone/>
            </a:pPr>
            <a:r>
              <a:rPr lang="pt-BR"/>
              <a:t>What activities are associated with this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285102660"/>
              </p:ext>
            </p:extLst>
          </p:nvPr>
        </p:nvGraphicFramePr>
        <p:xfrm>
          <a:off x="455999" y="1082042"/>
          <a:ext cx="8229418" cy="2055354"/>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pt-B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200"/>
                        <a:t>Activity Type</a:t>
                      </a:r>
                    </a:p>
                  </a:txBody>
                  <a:tcPr marL="68580" marR="68580" marT="34290" marB="34290" anchor="ctr"/>
                </a:tc>
                <a:tc>
                  <a:txBody>
                    <a:bodyPr/>
                    <a:lstStyle/>
                    <a:p>
                      <a:pPr rtl="0"/>
                      <a:r>
                        <a:rPr lang="pt-BR" sz="1200"/>
                        <a:t>Activity Name</a:t>
                      </a:r>
                    </a:p>
                  </a:txBody>
                  <a:tcPr marL="68580" marR="68580" marT="34290" marB="34290" anchor="ctr"/>
                </a:tc>
                <a:tc>
                  <a:txBody>
                    <a:bodyPr/>
                    <a:lstStyle/>
                    <a:p>
                      <a:pPr rtl="0"/>
                      <a:r>
                        <a:rPr lang="pt-BR" sz="120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pt-BR" sz="1100">
                          <a:solidFill>
                            <a:srgbClr val="000000"/>
                          </a:solidFill>
                        </a:rPr>
                        <a:t>5.1.8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Video</a:t>
                      </a:r>
                    </a:p>
                  </a:txBody>
                  <a:tcPr marL="68580" marR="68580" marT="34290" marB="34290" anchor="ctr"/>
                </a:tc>
                <a:tc>
                  <a:txBody>
                    <a:bodyPr/>
                    <a:lstStyle/>
                    <a:p>
                      <a:pPr rtl="0"/>
                      <a:r>
                        <a:rPr lang="pt-BR" sz="1100">
                          <a:solidFill>
                            <a:srgbClr val="000000"/>
                          </a:solidFill>
                        </a:rPr>
                        <a:t>Observe STP Operation</a:t>
                      </a:r>
                    </a:p>
                  </a:txBody>
                  <a:tcPr marL="68580" marR="68580" marT="34290" marB="34290" anchor="ctr"/>
                </a:tc>
                <a:tc>
                  <a:txBody>
                    <a:bodyPr/>
                    <a:lstStyle/>
                    <a:p>
                      <a:pPr rtl="0"/>
                      <a:r>
                        <a:rPr lang="pt-BR" sz="110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pt-BR" sz="1100">
                          <a:solidFill>
                            <a:srgbClr val="000000"/>
                          </a:solidFill>
                        </a:rPr>
                        <a:t>5.1.9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Packet Tracer</a:t>
                      </a:r>
                    </a:p>
                  </a:txBody>
                  <a:tcPr marL="68580" marR="68580" marT="34290" marB="34290" anchor="ctr"/>
                </a:tc>
                <a:tc>
                  <a:txBody>
                    <a:bodyPr/>
                    <a:lstStyle/>
                    <a:p>
                      <a:pPr rtl="0"/>
                      <a:r>
                        <a:rPr lang="pt-BR" sz="1100">
                          <a:solidFill>
                            <a:srgbClr val="000000"/>
                          </a:solidFill>
                        </a:rPr>
                        <a:t>Investigate STP Loop Prevention</a:t>
                      </a:r>
                    </a:p>
                  </a:txBody>
                  <a:tcPr marL="68580" marR="68580" marT="34290" marB="34290" anchor="ctr"/>
                </a:tc>
                <a:tc>
                  <a:txBody>
                    <a:bodyPr/>
                    <a:lstStyle/>
                    <a:p>
                      <a:pPr rtl="0"/>
                      <a:r>
                        <a:rPr lang="pt-BR" sz="110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rtl="0"/>
                      <a:r>
                        <a:rPr lang="pt-BR" sz="1100">
                          <a:solidFill>
                            <a:srgbClr val="000000"/>
                          </a:solidFill>
                        </a:rPr>
                        <a:t>5.1.10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Purpose of STP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10008"/>
                  </a:ext>
                </a:extLst>
              </a:tr>
              <a:tr h="350784">
                <a:tc>
                  <a:txBody>
                    <a:bodyPr/>
                    <a:lstStyle/>
                    <a:p>
                      <a:pPr algn="ctr" rtl="0"/>
                      <a:r>
                        <a:rPr lang="pt-BR" sz="1100">
                          <a:solidFill>
                            <a:srgbClr val="000000"/>
                          </a:solidFill>
                        </a:rPr>
                        <a:t>5.2.12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STP Operations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pt-BR" sz="1100">
                          <a:solidFill>
                            <a:srgbClr val="000000"/>
                          </a:solidFill>
                        </a:rPr>
                        <a:t>5.3.6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Evolution of STP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522544737"/>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pt-BR"/>
              <a:t>Module 5: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pt-BR" sz="1600"/>
              <a:t>Prior to teaching Module 5, the instructor should:</a:t>
            </a:r>
          </a:p>
          <a:p>
            <a:pPr rtl="0">
              <a:lnSpc>
                <a:spcPct val="85000"/>
              </a:lnSpc>
              <a:spcBef>
                <a:spcPct val="30000"/>
              </a:spcBef>
              <a:buFont typeface="Arial" panose="020B0604020202020204" pitchFamily="34" charset="0"/>
              <a:buChar char="•"/>
            </a:pPr>
            <a:r>
              <a:rPr lang="pt-BR" sz="1600"/>
              <a:t>Review the activities and assessments for this module.</a:t>
            </a:r>
          </a:p>
          <a:p>
            <a:pPr rtl="0">
              <a:lnSpc>
                <a:spcPct val="85000"/>
              </a:lnSpc>
              <a:spcBef>
                <a:spcPct val="30000"/>
              </a:spcBef>
              <a:buFont typeface="Arial" panose="020B0604020202020204" pitchFamily="34" charset="0"/>
              <a:buChar char="•"/>
            </a:pPr>
            <a:r>
              <a:rPr lang="pt-BR" sz="1600"/>
              <a:t>Try to include as many questions as possible to keep students engaged during classroom presentation</a:t>
            </a:r>
            <a:r>
              <a:rPr lang="pt-BR" sz="1400"/>
              <a:t>.</a:t>
            </a:r>
          </a:p>
          <a:p>
            <a:pPr>
              <a:lnSpc>
                <a:spcPct val="85000"/>
              </a:lnSpc>
              <a:spcBef>
                <a:spcPct val="30000"/>
              </a:spcBef>
              <a:buFont typeface="Arial" panose="020B0604020202020204" pitchFamily="34" charset="0"/>
              <a:buChar char="•"/>
            </a:pPr>
            <a:endParaRPr lang="en-US" sz="1400" dirty="0"/>
          </a:p>
          <a:p>
            <a:pPr marL="0" indent="0" rtl="0">
              <a:lnSpc>
                <a:spcPct val="85000"/>
              </a:lnSpc>
              <a:spcBef>
                <a:spcPct val="30000"/>
              </a:spcBef>
              <a:buNone/>
            </a:pPr>
            <a:r>
              <a:rPr lang="pt-BR" sz="1600"/>
              <a:t>Topic 5.1</a:t>
            </a:r>
          </a:p>
          <a:p>
            <a:pPr marL="142875" lvl="1" indent="0" rtl="0">
              <a:lnSpc>
                <a:spcPct val="85000"/>
              </a:lnSpc>
              <a:spcBef>
                <a:spcPct val="30000"/>
              </a:spcBef>
              <a:buNone/>
            </a:pPr>
            <a:r>
              <a:rPr lang="pt-BR" sz="1600"/>
              <a:t>Ask the students or have a class discussion:</a:t>
            </a:r>
          </a:p>
          <a:p>
            <a:pPr lvl="2" rtl="0">
              <a:lnSpc>
                <a:spcPct val="85000"/>
              </a:lnSpc>
              <a:spcBef>
                <a:spcPct val="30000"/>
              </a:spcBef>
            </a:pPr>
            <a:r>
              <a:rPr lang="pt-BR" sz="1600"/>
              <a:t>Do you think the threat of broadcast storms is still present, given modern switching technology?</a:t>
            </a:r>
          </a:p>
          <a:p>
            <a:pPr lvl="2" rtl="0">
              <a:lnSpc>
                <a:spcPct val="85000"/>
              </a:lnSpc>
              <a:spcBef>
                <a:spcPct val="30000"/>
              </a:spcBef>
            </a:pPr>
            <a:r>
              <a:rPr lang="pt-BR" sz="1600"/>
              <a:t>Search the Internet for Radia Perlman’s poem “Algoryme” and read it. Do you think it describes the Spanning Tree Algorithm very well?</a:t>
            </a:r>
          </a:p>
          <a:p>
            <a:pPr>
              <a:lnSpc>
                <a:spcPct val="85000"/>
              </a:lnSpc>
              <a:spcBef>
                <a:spcPct val="30000"/>
              </a:spcBef>
              <a:buFont typeface="Arial" panose="020B0604020202020204" pitchFamily="34" charset="0"/>
              <a:buChar char="•"/>
            </a:pPr>
            <a:endParaRPr lang="en-US" sz="1400" dirty="0"/>
          </a:p>
          <a:p>
            <a:pPr marL="142875" lvl="1" indent="0">
              <a:lnSpc>
                <a:spcPct val="85000"/>
              </a:lnSpc>
              <a:spcBef>
                <a:spcPct val="30000"/>
              </a:spcBef>
              <a:buNone/>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pt-BR"/>
              <a:t>Module 5: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pt-BR" sz="1600"/>
              <a:t>Topic 5.2</a:t>
            </a:r>
          </a:p>
          <a:p>
            <a:pPr marL="142875" lvl="1" indent="0" rtl="0">
              <a:lnSpc>
                <a:spcPct val="85000"/>
              </a:lnSpc>
              <a:spcBef>
                <a:spcPct val="30000"/>
              </a:spcBef>
              <a:buNone/>
            </a:pPr>
            <a:r>
              <a:rPr lang="pt-BR" sz="1600"/>
              <a:t>Ask the students or have a class discussion:</a:t>
            </a:r>
          </a:p>
          <a:p>
            <a:pPr lvl="2" rtl="0">
              <a:lnSpc>
                <a:spcPct val="85000"/>
              </a:lnSpc>
              <a:spcBef>
                <a:spcPct val="30000"/>
              </a:spcBef>
            </a:pPr>
            <a:r>
              <a:rPr lang="pt-BR" sz="1600"/>
              <a:t>How appropriate do you think the standard Spanning Tree timers are for today’s switched networks?</a:t>
            </a:r>
          </a:p>
          <a:p>
            <a:pPr lvl="2" rtl="0">
              <a:lnSpc>
                <a:spcPct val="85000"/>
              </a:lnSpc>
              <a:spcBef>
                <a:spcPct val="30000"/>
              </a:spcBef>
            </a:pPr>
            <a:r>
              <a:rPr lang="pt-BR" sz="1600"/>
              <a:t>How much complexity does Per-VLAN Spanning Tree add to the network?</a:t>
            </a:r>
          </a:p>
          <a:p>
            <a:pPr marL="0" indent="0" rtl="0">
              <a:lnSpc>
                <a:spcPct val="85000"/>
              </a:lnSpc>
              <a:spcBef>
                <a:spcPct val="30000"/>
              </a:spcBef>
              <a:buNone/>
            </a:pPr>
            <a:r>
              <a:rPr lang="pt-BR" sz="1600"/>
              <a:t>Topic 5.3</a:t>
            </a:r>
          </a:p>
          <a:p>
            <a:pPr marL="142875" lvl="1" indent="0" rtl="0">
              <a:lnSpc>
                <a:spcPct val="85000"/>
              </a:lnSpc>
              <a:spcBef>
                <a:spcPct val="30000"/>
              </a:spcBef>
              <a:buNone/>
            </a:pPr>
            <a:r>
              <a:rPr lang="pt-BR" sz="1600"/>
              <a:t>Ask the students or have a class discussion:</a:t>
            </a:r>
          </a:p>
          <a:p>
            <a:pPr lvl="2" rtl="0">
              <a:lnSpc>
                <a:spcPct val="85000"/>
              </a:lnSpc>
              <a:spcBef>
                <a:spcPct val="30000"/>
              </a:spcBef>
            </a:pPr>
            <a:r>
              <a:rPr lang="pt-BR" sz="1600"/>
              <a:t>From your perspective, what significant advantage does RSTP provide over STP?</a:t>
            </a:r>
          </a:p>
          <a:p>
            <a:pPr lvl="2" rtl="0">
              <a:lnSpc>
                <a:spcPct val="85000"/>
              </a:lnSpc>
              <a:spcBef>
                <a:spcPct val="30000"/>
              </a:spcBef>
            </a:pPr>
            <a:r>
              <a:rPr lang="pt-BR" sz="1600"/>
              <a:t>PortFast allows a port to go into forwarding mode immediately. Who benefits the most from this capability?</a:t>
            </a:r>
          </a:p>
          <a:p>
            <a:pPr marL="630238" lvl="2" indent="-214313">
              <a:buFont typeface="Arial" panose="020B0604020202020204" pitchFamily="34" charset="0"/>
              <a:buChar char="•"/>
            </a:pPr>
            <a:endParaRPr lang="en-US" sz="1600" dirty="0"/>
          </a:p>
          <a:p>
            <a:pPr marL="630238" lvl="2" indent="-214313">
              <a:buFont typeface="Arial" panose="020B0604020202020204" pitchFamily="34" charset="0"/>
              <a:buChar char="•"/>
            </a:pPr>
            <a:endParaRPr lang="en-US" sz="1600"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solidFill>
                <a:srgbClr val="FF0000"/>
              </a:solidFill>
            </a:endParaRP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pt-BR">
                <a:solidFill>
                  <a:schemeClr val="accent5">
                    <a:lumMod val="40000"/>
                    <a:lumOff val="60000"/>
                  </a:schemeClr>
                </a:solidFill>
              </a:rPr>
              <a:t>Módulo 5: Conceitos STP</a:t>
            </a:r>
          </a:p>
        </p:txBody>
      </p:sp>
      <p:sp>
        <p:nvSpPr>
          <p:cNvPr id="7" name="Subtitle 6"/>
          <p:cNvSpPr>
            <a:spLocks noGrp="1"/>
          </p:cNvSpPr>
          <p:nvPr>
            <p:ph type="subTitle" idx="1"/>
          </p:nvPr>
        </p:nvSpPr>
        <p:spPr>
          <a:xfrm>
            <a:off x="469497" y="3809526"/>
            <a:ext cx="2368954" cy="902174"/>
          </a:xfrm>
        </p:spPr>
        <p:txBody>
          <a:bodyPr/>
          <a:lstStyle/>
          <a:p>
            <a:pPr rtl="0"/>
            <a:r>
              <a:rPr lang="pt-BR">
                <a:solidFill>
                  <a:schemeClr val="accent5">
                    <a:lumMod val="40000"/>
                    <a:lumOff val="60000"/>
                  </a:schemeClr>
                </a:solidFill>
              </a:rPr>
              <a:t>Switching, Routing, e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5377</TotalTime>
  <Words>6492</Words>
  <Application>Microsoft Office PowerPoint</Application>
  <PresentationFormat>On-screen Show (16:9)</PresentationFormat>
  <Paragraphs>524</Paragraphs>
  <Slides>52</Slides>
  <Notes>50</Notes>
  <HiddenSlides>6</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Default Theme</vt:lpstr>
      <vt:lpstr>Módulo 5: Conceitos STP</vt:lpstr>
      <vt:lpstr>Instructor Materials – Module 5 Planning Guide</vt:lpstr>
      <vt:lpstr>O que esperar neste módulo</vt:lpstr>
      <vt:lpstr>O que esperar neste módulo (Cont.)</vt:lpstr>
      <vt:lpstr>Check Your Understanding</vt:lpstr>
      <vt:lpstr>Module 5: Activities</vt:lpstr>
      <vt:lpstr>Module 5: Best Practices</vt:lpstr>
      <vt:lpstr>Module 5: Best Practices (Cont.)</vt:lpstr>
      <vt:lpstr>Módulo 5: Conceitos STP</vt:lpstr>
      <vt:lpstr>Objetivos do módulo</vt:lpstr>
      <vt:lpstr>5.1 Purpose of STP</vt:lpstr>
      <vt:lpstr>Finalidade da redundância de STP em redes comutadas de camada 2</vt:lpstr>
      <vt:lpstr>Finalidade doprotocolo STPSpanning Tree</vt:lpstr>
      <vt:lpstr>Finalidade dorecálculoSTP</vt:lpstr>
      <vt:lpstr>Finalidade dos problemas de STP com links redundantes de switch</vt:lpstr>
      <vt:lpstr>Finalidade de STP Layer 2 Loops</vt:lpstr>
      <vt:lpstr>Finalidade datempestade detransmissãoSTP</vt:lpstr>
      <vt:lpstr>Finalidade do STP O algoritmo de árvore de abrangência</vt:lpstr>
      <vt:lpstr>Finalidade do STP O Algoritmo de Árvore de Abrangência (Cont.) </vt:lpstr>
      <vt:lpstr>Finalidade do Vídeo STP — Observar a Operação STP</vt:lpstr>
      <vt:lpstr>Finalidade dorastreador depacotes STP — investigue a prevenção de loop de STP</vt:lpstr>
      <vt:lpstr>5.2 STP Operations</vt:lpstr>
      <vt:lpstr> Etapas de operações de STP para uma topologia sem loop</vt:lpstr>
      <vt:lpstr> Etapas de operações de STP para uma topologia sem loop (Cont.) </vt:lpstr>
      <vt:lpstr>STP Operations 1. Eleger a ponte raiz</vt:lpstr>
      <vt:lpstr> Impacto das operações de STP dos lances padrão</vt:lpstr>
      <vt:lpstr>Operações de STP Determinam o custo do caminho raiz</vt:lpstr>
      <vt:lpstr>STP Operations 2. Elege as portasraiz</vt:lpstr>
      <vt:lpstr>STP Operations 3. Elege Portas Designadas</vt:lpstr>
      <vt:lpstr>STP Operations 4. Elege portasalternativas (bloqueadas)</vt:lpstr>
      <vt:lpstr>Operações de STP eleger uma porta raiz de vários caminhos de custo igual</vt:lpstr>
      <vt:lpstr>Operações de STP eleger uma porta raiz a partir de vários caminhos de custo igual (Cont.) </vt:lpstr>
      <vt:lpstr>Operações de STP eleger uma porta raiz a partir de vários caminhos de custo igual (Cont.) </vt:lpstr>
      <vt:lpstr>Operações de STP eleger uma porta raiz a partir de vários caminhos de custo igual (Cont.) </vt:lpstr>
      <vt:lpstr>Operações STPTimersSTP e Estados de Porto</vt:lpstr>
      <vt:lpstr>Operações STPTemporizadoresSTP e Estados de Porta (Cont.) </vt:lpstr>
      <vt:lpstr>Detalhesoperacionais das operações STP de cada estado da porta</vt:lpstr>
      <vt:lpstr> Árvore de abrangência de operações de STP por VLAN</vt:lpstr>
      <vt:lpstr>5.3 Evolution of STP</vt:lpstr>
      <vt:lpstr>Evolução das diferentes versões de STP do STP</vt:lpstr>
      <vt:lpstr>Evolução das diferentes versões de STP do STP (Cont.) </vt:lpstr>
      <vt:lpstr>Evolução dosconceitosSTP RSTP</vt:lpstr>
      <vt:lpstr>Evolução dosEstados de PortaSTP RSTP e Funções de Porta</vt:lpstr>
      <vt:lpstr>Evolução dosEstados de Porta e Funções de PortaSTP RSTP (Cont.) </vt:lpstr>
      <vt:lpstr>Evolução do STP PortFast e BPDU Guard</vt:lpstr>
      <vt:lpstr>Evolução das Alternativas STP ao STP</vt:lpstr>
      <vt:lpstr>5.4 Module Practice and Quiz</vt:lpstr>
      <vt:lpstr>Module Practice and Quiz What Did I Learn In This Module?</vt:lpstr>
      <vt:lpstr>Módulo Prática e Quiz O que aprendi neste módulo? (continuação)</vt:lpstr>
      <vt:lpstr>Módulo Prática e Quiz O que aprendi neste módulo? (continuação)</vt:lpstr>
      <vt:lpstr>Module 5: STP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374</cp:revision>
  <dcterms:created xsi:type="dcterms:W3CDTF">2019-10-18T06:21:22Z</dcterms:created>
  <dcterms:modified xsi:type="dcterms:W3CDTF">2020-05-29T03:27:14Z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