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513" r:id="rId2"/>
    <p:sldId id="730" r:id="rId3"/>
    <p:sldId id="1070" r:id="rId4"/>
    <p:sldId id="1071" r:id="rId5"/>
    <p:sldId id="1053" r:id="rId6"/>
    <p:sldId id="763" r:id="rId7"/>
    <p:sldId id="1052" r:id="rId8"/>
    <p:sldId id="1197" r:id="rId9"/>
    <p:sldId id="876" r:id="rId10"/>
    <p:sldId id="860" r:id="rId11"/>
    <p:sldId id="759" r:id="rId12"/>
    <p:sldId id="1108" r:id="rId13"/>
    <p:sldId id="1176" r:id="rId14"/>
    <p:sldId id="1177" r:id="rId15"/>
    <p:sldId id="1178" r:id="rId16"/>
    <p:sldId id="1179" r:id="rId17"/>
    <p:sldId id="1180" r:id="rId18"/>
    <p:sldId id="1181" r:id="rId19"/>
    <p:sldId id="1182" r:id="rId20"/>
    <p:sldId id="1183" r:id="rId21"/>
    <p:sldId id="1184" r:id="rId22"/>
    <p:sldId id="1103" r:id="rId23"/>
    <p:sldId id="1172" r:id="rId24"/>
    <p:sldId id="1185" r:id="rId25"/>
    <p:sldId id="1186" r:id="rId26"/>
    <p:sldId id="1187" r:id="rId27"/>
    <p:sldId id="1171" r:id="rId28"/>
    <p:sldId id="1173" r:id="rId29"/>
    <p:sldId id="1188" r:id="rId30"/>
    <p:sldId id="1189" r:id="rId31"/>
    <p:sldId id="1190" r:id="rId32"/>
    <p:sldId id="1191" r:id="rId33"/>
    <p:sldId id="1192" r:id="rId34"/>
    <p:sldId id="1193" r:id="rId35"/>
    <p:sldId id="1194" r:id="rId36"/>
    <p:sldId id="957" r:id="rId37"/>
    <p:sldId id="1138" r:id="rId38"/>
    <p:sldId id="1174" r:id="rId39"/>
    <p:sldId id="1175" r:id="rId40"/>
    <p:sldId id="1195" r:id="rId41"/>
    <p:sldId id="1196" r:id="rId42"/>
    <p:sldId id="874"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003AC-499B-B975-F2D7-83F8F2C2D941}" v="5" dt="2020-05-29T04:05:51.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683" autoAdjust="0"/>
  </p:normalViewPr>
  <p:slideViewPr>
    <p:cSldViewPr snapToGrid="0" showGuides="1">
      <p:cViewPr varScale="1">
        <p:scale>
          <a:sx n="77" d="100"/>
          <a:sy n="77" d="100"/>
        </p:scale>
        <p:origin x="796"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Cisco Networking Academy:</a:t>
            </a:r>
            <a:br>
              <a:rPr lang="en-US" dirty="0"/>
            </a:br>
            <a:r>
              <a:rPr lang="pt-BR"/>
              <a:t>comutação, roteamento e Wireless Essentials v7.0 (SRWE)</a:t>
            </a:r>
          </a:p>
          <a:p>
            <a:pPr rtl="0"/>
            <a:r>
              <a:rPr lang="pt-BR"/>
              <a:t>Módulo 6: Configuração básica do dispositivo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6.1.1 – Link Aggregation</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6.1.2 - EtherChannel</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51308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6.1.3 – Advantages of EtherChannel</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506337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6.1.4 – Implementation Restrictions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901783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6.1.5 — Protocolos de Negociação Automática</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59974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6.1.6 — Operação PAgP</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16535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6.1.6 — Operação PAgP (Cont.)</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55121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6.1.7 — Exemplo de configurações do modo PAgP</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202730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6.1.8 — Operação LACP</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52015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6.1 – Operação do EtherChannel</a:t>
            </a:r>
          </a:p>
          <a:p>
            <a:pPr rtl="0"/>
            <a:r>
              <a:rPr lang="pt-BR"/>
              <a:t>6.1.9 — Exemplo de configurações de modo LACP</a:t>
            </a:r>
          </a:p>
          <a:p>
            <a:pPr rtl="0"/>
            <a:r>
              <a:rPr lang="pt-BR"/>
              <a:t>6.1.10 — Verifique seu entendimento — Operação EtherChannel</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45085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Configuração básica do dispositivo</a:t>
            </a:r>
          </a:p>
          <a:p>
            <a:pPr rtl="0"/>
            <a:r>
              <a:rPr lang="pt-BR"/>
              <a:t>6.2 – Configurar EtherChannel</a:t>
            </a:r>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6.2 – Configurar EtherChannel</a:t>
            </a:r>
          </a:p>
          <a:p>
            <a:pPr rtl="0"/>
            <a:r>
              <a:rPr lang="pt-BR"/>
              <a:t>6.2.1 – Configuration Guidelines</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6.2 – Configurar EtherChannel</a:t>
            </a:r>
          </a:p>
          <a:p>
            <a:pPr rtl="0"/>
            <a:r>
              <a:rPr lang="pt-BR"/>
              <a:t>6.2.1 – Configuration Guidelines (Cont.)</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01400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6.2 – Configurar EtherChannel</a:t>
            </a:r>
          </a:p>
          <a:p>
            <a:pPr rtl="0"/>
            <a:r>
              <a:rPr lang="pt-BR"/>
              <a:t>6.2.2 — Exemplo de Configuração LACP</a:t>
            </a:r>
          </a:p>
          <a:p>
            <a:pPr rtl="0"/>
            <a:r>
              <a:rPr lang="pt-BR"/>
              <a:t>6.2.3 — Verificador de Sintaxe — Configurar EtherChannel</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700188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6.2 – Configurar EtherChannel</a:t>
            </a:r>
          </a:p>
          <a:p>
            <a:pPr rtl="0"/>
            <a:r>
              <a:rPr lang="pt-BR"/>
              <a:t>6.2.4 – Packet Tracer – Configure EtherChannel</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67228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Configuração básica do dispositivo</a:t>
            </a:r>
          </a:p>
          <a:p>
            <a:pPr rtl="0"/>
            <a:r>
              <a:rPr lang="pt-BR"/>
              <a:t>6.3 - Verificação, identificação e solução de problemas do 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6.3 - Verificação, identificação e solução de problemas do EtherChannel</a:t>
            </a:r>
          </a:p>
          <a:p>
            <a:pPr rtl="0"/>
            <a:r>
              <a:rPr lang="pt-BR"/>
              <a:t>6.3.1 — Verificar o EtherChannel</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6.3 - Verificação, identificação e solução de problemas do EtherChannel</a:t>
            </a:r>
          </a:p>
          <a:p>
            <a:pPr rtl="0"/>
            <a:r>
              <a:rPr lang="pt-BR"/>
              <a:t>6.3.2 – Common Issues with EtherChannel Configurations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35087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6.3 - Verificação, identificação e solução de problemas do EtherChannel</a:t>
            </a:r>
          </a:p>
          <a:p>
            <a:pPr rtl="0"/>
            <a:r>
              <a:rPr lang="pt-BR"/>
              <a:t>6.3.3 — Exemplo de solução de problemas do EtherChannel</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78677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6.3 - Verificação, identificação e solução de problemas do EtherChannel</a:t>
            </a:r>
          </a:p>
          <a:p>
            <a:pPr rtl="0"/>
            <a:r>
              <a:rPr lang="pt-BR"/>
              <a:t>6.3.3 — Solução de problemas do EtherChannel Exemplo (Cont.)</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2326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6.3 - Verificação, identificação e solução de problemas do EtherChannel</a:t>
            </a:r>
          </a:p>
          <a:p>
            <a:pPr rtl="0"/>
            <a:r>
              <a:rPr lang="pt-BR"/>
              <a:t>6.3.3 — Solução de problemas do EtherChannel Exemplo (Cont.)</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771660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6.3 - Verificação, identificação e solução de problemas do EtherChannel</a:t>
            </a:r>
          </a:p>
          <a:p>
            <a:pPr rtl="0"/>
            <a:r>
              <a:rPr lang="pt-BR"/>
              <a:t>6.3.3 — Solução de problemas do EtherChannel Exemplo (Cont.)</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270796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6.3 - Verificação, identificação e solução de problemas do EtherChannel</a:t>
            </a:r>
          </a:p>
          <a:p>
            <a:pPr rtl="0"/>
            <a:r>
              <a:rPr lang="pt-BR"/>
              <a:t>6.3.3 — Solução de problemas do EtherChannel Exemplo (Cont.)</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370347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 EtherChannel</a:t>
            </a:r>
          </a:p>
          <a:p>
            <a:pPr rtl="0"/>
            <a:r>
              <a:rPr lang="pt-BR"/>
              <a:t>6.3 - Verificação, identificação e solução de problemas do EtherChannel</a:t>
            </a:r>
          </a:p>
          <a:p>
            <a:pPr rtl="0"/>
            <a:r>
              <a:rPr lang="pt-BR"/>
              <a:t>6.3.4 – </a:t>
            </a:r>
            <a:r>
              <a:rPr lang="pt-BR" sz="1200"/>
              <a:t>Packet Tracer – Troubleshoot EtherChannel</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6742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Configuração básica do dispositivo</a:t>
            </a:r>
          </a:p>
          <a:p>
            <a:pPr rtl="0"/>
            <a:r>
              <a:rPr lang="pt-BR"/>
              <a:t>6.4 -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6.4.1 — Tracer de Pacotes — Implementar EtherChannel</a:t>
            </a:r>
          </a:p>
        </p:txBody>
      </p:sp>
    </p:spTree>
    <p:extLst>
      <p:ext uri="{BB962C8B-B14F-4D97-AF65-F5344CB8AC3E}">
        <p14:creationId xmlns:p14="http://schemas.microsoft.com/office/powerpoint/2010/main" val="2527915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6.4.2 — Laboratório — Implementar o EtherChannel</a:t>
            </a:r>
          </a:p>
        </p:txBody>
      </p:sp>
    </p:spTree>
    <p:extLst>
      <p:ext uri="{BB962C8B-B14F-4D97-AF65-F5344CB8AC3E}">
        <p14:creationId xmlns:p14="http://schemas.microsoft.com/office/powerpoint/2010/main" val="1466095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6.4.3 - O que aprendi neste módulo?</a:t>
            </a:r>
          </a:p>
        </p:txBody>
      </p:sp>
    </p:spTree>
    <p:extLst>
      <p:ext uri="{BB962C8B-B14F-4D97-AF65-F5344CB8AC3E}">
        <p14:creationId xmlns:p14="http://schemas.microsoft.com/office/powerpoint/2010/main" val="2253362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6.4.3 - O que aprendi neste módulo? (continuação)</a:t>
            </a:r>
          </a:p>
        </p:txBody>
      </p:sp>
    </p:spTree>
    <p:extLst>
      <p:ext uri="{BB962C8B-B14F-4D97-AF65-F5344CB8AC3E}">
        <p14:creationId xmlns:p14="http://schemas.microsoft.com/office/powerpoint/2010/main" val="1652631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6.4.3 - O que aprendi neste módulo? (continuação)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6.4.4 — Teste de Módulo - EtherChannel</a:t>
            </a:r>
          </a:p>
        </p:txBody>
      </p:sp>
    </p:spTree>
    <p:extLst>
      <p:ext uri="{BB962C8B-B14F-4D97-AF65-F5344CB8AC3E}">
        <p14:creationId xmlns:p14="http://schemas.microsoft.com/office/powerpoint/2010/main" val="216089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42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9515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Cisco Networking Academy:</a:t>
            </a:r>
            <a:br>
              <a:rPr lang="en-US" dirty="0"/>
            </a:br>
            <a:r>
              <a:rPr lang="pt-BR"/>
              <a:t>comutação, roteamento e Wireless Essentials v7.0 (SRWE)</a:t>
            </a:r>
          </a:p>
          <a:p>
            <a:pPr rtl="0"/>
            <a:r>
              <a:rPr lang="pt-BR"/>
              <a:t>Módulo 6: 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6.0 – Introduction</a:t>
            </a:r>
          </a:p>
          <a:p>
            <a:pPr rtl="0">
              <a:buFontTx/>
              <a:buNone/>
            </a:pPr>
            <a:r>
              <a:rPr lang="pt-BR"/>
              <a:t>6.0.2 - O que vou aprender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Configuração básica do dispositivo</a:t>
            </a:r>
          </a:p>
          <a:p>
            <a:pPr rtl="0"/>
            <a:r>
              <a:rPr lang="pt-BR"/>
              <a:t>6.1 – Operação do 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6: EtherChannel</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Título do módulo: </a:t>
            </a:r>
            <a:r>
              <a:rPr lang="pt-BR" sz="140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Module Objective</a:t>
            </a:r>
            <a:r>
              <a:rPr lang="pt-BR" sz="1400">
                <a:solidFill>
                  <a:schemeClr val="tx1"/>
                </a:solidFill>
                <a:ea typeface="Calibri" panose="020F0502020204030204" pitchFamily="34" charset="0"/>
                <a:cs typeface="Calibri" panose="020F0502020204030204" pitchFamily="34" charset="0"/>
              </a:rPr>
              <a:t>: </a:t>
            </a:r>
            <a:r>
              <a:rPr lang="pt-BR"/>
              <a:t>Troubleshoot EtherChannel on switched links.</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Operação do EtherChannel</a:t>
                      </a:r>
                    </a:p>
                  </a:txBody>
                  <a:tcPr marL="47625" marR="47625" marT="47625" marB="47625" anchor="ctr">
                    <a:solidFill>
                      <a:schemeClr val="accent1"/>
                    </a:solidFill>
                  </a:tcPr>
                </a:tc>
                <a:tc>
                  <a:txBody>
                    <a:bodyPr/>
                    <a:lstStyle/>
                    <a:p>
                      <a:pPr rtl="0" fontAlgn="ctr"/>
                      <a:r>
                        <a:rPr lang="pt-BR" b="0">
                          <a:effectLst/>
                        </a:rPr>
                        <a:t>Descrever a tecnologia EtherChannel.</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Configurar o EtherChannel</a:t>
                      </a:r>
                    </a:p>
                  </a:txBody>
                  <a:tcPr marL="47625" marR="47625" marT="47625" marB="47625" anchor="ctr">
                    <a:solidFill>
                      <a:schemeClr val="accent1"/>
                    </a:solidFill>
                  </a:tcPr>
                </a:tc>
                <a:tc>
                  <a:txBody>
                    <a:bodyPr/>
                    <a:lstStyle/>
                    <a:p>
                      <a:pPr rtl="0" fontAlgn="ctr"/>
                      <a:r>
                        <a:rPr lang="pt-BR" b="0">
                          <a:effectLst/>
                        </a:rPr>
                        <a:t>Configurar o EtherChannel.</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Verificação e solução de problemas do EtherChannel</a:t>
                      </a:r>
                    </a:p>
                  </a:txBody>
                  <a:tcPr marL="47625" marR="47625" marT="47625" marB="47625" anchor="ctr">
                    <a:solidFill>
                      <a:schemeClr val="accent1"/>
                    </a:solidFill>
                  </a:tcPr>
                </a:tc>
                <a:tc>
                  <a:txBody>
                    <a:bodyPr/>
                    <a:lstStyle/>
                    <a:p>
                      <a:pPr rtl="0" fontAlgn="ctr"/>
                      <a:r>
                        <a:rPr lang="pt-BR" b="0">
                          <a:effectLst/>
                        </a:rPr>
                        <a:t>Solucionar problemas do EtherChannel.</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6.1 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EtherChannel Operation</a:t>
            </a:r>
            <a:br>
              <a:rPr lang="en-US" dirty="0"/>
            </a:br>
            <a:r>
              <a:rPr lang="pt-BR" sz="240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a:solidFill>
                  <a:srgbClr val="000000"/>
                </a:solidFill>
              </a:rPr>
              <a:t>Há cenários em que é necessária mais largura de banda ou redundância entre dispositivos do que o que pode ser fornecido por um único link. Vários links podem ser conectados entre dispositivos para aumentar a largura de banda. No entanto, o Spanning Tree Protocol (STP), que é habilitado em dispositivos de Camada 2, como switches Cisco, por padrão, bloqueará links redundantes para evitar loops de switching.</a:t>
            </a:r>
          </a:p>
          <a:p>
            <a:pPr marL="342900" indent="-342900" algn="l" rtl="0">
              <a:buFont typeface="Arial" panose="020B0604020202020204" pitchFamily="34" charset="0"/>
              <a:buChar char="•"/>
            </a:pPr>
            <a:r>
              <a:rPr lang="pt-BR" sz="1600">
                <a:solidFill>
                  <a:srgbClr val="000000"/>
                </a:solidFill>
              </a:rPr>
              <a:t>É necessária uma tecnologia de agregação de links que permita links redundantes entre dispositivos que não serão bloqueados pelo STP. Essa tecnologia é conhecida como EtherChannel.</a:t>
            </a:r>
          </a:p>
          <a:p>
            <a:pPr marL="342900" indent="-342900" algn="l" rtl="0">
              <a:buFont typeface="Arial" panose="020B0604020202020204" pitchFamily="34" charset="0"/>
              <a:buChar char="•"/>
            </a:pPr>
            <a:r>
              <a:rPr lang="pt-BR" sz="1600">
                <a:solidFill>
                  <a:srgbClr val="000000"/>
                </a:solidFill>
              </a:rPr>
              <a:t>EtherChannel é uma tecnologia de agregação de link que agrupa vários links Ethernet físicos em um único link lógico. Ele é usado para fornecer tolerância a falhas, compartilhamento de carga, maior largura de banda e redundância entre switches, roteadores e servidores.</a:t>
            </a:r>
          </a:p>
          <a:p>
            <a:pPr marL="342900" indent="-342900" algn="l" rtl="0">
              <a:buFont typeface="Arial" panose="020B0604020202020204" pitchFamily="34" charset="0"/>
              <a:buChar char="•"/>
            </a:pPr>
            <a:r>
              <a:rPr lang="pt-BR" sz="1600">
                <a:solidFill>
                  <a:srgbClr val="000000"/>
                </a:solidFill>
              </a:rPr>
              <a:t>EtherChannel technology makes it possible to combine the number of physical links between the switches to increase the overall speed of switch-to-switch communication.</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EtherChannel Operation</a:t>
            </a:r>
            <a:br>
              <a:rPr lang="en-US" dirty="0"/>
            </a:br>
            <a:r>
              <a:rPr lang="pt-BR" sz="240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rtl="0"/>
            <a:r>
              <a:rPr lang="pt-BR" sz="1600">
                <a:solidFill>
                  <a:srgbClr val="000000"/>
                </a:solidFill>
              </a:rPr>
              <a:t>A tecnologia EtherChannel foi originalmente desenvolvida pela Cisco como uma técnica de switch a switch em uma LAN para agrupamento de diversas portas Fast Ethernet ou Gigabit Ethernet em um canal lógico. </a:t>
            </a:r>
          </a:p>
          <a:p>
            <a:pPr marL="0" indent="0" algn="l"/>
            <a:endParaRPr lang="en-US" sz="1600" dirty="0">
              <a:solidFill>
                <a:srgbClr val="000000"/>
              </a:solidFill>
            </a:endParaRPr>
          </a:p>
          <a:p>
            <a:pPr marL="0" indent="0" algn="l" rtl="0"/>
            <a:r>
              <a:rPr lang="pt-BR" sz="1600">
                <a:solidFill>
                  <a:srgbClr val="000000"/>
                </a:solidFill>
              </a:rPr>
              <a:t>Quando um EtherChannel é configurado, a interface virtual resultante é chamada de port channel. The physical interfaces are bundled together into a port channel interface,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Vantagens da operação EtherChannel do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rtl="0"/>
            <a:r>
              <a:rPr lang="pt-BR" sz="1600">
                <a:solidFill>
                  <a:srgbClr val="000000"/>
                </a:solidFill>
              </a:rPr>
              <a:t>EtherChannel technology has many advantages, including the following</a:t>
            </a:r>
            <a:r>
              <a:rPr lang="pt-BR" sz="1400">
                <a:solidFill>
                  <a:srgbClr val="000000"/>
                </a:solidFill>
              </a:rPr>
              <a:t>:</a:t>
            </a:r>
          </a:p>
          <a:p>
            <a:pPr marL="342900" indent="-342900" algn="l" rtl="0">
              <a:buFont typeface="Arial" panose="020B0604020202020204" pitchFamily="34" charset="0"/>
              <a:buChar char="•"/>
            </a:pPr>
            <a:r>
              <a:rPr lang="pt-BR" sz="1600">
                <a:solidFill>
                  <a:srgbClr val="000000"/>
                </a:solidFill>
              </a:rPr>
              <a:t>A maioria das tarefas de configuração pode ser feita na interface do EtherChannel em vez de ser feita em cada porta individual, assegurando a consistência da configuração ao longo dos links.</a:t>
            </a:r>
          </a:p>
          <a:p>
            <a:pPr marL="342900" indent="-342900" algn="l" rtl="0">
              <a:buFont typeface="Arial" panose="020B0604020202020204" pitchFamily="34" charset="0"/>
              <a:buChar char="•"/>
            </a:pPr>
            <a:r>
              <a:rPr lang="pt-BR" sz="1600">
                <a:solidFill>
                  <a:srgbClr val="000000"/>
                </a:solidFill>
              </a:rPr>
              <a:t>EtherChannel conta com portas existentes de switches. Não há necessidade de atualizar o link para uma conexão mais rápida e mais cara para ter mais largura de banda.</a:t>
            </a:r>
          </a:p>
          <a:p>
            <a:pPr marL="342900" indent="-342900" algn="l" rtl="0">
              <a:buFont typeface="Arial" panose="020B0604020202020204" pitchFamily="34" charset="0"/>
              <a:buChar char="•"/>
            </a:pPr>
            <a:r>
              <a:rPr lang="pt-BR" sz="1600">
                <a:solidFill>
                  <a:srgbClr val="000000"/>
                </a:solidFill>
              </a:rPr>
              <a:t>O balanceamento de carga ocorre entre os links que fazem parte do mesmo EtherChannel. </a:t>
            </a:r>
          </a:p>
          <a:p>
            <a:pPr marL="342900" indent="-342900" algn="l" rtl="0">
              <a:buFont typeface="Arial" panose="020B0604020202020204" pitchFamily="34" charset="0"/>
              <a:buChar char="•"/>
            </a:pPr>
            <a:r>
              <a:rPr lang="pt-BR" sz="1600">
                <a:solidFill>
                  <a:srgbClr val="000000"/>
                </a:solidFill>
              </a:rPr>
              <a:t>EtherChannel cria uma agregação que é considerada como um link lógico. Quando há vários pacotes EtherChannel entre dois switches, o STP pode bloquear um dos grupos para evitar loops de comutação. Quando o STP bloqueia um dos links redundantes, ele bloqueia o EtherChannel inteiro. Isso bloqueia todas as portas que pertencem a esse link EtherChannel. Onde houver apenas um link EtherChannel, todos os links físicos no EtherChannel ficam ativos, uma vez que o STP vê apenas um link (lógico).</a:t>
            </a:r>
          </a:p>
          <a:p>
            <a:pPr marL="342900" indent="-342900" algn="l" rtl="0">
              <a:buFont typeface="Arial" panose="020B0604020202020204" pitchFamily="34" charset="0"/>
              <a:buChar char="•"/>
            </a:pPr>
            <a:r>
              <a:rPr lang="pt-BR" sz="1600">
                <a:solidFill>
                  <a:srgbClr val="000000"/>
                </a:solidFill>
              </a:rPr>
              <a:t>EtherChannel fornece redundância porque o link no geral é considerado como uma conexão lógica. Additionally, the loss of one physical link within the channel does not create a change in the topology.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EtherChannel Operation</a:t>
            </a:r>
            <a:br>
              <a:rPr lang="en-US" dirty="0"/>
            </a:br>
            <a:r>
              <a:rPr lang="pt-BR" sz="240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rtl="0"/>
            <a:r>
              <a:rPr lang="pt-BR" sz="1600">
                <a:solidFill>
                  <a:srgbClr val="000000"/>
                </a:solidFill>
              </a:rPr>
              <a:t>O EtherChannel tem certas restrições de implementação, incluindo as seguintes:</a:t>
            </a:r>
          </a:p>
          <a:p>
            <a:pPr marL="342900" indent="-342900" algn="l" rtl="0">
              <a:buFont typeface="Arial" panose="020B0604020202020204" pitchFamily="34" charset="0"/>
              <a:buChar char="•"/>
            </a:pPr>
            <a:r>
              <a:rPr lang="pt-BR" sz="1600">
                <a:solidFill>
                  <a:srgbClr val="000000"/>
                </a:solidFill>
              </a:rPr>
              <a:t>Os tipos de interface não podem ser misturados. For example, Fast Ethernet and Gigabit Ethernet cannot be mixed within a single EtherChannel.</a:t>
            </a:r>
          </a:p>
          <a:p>
            <a:pPr marL="342900" indent="-342900" algn="l" rtl="0">
              <a:buFont typeface="Arial" panose="020B0604020202020204" pitchFamily="34" charset="0"/>
              <a:buChar char="•"/>
            </a:pPr>
            <a:r>
              <a:rPr lang="pt-BR" sz="1600">
                <a:solidFill>
                  <a:srgbClr val="000000"/>
                </a:solidFill>
              </a:rPr>
              <a:t>Atualmente, cada EtherChannel pode consistir em até oito portas Ethernet configuradas segundo compatibilidade. EtherChannel provides full-duplex bandwidth up to 800 Mbps (Fast EtherChannel) or 8 Gbps (Gigabit EtherChannel) between one switch and another switch or host.</a:t>
            </a:r>
          </a:p>
          <a:p>
            <a:pPr marL="342900" indent="-342900" algn="l" rtl="0">
              <a:buFont typeface="Arial" panose="020B0604020202020204" pitchFamily="34" charset="0"/>
              <a:buChar char="•"/>
            </a:pPr>
            <a:r>
              <a:rPr lang="pt-BR" sz="1600">
                <a:solidFill>
                  <a:srgbClr val="000000"/>
                </a:solidFill>
              </a:rPr>
              <a:t>O switch Cisco Catalyst 2960 Layer 2 suporta atualmente até seis EtherChannels. </a:t>
            </a:r>
          </a:p>
          <a:p>
            <a:pPr marL="342900" indent="-342900" algn="l" rtl="0">
              <a:buFont typeface="Arial" panose="020B0604020202020204" pitchFamily="34" charset="0"/>
              <a:buChar char="•"/>
            </a:pPr>
            <a:r>
              <a:rPr lang="pt-BR" sz="1600">
                <a:solidFill>
                  <a:srgbClr val="000000"/>
                </a:solidFill>
              </a:rPr>
              <a:t>A configuração individual da porta de membro de grupo EtherChannel deve ser consistente em ambos os dispositivos. Se as portas físicas de um lado estiverem configuradas como troncos, as portas físicas do outro lado também devem ser configuradas como troncos dentro da mesma VLAN nativa. Além de isso, todas as portas de cada link EtherChannel devem ser configuradas como portas de camada 2.</a:t>
            </a:r>
          </a:p>
          <a:p>
            <a:pPr marL="342900" indent="-342900" algn="l" rtl="0">
              <a:buFont typeface="Arial" panose="020B0604020202020204" pitchFamily="34" charset="0"/>
              <a:buChar char="•"/>
            </a:pPr>
            <a:r>
              <a:rPr lang="pt-BR" sz="1600">
                <a:solidFill>
                  <a:srgbClr val="000000"/>
                </a:solidFill>
              </a:rPr>
              <a:t>Each EtherChannel has a logical port channel interface. Uma configuração aplicada à interface port channel afeta todas as interfaces físicas que estão atribuídas àquela interface.</a:t>
            </a:r>
          </a:p>
          <a:p>
            <a:pPr marL="0" indent="0" algn="l"/>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Protocolos deNegociação Automática</a:t>
            </a:r>
            <a:r>
              <a:rPr lang="pt-BR" sz="1600"/>
              <a:t>da Operação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EtherChannels can be formed through negotiation using one of two protocols, Port Aggregation Protocol (PAgP) or Link Aggregation Control Protocol (LACP). Esses protocolos permitem que as portas com características semelhantes formem um canal por meio de negociação dinâmica com os switches adjacentes.</a:t>
            </a:r>
          </a:p>
          <a:p>
            <a:pPr marL="0" indent="0" algn="l"/>
            <a:endParaRPr lang="en-US" sz="1600" b="1" dirty="0">
              <a:solidFill>
                <a:srgbClr val="000000"/>
              </a:solidFill>
            </a:endParaRPr>
          </a:p>
          <a:p>
            <a:pPr marL="0" indent="0" algn="l" rtl="0"/>
            <a:r>
              <a:rPr lang="pt-BR" sz="1600" b="1">
                <a:solidFill>
                  <a:srgbClr val="000000"/>
                </a:solidFill>
              </a:rPr>
              <a:t>Note</a:t>
            </a:r>
            <a:r>
              <a:rPr lang="pt-BR" sz="1600">
                <a:solidFill>
                  <a:srgbClr val="000000"/>
                </a:solidFill>
              </a:rPr>
              <a:t>: It is also possible to configure a static or unconditional EtherChannel without PAgP or LACP.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EtherChannel Operation</a:t>
            </a:r>
            <a:br>
              <a:rPr lang="en-US" dirty="0"/>
            </a:br>
            <a:r>
              <a:rPr lang="pt-BR" sz="240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PAgP (pronounced “Pag - P”) is a Cisco-proprietary protocol that aids in the automatic creation of EtherChannel links. Quando um link EtherChannel é configurado com o PAgP, os pacotes de PAgP são enviados entre portas capazes de EtherChannel para negociar a formação de um canal. Quando PAgP identifica links Ethernet correspondentes, ele agrupa os links em um EtherChannel. O EtherChannel é, então, adicionado ao spanning tree como uma única porta.</a:t>
            </a:r>
          </a:p>
          <a:p>
            <a:pPr marL="0" indent="0" algn="l"/>
            <a:endParaRPr lang="en-US" sz="1400" dirty="0">
              <a:solidFill>
                <a:srgbClr val="000000"/>
              </a:solidFill>
            </a:endParaRPr>
          </a:p>
          <a:p>
            <a:pPr marL="0" indent="0" algn="l" rtl="0"/>
            <a:r>
              <a:rPr lang="pt-BR" sz="1400">
                <a:solidFill>
                  <a:srgbClr val="000000"/>
                </a:solidFill>
              </a:rPr>
              <a:t>Quando ativado, o PAgP também gerencia o EtherChannel. Os pacotes de PAgP são enviados a cada 30 segundos. O PAgP verifica a consistência da configuração e gerencia as adições e falhas do link entre dois switches. Ele assegura que quando um EtherChannel é criado, todas as portas tenham o mesmo tipo de configuração.</a:t>
            </a:r>
          </a:p>
          <a:p>
            <a:pPr marL="0" indent="0" algn="l"/>
            <a:endParaRPr lang="en-US" sz="1400" dirty="0">
              <a:solidFill>
                <a:srgbClr val="000000"/>
              </a:solidFill>
            </a:endParaRPr>
          </a:p>
          <a:p>
            <a:pPr marL="0" indent="0" algn="l" rtl="0"/>
            <a:r>
              <a:rPr lang="pt-BR" sz="1400" b="1">
                <a:solidFill>
                  <a:srgbClr val="000000"/>
                </a:solidFill>
              </a:rPr>
              <a:t>Note</a:t>
            </a:r>
            <a:r>
              <a:rPr lang="pt-BR" sz="1400">
                <a:solidFill>
                  <a:srgbClr val="000000"/>
                </a:solidFill>
              </a:rPr>
              <a:t>: In EtherChannel, it is mandatory that all ports have the same speed, duplex setting, and VLAN information. Qualquer modificação feita na porta depois da criação do canal também muda todas as demais portas de canal.</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Operação EtherChannel</a:t>
            </a:r>
            <a:br>
              <a:rPr lang="en-US" dirty="0"/>
            </a:br>
            <a:r>
              <a:rPr lang="pt-BR" sz="2400"/>
              <a:t>PAgP (Cont.) </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91440" y="731837"/>
            <a:ext cx="8663279" cy="3689897"/>
          </a:xfrm>
        </p:spPr>
        <p:txBody>
          <a:bodyPr/>
          <a:lstStyle/>
          <a:p>
            <a:pPr marL="0" indent="0" algn="l" rtl="0"/>
            <a:r>
              <a:rPr lang="pt-BR" sz="1400">
                <a:solidFill>
                  <a:srgbClr val="000000"/>
                </a:solidFill>
              </a:rPr>
              <a:t>O PAgP ajuda a criar o link EtherChannel, detectando a configuração de cada lado e assegurando que os links sejam compatíveis de modo que o link do EtherChannel possa ser ativado quando necessário. Os modos para PAgP da seguinte forma:</a:t>
            </a:r>
          </a:p>
          <a:p>
            <a:pPr marL="415985" lvl="1" indent="-342900" rtl="0">
              <a:buFont typeface="Arial" panose="020B0604020202020204" pitchFamily="34" charset="0"/>
              <a:buChar char="•"/>
            </a:pPr>
            <a:r>
              <a:rPr lang="pt-BR" b="1">
                <a:solidFill>
                  <a:srgbClr val="000000"/>
                </a:solidFill>
              </a:rPr>
              <a:t>On</a:t>
            </a:r>
            <a:r>
              <a:rPr lang="pt-BR">
                <a:solidFill>
                  <a:srgbClr val="000000"/>
                </a:solidFill>
              </a:rPr>
              <a:t> - This mode forces the interface to channel without PAgP. As interfaces configuradas no modo ligado não trocam pacotes de PAgP.</a:t>
            </a:r>
          </a:p>
          <a:p>
            <a:pPr marL="415985" lvl="1" indent="-342900" rtl="0">
              <a:buFont typeface="Arial" panose="020B0604020202020204" pitchFamily="34" charset="0"/>
              <a:buChar char="•"/>
            </a:pPr>
            <a:r>
              <a:rPr lang="pt-BR" b="1">
                <a:solidFill>
                  <a:srgbClr val="000000"/>
                </a:solidFill>
              </a:rPr>
              <a:t>PAgP desirable</a:t>
            </a:r>
            <a:r>
              <a:rPr lang="pt-BR">
                <a:solidFill>
                  <a:srgbClr val="000000"/>
                </a:solidFill>
              </a:rPr>
              <a:t> - This PAgP mode places an interface in an active negotiating state in which the interface initiates negotiations with other interfaces by sending PAgP packets.</a:t>
            </a:r>
          </a:p>
          <a:p>
            <a:pPr marL="415985" lvl="1" indent="-342900" rtl="0">
              <a:buFont typeface="Arial" panose="020B0604020202020204" pitchFamily="34" charset="0"/>
              <a:buChar char="•"/>
            </a:pPr>
            <a:r>
              <a:rPr lang="pt-BR" b="1">
                <a:solidFill>
                  <a:srgbClr val="000000"/>
                </a:solidFill>
              </a:rPr>
              <a:t>PAgP auto</a:t>
            </a:r>
            <a:r>
              <a:rPr lang="pt-BR">
                <a:solidFill>
                  <a:srgbClr val="000000"/>
                </a:solidFill>
              </a:rPr>
              <a:t> - This PAgP mode places an interface in a passive negotiating state in which the interface responds to the PAgP packets that it receives but does not initiate PAgP negotiation.</a:t>
            </a:r>
          </a:p>
          <a:p>
            <a:pPr marL="0" indent="0" algn="l" rtl="0"/>
            <a:r>
              <a:rPr lang="pt-BR" sz="1400">
                <a:solidFill>
                  <a:srgbClr val="000000"/>
                </a:solidFill>
              </a:rPr>
              <a:t>Os modos devem ser compatíveis de cada lado. If one side is configured to be in auto mode, it is placed in a passive state, waiting for the other side to initiate the EtherChannel negotiation. Se o outro lado também estiver definido como automático, a negociação nunca iniciará e o EtherChannel não se formará. If all modes are disabled by using the </a:t>
            </a:r>
            <a:r>
              <a:rPr lang="pt-BR" sz="1400" b="1">
                <a:solidFill>
                  <a:srgbClr val="000000"/>
                </a:solidFill>
              </a:rPr>
              <a:t>no</a:t>
            </a:r>
            <a:r>
              <a:rPr lang="pt-BR" sz="1400">
                <a:solidFill>
                  <a:srgbClr val="000000"/>
                </a:solidFill>
              </a:rPr>
              <a:t> command, or if no mode is configured, then the EtherChannel is disabled. O modo On coloca manualmente a interface em um EtherChannel, sem nenhuma negociação. Funciona somente se o outro lado também estiver definido como On. Se o outro lado estiver configurado para negociar parâmetros através de PAgP, nenhum EtherChannel, será formado, uma vez que o lado que está definido no modo On não negocia. No negotiation between the two switches means there is no checking to make sure that all the links in the EtherChannel are terminating on the other side, or that there is PAgP compatibility on the other switch.</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Exemplo de configurações do modoPAgP de</a:t>
            </a:r>
            <a:r>
              <a:rPr lang="pt-BR" sz="1600"/>
              <a:t>operação EtherChannel</a:t>
            </a:r>
          </a:p>
        </p:txBody>
      </p:sp>
      <p:sp>
        <p:nvSpPr>
          <p:cNvPr id="8" name="Rectangle 7">
            <a:extLst>
              <a:ext uri="{FF2B5EF4-FFF2-40B4-BE49-F238E27FC236}">
                <a16:creationId xmlns:a16="http://schemas.microsoft.com/office/drawing/2014/main" id="{0E66BA79-F528-41F5-ABC2-A87591E5550A}"/>
              </a:ext>
            </a:extLst>
          </p:cNvPr>
          <p:cNvSpPr/>
          <p:nvPr/>
        </p:nvSpPr>
        <p:spPr>
          <a:xfrm>
            <a:off x="725212" y="1802626"/>
            <a:ext cx="8345487" cy="276999"/>
          </a:xfrm>
          <a:prstGeom prst="rect">
            <a:avLst/>
          </a:prstGeom>
        </p:spPr>
        <p:txBody>
          <a:bodyPr wrap="square">
            <a:spAutoFit/>
          </a:bodyPr>
          <a:lstStyle/>
          <a:p>
            <a:pPr rtl="0"/>
            <a:r>
              <a:rPr lang="pt-BR" sz="1200">
                <a:solidFill>
                  <a:srgbClr val="000000"/>
                </a:solidFill>
                <a:latin typeface="CiscoSans"/>
              </a:rPr>
              <a:t>A tabela mostra as várias combinações de modos PAgP em S1 e S2 e o resultado do estabelecimento de canal resultante.</a:t>
            </a: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2090753200"/>
              </p:ext>
            </p:extLst>
          </p:nvPr>
        </p:nvGraphicFramePr>
        <p:xfrm>
          <a:off x="409574" y="2392776"/>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rtl="0" fontAlgn="ctr"/>
                      <a:r>
                        <a:rPr lang="pt-BR" b="1">
                          <a:effectLst/>
                        </a:rPr>
                        <a:t>S1</a:t>
                      </a:r>
                    </a:p>
                  </a:txBody>
                  <a:tcPr marL="47625" marR="47625" marT="47625" marB="47625" anchor="ctr"/>
                </a:tc>
                <a:tc>
                  <a:txBody>
                    <a:bodyPr/>
                    <a:lstStyle/>
                    <a:p>
                      <a:pPr algn="l" rtl="0" fontAlgn="ctr"/>
                      <a:r>
                        <a:rPr lang="pt-BR" b="1">
                          <a:effectLst/>
                        </a:rPr>
                        <a:t>S2</a:t>
                      </a:r>
                    </a:p>
                  </a:txBody>
                  <a:tcPr marL="47625" marR="47625" marT="47625" marB="47625" anchor="ctr"/>
                </a:tc>
                <a:tc>
                  <a:txBody>
                    <a:bodyPr/>
                    <a:lstStyle/>
                    <a:p>
                      <a:pPr algn="l" rtl="0" fontAlgn="ctr"/>
                      <a:r>
                        <a:rPr lang="pt-BR" b="1">
                          <a:effectLst/>
                        </a:rPr>
                        <a:t>Estabelecimento de Canal</a:t>
                      </a:r>
                    </a:p>
                  </a:txBody>
                  <a:tcPr marL="47625" marR="47625" marT="47625" marB="47625" anchor="ctr"/>
                </a:tc>
                <a:extLst>
                  <a:ext uri="{0D108BD9-81ED-4DB2-BD59-A6C34878D82A}">
                    <a16:rowId xmlns:a16="http://schemas.microsoft.com/office/drawing/2014/main" val="2821277384"/>
                  </a:ext>
                </a:extLst>
              </a:tr>
              <a:tr h="370840">
                <a:tc>
                  <a:txBody>
                    <a:bodyPr/>
                    <a:lstStyle/>
                    <a:p>
                      <a:pPr rtl="0" fontAlgn="ctr"/>
                      <a:r>
                        <a:rPr lang="pt-BR" b="0">
                          <a:effectLst/>
                        </a:rPr>
                        <a:t>Ativado</a:t>
                      </a:r>
                    </a:p>
                  </a:txBody>
                  <a:tcPr marL="47625" marR="47625" marT="47625" marB="47625" anchor="ctr"/>
                </a:tc>
                <a:tc>
                  <a:txBody>
                    <a:bodyPr/>
                    <a:lstStyle/>
                    <a:p>
                      <a:pPr rtl="0" fontAlgn="ctr"/>
                      <a:r>
                        <a:rPr lang="pt-BR" b="0">
                          <a:effectLst/>
                        </a:rPr>
                        <a:t>Ativado</a:t>
                      </a:r>
                    </a:p>
                  </a:txBody>
                  <a:tcPr marL="47625" marR="47625" marT="47625" marB="47625" anchor="ctr"/>
                </a:tc>
                <a:tc>
                  <a:txBody>
                    <a:bodyPr/>
                    <a:lstStyle/>
                    <a:p>
                      <a:pPr rtl="0" fontAlgn="ctr"/>
                      <a:r>
                        <a:rPr lang="pt-BR" b="0">
                          <a:effectLst/>
                        </a:rPr>
                        <a:t>Sim</a:t>
                      </a:r>
                    </a:p>
                  </a:txBody>
                  <a:tcPr marL="47625" marR="47625" marT="47625" marB="47625" anchor="ctr"/>
                </a:tc>
                <a:extLst>
                  <a:ext uri="{0D108BD9-81ED-4DB2-BD59-A6C34878D82A}">
                    <a16:rowId xmlns:a16="http://schemas.microsoft.com/office/drawing/2014/main" val="2306753522"/>
                  </a:ext>
                </a:extLst>
              </a:tr>
              <a:tr h="370840">
                <a:tc>
                  <a:txBody>
                    <a:bodyPr/>
                    <a:lstStyle/>
                    <a:p>
                      <a:pPr rtl="0" fontAlgn="ctr"/>
                      <a:r>
                        <a:rPr lang="pt-BR" b="0">
                          <a:effectLst/>
                        </a:rPr>
                        <a:t>Ativada</a:t>
                      </a:r>
                    </a:p>
                  </a:txBody>
                  <a:tcPr marL="47625" marR="47625" marT="47625" marB="47625" anchor="ctr"/>
                </a:tc>
                <a:tc>
                  <a:txBody>
                    <a:bodyPr/>
                    <a:lstStyle/>
                    <a:p>
                      <a:pPr rtl="0" fontAlgn="ctr"/>
                      <a:r>
                        <a:rPr lang="pt-BR" b="0">
                          <a:effectLst/>
                        </a:rPr>
                        <a:t>Desejável/Automático</a:t>
                      </a:r>
                    </a:p>
                  </a:txBody>
                  <a:tcPr marL="47625" marR="47625" marT="47625" marB="47625" anchor="ctr"/>
                </a:tc>
                <a:tc>
                  <a:txBody>
                    <a:bodyPr/>
                    <a:lstStyle/>
                    <a:p>
                      <a:pPr rtl="0" fontAlgn="ctr"/>
                      <a:r>
                        <a:rPr lang="pt-BR" b="0">
                          <a:effectLst/>
                        </a:rPr>
                        <a:t>Não</a:t>
                      </a:r>
                    </a:p>
                  </a:txBody>
                  <a:tcPr marL="47625" marR="47625" marT="47625" marB="47625" anchor="ctr"/>
                </a:tc>
                <a:extLst>
                  <a:ext uri="{0D108BD9-81ED-4DB2-BD59-A6C34878D82A}">
                    <a16:rowId xmlns:a16="http://schemas.microsoft.com/office/drawing/2014/main" val="4029621944"/>
                  </a:ext>
                </a:extLst>
              </a:tr>
              <a:tr h="370840">
                <a:tc>
                  <a:txBody>
                    <a:bodyPr/>
                    <a:lstStyle/>
                    <a:p>
                      <a:pPr rtl="0" fontAlgn="ctr"/>
                      <a:r>
                        <a:rPr lang="pt-BR" b="0">
                          <a:effectLst/>
                        </a:rPr>
                        <a:t>Desejável</a:t>
                      </a:r>
                    </a:p>
                  </a:txBody>
                  <a:tcPr marL="47625" marR="47625" marT="47625" marB="47625" anchor="ctr"/>
                </a:tc>
                <a:tc>
                  <a:txBody>
                    <a:bodyPr/>
                    <a:lstStyle/>
                    <a:p>
                      <a:pPr rtl="0" fontAlgn="ctr"/>
                      <a:r>
                        <a:rPr lang="pt-BR" b="0">
                          <a:effectLst/>
                        </a:rPr>
                        <a:t>Desejável</a:t>
                      </a:r>
                    </a:p>
                  </a:txBody>
                  <a:tcPr marL="47625" marR="47625" marT="47625" marB="47625" anchor="ctr"/>
                </a:tc>
                <a:tc>
                  <a:txBody>
                    <a:bodyPr/>
                    <a:lstStyle/>
                    <a:p>
                      <a:pPr rtl="0" fontAlgn="ctr"/>
                      <a:r>
                        <a:rPr lang="pt-BR" b="0">
                          <a:effectLst/>
                        </a:rPr>
                        <a:t>Sim</a:t>
                      </a:r>
                    </a:p>
                  </a:txBody>
                  <a:tcPr marL="47625" marR="47625" marT="47625" marB="47625" anchor="ctr"/>
                </a:tc>
                <a:extLst>
                  <a:ext uri="{0D108BD9-81ED-4DB2-BD59-A6C34878D82A}">
                    <a16:rowId xmlns:a16="http://schemas.microsoft.com/office/drawing/2014/main" val="2591074662"/>
                  </a:ext>
                </a:extLst>
              </a:tr>
              <a:tr h="370840">
                <a:tc>
                  <a:txBody>
                    <a:bodyPr/>
                    <a:lstStyle/>
                    <a:p>
                      <a:pPr rtl="0" fontAlgn="ctr"/>
                      <a:r>
                        <a:rPr lang="pt-BR" b="0">
                          <a:effectLst/>
                        </a:rPr>
                        <a:t>Desejável</a:t>
                      </a:r>
                    </a:p>
                  </a:txBody>
                  <a:tcPr marL="47625" marR="47625" marT="47625" marB="47625" anchor="ctr"/>
                </a:tc>
                <a:tc>
                  <a:txBody>
                    <a:bodyPr/>
                    <a:lstStyle/>
                    <a:p>
                      <a:pPr rtl="0" fontAlgn="ctr"/>
                      <a:r>
                        <a:rPr lang="pt-BR" b="0">
                          <a:effectLst/>
                        </a:rPr>
                        <a:t>Auto</a:t>
                      </a:r>
                    </a:p>
                  </a:txBody>
                  <a:tcPr marL="47625" marR="47625" marT="47625" marB="47625" anchor="ctr"/>
                </a:tc>
                <a:tc>
                  <a:txBody>
                    <a:bodyPr/>
                    <a:lstStyle/>
                    <a:p>
                      <a:pPr rtl="0" fontAlgn="ctr"/>
                      <a:r>
                        <a:rPr lang="pt-BR" b="0">
                          <a:effectLst/>
                        </a:rPr>
                        <a:t>Sim</a:t>
                      </a:r>
                    </a:p>
                  </a:txBody>
                  <a:tcPr marL="47625" marR="47625" marT="47625" marB="47625" anchor="ctr"/>
                </a:tc>
                <a:extLst>
                  <a:ext uri="{0D108BD9-81ED-4DB2-BD59-A6C34878D82A}">
                    <a16:rowId xmlns:a16="http://schemas.microsoft.com/office/drawing/2014/main" val="2439455479"/>
                  </a:ext>
                </a:extLst>
              </a:tr>
              <a:tr h="370840">
                <a:tc>
                  <a:txBody>
                    <a:bodyPr/>
                    <a:lstStyle/>
                    <a:p>
                      <a:pPr rtl="0" fontAlgn="ctr"/>
                      <a:r>
                        <a:rPr lang="pt-BR" b="0">
                          <a:effectLst/>
                        </a:rPr>
                        <a:t>Auto</a:t>
                      </a:r>
                    </a:p>
                  </a:txBody>
                  <a:tcPr marL="47625" marR="47625" marT="47625" marB="47625" anchor="ctr"/>
                </a:tc>
                <a:tc>
                  <a:txBody>
                    <a:bodyPr/>
                    <a:lstStyle/>
                    <a:p>
                      <a:pPr rtl="0" fontAlgn="ctr"/>
                      <a:r>
                        <a:rPr lang="pt-BR" b="0">
                          <a:effectLst/>
                        </a:rPr>
                        <a:t>Desejável</a:t>
                      </a:r>
                    </a:p>
                  </a:txBody>
                  <a:tcPr marL="47625" marR="47625" marT="47625" marB="47625" anchor="ctr"/>
                </a:tc>
                <a:tc>
                  <a:txBody>
                    <a:bodyPr/>
                    <a:lstStyle/>
                    <a:p>
                      <a:pPr rtl="0" fontAlgn="ctr"/>
                      <a:r>
                        <a:rPr lang="pt-BR" b="0">
                          <a:effectLst/>
                        </a:rPr>
                        <a:t>Sim</a:t>
                      </a:r>
                    </a:p>
                  </a:txBody>
                  <a:tcPr marL="47625" marR="47625" marT="47625" marB="47625" anchor="ctr"/>
                </a:tc>
                <a:extLst>
                  <a:ext uri="{0D108BD9-81ED-4DB2-BD59-A6C34878D82A}">
                    <a16:rowId xmlns:a16="http://schemas.microsoft.com/office/drawing/2014/main" val="2624062119"/>
                  </a:ext>
                </a:extLst>
              </a:tr>
              <a:tr h="370840">
                <a:tc>
                  <a:txBody>
                    <a:bodyPr/>
                    <a:lstStyle/>
                    <a:p>
                      <a:pPr rtl="0" fontAlgn="ctr"/>
                      <a:r>
                        <a:rPr lang="pt-BR" b="0">
                          <a:effectLst/>
                        </a:rPr>
                        <a:t>Auto</a:t>
                      </a:r>
                    </a:p>
                  </a:txBody>
                  <a:tcPr marL="47625" marR="47625" marT="47625" marB="47625" anchor="ctr"/>
                </a:tc>
                <a:tc>
                  <a:txBody>
                    <a:bodyPr/>
                    <a:lstStyle/>
                    <a:p>
                      <a:pPr rtl="0" fontAlgn="ctr"/>
                      <a:r>
                        <a:rPr lang="pt-BR" b="0">
                          <a:effectLst/>
                        </a:rPr>
                        <a:t>Auto</a:t>
                      </a:r>
                    </a:p>
                  </a:txBody>
                  <a:tcPr marL="47625" marR="47625" marT="47625" marB="47625" anchor="ctr"/>
                </a:tc>
                <a:tc>
                  <a:txBody>
                    <a:bodyPr/>
                    <a:lstStyle/>
                    <a:p>
                      <a:pPr rtl="0" fontAlgn="ctr"/>
                      <a:r>
                        <a:rPr lang="pt-BR" b="0">
                          <a:effectLst/>
                        </a:rPr>
                        <a:t>Não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6 Planning Guide</a:t>
            </a:r>
          </a:p>
        </p:txBody>
      </p:sp>
      <p:sp>
        <p:nvSpPr>
          <p:cNvPr id="4099" name="Rectangle 34"/>
          <p:cNvSpPr>
            <a:spLocks noGrp="1" noChangeArrowheads="1"/>
          </p:cNvSpPr>
          <p:nvPr>
            <p:ph idx="1"/>
          </p:nvPr>
        </p:nvSpPr>
        <p:spPr>
          <a:xfrm>
            <a:off x="145357" y="808179"/>
            <a:ext cx="8483254" cy="3747195"/>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buFont typeface="Arial" panose="020B0604020202020204" pitchFamily="34" charset="0"/>
              <a:buChar char="•"/>
            </a:pPr>
            <a:r>
              <a:rPr lang="pt-BR"/>
              <a:t>Information to help you become familiar with the module</a:t>
            </a:r>
          </a:p>
          <a:p>
            <a:pPr lvl="1" rtl="0">
              <a:buFont typeface="Arial" panose="020B0604020202020204" pitchFamily="34" charset="0"/>
              <a:buChar char="•"/>
            </a:pPr>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EtherChannel Operation</a:t>
            </a:r>
            <a:br>
              <a:rPr lang="en-US" dirty="0"/>
            </a:br>
            <a:r>
              <a:rPr lang="pt-BR" sz="240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O LACP faz parte de uma especificação do IEEE (802.3ad) que permite que várias portas físicas sejam agrupadas para formar um único canal lógico. LACP allows a switch to negotiate an automatic bundle by sending LACP packets to the other switch. Ele realiza uma função semelhante ao PAgP com Cisco EtherChannel. Uma vez que o LACP é um padrão IEEE, ele pode ser usado para facilitar a criação de EtherChannels em ambientes de vários fornecedores. Nos dispositivos Cisco, ambos os protocolos são suportados.</a:t>
            </a:r>
          </a:p>
          <a:p>
            <a:pPr marL="0" indent="0" algn="l"/>
            <a:endParaRPr lang="en-US" sz="1400" b="1" dirty="0">
              <a:solidFill>
                <a:srgbClr val="000000"/>
              </a:solidFill>
            </a:endParaRPr>
          </a:p>
          <a:p>
            <a:pPr marL="0" indent="0" algn="l" rtl="0"/>
            <a:r>
              <a:rPr lang="pt-BR" sz="1400">
                <a:solidFill>
                  <a:srgbClr val="000000"/>
                </a:solidFill>
              </a:rPr>
              <a:t>O LACP fornece os mesmos benefícios de negociação que o PAgP. O LACP ajuda a criar o link do EtherChannel, detectando a configuração de cada lado e assegurando que eles sejam compatíveis, de modo que o link do EtherChannel possa ser ativado quando necessário. Os modos para LACP são os seguintes:</a:t>
            </a:r>
          </a:p>
          <a:p>
            <a:pPr marL="415985" lvl="1" indent="-342900" rtl="0">
              <a:buFont typeface="Arial" panose="020B0604020202020204" pitchFamily="34" charset="0"/>
              <a:buChar char="•"/>
            </a:pPr>
            <a:r>
              <a:rPr lang="pt-BR" b="1">
                <a:solidFill>
                  <a:srgbClr val="000000"/>
                </a:solidFill>
              </a:rPr>
              <a:t>On</a:t>
            </a:r>
            <a:r>
              <a:rPr lang="pt-BR">
                <a:solidFill>
                  <a:srgbClr val="000000"/>
                </a:solidFill>
              </a:rPr>
              <a:t> - This mode forces the interface to channel without LACP. As interfaces configuradas no modo On não trocam pacotes LACP.</a:t>
            </a:r>
          </a:p>
          <a:p>
            <a:pPr marL="415985" lvl="1" indent="-342900" rtl="0">
              <a:buFont typeface="Arial" panose="020B0604020202020204" pitchFamily="34" charset="0"/>
              <a:buChar char="•"/>
            </a:pPr>
            <a:r>
              <a:rPr lang="pt-BR" b="1">
                <a:solidFill>
                  <a:srgbClr val="000000"/>
                </a:solidFill>
              </a:rPr>
              <a:t>LACP active</a:t>
            </a:r>
            <a:r>
              <a:rPr lang="pt-BR">
                <a:solidFill>
                  <a:srgbClr val="000000"/>
                </a:solidFill>
              </a:rPr>
              <a:t> - This LACP mode places a port in an active negotiating state. Nesse estado, a porta inicia negociações com outras portas, enviando pacotes de LACP.</a:t>
            </a:r>
          </a:p>
          <a:p>
            <a:pPr marL="415985" lvl="1" indent="-342900" rtl="0">
              <a:buFont typeface="Arial" panose="020B0604020202020204" pitchFamily="34" charset="0"/>
              <a:buChar char="•"/>
            </a:pPr>
            <a:r>
              <a:rPr lang="pt-BR" b="1">
                <a:solidFill>
                  <a:srgbClr val="000000"/>
                </a:solidFill>
              </a:rPr>
              <a:t>LACP passive</a:t>
            </a:r>
            <a:r>
              <a:rPr lang="pt-BR">
                <a:solidFill>
                  <a:srgbClr val="000000"/>
                </a:solidFill>
              </a:rPr>
              <a:t> - This LACP mode places a port in a passive negotiating state. In this state, the port responds to the LACP packets that it receives but does not initiate LACP packet negotiation.</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Exemplo de configurações do modoLACP</a:t>
            </a:r>
            <a:r>
              <a:rPr lang="pt-BR" sz="1600"/>
              <a:t>de operação EtherChannel</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pPr rtl="0"/>
            <a:r>
              <a:rPr lang="pt-BR" sz="1200">
                <a:solidFill>
                  <a:srgbClr val="000000"/>
                </a:solidFill>
                <a:latin typeface="+mn-lt"/>
              </a:rPr>
              <a:t>A tabela mostra as várias combinações de modos LACP em S1 e S2 e o resultado do estabelecimento do canal resultante.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2962307413"/>
              </p:ext>
            </p:extLst>
          </p:nvPr>
        </p:nvGraphicFramePr>
        <p:xfrm>
          <a:off x="431799" y="2606290"/>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rtl="0" fontAlgn="ctr"/>
                      <a:r>
                        <a:rPr lang="pt-BR" sz="1400" b="1">
                          <a:effectLst/>
                        </a:rPr>
                        <a:t>S1</a:t>
                      </a:r>
                    </a:p>
                  </a:txBody>
                  <a:tcPr marL="47625" marR="47625" marT="47625" marB="47625" anchor="ctr"/>
                </a:tc>
                <a:tc>
                  <a:txBody>
                    <a:bodyPr/>
                    <a:lstStyle/>
                    <a:p>
                      <a:pPr algn="l" rtl="0" fontAlgn="ctr"/>
                      <a:r>
                        <a:rPr lang="pt-BR" sz="1400" b="1">
                          <a:effectLst/>
                        </a:rPr>
                        <a:t>S2</a:t>
                      </a:r>
                    </a:p>
                  </a:txBody>
                  <a:tcPr marL="47625" marR="47625" marT="47625" marB="47625" anchor="ctr"/>
                </a:tc>
                <a:tc>
                  <a:txBody>
                    <a:bodyPr/>
                    <a:lstStyle/>
                    <a:p>
                      <a:pPr algn="l" rtl="0" fontAlgn="ctr"/>
                      <a:r>
                        <a:rPr lang="pt-BR" sz="1400" b="1">
                          <a:effectLst/>
                        </a:rPr>
                        <a:t>Estabelecimento de Canal</a:t>
                      </a:r>
                    </a:p>
                  </a:txBody>
                  <a:tcPr marL="47625" marR="47625" marT="47625" marB="47625" anchor="ctr"/>
                </a:tc>
                <a:extLst>
                  <a:ext uri="{0D108BD9-81ED-4DB2-BD59-A6C34878D82A}">
                    <a16:rowId xmlns:a16="http://schemas.microsoft.com/office/drawing/2014/main" val="1314096232"/>
                  </a:ext>
                </a:extLst>
              </a:tr>
              <a:tr h="319016">
                <a:tc>
                  <a:txBody>
                    <a:bodyPr/>
                    <a:lstStyle/>
                    <a:p>
                      <a:pPr rtl="0" fontAlgn="ctr"/>
                      <a:r>
                        <a:rPr lang="pt-BR" sz="1400" b="0">
                          <a:effectLst/>
                        </a:rPr>
                        <a:t>Ativado</a:t>
                      </a:r>
                    </a:p>
                  </a:txBody>
                  <a:tcPr marL="47625" marR="47625" marT="47625" marB="47625" anchor="ctr"/>
                </a:tc>
                <a:tc>
                  <a:txBody>
                    <a:bodyPr/>
                    <a:lstStyle/>
                    <a:p>
                      <a:pPr rtl="0" fontAlgn="ctr"/>
                      <a:r>
                        <a:rPr lang="pt-BR" sz="1400" b="0">
                          <a:effectLst/>
                        </a:rPr>
                        <a:t>Ativado</a:t>
                      </a:r>
                    </a:p>
                  </a:txBody>
                  <a:tcPr marL="47625" marR="47625" marT="47625" marB="47625" anchor="ctr"/>
                </a:tc>
                <a:tc>
                  <a:txBody>
                    <a:bodyPr/>
                    <a:lstStyle/>
                    <a:p>
                      <a:pPr rtl="0" fontAlgn="ctr"/>
                      <a:r>
                        <a:rPr lang="pt-BR" sz="1400" b="0">
                          <a:effectLst/>
                        </a:rPr>
                        <a:t>Sim</a:t>
                      </a:r>
                    </a:p>
                  </a:txBody>
                  <a:tcPr marL="47625" marR="47625" marT="47625" marB="47625" anchor="ctr"/>
                </a:tc>
                <a:extLst>
                  <a:ext uri="{0D108BD9-81ED-4DB2-BD59-A6C34878D82A}">
                    <a16:rowId xmlns:a16="http://schemas.microsoft.com/office/drawing/2014/main" val="271414976"/>
                  </a:ext>
                </a:extLst>
              </a:tr>
              <a:tr h="319016">
                <a:tc>
                  <a:txBody>
                    <a:bodyPr/>
                    <a:lstStyle/>
                    <a:p>
                      <a:pPr rtl="0" fontAlgn="ctr"/>
                      <a:r>
                        <a:rPr lang="pt-BR" sz="1400" b="0">
                          <a:effectLst/>
                        </a:rPr>
                        <a:t>Ativada</a:t>
                      </a:r>
                    </a:p>
                  </a:txBody>
                  <a:tcPr marL="47625" marR="47625" marT="47625" marB="47625" anchor="ctr"/>
                </a:tc>
                <a:tc>
                  <a:txBody>
                    <a:bodyPr/>
                    <a:lstStyle/>
                    <a:p>
                      <a:pPr rtl="0" fontAlgn="ctr"/>
                      <a:r>
                        <a:rPr lang="pt-BR" sz="1400" b="0">
                          <a:effectLst/>
                        </a:rPr>
                        <a:t>Ativo/Passivo</a:t>
                      </a:r>
                    </a:p>
                  </a:txBody>
                  <a:tcPr marL="47625" marR="47625" marT="47625" marB="47625" anchor="ctr"/>
                </a:tc>
                <a:tc>
                  <a:txBody>
                    <a:bodyPr/>
                    <a:lstStyle/>
                    <a:p>
                      <a:pPr rtl="0" fontAlgn="ctr"/>
                      <a:r>
                        <a:rPr lang="pt-BR" sz="1400" b="0">
                          <a:effectLst/>
                        </a:rPr>
                        <a:t>Não</a:t>
                      </a:r>
                    </a:p>
                  </a:txBody>
                  <a:tcPr marL="47625" marR="47625" marT="47625" marB="47625" anchor="ctr"/>
                </a:tc>
                <a:extLst>
                  <a:ext uri="{0D108BD9-81ED-4DB2-BD59-A6C34878D82A}">
                    <a16:rowId xmlns:a16="http://schemas.microsoft.com/office/drawing/2014/main" val="3655746299"/>
                  </a:ext>
                </a:extLst>
              </a:tr>
              <a:tr h="319016">
                <a:tc>
                  <a:txBody>
                    <a:bodyPr/>
                    <a:lstStyle/>
                    <a:p>
                      <a:pPr rtl="0" fontAlgn="ctr"/>
                      <a:r>
                        <a:rPr lang="pt-BR" sz="1400" b="0">
                          <a:effectLst/>
                        </a:rPr>
                        <a:t>Ativa</a:t>
                      </a:r>
                    </a:p>
                  </a:txBody>
                  <a:tcPr marL="47625" marR="47625" marT="47625" marB="47625" anchor="ctr"/>
                </a:tc>
                <a:tc>
                  <a:txBody>
                    <a:bodyPr/>
                    <a:lstStyle/>
                    <a:p>
                      <a:pPr rtl="0" fontAlgn="ctr"/>
                      <a:r>
                        <a:rPr lang="pt-BR" sz="1400" b="0">
                          <a:effectLst/>
                        </a:rPr>
                        <a:t>Ativo</a:t>
                      </a:r>
                    </a:p>
                  </a:txBody>
                  <a:tcPr marL="47625" marR="47625" marT="47625" marB="47625" anchor="ctr"/>
                </a:tc>
                <a:tc>
                  <a:txBody>
                    <a:bodyPr/>
                    <a:lstStyle/>
                    <a:p>
                      <a:pPr rtl="0" fontAlgn="ctr"/>
                      <a:r>
                        <a:rPr lang="pt-BR" sz="1400" b="0">
                          <a:effectLst/>
                        </a:rPr>
                        <a:t>Sim</a:t>
                      </a:r>
                    </a:p>
                  </a:txBody>
                  <a:tcPr marL="47625" marR="47625" marT="47625" marB="47625" anchor="ctr"/>
                </a:tc>
                <a:extLst>
                  <a:ext uri="{0D108BD9-81ED-4DB2-BD59-A6C34878D82A}">
                    <a16:rowId xmlns:a16="http://schemas.microsoft.com/office/drawing/2014/main" val="1781739624"/>
                  </a:ext>
                </a:extLst>
              </a:tr>
              <a:tr h="319016">
                <a:tc>
                  <a:txBody>
                    <a:bodyPr/>
                    <a:lstStyle/>
                    <a:p>
                      <a:pPr rtl="0" fontAlgn="ctr"/>
                      <a:r>
                        <a:rPr lang="pt-BR" sz="1400" b="0">
                          <a:effectLst/>
                        </a:rPr>
                        <a:t>Ativo</a:t>
                      </a:r>
                    </a:p>
                  </a:txBody>
                  <a:tcPr marL="47625" marR="47625" marT="47625" marB="47625" anchor="ctr"/>
                </a:tc>
                <a:tc>
                  <a:txBody>
                    <a:bodyPr/>
                    <a:lstStyle/>
                    <a:p>
                      <a:pPr rtl="0" fontAlgn="ctr"/>
                      <a:r>
                        <a:rPr lang="pt-BR" sz="1400" b="0">
                          <a:effectLst/>
                        </a:rPr>
                        <a:t>Passivo</a:t>
                      </a:r>
                    </a:p>
                  </a:txBody>
                  <a:tcPr marL="47625" marR="47625" marT="47625" marB="47625" anchor="ctr"/>
                </a:tc>
                <a:tc>
                  <a:txBody>
                    <a:bodyPr/>
                    <a:lstStyle/>
                    <a:p>
                      <a:pPr rtl="0" fontAlgn="ctr"/>
                      <a:r>
                        <a:rPr lang="pt-BR" sz="1400" b="0">
                          <a:effectLst/>
                        </a:rPr>
                        <a:t>Sim</a:t>
                      </a:r>
                    </a:p>
                  </a:txBody>
                  <a:tcPr marL="47625" marR="47625" marT="47625" marB="47625" anchor="ctr"/>
                </a:tc>
                <a:extLst>
                  <a:ext uri="{0D108BD9-81ED-4DB2-BD59-A6C34878D82A}">
                    <a16:rowId xmlns:a16="http://schemas.microsoft.com/office/drawing/2014/main" val="1313281587"/>
                  </a:ext>
                </a:extLst>
              </a:tr>
              <a:tr h="319016">
                <a:tc>
                  <a:txBody>
                    <a:bodyPr/>
                    <a:lstStyle/>
                    <a:p>
                      <a:pPr rtl="0" fontAlgn="ctr"/>
                      <a:r>
                        <a:rPr lang="pt-BR" sz="1400" b="0">
                          <a:effectLst/>
                        </a:rPr>
                        <a:t>Passivo</a:t>
                      </a:r>
                    </a:p>
                  </a:txBody>
                  <a:tcPr marL="47625" marR="47625" marT="47625" marB="47625" anchor="ctr"/>
                </a:tc>
                <a:tc>
                  <a:txBody>
                    <a:bodyPr/>
                    <a:lstStyle/>
                    <a:p>
                      <a:pPr rtl="0" fontAlgn="ctr"/>
                      <a:r>
                        <a:rPr lang="pt-BR" sz="1400" b="0">
                          <a:effectLst/>
                        </a:rPr>
                        <a:t>Ativo</a:t>
                      </a:r>
                    </a:p>
                  </a:txBody>
                  <a:tcPr marL="47625" marR="47625" marT="47625" marB="47625" anchor="ctr"/>
                </a:tc>
                <a:tc>
                  <a:txBody>
                    <a:bodyPr/>
                    <a:lstStyle/>
                    <a:p>
                      <a:pPr rtl="0" fontAlgn="ctr"/>
                      <a:r>
                        <a:rPr lang="pt-BR" sz="1400" b="0">
                          <a:effectLst/>
                        </a:rPr>
                        <a:t>Sim</a:t>
                      </a:r>
                    </a:p>
                  </a:txBody>
                  <a:tcPr marL="47625" marR="47625" marT="47625" marB="47625" anchor="ctr"/>
                </a:tc>
                <a:extLst>
                  <a:ext uri="{0D108BD9-81ED-4DB2-BD59-A6C34878D82A}">
                    <a16:rowId xmlns:a16="http://schemas.microsoft.com/office/drawing/2014/main" val="2228110332"/>
                  </a:ext>
                </a:extLst>
              </a:tr>
              <a:tr h="319016">
                <a:tc>
                  <a:txBody>
                    <a:bodyPr/>
                    <a:lstStyle/>
                    <a:p>
                      <a:pPr rtl="0" fontAlgn="ctr"/>
                      <a:r>
                        <a:rPr lang="pt-BR" sz="1400" b="0">
                          <a:effectLst/>
                        </a:rPr>
                        <a:t>Passivo</a:t>
                      </a:r>
                    </a:p>
                  </a:txBody>
                  <a:tcPr marL="47625" marR="47625" marT="47625" marB="47625" anchor="ctr"/>
                </a:tc>
                <a:tc>
                  <a:txBody>
                    <a:bodyPr/>
                    <a:lstStyle/>
                    <a:p>
                      <a:pPr rtl="0" fontAlgn="ctr"/>
                      <a:r>
                        <a:rPr lang="pt-BR" sz="1400" b="0">
                          <a:effectLst/>
                        </a:rPr>
                        <a:t>Passivo</a:t>
                      </a:r>
                    </a:p>
                  </a:txBody>
                  <a:tcPr marL="47625" marR="47625" marT="47625" marB="47625" anchor="ctr"/>
                </a:tc>
                <a:tc>
                  <a:txBody>
                    <a:bodyPr/>
                    <a:lstStyle/>
                    <a:p>
                      <a:pPr rtl="0" fontAlgn="ctr"/>
                      <a:r>
                        <a:rPr lang="pt-BR" sz="1400" b="0">
                          <a:effectLst/>
                        </a:rPr>
                        <a:t>Não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6.2 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EtherChannel</a:t>
            </a:r>
            <a:br>
              <a:rPr lang="en-US" dirty="0"/>
            </a:br>
            <a:r>
              <a:rPr lang="pt-BR" sz="240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As instruções e restrições a seguir são úteis na configuração do EtherChannel:</a:t>
            </a:r>
          </a:p>
          <a:p>
            <a:pPr marL="342900" indent="-342900" algn="l" rtl="0">
              <a:buFont typeface="Arial" panose="020B0604020202020204" pitchFamily="34" charset="0"/>
              <a:buChar char="•"/>
            </a:pPr>
            <a:r>
              <a:rPr lang="pt-BR" sz="1600" b="1">
                <a:solidFill>
                  <a:srgbClr val="000000"/>
                </a:solidFill>
              </a:rPr>
              <a:t>EtherChannel support</a:t>
            </a:r>
            <a:r>
              <a:rPr lang="pt-BR" sz="1600">
                <a:solidFill>
                  <a:srgbClr val="000000"/>
                </a:solidFill>
              </a:rPr>
              <a:t> - All Ethernet interfaces must support EtherChannel with no requirement that interfaces be physically contiguous.</a:t>
            </a:r>
          </a:p>
          <a:p>
            <a:pPr marL="342900" indent="-342900" algn="l" rtl="0">
              <a:buFont typeface="Arial" panose="020B0604020202020204" pitchFamily="34" charset="0"/>
              <a:buChar char="•"/>
            </a:pPr>
            <a:r>
              <a:rPr lang="pt-BR" sz="1600" b="1">
                <a:solidFill>
                  <a:srgbClr val="000000"/>
                </a:solidFill>
              </a:rPr>
              <a:t>Speed and duplex</a:t>
            </a:r>
            <a:r>
              <a:rPr lang="pt-BR" sz="1600">
                <a:solidFill>
                  <a:srgbClr val="000000"/>
                </a:solidFill>
              </a:rPr>
              <a:t> - Configure all interfaces in an EtherChannel to operate at the same speed and in the same duplex mode.</a:t>
            </a:r>
          </a:p>
          <a:p>
            <a:pPr marL="342900" indent="-342900" algn="l" rtl="0">
              <a:buFont typeface="Arial" panose="020B0604020202020204" pitchFamily="34" charset="0"/>
              <a:buChar char="•"/>
            </a:pPr>
            <a:r>
              <a:rPr lang="pt-BR" sz="1600" b="1">
                <a:solidFill>
                  <a:srgbClr val="000000"/>
                </a:solidFill>
              </a:rPr>
              <a:t>VLAN match</a:t>
            </a:r>
            <a:r>
              <a:rPr lang="pt-BR" sz="1600">
                <a:solidFill>
                  <a:srgbClr val="000000"/>
                </a:solidFill>
              </a:rPr>
              <a:t> - All interfaces in the EtherChannel bundle must be assigned to the same VLAN or be configured as a trunk (shown in the figure).</a:t>
            </a:r>
          </a:p>
          <a:p>
            <a:pPr marL="342900" indent="-342900" algn="l" rtl="0">
              <a:buFont typeface="Arial" panose="020B0604020202020204" pitchFamily="34" charset="0"/>
              <a:buChar char="•"/>
            </a:pPr>
            <a:r>
              <a:rPr lang="pt-BR" sz="1600" b="1">
                <a:solidFill>
                  <a:srgbClr val="000000"/>
                </a:solidFill>
              </a:rPr>
              <a:t>Range of VLANs</a:t>
            </a:r>
            <a:r>
              <a:rPr lang="pt-BR" sz="1600">
                <a:solidFill>
                  <a:srgbClr val="000000"/>
                </a:solidFill>
              </a:rPr>
              <a:t> - An EtherChannel supports the same allowed range of VLANs on all the interfaces in a trunking EtherChannel. If the allowed range of VLANs is not the same, the interfaces do not form an EtherChannel, even when they are set to </a:t>
            </a:r>
            <a:r>
              <a:rPr lang="pt-BR" sz="1600" b="1">
                <a:solidFill>
                  <a:srgbClr val="000000"/>
                </a:solidFill>
              </a:rPr>
              <a:t>auto</a:t>
            </a:r>
            <a:r>
              <a:rPr lang="pt-BR" sz="1600">
                <a:solidFill>
                  <a:srgbClr val="000000"/>
                </a:solidFill>
              </a:rPr>
              <a:t> or </a:t>
            </a:r>
            <a:r>
              <a:rPr lang="pt-BR" sz="1600" b="1">
                <a:solidFill>
                  <a:srgbClr val="000000"/>
                </a:solidFill>
              </a:rPr>
              <a:t>desirable</a:t>
            </a:r>
            <a:r>
              <a:rPr lang="pt-BR" sz="1600">
                <a:solidFill>
                  <a:srgbClr val="000000"/>
                </a:solidFill>
              </a:rPr>
              <a:t> mode.</a:t>
            </a: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EtherChannel</a:t>
            </a:r>
            <a:br>
              <a:rPr lang="en-US" dirty="0"/>
            </a:br>
            <a:r>
              <a:rPr lang="pt-BR" sz="240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rtl="0">
              <a:buFont typeface="Arial" panose="020B0604020202020204" pitchFamily="34" charset="0"/>
              <a:buChar char="•"/>
            </a:pPr>
            <a:r>
              <a:rPr lang="pt-BR" sz="1500">
                <a:solidFill>
                  <a:srgbClr val="000000"/>
                </a:solidFill>
              </a:rPr>
              <a:t>The figure shows a configuration that would allow an EtherChannel to form between S1 and S2.</a:t>
            </a:r>
          </a:p>
          <a:p>
            <a:pPr marL="342900" indent="-342900" algn="l" rtl="0">
              <a:buFont typeface="Arial" panose="020B0604020202020204" pitchFamily="34" charset="0"/>
              <a:buChar char="•"/>
            </a:pPr>
            <a:r>
              <a:rPr lang="pt-BR" sz="1500">
                <a:solidFill>
                  <a:srgbClr val="000000"/>
                </a:solidFill>
              </a:rPr>
              <a:t>Se essas configurações tiverem que ser alteradas, configure-as no modo de configuração de interface port channel. Qualquer configuração que seja aplicada à interface port channel também afeta interfaces individuais. No entanto, as configurações que forem aplicadas às interfaces individuais não afetarão a interface port channel. Portanto, fazer alterações de configuração em uma interface que é parte de um link EtherChannel pode causar problemas de compatibilidade de interface.</a:t>
            </a:r>
          </a:p>
          <a:p>
            <a:pPr marL="342900" indent="-342900" algn="l" rtl="0">
              <a:buFont typeface="Arial" panose="020B0604020202020204" pitchFamily="34" charset="0"/>
              <a:buChar char="•"/>
            </a:pPr>
            <a:r>
              <a:rPr lang="pt-BR" sz="1500">
                <a:solidFill>
                  <a:srgbClr val="000000"/>
                </a:solidFill>
              </a:rPr>
              <a:t>A interface port channel pode ser configurada no modo access, trunk (mais comum), ou em uma porta roteada.</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286501" y="3151659"/>
            <a:ext cx="4437993"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Exemplo de Configuração doLACP</a:t>
            </a:r>
            <a:r>
              <a:rPr lang="pt-BR" sz="1600"/>
              <a:t>do EtherChannel</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rtl="0"/>
            <a:r>
              <a:rPr lang="pt-BR" sz="1600">
                <a:solidFill>
                  <a:srgbClr val="000000"/>
                </a:solidFill>
              </a:rPr>
              <a:t>Configuring EtherChannel with LACP requires the following three steps:</a:t>
            </a:r>
          </a:p>
          <a:p>
            <a:pPr marL="342900" indent="-342900" algn="l" rtl="0">
              <a:buFont typeface="Arial" panose="020B0604020202020204" pitchFamily="34" charset="0"/>
              <a:buChar char="•"/>
            </a:pPr>
            <a:r>
              <a:rPr lang="pt-BR" sz="1400" b="1">
                <a:solidFill>
                  <a:srgbClr val="000000"/>
                </a:solidFill>
              </a:rPr>
              <a:t>Etapa 1.</a:t>
            </a:r>
            <a:r>
              <a:rPr lang="pt-BR" sz="1400">
                <a:solidFill>
                  <a:srgbClr val="000000"/>
                </a:solidFill>
              </a:rPr>
              <a:t>Especifique as interfaces que compõem o grupo EtherChannel usando o comando </a:t>
            </a:r>
            <a:r>
              <a:rPr lang="pt-BR" sz="1400" b="1">
                <a:solidFill>
                  <a:srgbClr val="000000"/>
                </a:solidFill>
              </a:rPr>
              <a:t>interface range</a:t>
            </a:r>
            <a:r>
              <a:rPr lang="pt-BR" sz="1400">
                <a:solidFill>
                  <a:srgbClr val="000000"/>
                </a:solidFill>
              </a:rPr>
              <a:t> no modo de configuração global da </a:t>
            </a:r>
            <a:r>
              <a:rPr lang="pt-BR" sz="1400" i="1">
                <a:solidFill>
                  <a:srgbClr val="000000"/>
                </a:solidFill>
              </a:rPr>
              <a:t>interface</a:t>
            </a:r>
            <a:r>
              <a:rPr lang="pt-BR" sz="1400">
                <a:solidFill>
                  <a:srgbClr val="000000"/>
                </a:solidFill>
              </a:rPr>
              <a:t>. The </a:t>
            </a:r>
            <a:r>
              <a:rPr lang="pt-BR" sz="1400" b="1">
                <a:solidFill>
                  <a:srgbClr val="000000"/>
                </a:solidFill>
              </a:rPr>
              <a:t>range</a:t>
            </a:r>
            <a:r>
              <a:rPr lang="pt-BR" sz="1400">
                <a:solidFill>
                  <a:srgbClr val="000000"/>
                </a:solidFill>
              </a:rPr>
              <a:t> keyword allows you to select several interfaces and configure them all together.</a:t>
            </a:r>
          </a:p>
          <a:p>
            <a:pPr marL="342900" indent="-342900" algn="l" rtl="0">
              <a:buFont typeface="Arial" panose="020B0604020202020204" pitchFamily="34" charset="0"/>
              <a:buChar char="•"/>
            </a:pPr>
            <a:r>
              <a:rPr lang="pt-BR" sz="1400" b="1">
                <a:solidFill>
                  <a:srgbClr val="000000"/>
                </a:solidFill>
              </a:rPr>
              <a:t>Etapa 2.</a:t>
            </a:r>
            <a:r>
              <a:rPr lang="pt-BR" sz="1400">
                <a:solidFill>
                  <a:srgbClr val="000000"/>
                </a:solidFill>
              </a:rPr>
              <a:t>Crie a interface de canal de porta com o comando </a:t>
            </a:r>
            <a:r>
              <a:rPr lang="pt-BR" sz="1400" b="1">
                <a:solidFill>
                  <a:srgbClr val="000000"/>
                </a:solidFill>
              </a:rPr>
              <a:t>channel group</a:t>
            </a:r>
            <a:r>
              <a:rPr lang="pt-BR" sz="1400" i="1">
                <a:solidFill>
                  <a:srgbClr val="000000"/>
                </a:solidFill>
              </a:rPr>
              <a:t>identifier</a:t>
            </a:r>
            <a:r>
              <a:rPr lang="pt-BR" sz="1400" b="1">
                <a:solidFill>
                  <a:srgbClr val="000000"/>
                </a:solidFill>
              </a:rPr>
              <a:t>mode active</a:t>
            </a:r>
            <a:r>
              <a:rPr lang="pt-BR" sz="1400">
                <a:solidFill>
                  <a:srgbClr val="000000"/>
                </a:solidFill>
              </a:rPr>
              <a:t> no modo de configuração de intervalo de interface. O identificador especifica um número do channel group. The </a:t>
            </a:r>
            <a:r>
              <a:rPr lang="pt-BR" sz="1400" b="1">
                <a:solidFill>
                  <a:srgbClr val="000000"/>
                </a:solidFill>
              </a:rPr>
              <a:t>mode active</a:t>
            </a:r>
            <a:r>
              <a:rPr lang="pt-BR" sz="1400">
                <a:solidFill>
                  <a:srgbClr val="000000"/>
                </a:solidFill>
              </a:rPr>
              <a:t> keywords identify this as an LACP EtherChannel configuration.</a:t>
            </a:r>
          </a:p>
          <a:p>
            <a:pPr marL="342900" indent="-342900" algn="l" rtl="0">
              <a:buFont typeface="Arial" panose="020B0604020202020204" pitchFamily="34" charset="0"/>
              <a:buChar char="•"/>
            </a:pPr>
            <a:r>
              <a:rPr lang="pt-BR" sz="1400" b="1">
                <a:solidFill>
                  <a:srgbClr val="000000"/>
                </a:solidFill>
              </a:rPr>
              <a:t>Etapa 3.</a:t>
            </a:r>
            <a:r>
              <a:rPr lang="pt-BR" sz="1400">
                <a:solidFill>
                  <a:srgbClr val="000000"/>
                </a:solidFill>
              </a:rPr>
              <a:t> To change Layer 2 settings on the port channel interface, enter port channel interface configuration mode using the </a:t>
            </a:r>
            <a:r>
              <a:rPr lang="pt-BR" sz="1400" b="1">
                <a:solidFill>
                  <a:srgbClr val="000000"/>
                </a:solidFill>
              </a:rPr>
              <a:t>interface port-channel</a:t>
            </a:r>
            <a:r>
              <a:rPr lang="pt-BR" sz="1400">
                <a:solidFill>
                  <a:srgbClr val="000000"/>
                </a:solidFill>
              </a:rPr>
              <a:t> command, followed by the interface identifier. No exemplo, S1 é configurado com um LACP EtherChannel. The port channel is configured as a trunk interface with the allowed VLANs specified.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2836204" y="331225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EtherChannel</a:t>
            </a:r>
            <a:br>
              <a:rPr lang="en-US" dirty="0"/>
            </a:br>
            <a:r>
              <a:rPr lang="pt-BR" sz="2400"/>
              <a:t>Packet Tracer – Configure EtherChannel</a:t>
            </a:r>
          </a:p>
        </p:txBody>
      </p:sp>
      <p:sp>
        <p:nvSpPr>
          <p:cNvPr id="5" name="Content Placeholder 4">
            <a:extLst>
              <a:ext uri="{FF2B5EF4-FFF2-40B4-BE49-F238E27FC236}">
                <a16:creationId xmlns:a16="http://schemas.microsoft.com/office/drawing/2014/main" id="{F1E02C44-7E14-4DE8-8B65-9AA38783B216}"/>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Neste Packet Tracer, você atingirá os seguintes objetivos:</a:t>
            </a:r>
          </a:p>
          <a:p>
            <a:pPr marL="285750" indent="-285750" algn="l" rtl="0">
              <a:buFont typeface="Arial" panose="020B0604020202020204" pitchFamily="34" charset="0"/>
              <a:buChar char="•"/>
            </a:pPr>
            <a:r>
              <a:rPr lang="pt-BR" sz="1800">
                <a:solidFill>
                  <a:srgbClr val="000000"/>
                </a:solidFill>
              </a:rPr>
              <a:t>Configurar as definições básicas do Switch</a:t>
            </a:r>
          </a:p>
          <a:p>
            <a:pPr marL="285750" indent="-285750" algn="l" rtl="0">
              <a:buFont typeface="Arial" panose="020B0604020202020204" pitchFamily="34" charset="0"/>
              <a:buChar char="•"/>
            </a:pPr>
            <a:r>
              <a:rPr lang="pt-BR" sz="1800">
                <a:solidFill>
                  <a:srgbClr val="000000"/>
                </a:solidFill>
              </a:rPr>
              <a:t>Configurar um EtherChannel com Cisco PAgP</a:t>
            </a:r>
          </a:p>
          <a:p>
            <a:pPr marL="285750" indent="-285750" algn="l" rtl="0">
              <a:buFont typeface="Arial" panose="020B0604020202020204" pitchFamily="34" charset="0"/>
              <a:buChar char="•"/>
            </a:pPr>
            <a:r>
              <a:rPr lang="pt-BR" sz="1800">
                <a:solidFill>
                  <a:srgbClr val="000000"/>
                </a:solidFill>
              </a:rPr>
              <a:t>Configure and 802.3ad EtherChannel</a:t>
            </a:r>
          </a:p>
          <a:p>
            <a:pPr marL="285750" indent="-285750" algn="l" rtl="0">
              <a:buFont typeface="Arial" panose="020B0604020202020204" pitchFamily="34" charset="0"/>
              <a:buChar char="•"/>
            </a:pPr>
            <a:r>
              <a:rPr lang="pt-BR" sz="1800">
                <a:solidFill>
                  <a:srgbClr val="000000"/>
                </a:solidFill>
              </a:rPr>
              <a:t>Configurar um link EtherChannel redundante</a:t>
            </a:r>
          </a:p>
        </p:txBody>
      </p:sp>
    </p:spTree>
    <p:extLst>
      <p:ext uri="{BB962C8B-B14F-4D97-AF65-F5344CB8AC3E}">
        <p14:creationId xmlns:p14="http://schemas.microsoft.com/office/powerpoint/2010/main" val="2126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6.3 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Verify and Troubleshoot EtherChannel</a:t>
            </a:r>
            <a:br>
              <a:rPr lang="en-US" dirty="0"/>
            </a:br>
            <a:r>
              <a:rPr lang="pt-BR" sz="240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Como sempre, quando você configura dispositivos em sua rede, você deve verificar sua configuração. Se houver problemas, você também precisará solucionar problemas e corrigi-los. There are a number of commands to verify an EtherChannel configuration:</a:t>
            </a:r>
          </a:p>
          <a:p>
            <a:pPr marL="342900" indent="-342900" algn="l" rtl="0">
              <a:buFont typeface="Arial" panose="020B0604020202020204" pitchFamily="34" charset="0"/>
              <a:buChar char="•"/>
            </a:pPr>
            <a:r>
              <a:rPr lang="pt-BR" sz="1600">
                <a:solidFill>
                  <a:srgbClr val="000000"/>
                </a:solidFill>
              </a:rPr>
              <a:t>The </a:t>
            </a:r>
            <a:r>
              <a:rPr lang="pt-BR" sz="1600" b="1">
                <a:solidFill>
                  <a:srgbClr val="000000"/>
                </a:solidFill>
              </a:rPr>
              <a:t>show interfaces port-channel</a:t>
            </a:r>
            <a:r>
              <a:rPr lang="pt-BR" sz="1600">
                <a:solidFill>
                  <a:srgbClr val="000000"/>
                </a:solidFill>
              </a:rPr>
              <a:t> command displays the general status of the port channel interface. </a:t>
            </a:r>
          </a:p>
          <a:p>
            <a:pPr marL="342900" indent="-342900" algn="l" rtl="0">
              <a:buFont typeface="Arial" panose="020B0604020202020204" pitchFamily="34" charset="0"/>
              <a:buChar char="•"/>
            </a:pPr>
            <a:r>
              <a:rPr lang="pt-BR" sz="1600">
                <a:solidFill>
                  <a:srgbClr val="000000"/>
                </a:solidFill>
              </a:rPr>
              <a:t>O comando </a:t>
            </a:r>
            <a:r>
              <a:rPr lang="pt-BR" sz="1600" b="1">
                <a:solidFill>
                  <a:srgbClr val="000000"/>
                </a:solidFill>
              </a:rPr>
              <a:t>show etherchannel summary</a:t>
            </a:r>
            <a:r>
              <a:rPr lang="pt-BR" sz="1600">
                <a:solidFill>
                  <a:srgbClr val="000000"/>
                </a:solidFill>
              </a:rPr>
              <a:t> exibe uma linha de informações por canal de porta.</a:t>
            </a:r>
          </a:p>
          <a:p>
            <a:pPr marL="342900" indent="-342900" algn="l" rtl="0">
              <a:buFont typeface="Arial" panose="020B0604020202020204" pitchFamily="34" charset="0"/>
              <a:buChar char="•"/>
            </a:pPr>
            <a:r>
              <a:rPr lang="pt-BR" sz="1600">
                <a:solidFill>
                  <a:srgbClr val="000000"/>
                </a:solidFill>
              </a:rPr>
              <a:t>The </a:t>
            </a:r>
            <a:r>
              <a:rPr lang="pt-BR" sz="1600" b="1">
                <a:solidFill>
                  <a:srgbClr val="000000"/>
                </a:solidFill>
              </a:rPr>
              <a:t>show etherchannel port-channel</a:t>
            </a:r>
            <a:r>
              <a:rPr lang="pt-BR" sz="1600">
                <a:solidFill>
                  <a:srgbClr val="000000"/>
                </a:solidFill>
              </a:rPr>
              <a:t> command displays information about a specific port channel interface.</a:t>
            </a:r>
          </a:p>
          <a:p>
            <a:pPr marL="342900" indent="-342900" algn="l" rtl="0">
              <a:buFont typeface="Arial" panose="020B0604020202020204" pitchFamily="34" charset="0"/>
              <a:buChar char="•"/>
            </a:pPr>
            <a:r>
              <a:rPr lang="pt-BR" sz="1600">
                <a:solidFill>
                  <a:srgbClr val="000000"/>
                </a:solidFill>
              </a:rPr>
              <a:t>The </a:t>
            </a:r>
            <a:r>
              <a:rPr lang="pt-BR" sz="1600" b="1">
                <a:solidFill>
                  <a:srgbClr val="000000"/>
                </a:solidFill>
              </a:rPr>
              <a:t>show interfaces etherchannel</a:t>
            </a:r>
            <a:r>
              <a:rPr lang="pt-BR" sz="160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Verificar e solucionar</a:t>
            </a:r>
            <a:r>
              <a:rPr lang="pt-BR" sz="2400"/>
              <a:t>problemascomuns do EtherChannel com configurações do EtherChannel</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As interfaces de um EtherChannel devem apresentar a mesma velocidade de configuração, modos duplex e nativos e VLANs em baús, além de acesso VLAN nas portas de acesso. Garantir que essas configurações reduzirá significativamente os problemas de rede relacionados ao EtherChannel. Problemas comuns do EtherChannel incluem o seguinte:</a:t>
            </a:r>
          </a:p>
          <a:p>
            <a:pPr marL="415985" lvl="1" indent="-342900" rtl="0">
              <a:buFont typeface="Arial" panose="020B0604020202020204" pitchFamily="34" charset="0"/>
              <a:buChar char="•"/>
            </a:pPr>
            <a:r>
              <a:rPr lang="pt-BR" sz="1600">
                <a:solidFill>
                  <a:srgbClr val="000000"/>
                </a:solidFill>
              </a:rPr>
              <a:t>As portas atribuídas no EtherChannel não fazem parte da mesma VLAN ou não estão configuradas como troncos. As portas com VLANs nativas diferentes não podem formar um EtherChannel.</a:t>
            </a:r>
          </a:p>
          <a:p>
            <a:pPr marL="415985" lvl="1" indent="-342900" rtl="0">
              <a:buFont typeface="Arial" panose="020B0604020202020204" pitchFamily="34" charset="0"/>
              <a:buChar char="•"/>
            </a:pPr>
            <a:r>
              <a:rPr lang="pt-BR" sz="1600">
                <a:solidFill>
                  <a:srgbClr val="000000"/>
                </a:solidFill>
              </a:rPr>
              <a:t>O entroncamento foi configurado em algumas das portas que compõem o EtherChannel, mas não em todas elas. Não é recomendado configurar o modo de entroncamento em portas individuais que compõem o EtherChannel. Ao configurar um tronco em um EtherChannel, verifique o modo de entroncamento no EtherChannel.</a:t>
            </a:r>
          </a:p>
          <a:p>
            <a:pPr marL="415985" lvl="1" indent="-342900" rtl="0">
              <a:buFont typeface="Arial" panose="020B0604020202020204" pitchFamily="34" charset="0"/>
              <a:buChar char="•"/>
            </a:pPr>
            <a:r>
              <a:rPr lang="pt-BR" sz="1600">
                <a:solidFill>
                  <a:srgbClr val="000000"/>
                </a:solidFill>
              </a:rPr>
              <a:t>If the allowed range of VLANs is not the same, the ports do not form an EtherChannel even when PAgP is set to the </a:t>
            </a:r>
            <a:r>
              <a:rPr lang="pt-BR" sz="1600" b="1">
                <a:solidFill>
                  <a:srgbClr val="000000"/>
                </a:solidFill>
              </a:rPr>
              <a:t>auto</a:t>
            </a:r>
            <a:r>
              <a:rPr lang="pt-BR" sz="1600">
                <a:solidFill>
                  <a:srgbClr val="000000"/>
                </a:solidFill>
              </a:rPr>
              <a:t> or </a:t>
            </a:r>
            <a:r>
              <a:rPr lang="pt-BR" sz="1600" b="1">
                <a:solidFill>
                  <a:srgbClr val="000000"/>
                </a:solidFill>
              </a:rPr>
              <a:t>desirable</a:t>
            </a:r>
            <a:r>
              <a:rPr lang="pt-BR" sz="1600">
                <a:solidFill>
                  <a:srgbClr val="000000"/>
                </a:solidFill>
              </a:rPr>
              <a:t> mode.</a:t>
            </a:r>
          </a:p>
          <a:p>
            <a:pPr marL="415985" lvl="1" indent="-342900" rtl="0">
              <a:buFont typeface="Arial" panose="020B0604020202020204" pitchFamily="34" charset="0"/>
              <a:buChar char="•"/>
            </a:pPr>
            <a:r>
              <a:rPr lang="pt-BR" sz="1600">
                <a:solidFill>
                  <a:srgbClr val="000000"/>
                </a:solidFill>
              </a:rPr>
              <a:t>As opções dinâmicas de negociação para PAgP e LACP não são configuradas de maneira compatível nas duas extremidades do 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Verify and Troubleshoot EtherChannel</a:t>
            </a:r>
            <a:br>
              <a:rPr lang="en-US" dirty="0"/>
            </a:br>
            <a:r>
              <a:rPr lang="pt-BR" sz="240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rtl="0"/>
            <a:r>
              <a:rPr lang="pt-BR" sz="1600">
                <a:solidFill>
                  <a:srgbClr val="000000"/>
                </a:solidFill>
              </a:rPr>
              <a:t>In the figure, interfaces F0/1 and F0/2 on switches S1 and S2 are connected with an EtherChannel. No entanto, o EtherChannel não está operacional.</a:t>
            </a:r>
          </a:p>
          <a:p>
            <a:pPr marL="0" indent="0" algn="l"/>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Verificação, identificação e solução de problemas do EtherChannel</a:t>
            </a:r>
            <a:br>
              <a:rPr lang="en-US" dirty="0"/>
            </a:br>
            <a:r>
              <a:rPr lang="pt-BR" sz="2400"/>
              <a:t>Exemplo de Solução de problemas do EtherChannel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rtl="0"/>
            <a:r>
              <a:rPr lang="pt-BR" sz="1600" b="1">
                <a:solidFill>
                  <a:srgbClr val="000000"/>
                </a:solidFill>
              </a:rPr>
              <a:t>Etapa 1. Exibir as informações de resumo do EtherChannel: </a:t>
            </a:r>
            <a:r>
              <a:rPr lang="pt-BR" sz="1600">
                <a:solidFill>
                  <a:srgbClr val="000000"/>
                </a:solidFill>
              </a:rPr>
              <a:t>A saída do  comando show etherchannel summary indica que o EtherChannel está inativo. </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2145260" y="1287960"/>
            <a:ext cx="4853480" cy="3232966"/>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Verificação, identificação e solução de problemas do EtherChannel</a:t>
            </a:r>
            <a:br>
              <a:rPr lang="en-US" dirty="0"/>
            </a:br>
            <a:r>
              <a:rPr lang="pt-BR" sz="2400"/>
              <a:t>Exemplo de Solução de problemas do EtherChannel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l" rtl="0"/>
            <a:r>
              <a:rPr lang="pt-BR" sz="1600" b="1">
                <a:solidFill>
                  <a:srgbClr val="000000"/>
                </a:solidFill>
              </a:rPr>
              <a:t>Etapa 2. Exibir Configuração do Canal de Porta: </a:t>
            </a:r>
            <a:r>
              <a:rPr lang="pt-BR" sz="1600">
                <a:solidFill>
                  <a:srgbClr val="000000"/>
                </a:solidFill>
              </a:rPr>
              <a:t>Na </a:t>
            </a:r>
            <a:r>
              <a:rPr lang="pt-BR" sz="1600" b="1">
                <a:solidFill>
                  <a:srgbClr val="000000"/>
                </a:solidFill>
              </a:rPr>
              <a:t>saída show run | begin interface port-channel</a:t>
            </a:r>
            <a:r>
              <a:rPr lang="pt-BR" sz="1600">
                <a:solidFill>
                  <a:srgbClr val="000000"/>
                </a:solidFill>
              </a:rPr>
              <a:t> , saída mais detalhada indica que existem modos PAgP incompatíveis configurados em S1 e S2. </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5709169" y="793020"/>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Verificação, identificação e solução de problemas do EtherChannel</a:t>
            </a:r>
            <a:br>
              <a:rPr lang="en-US" dirty="0"/>
            </a:br>
            <a:r>
              <a:rPr lang="pt-BR" sz="2400"/>
              <a:t>Exemplo de Solução de problemas do EtherChannel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rtl="0"/>
            <a:r>
              <a:rPr lang="pt-BR" sz="1600" b="1">
                <a:solidFill>
                  <a:srgbClr val="000000"/>
                </a:solidFill>
              </a:rPr>
              <a:t>Etapa 3: Corrija a configuração incorreta: </a:t>
            </a:r>
            <a:r>
              <a:rPr lang="pt-BR" sz="1600">
                <a:solidFill>
                  <a:srgbClr val="000000"/>
                </a:solidFill>
              </a:rPr>
              <a:t>Para corrigir o problema, o modo PAgP no EtherChannel é alterado para desejável. </a:t>
            </a:r>
          </a:p>
          <a:p>
            <a:pPr marL="0" indent="0" algn="l" rtl="0"/>
            <a:r>
              <a:rPr lang="pt-BR" sz="1600" b="1">
                <a:solidFill>
                  <a:srgbClr val="000000"/>
                </a:solidFill>
              </a:rPr>
              <a:t>Note</a:t>
            </a:r>
            <a:r>
              <a:rPr lang="pt-BR" sz="1600">
                <a:solidFill>
                  <a:srgbClr val="000000"/>
                </a:solidFill>
              </a:rPr>
              <a:t>: EtherChannel and STP must interoperate. For this reason, the order in which EtherChannel-related commands are entered is important, which is why you see interface Port-Channel 1 removed and then re-added with the </a:t>
            </a:r>
            <a:r>
              <a:rPr lang="pt-BR" sz="1600" b="1">
                <a:solidFill>
                  <a:srgbClr val="000000"/>
                </a:solidFill>
              </a:rPr>
              <a:t>channel-group</a:t>
            </a:r>
            <a:r>
              <a:rPr lang="pt-BR" sz="1600">
                <a:solidFill>
                  <a:srgbClr val="000000"/>
                </a:solidFill>
              </a:rPr>
              <a:t> command, as opposed to directly changed. If one tries to change the configuration directly, STP errors cause the associated ports to go into blocking or errdisabled state.</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016967" y="2571750"/>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Verificação, identificação e solução de problemas do EtherChannel</a:t>
            </a:r>
            <a:br>
              <a:rPr lang="en-US" dirty="0"/>
            </a:br>
            <a:r>
              <a:rPr lang="pt-BR" sz="2400"/>
              <a:t>Exemplo de Solução de problemas do EtherChannel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rtl="0"/>
            <a:r>
              <a:rPr lang="pt-BR" sz="1600" b="1">
                <a:solidFill>
                  <a:srgbClr val="000000"/>
                </a:solidFill>
              </a:rPr>
              <a:t>Etapa 4. Verifique se o EtherChannel está Operacional: </a:t>
            </a:r>
            <a:r>
              <a:rPr lang="pt-BR" sz="1600">
                <a:solidFill>
                  <a:srgbClr val="000000"/>
                </a:solidFill>
              </a:rPr>
              <a:t>o EtherChannel agora está ativo conforme verificado pela saída do  comando show etherchannel summary. </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325167" y="135752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Verify and Troubleshoot EtherChannel</a:t>
            </a:r>
            <a:br>
              <a:rPr lang="en-US" dirty="0"/>
            </a:br>
            <a:r>
              <a:rPr lang="pt-BR" sz="2400"/>
              <a:t>Packet Tracer – Troubleshoot EtherChannel</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Neste Packet Tracer, você concluirá o seguinte:</a:t>
            </a:r>
          </a:p>
          <a:p>
            <a:pPr marL="285750" indent="-285750" algn="l" rtl="0">
              <a:buFont typeface="Arial" panose="020B0604020202020204" pitchFamily="34" charset="0"/>
              <a:buChar char="•"/>
            </a:pPr>
            <a:r>
              <a:rPr lang="pt-BR" sz="1800">
                <a:solidFill>
                  <a:srgbClr val="000000"/>
                </a:solidFill>
              </a:rPr>
              <a:t>Analise a camada física e corrija os problemas do modo de porta do switch</a:t>
            </a:r>
          </a:p>
          <a:p>
            <a:pPr marL="285750" indent="-285750" algn="l" rtl="0">
              <a:buFont typeface="Arial" panose="020B0604020202020204" pitchFamily="34" charset="0"/>
              <a:buChar char="•"/>
            </a:pPr>
            <a:r>
              <a:rPr lang="pt-BR" sz="1800">
                <a:solidFill>
                  <a:srgbClr val="000000"/>
                </a:solidFill>
              </a:rPr>
              <a:t>Identificar e corrigir os problemas de atribuição de canal de porta</a:t>
            </a:r>
          </a:p>
          <a:p>
            <a:pPr marL="285750" indent="-285750" algn="l" rtl="0">
              <a:buFont typeface="Arial" panose="020B0604020202020204" pitchFamily="34" charset="0"/>
              <a:buChar char="•"/>
            </a:pPr>
            <a:r>
              <a:rPr lang="pt-BR" sz="1800">
                <a:solidFill>
                  <a:srgbClr val="000000"/>
                </a:solidFill>
              </a:rPr>
              <a:t>Identificar e corrigir os problemas de atribuição de canal de porta</a:t>
            </a: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6.4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Prática de módulo e</a:t>
            </a:r>
            <a:r>
              <a:rPr lang="pt-BR">
                <a:latin typeface="Arial" charset="0"/>
              </a:rPr>
              <a:t>rastreador depacotes de quiz — Implementar o EtherChannel</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144065" y="971177"/>
            <a:ext cx="8853286" cy="4155319"/>
          </a:xfrm>
        </p:spPr>
        <p:txBody>
          <a:bodyPr/>
          <a:lstStyle/>
          <a:p>
            <a:pPr marL="0" indent="0" rtl="0">
              <a:buNone/>
            </a:pPr>
            <a:r>
              <a:rPr lang="pt-BR" sz="1800"/>
              <a:t>Neste Packet Tracer, você concluirá o seguinte:</a:t>
            </a:r>
          </a:p>
          <a:p>
            <a:pPr rtl="0">
              <a:buFont typeface="Arial" panose="020B0604020202020204" pitchFamily="34" charset="0"/>
              <a:buChar char="•"/>
            </a:pPr>
            <a:r>
              <a:rPr lang="pt-BR" sz="1800"/>
              <a:t>Criação da rede</a:t>
            </a:r>
          </a:p>
          <a:p>
            <a:pPr rtl="0">
              <a:buFont typeface="Arial" panose="020B0604020202020204" pitchFamily="34" charset="0"/>
              <a:buChar char="•"/>
            </a:pPr>
            <a:r>
              <a:rPr lang="pt-BR" sz="1800"/>
              <a:t>Configurar o EtherChannel</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br>
              <a:rPr lang="en-US" dirty="0">
                <a:latin typeface="Arial" charset="0"/>
              </a:rPr>
            </a:br>
            <a:r>
              <a:rPr lang="pt-BR">
                <a:latin typeface="Arial" charset="0"/>
              </a:rPr>
              <a:t>Laboratório de Prática de Módulo e Questionário — Implementar o EtherChannel</a:t>
            </a:r>
          </a:p>
        </p:txBody>
      </p:sp>
      <p:sp>
        <p:nvSpPr>
          <p:cNvPr id="7" name="Rectangle 6">
            <a:extLst>
              <a:ext uri="{FF2B5EF4-FFF2-40B4-BE49-F238E27FC236}">
                <a16:creationId xmlns:a16="http://schemas.microsoft.com/office/drawing/2014/main" id="{F356F0A0-ABF5-4966-8D7D-E0DC2EA39AA8}"/>
              </a:ext>
            </a:extLst>
          </p:cNvPr>
          <p:cNvSpPr/>
          <p:nvPr/>
        </p:nvSpPr>
        <p:spPr>
          <a:xfrm>
            <a:off x="480848" y="1077219"/>
            <a:ext cx="8040414" cy="1754326"/>
          </a:xfrm>
          <a:prstGeom prst="rect">
            <a:avLst/>
          </a:prstGeom>
        </p:spPr>
        <p:txBody>
          <a:bodyPr wrap="square">
            <a:spAutoFit/>
          </a:bodyPr>
          <a:lstStyle/>
          <a:p>
            <a:pPr rtl="0"/>
            <a:r>
              <a:rPr lang="pt-BR">
                <a:solidFill>
                  <a:srgbClr val="000000"/>
                </a:solidFill>
              </a:rPr>
              <a:t>Neste laboratório, você completará os seguintes objetivos:</a:t>
            </a:r>
          </a:p>
          <a:p>
            <a:endParaRPr lang="en-US" dirty="0">
              <a:solidFill>
                <a:srgbClr val="000000"/>
              </a:solidFill>
            </a:endParaRPr>
          </a:p>
          <a:p>
            <a:pPr marL="285750" indent="-285750" rtl="0">
              <a:buFont typeface="Arial" panose="020B0604020202020204" pitchFamily="34" charset="0"/>
              <a:buChar char="•"/>
            </a:pPr>
            <a:r>
              <a:rPr lang="pt-BR">
                <a:solidFill>
                  <a:srgbClr val="000000"/>
                </a:solidFill>
              </a:rPr>
              <a:t>Parte 1: criar a rede e implementar as configurações básicas do dispositivo</a:t>
            </a:r>
          </a:p>
          <a:p>
            <a:pPr marL="285750" indent="-285750" rtl="0">
              <a:buFont typeface="Arial" panose="020B0604020202020204" pitchFamily="34" charset="0"/>
              <a:buChar char="•"/>
            </a:pPr>
            <a:r>
              <a:rPr lang="pt-BR">
                <a:solidFill>
                  <a:srgbClr val="000000"/>
                </a:solidFill>
              </a:rPr>
              <a:t>Part 2: Create VLANs and Assign Switch Ports</a:t>
            </a:r>
          </a:p>
          <a:p>
            <a:pPr marL="285750" indent="-285750" rtl="0">
              <a:buFont typeface="Arial" panose="020B0604020202020204" pitchFamily="34" charset="0"/>
              <a:buChar char="•"/>
            </a:pPr>
            <a:r>
              <a:rPr lang="pt-BR">
                <a:solidFill>
                  <a:srgbClr val="000000"/>
                </a:solidFill>
              </a:rPr>
              <a:t>Part 3: Configure 802.1Q Trunks between the Switches</a:t>
            </a:r>
          </a:p>
          <a:p>
            <a:pPr marL="285750" indent="-285750" rtl="0">
              <a:buFont typeface="Arial" panose="020B0604020202020204" pitchFamily="34" charset="0"/>
              <a:buChar char="•"/>
            </a:pPr>
            <a:r>
              <a:rPr lang="pt-BR">
                <a:solidFill>
                  <a:srgbClr val="000000"/>
                </a:solidFill>
              </a:rPr>
              <a:t>Part 4: Implement and Verify an EtherChannel between the switches</a:t>
            </a:r>
          </a:p>
        </p:txBody>
      </p:sp>
    </p:spTree>
    <p:custDataLst>
      <p:tags r:id="rId1"/>
    </p:custDataLst>
    <p:extLst>
      <p:ext uri="{BB962C8B-B14F-4D97-AF65-F5344CB8AC3E}">
        <p14:creationId xmlns:p14="http://schemas.microsoft.com/office/powerpoint/2010/main" val="285627566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145357" y="712679"/>
            <a:ext cx="8853286" cy="4155319"/>
          </a:xfrm>
        </p:spPr>
        <p:txBody>
          <a:bodyPr/>
          <a:lstStyle/>
          <a:p>
            <a:pPr rtl="0">
              <a:spcBef>
                <a:spcPts val="0"/>
              </a:spcBef>
              <a:spcAft>
                <a:spcPts val="0"/>
              </a:spcAft>
              <a:buFont typeface="Arial" panose="020B0604020202020204" pitchFamily="34" charset="0"/>
              <a:buChar char="•"/>
            </a:pPr>
            <a:r>
              <a:rPr lang="pt-BR"/>
              <a:t>Para aumentar a largura de banda ou redundância, vários links podem ser conectados entre dispositivos. However, STP will block redundant links to prevent switching loops. EtherChannel é uma tecnologia de agregação de links que permite links redundantes entre dispositivos que não serão bloqueados pelo STP. </a:t>
            </a:r>
          </a:p>
          <a:p>
            <a:pPr rtl="0">
              <a:spcBef>
                <a:spcPts val="0"/>
              </a:spcBef>
              <a:spcAft>
                <a:spcPts val="0"/>
              </a:spcAft>
              <a:buFont typeface="Arial" panose="020B0604020202020204" pitchFamily="34" charset="0"/>
              <a:buChar char="•"/>
            </a:pPr>
            <a:r>
              <a:rPr lang="pt-BR"/>
              <a:t>EtherChannel groups multiple physical Ethernet links together into one single logical link. Ele fornece tolerância a falhas, compartilhamento de carga, maior largura de banda e redundância entre switches, roteadores e servidores. </a:t>
            </a:r>
          </a:p>
          <a:p>
            <a:pPr rtl="0">
              <a:spcBef>
                <a:spcPts val="0"/>
              </a:spcBef>
              <a:spcAft>
                <a:spcPts val="0"/>
              </a:spcAft>
              <a:buFont typeface="Arial" panose="020B0604020202020204" pitchFamily="34" charset="0"/>
              <a:buChar char="•"/>
            </a:pPr>
            <a:r>
              <a:rPr lang="pt-BR"/>
              <a:t>Quando um EtherChannel é configurado, a interface virtual resultante é chamada de port channel. </a:t>
            </a:r>
          </a:p>
          <a:p>
            <a:pPr rtl="0">
              <a:spcBef>
                <a:spcPts val="0"/>
              </a:spcBef>
              <a:spcAft>
                <a:spcPts val="0"/>
              </a:spcAft>
              <a:buFont typeface="Arial" panose="020B0604020202020204" pitchFamily="34" charset="0"/>
              <a:buChar char="•"/>
            </a:pPr>
            <a:r>
              <a:rPr lang="pt-BR"/>
              <a:t>Os EtherChannels podem ser formados por meio de negociação usando-se um dos dois protocolos, PAgP ou LACP. Esses protocolos permitem que as portas com características semelhantes formem um canal por meio de negociação dinâmica com os switches adjacentes. </a:t>
            </a:r>
          </a:p>
          <a:p>
            <a:pPr rtl="0">
              <a:spcBef>
                <a:spcPts val="0"/>
              </a:spcBef>
              <a:spcAft>
                <a:spcPts val="0"/>
              </a:spcAft>
              <a:buFont typeface="Arial" panose="020B0604020202020204" pitchFamily="34" charset="0"/>
              <a:buChar char="•"/>
            </a:pPr>
            <a:r>
              <a:rPr lang="pt-BR"/>
              <a:t>When an EtherChannel link is configured using Cisco-proprietary PAgP, PAgP packets are sent between EtherChannel-capable ports to negotiate the forming of a channel. Modes for PAgP are On, PAgP desirable, and PAgP auto. </a:t>
            </a:r>
          </a:p>
          <a:p>
            <a:pPr rtl="0">
              <a:spcBef>
                <a:spcPts val="0"/>
              </a:spcBef>
              <a:spcAft>
                <a:spcPts val="0"/>
              </a:spcAft>
              <a:buFont typeface="Arial" panose="020B0604020202020204" pitchFamily="34" charset="0"/>
              <a:buChar char="•"/>
            </a:pPr>
            <a:r>
              <a:rPr lang="pt-BR"/>
              <a:t>LACP performs a function similar to PAgP with Cisco EtherChannel. Uma vez que o LACP é um padrão IEEE, ele pode ser usado para facilitar a criação de EtherChannels em ambientes de vários fornecedores. Modes for LACP are On, LACP active, and LACP passive.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0" y="798944"/>
            <a:ext cx="9143999" cy="4155319"/>
          </a:xfrm>
        </p:spPr>
        <p:txBody>
          <a:bodyPr/>
          <a:lstStyle/>
          <a:p>
            <a:pPr rtl="0">
              <a:spcBef>
                <a:spcPts val="0"/>
              </a:spcBef>
              <a:spcAft>
                <a:spcPts val="0"/>
              </a:spcAft>
              <a:buFont typeface="Arial" panose="020B0604020202020204" pitchFamily="34" charset="0"/>
              <a:buChar char="•"/>
            </a:pPr>
            <a:r>
              <a:rPr lang="pt-BR"/>
              <a:t>As instruções e restrições a seguir são úteis na configuração do EtherChannel:</a:t>
            </a:r>
          </a:p>
          <a:p>
            <a:pPr lvl="1" rtl="0">
              <a:spcBef>
                <a:spcPts val="0"/>
              </a:spcBef>
              <a:spcAft>
                <a:spcPts val="0"/>
              </a:spcAft>
              <a:buFont typeface="Arial" panose="020B0604020202020204" pitchFamily="34" charset="0"/>
              <a:buChar char="•"/>
            </a:pPr>
            <a:r>
              <a:rPr lang="pt-BR" sz="1500"/>
              <a:t>All Ethernet interfaces on all modules must support EtherChannel with no requirement that interfaces be physically contiguous, or on the same module.</a:t>
            </a:r>
          </a:p>
          <a:p>
            <a:pPr lvl="1" rtl="0">
              <a:spcBef>
                <a:spcPts val="0"/>
              </a:spcBef>
              <a:spcAft>
                <a:spcPts val="0"/>
              </a:spcAft>
              <a:buFont typeface="Arial" panose="020B0604020202020204" pitchFamily="34" charset="0"/>
              <a:buChar char="•"/>
            </a:pPr>
            <a:r>
              <a:rPr lang="pt-BR" sz="1500"/>
              <a:t>Configure all interfaces in an EtherChannel to operate at the same speed and in the same duplex mode.</a:t>
            </a:r>
          </a:p>
          <a:p>
            <a:pPr lvl="1" rtl="0">
              <a:spcBef>
                <a:spcPts val="0"/>
              </a:spcBef>
              <a:spcAft>
                <a:spcPts val="0"/>
              </a:spcAft>
              <a:buFont typeface="Arial" panose="020B0604020202020204" pitchFamily="34" charset="0"/>
              <a:buChar char="•"/>
            </a:pPr>
            <a:r>
              <a:rPr lang="pt-BR" sz="1500"/>
              <a:t>All interfaces in the EtherChannel bundle must be assigned to the same VLAN or be configured as a trunk.</a:t>
            </a:r>
          </a:p>
          <a:p>
            <a:pPr lvl="1" rtl="0">
              <a:spcBef>
                <a:spcPts val="0"/>
              </a:spcBef>
              <a:spcAft>
                <a:spcPts val="0"/>
              </a:spcAft>
              <a:buFont typeface="Arial" panose="020B0604020202020204" pitchFamily="34" charset="0"/>
              <a:buChar char="•"/>
            </a:pPr>
            <a:r>
              <a:rPr lang="pt-BR" sz="1500"/>
              <a:t>An EtherChannel supports the same allowed range of VLANs on all the interfaces in a trunking EtherChannel.</a:t>
            </a:r>
          </a:p>
          <a:p>
            <a:pPr rtl="0">
              <a:spcBef>
                <a:spcPts val="0"/>
              </a:spcBef>
              <a:spcAft>
                <a:spcPts val="0"/>
              </a:spcAft>
              <a:buFont typeface="Arial" panose="020B0604020202020204" pitchFamily="34" charset="0"/>
              <a:buChar char="•"/>
            </a:pPr>
            <a:r>
              <a:rPr lang="pt-BR"/>
              <a:t>Configuring EtherChannel with LACP requires three steps:</a:t>
            </a:r>
          </a:p>
          <a:p>
            <a:pPr lvl="1" rtl="0">
              <a:spcBef>
                <a:spcPts val="0"/>
              </a:spcBef>
              <a:spcAft>
                <a:spcPts val="0"/>
              </a:spcAft>
              <a:buFont typeface="Arial" panose="020B0604020202020204" pitchFamily="34" charset="0"/>
              <a:buChar char="•"/>
            </a:pPr>
            <a:r>
              <a:rPr lang="pt-BR" sz="1500"/>
              <a:t>Etapa 1. Especifique as interfaces que compõem o grupo EtherChannel usando o comando </a:t>
            </a:r>
            <a:r>
              <a:rPr lang="pt-BR" sz="1500" b="1"/>
              <a:t>interface range</a:t>
            </a:r>
            <a:r>
              <a:rPr lang="pt-BR" sz="1500"/>
              <a:t> no modo de configuração global da </a:t>
            </a:r>
            <a:r>
              <a:rPr lang="pt-BR" sz="1500" b="1" i="1"/>
              <a:t>interface</a:t>
            </a:r>
            <a:r>
              <a:rPr lang="pt-BR" sz="1500" b="1"/>
              <a:t> </a:t>
            </a:r>
            <a:r>
              <a:rPr lang="pt-BR" sz="1500"/>
              <a:t>.</a:t>
            </a:r>
          </a:p>
          <a:p>
            <a:pPr lvl="1" rtl="0">
              <a:spcBef>
                <a:spcPts val="0"/>
              </a:spcBef>
              <a:spcAft>
                <a:spcPts val="0"/>
              </a:spcAft>
              <a:buFont typeface="Arial" panose="020B0604020202020204" pitchFamily="34" charset="0"/>
              <a:buChar char="•"/>
            </a:pPr>
            <a:r>
              <a:rPr lang="pt-BR" sz="1500"/>
              <a:t>Etapa 2. Crie a interface de canal de porta com o comando </a:t>
            </a:r>
            <a:r>
              <a:rPr lang="pt-BR" sz="1500" b="1"/>
              <a:t>channel group</a:t>
            </a:r>
            <a:r>
              <a:rPr lang="pt-BR" sz="1500" b="1" i="1"/>
              <a:t>identifier</a:t>
            </a:r>
            <a:r>
              <a:rPr lang="pt-BR" sz="1500" b="1"/>
              <a:t>mode active</a:t>
            </a:r>
            <a:r>
              <a:rPr lang="pt-BR" sz="1500"/>
              <a:t> no modo de configuração de intervalo de interface.</a:t>
            </a:r>
          </a:p>
          <a:p>
            <a:pPr lvl="1" rtl="0">
              <a:spcBef>
                <a:spcPts val="0"/>
              </a:spcBef>
              <a:spcAft>
                <a:spcPts val="0"/>
              </a:spcAft>
              <a:buFont typeface="Arial" panose="020B0604020202020204" pitchFamily="34" charset="0"/>
              <a:buChar char="•"/>
            </a:pPr>
            <a:r>
              <a:rPr lang="pt-BR" sz="1500"/>
              <a:t>Etapa 3. To change Layer 2 settings on the port channel interface, enter port channel interface configuration mode using the </a:t>
            </a:r>
            <a:r>
              <a:rPr lang="pt-BR" sz="1500" b="1"/>
              <a:t>interface port-channel </a:t>
            </a:r>
            <a:r>
              <a:rPr lang="pt-BR" sz="1500"/>
              <a:t>command, followed by the interface identifier.</a:t>
            </a:r>
          </a:p>
        </p:txBody>
      </p:sp>
    </p:spTree>
    <p:custDataLst>
      <p:tags r:id="rId1"/>
    </p:custDataLst>
    <p:extLst>
      <p:ext uri="{BB962C8B-B14F-4D97-AF65-F5344CB8AC3E}">
        <p14:creationId xmlns:p14="http://schemas.microsoft.com/office/powerpoint/2010/main" val="336602722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600"/>
              <a:t>Há vários comandos para verificar uma configuração do EtherChannel, incluindo </a:t>
            </a:r>
            <a:r>
              <a:rPr lang="pt-BR" sz="1600" b="1"/>
              <a:t>show interfaces port-channel</a:t>
            </a:r>
            <a:r>
              <a:rPr lang="pt-BR" sz="1600"/>
              <a:t>, </a:t>
            </a:r>
            <a:r>
              <a:rPr lang="pt-BR" sz="1600" b="1"/>
              <a:t>show etherchannel summary</a:t>
            </a:r>
            <a:r>
              <a:rPr lang="pt-BR" sz="1600"/>
              <a:t>, </a:t>
            </a:r>
            <a:r>
              <a:rPr lang="pt-BR" sz="1600" b="1"/>
              <a:t>show etherchannel port-channel</a:t>
            </a:r>
            <a:r>
              <a:rPr lang="pt-BR" sz="1600"/>
              <a:t>e </a:t>
            </a:r>
            <a:r>
              <a:rPr lang="pt-BR" sz="1600" b="1"/>
              <a:t>show interfaces etherchannel</a:t>
            </a:r>
            <a:r>
              <a:rPr lang="pt-BR" sz="1600"/>
              <a:t>. </a:t>
            </a:r>
          </a:p>
          <a:p>
            <a:pPr rtl="0">
              <a:spcBef>
                <a:spcPts val="0"/>
              </a:spcBef>
              <a:spcAft>
                <a:spcPts val="0"/>
              </a:spcAft>
              <a:buFont typeface="Arial" panose="020B0604020202020204" pitchFamily="34" charset="0"/>
              <a:buChar char="•"/>
            </a:pPr>
            <a:r>
              <a:rPr lang="pt-BR" sz="1600"/>
              <a:t>Problemas comuns do EtherChannel incluem o seguinte:</a:t>
            </a:r>
          </a:p>
          <a:p>
            <a:pPr lvl="1" rtl="0">
              <a:spcBef>
                <a:spcPts val="0"/>
              </a:spcBef>
              <a:spcAft>
                <a:spcPts val="0"/>
              </a:spcAft>
              <a:buFont typeface="Arial" panose="020B0604020202020204" pitchFamily="34" charset="0"/>
              <a:buChar char="•"/>
            </a:pPr>
            <a:r>
              <a:rPr lang="pt-BR" sz="1600"/>
              <a:t>As portas atribuídas no EtherChannel não fazem parte da mesma VLAN ou não estão configuradas como troncos. </a:t>
            </a:r>
          </a:p>
          <a:p>
            <a:pPr lvl="1" rtl="0">
              <a:spcBef>
                <a:spcPts val="0"/>
              </a:spcBef>
              <a:spcAft>
                <a:spcPts val="0"/>
              </a:spcAft>
              <a:buFont typeface="Arial" panose="020B0604020202020204" pitchFamily="34" charset="0"/>
              <a:buChar char="•"/>
            </a:pPr>
            <a:r>
              <a:rPr lang="pt-BR" sz="1600"/>
              <a:t>As portas com VLANs nativas diferentes não podem formar um EtherChannel.</a:t>
            </a:r>
          </a:p>
          <a:p>
            <a:pPr lvl="1" rtl="0">
              <a:spcBef>
                <a:spcPts val="0"/>
              </a:spcBef>
              <a:spcAft>
                <a:spcPts val="0"/>
              </a:spcAft>
              <a:buFont typeface="Arial" panose="020B0604020202020204" pitchFamily="34" charset="0"/>
              <a:buChar char="•"/>
            </a:pPr>
            <a:r>
              <a:rPr lang="pt-BR" sz="1600"/>
              <a:t>O entroncamento foi configurado em algumas das portas que compõem o EtherChannel, mas não em todas elas.</a:t>
            </a:r>
          </a:p>
          <a:p>
            <a:pPr lvl="1" rtl="0">
              <a:spcBef>
                <a:spcPts val="0"/>
              </a:spcBef>
              <a:spcAft>
                <a:spcPts val="0"/>
              </a:spcAft>
              <a:buFont typeface="Arial" panose="020B0604020202020204" pitchFamily="34" charset="0"/>
              <a:buChar char="•"/>
            </a:pPr>
            <a:r>
              <a:rPr lang="pt-BR" sz="1600"/>
              <a:t>Se o intervalo permitido de VLANs não for o mesmo, as portas não formam um EtherChannel, mesmo quando o PAgP está definido no modo auto (automático) ou desirable (desejável).</a:t>
            </a:r>
          </a:p>
          <a:p>
            <a:pPr lvl="1" rtl="0">
              <a:spcBef>
                <a:spcPts val="0"/>
              </a:spcBef>
              <a:spcAft>
                <a:spcPts val="0"/>
              </a:spcAft>
              <a:buFont typeface="Arial" panose="020B0604020202020204" pitchFamily="34" charset="0"/>
              <a:buChar char="•"/>
            </a:pPr>
            <a:r>
              <a:rPr lang="pt-BR" sz="1600"/>
              <a:t>As opções dinâmicas de negociação para PAgP e LACP não são configuradas de maneira compatível nas duas extremidades do EtherChannel.</a:t>
            </a:r>
          </a:p>
        </p:txBody>
      </p:sp>
    </p:spTree>
    <p:custDataLst>
      <p:tags r:id="rId1"/>
    </p:custDataLst>
    <p:extLst>
      <p:ext uri="{BB962C8B-B14F-4D97-AF65-F5344CB8AC3E}">
        <p14:creationId xmlns:p14="http://schemas.microsoft.com/office/powerpoint/2010/main" val="138874500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pt-BR" sz="1400">
                <a:latin typeface="Arial" charset="0"/>
              </a:rPr>
              <a:t>Module 6: EtherChannel</a:t>
            </a:r>
            <a:br>
              <a:rPr lang="en-US" dirty="0">
                <a:latin typeface="Arial" charset="0"/>
              </a:rPr>
            </a:br>
            <a:r>
              <a:rPr lang="pt-B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609056"/>
            <a:ext cx="4703064" cy="4155319"/>
          </a:xfrm>
        </p:spPr>
        <p:txBody>
          <a:bodyPr/>
          <a:lstStyle/>
          <a:p>
            <a:pPr rtl="0">
              <a:spcBef>
                <a:spcPts val="0"/>
              </a:spcBef>
              <a:spcAft>
                <a:spcPts val="0"/>
              </a:spcAft>
              <a:buFont typeface="Arial" panose="020B0604020202020204" pitchFamily="34" charset="0"/>
              <a:buChar char="•"/>
            </a:pPr>
            <a:r>
              <a:rPr lang="pt-BR" sz="1600"/>
              <a:t>Link Aggregation</a:t>
            </a:r>
          </a:p>
          <a:p>
            <a:pPr rtl="0">
              <a:spcBef>
                <a:spcPts val="0"/>
              </a:spcBef>
              <a:spcAft>
                <a:spcPts val="0"/>
              </a:spcAft>
              <a:buFont typeface="Arial" panose="020B0604020202020204" pitchFamily="34" charset="0"/>
              <a:buChar char="•"/>
            </a:pPr>
            <a:r>
              <a:rPr lang="pt-BR" sz="1600"/>
              <a:t>EtherChannel</a:t>
            </a:r>
          </a:p>
          <a:p>
            <a:pPr rtl="0">
              <a:spcBef>
                <a:spcPts val="0"/>
              </a:spcBef>
              <a:spcAft>
                <a:spcPts val="0"/>
              </a:spcAft>
              <a:buFont typeface="Arial" panose="020B0604020202020204" pitchFamily="34" charset="0"/>
              <a:buChar char="•"/>
            </a:pPr>
            <a:r>
              <a:rPr lang="pt-BR" sz="1600"/>
              <a:t>Port Channel</a:t>
            </a:r>
          </a:p>
          <a:p>
            <a:pPr rtl="0">
              <a:spcBef>
                <a:spcPts val="0"/>
              </a:spcBef>
              <a:spcAft>
                <a:spcPts val="0"/>
              </a:spcAft>
              <a:buFont typeface="Arial" panose="020B0604020202020204" pitchFamily="34" charset="0"/>
              <a:buChar char="•"/>
            </a:pPr>
            <a:r>
              <a:rPr lang="pt-BR" sz="1600"/>
              <a:t>Port Aggregation Protocol (PAgP)</a:t>
            </a:r>
          </a:p>
          <a:p>
            <a:pPr rtl="0">
              <a:spcBef>
                <a:spcPts val="0"/>
              </a:spcBef>
              <a:spcAft>
                <a:spcPts val="0"/>
              </a:spcAft>
              <a:buFont typeface="Arial" panose="020B0604020202020204" pitchFamily="34" charset="0"/>
              <a:buChar char="•"/>
            </a:pPr>
            <a:r>
              <a:rPr lang="pt-BR" sz="1600"/>
              <a:t>Link Aggregation Control Protocol (LACP)</a:t>
            </a:r>
          </a:p>
          <a:p>
            <a:pPr rtl="0">
              <a:spcBef>
                <a:spcPts val="0"/>
              </a:spcBef>
              <a:spcAft>
                <a:spcPts val="0"/>
              </a:spcAft>
              <a:buFont typeface="Arial" panose="020B0604020202020204" pitchFamily="34" charset="0"/>
              <a:buChar char="•"/>
            </a:pPr>
            <a:r>
              <a:rPr lang="pt-BR" sz="1600"/>
              <a:t>PAgP desirable</a:t>
            </a:r>
          </a:p>
          <a:p>
            <a:pPr rtl="0">
              <a:spcBef>
                <a:spcPts val="0"/>
              </a:spcBef>
              <a:spcAft>
                <a:spcPts val="0"/>
              </a:spcAft>
              <a:buFont typeface="Arial" panose="020B0604020202020204" pitchFamily="34" charset="0"/>
              <a:buChar char="•"/>
            </a:pPr>
            <a:r>
              <a:rPr lang="pt-BR" sz="1600"/>
              <a:t>PAgP auto</a:t>
            </a:r>
          </a:p>
          <a:p>
            <a:pPr rtl="0">
              <a:spcBef>
                <a:spcPts val="0"/>
              </a:spcBef>
              <a:spcAft>
                <a:spcPts val="0"/>
              </a:spcAft>
              <a:buFont typeface="Arial" panose="020B0604020202020204" pitchFamily="34" charset="0"/>
              <a:buChar char="•"/>
            </a:pPr>
            <a:r>
              <a:rPr lang="pt-BR" sz="1600"/>
              <a:t>LACP active</a:t>
            </a:r>
          </a:p>
          <a:p>
            <a:pPr rtl="0">
              <a:spcBef>
                <a:spcPts val="0"/>
              </a:spcBef>
              <a:spcAft>
                <a:spcPts val="0"/>
              </a:spcAft>
              <a:buFont typeface="Arial" panose="020B0604020202020204" pitchFamily="34" charset="0"/>
              <a:buChar char="•"/>
            </a:pPr>
            <a:r>
              <a:rPr lang="pt-BR" sz="1600"/>
              <a:t>LACP passive</a:t>
            </a:r>
          </a:p>
          <a:p>
            <a:pPr rtl="0">
              <a:spcBef>
                <a:spcPts val="0"/>
              </a:spcBef>
              <a:spcAft>
                <a:spcPts val="0"/>
              </a:spcAft>
              <a:buFont typeface="Arial" panose="020B0604020202020204" pitchFamily="34" charset="0"/>
              <a:buChar char="•"/>
            </a:pPr>
            <a:r>
              <a:rPr lang="pt-BR" sz="1600" b="1"/>
              <a:t>channel-group </a:t>
            </a:r>
            <a:r>
              <a:rPr lang="pt-BR" sz="1600" b="1" i="1"/>
              <a:t>X</a:t>
            </a:r>
            <a:r>
              <a:rPr lang="pt-BR" sz="1600" b="1"/>
              <a:t> mode [ desirable | auto | active | passive ]</a:t>
            </a:r>
          </a:p>
          <a:p>
            <a:pPr rtl="0">
              <a:spcBef>
                <a:spcPts val="0"/>
              </a:spcBef>
              <a:spcAft>
                <a:spcPts val="0"/>
              </a:spcAft>
              <a:buFont typeface="Arial" panose="020B0604020202020204" pitchFamily="34" charset="0"/>
              <a:buChar char="•"/>
            </a:pPr>
            <a:r>
              <a:rPr lang="pt-BR" sz="1600" b="1"/>
              <a:t>interface port-channel </a:t>
            </a:r>
            <a:r>
              <a:rPr lang="pt-BR" sz="1600" b="1" i="1"/>
              <a:t>X</a:t>
            </a:r>
          </a:p>
          <a:p>
            <a:pPr rtl="0">
              <a:spcBef>
                <a:spcPts val="0"/>
              </a:spcBef>
              <a:spcAft>
                <a:spcPts val="0"/>
              </a:spcAft>
              <a:buFont typeface="Arial" panose="020B0604020202020204" pitchFamily="34" charset="0"/>
              <a:buChar char="•"/>
            </a:pPr>
            <a:r>
              <a:rPr lang="pt-BR" sz="1600" b="1"/>
              <a:t>show interfaces port-channel</a:t>
            </a:r>
          </a:p>
          <a:p>
            <a:pPr rtl="0">
              <a:spcBef>
                <a:spcPts val="0"/>
              </a:spcBef>
              <a:spcAft>
                <a:spcPts val="0"/>
              </a:spcAft>
              <a:buFont typeface="Arial" panose="020B0604020202020204" pitchFamily="34" charset="0"/>
              <a:buChar char="•"/>
            </a:pPr>
            <a:r>
              <a:rPr lang="pt-BR" sz="1600" b="1"/>
              <a:t>show etherchannel summary</a:t>
            </a:r>
          </a:p>
          <a:p>
            <a:pPr rtl="0">
              <a:spcBef>
                <a:spcPts val="0"/>
              </a:spcBef>
              <a:spcAft>
                <a:spcPts val="0"/>
              </a:spcAft>
              <a:buFont typeface="Arial" panose="020B0604020202020204" pitchFamily="34" charset="0"/>
              <a:buChar char="•"/>
            </a:pPr>
            <a:r>
              <a:rPr lang="pt-BR" sz="1600" b="1"/>
              <a:t>show etherchannel port-channel</a:t>
            </a:r>
          </a:p>
          <a:p>
            <a:pPr rtl="0">
              <a:spcBef>
                <a:spcPts val="0"/>
              </a:spcBef>
              <a:spcAft>
                <a:spcPts val="0"/>
              </a:spcAft>
              <a:buFont typeface="Arial" panose="020B0604020202020204" pitchFamily="34" charset="0"/>
              <a:buChar char="•"/>
            </a:pPr>
            <a:r>
              <a:rPr lang="pt-BR" sz="1600" b="1"/>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6: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804446746"/>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6.1.10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EtherChannel Operation</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6.2.3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rtl="0"/>
                      <a:r>
                        <a:rPr lang="pt-BR" sz="1100">
                          <a:solidFill>
                            <a:srgbClr val="000000"/>
                          </a:solidFill>
                        </a:rPr>
                        <a:t>Configure EtherChannel</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Troubleshoot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6.4.1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6.4.2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Prior to teaching Module 6,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pt-BR" sz="1600"/>
              <a:t>After this Module, the Redundant Networks Exam is available, covering Modules 5-6.</a:t>
            </a:r>
          </a:p>
          <a:p>
            <a:pPr marL="0" indent="0" rtl="0">
              <a:lnSpc>
                <a:spcPct val="85000"/>
              </a:lnSpc>
              <a:spcBef>
                <a:spcPct val="30000"/>
              </a:spcBef>
              <a:buNone/>
            </a:pPr>
            <a:r>
              <a:rPr lang="pt-BR" sz="1600"/>
              <a:t>Topic 6.1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is the purpose behind EtherChannel negotiation protocols?</a:t>
            </a:r>
          </a:p>
          <a:p>
            <a:pPr lvl="2" rtl="0">
              <a:lnSpc>
                <a:spcPct val="85000"/>
              </a:lnSpc>
              <a:spcBef>
                <a:spcPct val="30000"/>
              </a:spcBef>
            </a:pPr>
            <a:r>
              <a:rPr lang="pt-BR" sz="1600"/>
              <a:t>What is the difference between LACP and PAgP in terms of the number of interfaces that may be bundled into a group?</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Topic 6.2</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instance might you configure an EtherChannel bundle in access mode?</a:t>
            </a:r>
          </a:p>
          <a:p>
            <a:pPr lvl="2" rtl="0">
              <a:lnSpc>
                <a:spcPct val="85000"/>
              </a:lnSpc>
              <a:spcBef>
                <a:spcPct val="30000"/>
              </a:spcBef>
            </a:pPr>
            <a:r>
              <a:rPr lang="pt-BR" sz="1600"/>
              <a:t>Why do you think configuration changes must be done under the port-channel interface for existing port-channel groups?</a:t>
            </a:r>
          </a:p>
          <a:p>
            <a:pPr marL="0" indent="0" rtl="0">
              <a:lnSpc>
                <a:spcPct val="85000"/>
              </a:lnSpc>
              <a:spcBef>
                <a:spcPct val="30000"/>
              </a:spcBef>
              <a:buNone/>
            </a:pPr>
            <a:r>
              <a:rPr lang="pt-BR" sz="1600"/>
              <a:t>Topic 6.3</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How might the protocols DTP and EtherChannel be confused?</a:t>
            </a:r>
          </a:p>
          <a:p>
            <a:pPr lvl="2" rtl="0">
              <a:lnSpc>
                <a:spcPct val="85000"/>
              </a:lnSpc>
              <a:spcBef>
                <a:spcPct val="30000"/>
              </a:spcBef>
            </a:pPr>
            <a:r>
              <a:rPr lang="pt-BR" sz="1600"/>
              <a:t>What are some configuration settings that might cause a channel group not to successfully come up?</a:t>
            </a:r>
          </a:p>
          <a:p>
            <a:pPr lvl="1">
              <a:lnSpc>
                <a:spcPct val="85000"/>
              </a:lnSpc>
              <a:spcBef>
                <a:spcPct val="30000"/>
              </a:spcBef>
            </a:pPr>
            <a:endParaRPr lang="en-US" sz="1600"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7888370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6: EtherChannel</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5349</TotalTime>
  <Words>3516</Words>
  <Application>Microsoft Office PowerPoint</Application>
  <PresentationFormat>On-screen Show (16:9)</PresentationFormat>
  <Paragraphs>446</Paragraphs>
  <Slides>43</Slides>
  <Notes>41</Notes>
  <HiddenSlides>8</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Default Theme</vt:lpstr>
      <vt:lpstr>Módulo 6: EtherChannel</vt:lpstr>
      <vt:lpstr>Instructor Materials – Module 6 Planning Guide</vt:lpstr>
      <vt:lpstr>What to Expect in this Module</vt:lpstr>
      <vt:lpstr>What to Expect in this Module (Cont.)</vt:lpstr>
      <vt:lpstr>Check Your Understanding</vt:lpstr>
      <vt:lpstr>Module 6: Activities</vt:lpstr>
      <vt:lpstr>Module 6: Best Practices</vt:lpstr>
      <vt:lpstr>Module 6: Best Practices (Cont.)</vt:lpstr>
      <vt:lpstr>Módulo 6: EtherChannel</vt:lpstr>
      <vt:lpstr>Objetivos do módulo</vt:lpstr>
      <vt:lpstr>6.1 EtherChannel Operation</vt:lpstr>
      <vt:lpstr>EtherChannel Operation Link Aggregation</vt:lpstr>
      <vt:lpstr>EtherChannel Operation EtherChannel</vt:lpstr>
      <vt:lpstr> Vantagens da operação EtherChannel do EtherChannel</vt:lpstr>
      <vt:lpstr>EtherChannel Operation Implementation Restrictions</vt:lpstr>
      <vt:lpstr>Protocolos deNegociação Automáticada Operação EtherChannel</vt:lpstr>
      <vt:lpstr>EtherChannel Operation PAgP Operation</vt:lpstr>
      <vt:lpstr>Operação EtherChannel PAgP (Cont.) </vt:lpstr>
      <vt:lpstr>Exemplo de configurações do modoPAgP deoperação EtherChannel</vt:lpstr>
      <vt:lpstr>EtherChannel Operation LACP Operation</vt:lpstr>
      <vt:lpstr>Exemplo de configurações do modoLACPde operação EtherChannel</vt:lpstr>
      <vt:lpstr>6.2 Configure EtherChannel</vt:lpstr>
      <vt:lpstr>Configure EtherChannel Configuration Guidelines</vt:lpstr>
      <vt:lpstr>Configure EtherChannel Configuration Guidelines (Cont.)</vt:lpstr>
      <vt:lpstr>Exemplo de Configuração doLACPdo EtherChannel</vt:lpstr>
      <vt:lpstr>Configure EtherChannel Packet Tracer – Configure EtherChannel</vt:lpstr>
      <vt:lpstr>6.3 Verify and Troubleshoot EtherChannel</vt:lpstr>
      <vt:lpstr>Verify and Troubleshoot EtherChannel Verify EtherChannel</vt:lpstr>
      <vt:lpstr>Verificar e solucionarproblemascomuns do EtherChannel com configurações do EtherChannel</vt:lpstr>
      <vt:lpstr>Verify and Troubleshoot EtherChannel Troubleshoot EtherChannel Example</vt:lpstr>
      <vt:lpstr>Verificação, identificação e solução de problemas do EtherChannel Exemplo de Solução de problemas do EtherChannel (Cont.)</vt:lpstr>
      <vt:lpstr>Verificação, identificação e solução de problemas do EtherChannel Exemplo de Solução de problemas do EtherChannel (Cont.)</vt:lpstr>
      <vt:lpstr>Verificação, identificação e solução de problemas do EtherChannel Exemplo de Solução de problemas do EtherChannel (Cont.)</vt:lpstr>
      <vt:lpstr>Verificação, identificação e solução de problemas do EtherChannel Exemplo de Solução de problemas do EtherChannel (Cont.)</vt:lpstr>
      <vt:lpstr>Verify and Troubleshoot EtherChannel Packet Tracer – Troubleshoot EtherChannel</vt:lpstr>
      <vt:lpstr>6.4 Module Practice and Quiz</vt:lpstr>
      <vt:lpstr>Prática de módulo erastreador depacotes de quiz — Implementar o EtherChannel</vt:lpstr>
      <vt:lpstr> Laboratório de Prática de Módulo e Questionário — Implementar o EtherChannel</vt:lpstr>
      <vt:lpstr>Module Practice and Quiz What Did I Learn In This Module?</vt:lpstr>
      <vt:lpstr>Módulo Prática e Quiz O que aprendi neste módulo? (continuação)</vt:lpstr>
      <vt:lpstr>Módulo Prática e Quiz O que aprendi neste módulo? (continuação)</vt:lpstr>
      <vt:lpstr>Module 6: EtherChannel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372</cp:revision>
  <dcterms:created xsi:type="dcterms:W3CDTF">2019-10-18T06:21:22Z</dcterms:created>
  <dcterms:modified xsi:type="dcterms:W3CDTF">2020-05-29T04:06:05Z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