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14.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15.xml" ContentType="application/vnd.openxmlformats-officedocument.presentationml.tags+xml"/>
  <Override PartName="/ppt/notesSlides/notesSlide33.xml" ContentType="application/vnd.openxmlformats-officedocument.presentationml.notesSlide+xml"/>
  <Override PartName="/ppt/tags/tag16.xml" ContentType="application/vnd.openxmlformats-officedocument.presentationml.tags+xml"/>
  <Override PartName="/ppt/notesSlides/notesSlide34.xml" ContentType="application/vnd.openxmlformats-officedocument.presentationml.notesSlide+xml"/>
  <Override PartName="/ppt/tags/tag17.xml" ContentType="application/vnd.openxmlformats-officedocument.presentationml.tags+xml"/>
  <Override PartName="/ppt/notesSlides/notesSlide35.xml" ContentType="application/vnd.openxmlformats-officedocument.presentationml.notesSlide+xml"/>
  <Override PartName="/ppt/tags/tag18.xml" ContentType="application/vnd.openxmlformats-officedocument.presentationml.tags+xml"/>
  <Override PartName="/ppt/notesSlides/notesSlide36.xml" ContentType="application/vnd.openxmlformats-officedocument.presentationml.notesSlide+xml"/>
  <Override PartName="/ppt/tags/tag19.xml" ContentType="application/vnd.openxmlformats-officedocument.presentationml.tags+xml"/>
  <Override PartName="/ppt/notesSlides/notesSlide37.xml" ContentType="application/vnd.openxmlformats-officedocument.presentationml.notesSlide+xml"/>
  <Override PartName="/ppt/tags/tag20.xml" ContentType="application/vnd.openxmlformats-officedocument.presentationml.tags+xml"/>
  <Override PartName="/ppt/notesSlides/notesSlide38.xml" ContentType="application/vnd.openxmlformats-officedocument.presentationml.notesSlide+xml"/>
  <Override PartName="/ppt/tags/tag21.xml" ContentType="application/vnd.openxmlformats-officedocument.presentationml.tags+xml"/>
  <Override PartName="/ppt/notesSlides/notesSlide3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3"/>
  </p:notesMasterIdLst>
  <p:sldIdLst>
    <p:sldId id="513" r:id="rId2"/>
    <p:sldId id="730" r:id="rId3"/>
    <p:sldId id="1195" r:id="rId4"/>
    <p:sldId id="1071" r:id="rId5"/>
    <p:sldId id="1053" r:id="rId6"/>
    <p:sldId id="763" r:id="rId7"/>
    <p:sldId id="1052" r:id="rId8"/>
    <p:sldId id="1069" r:id="rId9"/>
    <p:sldId id="876" r:id="rId10"/>
    <p:sldId id="860" r:id="rId11"/>
    <p:sldId id="759" r:id="rId12"/>
    <p:sldId id="1108" r:id="rId13"/>
    <p:sldId id="1177" r:id="rId14"/>
    <p:sldId id="1178" r:id="rId15"/>
    <p:sldId id="1179" r:id="rId16"/>
    <p:sldId id="1103" r:id="rId17"/>
    <p:sldId id="1172" r:id="rId18"/>
    <p:sldId id="1180" r:id="rId19"/>
    <p:sldId id="1196" r:id="rId20"/>
    <p:sldId id="1181" r:id="rId21"/>
    <p:sldId id="1182" r:id="rId22"/>
    <p:sldId id="1183" r:id="rId23"/>
    <p:sldId id="1184" r:id="rId24"/>
    <p:sldId id="1186" r:id="rId25"/>
    <p:sldId id="1185" r:id="rId26"/>
    <p:sldId id="1187" r:id="rId27"/>
    <p:sldId id="1188" r:id="rId28"/>
    <p:sldId id="1189" r:id="rId29"/>
    <p:sldId id="1190" r:id="rId30"/>
    <p:sldId id="1191" r:id="rId31"/>
    <p:sldId id="1171" r:id="rId32"/>
    <p:sldId id="1173" r:id="rId33"/>
    <p:sldId id="1192" r:id="rId34"/>
    <p:sldId id="1193" r:id="rId35"/>
    <p:sldId id="957" r:id="rId36"/>
    <p:sldId id="1138" r:id="rId37"/>
    <p:sldId id="1176" r:id="rId38"/>
    <p:sldId id="1175" r:id="rId39"/>
    <p:sldId id="1194" r:id="rId40"/>
    <p:sldId id="874" r:id="rId41"/>
    <p:sldId id="291" r:id="rId42"/>
  </p:sldIdLst>
  <p:sldSz cx="9144000" cy="5143500" type="screen16x9"/>
  <p:notesSz cx="6858000" cy="9144000"/>
  <p:custDataLst>
    <p:tags r:id="rId44"/>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61440E-CA89-6F19-6D5E-DAE90BF3F011}" v="12" dt="2020-05-29T04:45:08.3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93" autoAdjust="0"/>
    <p:restoredTop sz="82527" autoAdjust="0"/>
  </p:normalViewPr>
  <p:slideViewPr>
    <p:cSldViewPr snapToGrid="0" showGuides="1">
      <p:cViewPr varScale="1">
        <p:scale>
          <a:sx n="73" d="100"/>
          <a:sy n="73" d="100"/>
        </p:scale>
        <p:origin x="792" y="48"/>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5/28/2020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Programa Cisco Networking Academy:</a:t>
            </a:r>
            <a:br>
              <a:rPr lang="en-US" dirty="0"/>
            </a:br>
            <a:r>
              <a:rPr lang="pt-BR"/>
              <a:t>comutação, roteamento e Wireless Essentials v7.0 (SRWE)</a:t>
            </a:r>
          </a:p>
          <a:p>
            <a:pPr rtl="0"/>
            <a:r>
              <a:rPr lang="pt-BR"/>
              <a:t>Módulo 7: DHCPv4</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a:t>
            </a:fld>
            <a:endParaRPr/>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7 — DHCPv4</a:t>
            </a:r>
          </a:p>
          <a:p>
            <a:pPr rtl="0"/>
            <a:r>
              <a:rPr lang="pt-BR"/>
              <a:t>7.1 — Conceitos DHCPv4</a:t>
            </a:r>
          </a:p>
          <a:p>
            <a:pPr rtl="0"/>
            <a:r>
              <a:rPr lang="pt-BR"/>
              <a:t>7.1.1 — Servidor e cliente DHCPv4</a:t>
            </a:r>
          </a:p>
        </p:txBody>
      </p:sp>
      <p:sp>
        <p:nvSpPr>
          <p:cNvPr id="4" name="Slide Number Placeholder 3"/>
          <p:cNvSpPr>
            <a:spLocks noGrp="1"/>
          </p:cNvSpPr>
          <p:nvPr>
            <p:ph type="sldNum" sz="quarter" idx="5"/>
          </p:nvPr>
        </p:nvSpPr>
        <p:spPr/>
        <p:txBody>
          <a:bodyPr/>
          <a:lstStyle/>
          <a:p>
            <a:pPr rtl="0"/>
            <a:fld id="{5641018C-6CAF-B84E-B92C-ECB119457FBA}" type="slidenum">
              <a:rPr/>
              <a:t>12</a:t>
            </a:fld>
            <a:endParaRPr/>
          </a:p>
        </p:txBody>
      </p:sp>
    </p:spTree>
    <p:extLst>
      <p:ext uri="{BB962C8B-B14F-4D97-AF65-F5344CB8AC3E}">
        <p14:creationId xmlns:p14="http://schemas.microsoft.com/office/powerpoint/2010/main" val="751550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7 — DHCPv4</a:t>
            </a:r>
          </a:p>
          <a:p>
            <a:pPr rtl="0"/>
            <a:r>
              <a:rPr lang="pt-BR"/>
              <a:t>7.1 — Conceitos DHCPv4</a:t>
            </a:r>
          </a:p>
          <a:p>
            <a:pPr rtl="0"/>
            <a:r>
              <a:rPr lang="pt-BR"/>
              <a:t>7.1.2 — Operação DHCPv4</a:t>
            </a:r>
          </a:p>
        </p:txBody>
      </p:sp>
      <p:sp>
        <p:nvSpPr>
          <p:cNvPr id="4" name="Slide Number Placeholder 3"/>
          <p:cNvSpPr>
            <a:spLocks noGrp="1"/>
          </p:cNvSpPr>
          <p:nvPr>
            <p:ph type="sldNum" sz="quarter" idx="5"/>
          </p:nvPr>
        </p:nvSpPr>
        <p:spPr/>
        <p:txBody>
          <a:bodyPr/>
          <a:lstStyle/>
          <a:p>
            <a:pPr rtl="0"/>
            <a:fld id="{5641018C-6CAF-B84E-B92C-ECB119457FBA}" type="slidenum">
              <a:rPr/>
              <a:t>13</a:t>
            </a:fld>
            <a:endParaRPr/>
          </a:p>
        </p:txBody>
      </p:sp>
    </p:spTree>
    <p:extLst>
      <p:ext uri="{BB962C8B-B14F-4D97-AF65-F5344CB8AC3E}">
        <p14:creationId xmlns:p14="http://schemas.microsoft.com/office/powerpoint/2010/main" val="9171391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7 — DHCPv4</a:t>
            </a:r>
          </a:p>
          <a:p>
            <a:pPr rtl="0"/>
            <a:r>
              <a:rPr lang="pt-BR"/>
              <a:t>7.1 — Conceitos DHCPv4</a:t>
            </a:r>
          </a:p>
          <a:p>
            <a:pPr rtl="0"/>
            <a:r>
              <a:rPr lang="pt-BR"/>
              <a:t>7.1.3 — Etapas para obter um leasing</a:t>
            </a:r>
          </a:p>
        </p:txBody>
      </p:sp>
      <p:sp>
        <p:nvSpPr>
          <p:cNvPr id="4" name="Slide Number Placeholder 3"/>
          <p:cNvSpPr>
            <a:spLocks noGrp="1"/>
          </p:cNvSpPr>
          <p:nvPr>
            <p:ph type="sldNum" sz="quarter" idx="5"/>
          </p:nvPr>
        </p:nvSpPr>
        <p:spPr/>
        <p:txBody>
          <a:bodyPr/>
          <a:lstStyle/>
          <a:p>
            <a:pPr rtl="0"/>
            <a:fld id="{5641018C-6CAF-B84E-B92C-ECB119457FBA}" type="slidenum">
              <a:rPr/>
              <a:t>14</a:t>
            </a:fld>
            <a:endParaRPr/>
          </a:p>
        </p:txBody>
      </p:sp>
    </p:spTree>
    <p:extLst>
      <p:ext uri="{BB962C8B-B14F-4D97-AF65-F5344CB8AC3E}">
        <p14:creationId xmlns:p14="http://schemas.microsoft.com/office/powerpoint/2010/main" val="28983211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7 — DHCPv4</a:t>
            </a:r>
          </a:p>
          <a:p>
            <a:pPr rtl="0"/>
            <a:r>
              <a:rPr lang="pt-BR"/>
              <a:t>7.1 — Conceitos DHCPv4</a:t>
            </a:r>
          </a:p>
          <a:p>
            <a:pPr rtl="0"/>
            <a:r>
              <a:rPr lang="pt-BR"/>
              <a:t>7.1.4 — Etapas para renovar um leasing</a:t>
            </a:r>
          </a:p>
          <a:p>
            <a:pPr rtl="0"/>
            <a:r>
              <a:rPr lang="pt-BR"/>
              <a:t>7.1.5 — Verifique o seu entendimento — Conceitos DHCPv4</a:t>
            </a:r>
          </a:p>
        </p:txBody>
      </p:sp>
      <p:sp>
        <p:nvSpPr>
          <p:cNvPr id="4" name="Slide Number Placeholder 3"/>
          <p:cNvSpPr>
            <a:spLocks noGrp="1"/>
          </p:cNvSpPr>
          <p:nvPr>
            <p:ph type="sldNum" sz="quarter" idx="5"/>
          </p:nvPr>
        </p:nvSpPr>
        <p:spPr/>
        <p:txBody>
          <a:bodyPr/>
          <a:lstStyle/>
          <a:p>
            <a:pPr rtl="0"/>
            <a:fld id="{5641018C-6CAF-B84E-B92C-ECB119457FBA}" type="slidenum">
              <a:rPr/>
              <a:t>15</a:t>
            </a:fld>
            <a:endParaRPr/>
          </a:p>
        </p:txBody>
      </p:sp>
    </p:spTree>
    <p:extLst>
      <p:ext uri="{BB962C8B-B14F-4D97-AF65-F5344CB8AC3E}">
        <p14:creationId xmlns:p14="http://schemas.microsoft.com/office/powerpoint/2010/main" val="1985870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7- DHCPv4</a:t>
            </a:r>
          </a:p>
          <a:p>
            <a:pPr rtl="0"/>
            <a:r>
              <a:rPr lang="pt-BR"/>
              <a:t>7.2 — Configurar um servidor DHCPv4 do Cisco IOS</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16</a:t>
            </a:fld>
            <a:endParaRPr/>
          </a:p>
        </p:txBody>
      </p:sp>
    </p:spTree>
    <p:extLst>
      <p:ext uri="{BB962C8B-B14F-4D97-AF65-F5344CB8AC3E}">
        <p14:creationId xmlns:p14="http://schemas.microsoft.com/office/powerpoint/2010/main" val="1200435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7 — DHCPv4</a:t>
            </a:r>
          </a:p>
          <a:p>
            <a:pPr rtl="0"/>
            <a:r>
              <a:rPr lang="pt-BR"/>
              <a:t>7.2 — Configurar um servidor DHCPv4 do Cisco IOS</a:t>
            </a:r>
          </a:p>
          <a:p>
            <a:pPr rtl="0"/>
            <a:r>
              <a:rPr lang="pt-BR"/>
              <a:t>7.2.1 — Servidor DHCPv4 Cisco IOS</a:t>
            </a:r>
          </a:p>
        </p:txBody>
      </p:sp>
      <p:sp>
        <p:nvSpPr>
          <p:cNvPr id="4" name="Slide Number Placeholder 3"/>
          <p:cNvSpPr>
            <a:spLocks noGrp="1"/>
          </p:cNvSpPr>
          <p:nvPr>
            <p:ph type="sldNum" sz="quarter" idx="5"/>
          </p:nvPr>
        </p:nvSpPr>
        <p:spPr/>
        <p:txBody>
          <a:bodyPr/>
          <a:lstStyle/>
          <a:p>
            <a:pPr rtl="0"/>
            <a:fld id="{5641018C-6CAF-B84E-B92C-ECB119457FBA}" type="slidenum">
              <a:rPr/>
              <a:t>17</a:t>
            </a:fld>
            <a:endParaRPr/>
          </a:p>
        </p:txBody>
      </p:sp>
    </p:spTree>
    <p:extLst>
      <p:ext uri="{BB962C8B-B14F-4D97-AF65-F5344CB8AC3E}">
        <p14:creationId xmlns:p14="http://schemas.microsoft.com/office/powerpoint/2010/main" val="3729660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7 — DHCPv4</a:t>
            </a:r>
          </a:p>
          <a:p>
            <a:pPr rtl="0"/>
            <a:r>
              <a:rPr lang="pt-BR"/>
              <a:t>7.2 — Configurar um servidor DHCPv4 do Cisco IOS</a:t>
            </a:r>
          </a:p>
          <a:p>
            <a:pPr rtl="0"/>
            <a:r>
              <a:rPr lang="pt-BR"/>
              <a:t>7.2.2 — </a:t>
            </a:r>
            <a:r>
              <a:rPr lang="pt-BR" sz="1200"/>
              <a:t>Etapas para configurar um servidor DHCPv4 do Cisco IOS</a:t>
            </a:r>
          </a:p>
        </p:txBody>
      </p:sp>
      <p:sp>
        <p:nvSpPr>
          <p:cNvPr id="4" name="Slide Number Placeholder 3"/>
          <p:cNvSpPr>
            <a:spLocks noGrp="1"/>
          </p:cNvSpPr>
          <p:nvPr>
            <p:ph type="sldNum" sz="quarter" idx="5"/>
          </p:nvPr>
        </p:nvSpPr>
        <p:spPr/>
        <p:txBody>
          <a:bodyPr/>
          <a:lstStyle/>
          <a:p>
            <a:pPr rtl="0"/>
            <a:fld id="{5641018C-6CAF-B84E-B92C-ECB119457FBA}" type="slidenum">
              <a:rPr/>
              <a:t>18</a:t>
            </a:fld>
            <a:endParaRPr/>
          </a:p>
        </p:txBody>
      </p:sp>
    </p:spTree>
    <p:extLst>
      <p:ext uri="{BB962C8B-B14F-4D97-AF65-F5344CB8AC3E}">
        <p14:creationId xmlns:p14="http://schemas.microsoft.com/office/powerpoint/2010/main" val="26308107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7 — DHCPv4</a:t>
            </a:r>
          </a:p>
          <a:p>
            <a:pPr rtl="0"/>
            <a:r>
              <a:rPr lang="pt-BR"/>
              <a:t>7.2 — Configurar um servidor DHCPv4 do Cisco IOS</a:t>
            </a:r>
          </a:p>
          <a:p>
            <a:pPr rtl="0"/>
            <a:r>
              <a:rPr lang="pt-BR"/>
              <a:t>7.2.2 — </a:t>
            </a:r>
            <a:r>
              <a:rPr lang="pt-BR" sz="1200"/>
              <a:t>Passos para Configurar um Servidor DHCPv4 do Cisco IOS (Cont.) </a:t>
            </a:r>
          </a:p>
        </p:txBody>
      </p:sp>
      <p:sp>
        <p:nvSpPr>
          <p:cNvPr id="4" name="Slide Number Placeholder 3"/>
          <p:cNvSpPr>
            <a:spLocks noGrp="1"/>
          </p:cNvSpPr>
          <p:nvPr>
            <p:ph type="sldNum" sz="quarter" idx="5"/>
          </p:nvPr>
        </p:nvSpPr>
        <p:spPr/>
        <p:txBody>
          <a:bodyPr/>
          <a:lstStyle/>
          <a:p>
            <a:pPr rtl="0"/>
            <a:fld id="{5641018C-6CAF-B84E-B92C-ECB119457FBA}" type="slidenum">
              <a:rPr/>
              <a:t>19</a:t>
            </a:fld>
            <a:endParaRPr/>
          </a:p>
        </p:txBody>
      </p:sp>
    </p:spTree>
    <p:extLst>
      <p:ext uri="{BB962C8B-B14F-4D97-AF65-F5344CB8AC3E}">
        <p14:creationId xmlns:p14="http://schemas.microsoft.com/office/powerpoint/2010/main" val="13889599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7 — DHCPv4</a:t>
            </a:r>
          </a:p>
          <a:p>
            <a:pPr rtl="0"/>
            <a:r>
              <a:rPr lang="pt-BR"/>
              <a:t>7.2 — Configurar um servidor DHCPv4 do Cisco IOS</a:t>
            </a:r>
          </a:p>
          <a:p>
            <a:pPr rtl="0"/>
            <a:r>
              <a:rPr lang="pt-BR"/>
              <a:t>7.2.3 — Exemplo de configuração</a:t>
            </a:r>
          </a:p>
        </p:txBody>
      </p:sp>
      <p:sp>
        <p:nvSpPr>
          <p:cNvPr id="4" name="Slide Number Placeholder 3"/>
          <p:cNvSpPr>
            <a:spLocks noGrp="1"/>
          </p:cNvSpPr>
          <p:nvPr>
            <p:ph type="sldNum" sz="quarter" idx="5"/>
          </p:nvPr>
        </p:nvSpPr>
        <p:spPr/>
        <p:txBody>
          <a:bodyPr/>
          <a:lstStyle/>
          <a:p>
            <a:pPr rtl="0"/>
            <a:fld id="{5641018C-6CAF-B84E-B92C-ECB119457FBA}" type="slidenum">
              <a:rPr/>
              <a:t>20</a:t>
            </a:fld>
            <a:endParaRPr/>
          </a:p>
        </p:txBody>
      </p:sp>
    </p:spTree>
    <p:extLst>
      <p:ext uri="{BB962C8B-B14F-4D97-AF65-F5344CB8AC3E}">
        <p14:creationId xmlns:p14="http://schemas.microsoft.com/office/powerpoint/2010/main" val="40048645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7 — DHCPv4</a:t>
            </a:r>
          </a:p>
          <a:p>
            <a:pPr rtl="0"/>
            <a:r>
              <a:rPr lang="pt-BR"/>
              <a:t>7.2 — Configurar um servidor DHCPv4 do Cisco IOS</a:t>
            </a:r>
          </a:p>
          <a:p>
            <a:pPr rtl="0"/>
            <a:r>
              <a:rPr lang="pt-BR"/>
              <a:t>7.2.4 — Verificação DHCPv4</a:t>
            </a:r>
          </a:p>
        </p:txBody>
      </p:sp>
      <p:sp>
        <p:nvSpPr>
          <p:cNvPr id="4" name="Slide Number Placeholder 3"/>
          <p:cNvSpPr>
            <a:spLocks noGrp="1"/>
          </p:cNvSpPr>
          <p:nvPr>
            <p:ph type="sldNum" sz="quarter" idx="5"/>
          </p:nvPr>
        </p:nvSpPr>
        <p:spPr/>
        <p:txBody>
          <a:bodyPr/>
          <a:lstStyle/>
          <a:p>
            <a:pPr rtl="0"/>
            <a:fld id="{5641018C-6CAF-B84E-B92C-ECB119457FBA}" type="slidenum">
              <a:rPr/>
              <a:t>21</a:t>
            </a:fld>
            <a:endParaRPr/>
          </a:p>
        </p:txBody>
      </p:sp>
    </p:spTree>
    <p:extLst>
      <p:ext uri="{BB962C8B-B14F-4D97-AF65-F5344CB8AC3E}">
        <p14:creationId xmlns:p14="http://schemas.microsoft.com/office/powerpoint/2010/main" val="2920806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pPr algn="r"/>
              <a:t>2</a:t>
            </a:fld>
            <a:endParaRP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7 — DHCPv4</a:t>
            </a:r>
          </a:p>
          <a:p>
            <a:pPr rtl="0"/>
            <a:r>
              <a:rPr lang="pt-BR"/>
              <a:t>7.2 — Configurar um servidor DHCPv4 do Cisco IOS</a:t>
            </a:r>
          </a:p>
          <a:p>
            <a:pPr rtl="0"/>
            <a:r>
              <a:rPr lang="pt-BR"/>
              <a:t>7.2.5 — Verifique se o DHCPv4 está operacional</a:t>
            </a:r>
          </a:p>
        </p:txBody>
      </p:sp>
      <p:sp>
        <p:nvSpPr>
          <p:cNvPr id="4" name="Slide Number Placeholder 3"/>
          <p:cNvSpPr>
            <a:spLocks noGrp="1"/>
          </p:cNvSpPr>
          <p:nvPr>
            <p:ph type="sldNum" sz="quarter" idx="5"/>
          </p:nvPr>
        </p:nvSpPr>
        <p:spPr/>
        <p:txBody>
          <a:bodyPr/>
          <a:lstStyle/>
          <a:p>
            <a:pPr rtl="0"/>
            <a:fld id="{5641018C-6CAF-B84E-B92C-ECB119457FBA}" type="slidenum">
              <a:rPr/>
              <a:t>22</a:t>
            </a:fld>
            <a:endParaRPr/>
          </a:p>
        </p:txBody>
      </p:sp>
    </p:spTree>
    <p:extLst>
      <p:ext uri="{BB962C8B-B14F-4D97-AF65-F5344CB8AC3E}">
        <p14:creationId xmlns:p14="http://schemas.microsoft.com/office/powerpoint/2010/main" val="29551448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7 — DHCPv4</a:t>
            </a:r>
          </a:p>
          <a:p>
            <a:pPr rtl="0"/>
            <a:r>
              <a:rPr lang="pt-BR"/>
              <a:t>7.2 — Configurar um servidor DHCPv4 do Cisco IOS</a:t>
            </a:r>
          </a:p>
          <a:p>
            <a:pPr rtl="0"/>
            <a:r>
              <a:rPr lang="pt-BR"/>
              <a:t>7.2.5 — Verifique se o DHCPv4 está operacional (Cont.)</a:t>
            </a:r>
          </a:p>
        </p:txBody>
      </p:sp>
      <p:sp>
        <p:nvSpPr>
          <p:cNvPr id="4" name="Slide Number Placeholder 3"/>
          <p:cNvSpPr>
            <a:spLocks noGrp="1"/>
          </p:cNvSpPr>
          <p:nvPr>
            <p:ph type="sldNum" sz="quarter" idx="5"/>
          </p:nvPr>
        </p:nvSpPr>
        <p:spPr/>
        <p:txBody>
          <a:bodyPr/>
          <a:lstStyle/>
          <a:p>
            <a:pPr rtl="0"/>
            <a:fld id="{5641018C-6CAF-B84E-B92C-ECB119457FBA}" type="slidenum">
              <a:rPr/>
              <a:t>23</a:t>
            </a:fld>
            <a:endParaRPr/>
          </a:p>
        </p:txBody>
      </p:sp>
    </p:spTree>
    <p:extLst>
      <p:ext uri="{BB962C8B-B14F-4D97-AF65-F5344CB8AC3E}">
        <p14:creationId xmlns:p14="http://schemas.microsoft.com/office/powerpoint/2010/main" val="148579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7 — DHCPv4</a:t>
            </a:r>
          </a:p>
          <a:p>
            <a:pPr rtl="0"/>
            <a:r>
              <a:rPr lang="pt-BR"/>
              <a:t>7.2 — Configurar um servidor DHCPv4 do Cisco IOS</a:t>
            </a:r>
          </a:p>
          <a:p>
            <a:pPr rtl="0"/>
            <a:r>
              <a:rPr lang="pt-BR"/>
              <a:t>7.2.5 — Verifique se o DHCPv4 está operacional (Cont.)</a:t>
            </a:r>
          </a:p>
        </p:txBody>
      </p:sp>
      <p:sp>
        <p:nvSpPr>
          <p:cNvPr id="4" name="Slide Number Placeholder 3"/>
          <p:cNvSpPr>
            <a:spLocks noGrp="1"/>
          </p:cNvSpPr>
          <p:nvPr>
            <p:ph type="sldNum" sz="quarter" idx="5"/>
          </p:nvPr>
        </p:nvSpPr>
        <p:spPr/>
        <p:txBody>
          <a:bodyPr/>
          <a:lstStyle/>
          <a:p>
            <a:pPr rtl="0"/>
            <a:fld id="{5641018C-6CAF-B84E-B92C-ECB119457FBA}" type="slidenum">
              <a:rPr/>
              <a:t>24</a:t>
            </a:fld>
            <a:endParaRPr/>
          </a:p>
        </p:txBody>
      </p:sp>
    </p:spTree>
    <p:extLst>
      <p:ext uri="{BB962C8B-B14F-4D97-AF65-F5344CB8AC3E}">
        <p14:creationId xmlns:p14="http://schemas.microsoft.com/office/powerpoint/2010/main" val="33676131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7 — DHCPv4</a:t>
            </a:r>
          </a:p>
          <a:p>
            <a:pPr rtl="0"/>
            <a:r>
              <a:rPr lang="pt-BR"/>
              <a:t>7.2 — Configurar um servidor DHCPv4 do Cisco IOS</a:t>
            </a:r>
          </a:p>
          <a:p>
            <a:pPr rtl="0"/>
            <a:r>
              <a:rPr lang="pt-BR"/>
              <a:t>7.2.5 — Verifique se o DHCPv4 está operacional (Cont.)</a:t>
            </a:r>
          </a:p>
          <a:p>
            <a:pPr marL="0" marR="0" lvl="0" indent="0" algn="l" defTabSz="457200" rtl="0" eaLnBrk="1" fontAlgn="auto" latinLnBrk="0" hangingPunct="1">
              <a:lnSpc>
                <a:spcPct val="100000"/>
              </a:lnSpc>
              <a:spcBef>
                <a:spcPts val="0"/>
              </a:spcBef>
              <a:spcAft>
                <a:spcPts val="0"/>
              </a:spcAft>
              <a:buClrTx/>
              <a:buSzTx/>
              <a:buFontTx/>
              <a:buNone/>
              <a:tabLst/>
              <a:defRPr/>
            </a:pPr>
            <a:r>
              <a:rPr lang="pt-BR"/>
              <a:t>7.2.6 — Verificador de sintaxe — Configurar DHCPv4</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25</a:t>
            </a:fld>
            <a:endParaRPr/>
          </a:p>
        </p:txBody>
      </p:sp>
    </p:spTree>
    <p:extLst>
      <p:ext uri="{BB962C8B-B14F-4D97-AF65-F5344CB8AC3E}">
        <p14:creationId xmlns:p14="http://schemas.microsoft.com/office/powerpoint/2010/main" val="9672747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7 — DHCPv4</a:t>
            </a:r>
          </a:p>
          <a:p>
            <a:pPr rtl="0"/>
            <a:r>
              <a:rPr lang="pt-BR"/>
              <a:t>7.2 — Configurar um servidor DHCPv4 do Cisco IOS</a:t>
            </a:r>
          </a:p>
          <a:p>
            <a:pPr rtl="0"/>
            <a:r>
              <a:rPr lang="pt-BR"/>
              <a:t>7.2.7 — Desative o Servidor DHCPv4 do Cisco IOS</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26</a:t>
            </a:fld>
            <a:endParaRPr/>
          </a:p>
        </p:txBody>
      </p:sp>
    </p:spTree>
    <p:extLst>
      <p:ext uri="{BB962C8B-B14F-4D97-AF65-F5344CB8AC3E}">
        <p14:creationId xmlns:p14="http://schemas.microsoft.com/office/powerpoint/2010/main" val="18484205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7 — DHCPv4</a:t>
            </a:r>
          </a:p>
          <a:p>
            <a:pPr rtl="0"/>
            <a:r>
              <a:rPr lang="pt-BR"/>
              <a:t>7.2 — Configurar um servidor DHCPv4 do Cisco IOS</a:t>
            </a:r>
          </a:p>
          <a:p>
            <a:pPr rtl="0"/>
            <a:r>
              <a:rPr lang="pt-BR"/>
              <a:t>7.2.8 — Relé DHCPv4</a:t>
            </a:r>
          </a:p>
        </p:txBody>
      </p:sp>
      <p:sp>
        <p:nvSpPr>
          <p:cNvPr id="4" name="Slide Number Placeholder 3"/>
          <p:cNvSpPr>
            <a:spLocks noGrp="1"/>
          </p:cNvSpPr>
          <p:nvPr>
            <p:ph type="sldNum" sz="quarter" idx="5"/>
          </p:nvPr>
        </p:nvSpPr>
        <p:spPr/>
        <p:txBody>
          <a:bodyPr/>
          <a:lstStyle/>
          <a:p>
            <a:pPr rtl="0"/>
            <a:fld id="{5641018C-6CAF-B84E-B92C-ECB119457FBA}" type="slidenum">
              <a:rPr/>
              <a:t>27</a:t>
            </a:fld>
            <a:endParaRPr/>
          </a:p>
        </p:txBody>
      </p:sp>
    </p:spTree>
    <p:extLst>
      <p:ext uri="{BB962C8B-B14F-4D97-AF65-F5344CB8AC3E}">
        <p14:creationId xmlns:p14="http://schemas.microsoft.com/office/powerpoint/2010/main" val="31913948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7 — DHCPv4</a:t>
            </a:r>
          </a:p>
          <a:p>
            <a:pPr rtl="0"/>
            <a:r>
              <a:rPr lang="pt-BR"/>
              <a:t>7.2 — Configurar um servidor DHCPv4 do Cisco IOS</a:t>
            </a:r>
          </a:p>
          <a:p>
            <a:pPr rtl="0"/>
            <a:r>
              <a:rPr lang="pt-BR"/>
              <a:t>7.2.8 – DHCPv4 Relay (Cont.)</a:t>
            </a:r>
          </a:p>
        </p:txBody>
      </p:sp>
      <p:sp>
        <p:nvSpPr>
          <p:cNvPr id="4" name="Slide Number Placeholder 3"/>
          <p:cNvSpPr>
            <a:spLocks noGrp="1"/>
          </p:cNvSpPr>
          <p:nvPr>
            <p:ph type="sldNum" sz="quarter" idx="5"/>
          </p:nvPr>
        </p:nvSpPr>
        <p:spPr/>
        <p:txBody>
          <a:bodyPr/>
          <a:lstStyle/>
          <a:p>
            <a:pPr rtl="0"/>
            <a:fld id="{5641018C-6CAF-B84E-B92C-ECB119457FBA}" type="slidenum">
              <a:rPr/>
              <a:t>28</a:t>
            </a:fld>
            <a:endParaRPr/>
          </a:p>
        </p:txBody>
      </p:sp>
    </p:spTree>
    <p:extLst>
      <p:ext uri="{BB962C8B-B14F-4D97-AF65-F5344CB8AC3E}">
        <p14:creationId xmlns:p14="http://schemas.microsoft.com/office/powerpoint/2010/main" val="5109318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7 — DHCPv4</a:t>
            </a:r>
          </a:p>
          <a:p>
            <a:pPr rtl="0"/>
            <a:r>
              <a:rPr lang="pt-BR"/>
              <a:t>7.2 — Configurar um servidor DHCPv4 do Cisco IOS</a:t>
            </a:r>
          </a:p>
          <a:p>
            <a:pPr rtl="0"/>
            <a:r>
              <a:rPr lang="pt-BR"/>
              <a:t>7.2.9 — </a:t>
            </a:r>
            <a:r>
              <a:rPr lang="pt-BR" sz="1200"/>
              <a:t>Transmissões de outros serviços retransmitidas</a:t>
            </a:r>
          </a:p>
        </p:txBody>
      </p:sp>
      <p:sp>
        <p:nvSpPr>
          <p:cNvPr id="4" name="Slide Number Placeholder 3"/>
          <p:cNvSpPr>
            <a:spLocks noGrp="1"/>
          </p:cNvSpPr>
          <p:nvPr>
            <p:ph type="sldNum" sz="quarter" idx="5"/>
          </p:nvPr>
        </p:nvSpPr>
        <p:spPr/>
        <p:txBody>
          <a:bodyPr/>
          <a:lstStyle/>
          <a:p>
            <a:pPr rtl="0"/>
            <a:fld id="{5641018C-6CAF-B84E-B92C-ECB119457FBA}" type="slidenum">
              <a:rPr/>
              <a:t>29</a:t>
            </a:fld>
            <a:endParaRPr/>
          </a:p>
        </p:txBody>
      </p:sp>
    </p:spTree>
    <p:extLst>
      <p:ext uri="{BB962C8B-B14F-4D97-AF65-F5344CB8AC3E}">
        <p14:creationId xmlns:p14="http://schemas.microsoft.com/office/powerpoint/2010/main" val="26120653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7 — DHCPv4</a:t>
            </a:r>
          </a:p>
          <a:p>
            <a:pPr rtl="0"/>
            <a:r>
              <a:rPr lang="pt-BR"/>
              <a:t>7.2 — Configurar um servidor DHCPv4 do Cisco IOS</a:t>
            </a:r>
          </a:p>
          <a:p>
            <a:pPr rtl="0"/>
            <a:r>
              <a:rPr lang="pt-BR"/>
              <a:t>7.2.10 — Tracer de Pacotes — Configurar DHCPv4</a:t>
            </a:r>
          </a:p>
        </p:txBody>
      </p:sp>
      <p:sp>
        <p:nvSpPr>
          <p:cNvPr id="4" name="Slide Number Placeholder 3"/>
          <p:cNvSpPr>
            <a:spLocks noGrp="1"/>
          </p:cNvSpPr>
          <p:nvPr>
            <p:ph type="sldNum" sz="quarter" idx="5"/>
          </p:nvPr>
        </p:nvSpPr>
        <p:spPr/>
        <p:txBody>
          <a:bodyPr/>
          <a:lstStyle/>
          <a:p>
            <a:pPr rtl="0"/>
            <a:fld id="{5641018C-6CAF-B84E-B92C-ECB119457FBA}" type="slidenum">
              <a:rPr/>
              <a:t>30</a:t>
            </a:fld>
            <a:endParaRPr/>
          </a:p>
        </p:txBody>
      </p:sp>
    </p:spTree>
    <p:extLst>
      <p:ext uri="{BB962C8B-B14F-4D97-AF65-F5344CB8AC3E}">
        <p14:creationId xmlns:p14="http://schemas.microsoft.com/office/powerpoint/2010/main" val="5270142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7- DHCPv4</a:t>
            </a:r>
          </a:p>
          <a:p>
            <a:pPr rtl="0"/>
            <a:r>
              <a:rPr lang="pt-BR"/>
              <a:t>7.3 — Configurar um cliente DHCPv4</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31</a:t>
            </a:fld>
            <a:endParaRPr/>
          </a:p>
        </p:txBody>
      </p:sp>
    </p:spTree>
    <p:extLst>
      <p:ext uri="{BB962C8B-B14F-4D97-AF65-F5344CB8AC3E}">
        <p14:creationId xmlns:p14="http://schemas.microsoft.com/office/powerpoint/2010/main" val="1968480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rtl="0"/>
            <a:fld id="{ACE20BE7-F2F3-4E26-9454-50B18F790A4E}" type="slidenum">
              <a:rPr sz="800" b="0">
                <a:ea typeface="ＭＳ Ｐゴシック" pitchFamily="34" charset="-128"/>
              </a:rPr>
              <a:pPr algn="r"/>
              <a:t>5</a:t>
            </a:fld>
            <a:endParaRPr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7 — DHCPv4</a:t>
            </a:r>
          </a:p>
          <a:p>
            <a:pPr rtl="0"/>
            <a:r>
              <a:rPr lang="pt-BR"/>
              <a:t>7.3 — Configurar um cliente DHCPv4</a:t>
            </a:r>
          </a:p>
          <a:p>
            <a:pPr rtl="0"/>
            <a:r>
              <a:rPr lang="pt-BR"/>
              <a:t>7.3.1 - Cisco Router como Cliente DHCPv4</a:t>
            </a:r>
          </a:p>
        </p:txBody>
      </p:sp>
      <p:sp>
        <p:nvSpPr>
          <p:cNvPr id="4" name="Slide Number Placeholder 3"/>
          <p:cNvSpPr>
            <a:spLocks noGrp="1"/>
          </p:cNvSpPr>
          <p:nvPr>
            <p:ph type="sldNum" sz="quarter" idx="5"/>
          </p:nvPr>
        </p:nvSpPr>
        <p:spPr/>
        <p:txBody>
          <a:bodyPr/>
          <a:lstStyle/>
          <a:p>
            <a:pPr rtl="0"/>
            <a:fld id="{5641018C-6CAF-B84E-B92C-ECB119457FBA}" type="slidenum">
              <a:rPr/>
              <a:t>32</a:t>
            </a:fld>
            <a:endParaRPr/>
          </a:p>
        </p:txBody>
      </p:sp>
    </p:spTree>
    <p:extLst>
      <p:ext uri="{BB962C8B-B14F-4D97-AF65-F5344CB8AC3E}">
        <p14:creationId xmlns:p14="http://schemas.microsoft.com/office/powerpoint/2010/main" val="40211151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7 — DHCPv4</a:t>
            </a:r>
          </a:p>
          <a:p>
            <a:pPr rtl="0"/>
            <a:r>
              <a:rPr lang="pt-BR"/>
              <a:t>7.3 — Configurar um cliente DHCPv4</a:t>
            </a:r>
          </a:p>
          <a:p>
            <a:pPr rtl="0"/>
            <a:r>
              <a:rPr lang="pt-BR"/>
              <a:t>7.3.2 — Exemplo de configuração</a:t>
            </a:r>
          </a:p>
        </p:txBody>
      </p:sp>
      <p:sp>
        <p:nvSpPr>
          <p:cNvPr id="4" name="Slide Number Placeholder 3"/>
          <p:cNvSpPr>
            <a:spLocks noGrp="1"/>
          </p:cNvSpPr>
          <p:nvPr>
            <p:ph type="sldNum" sz="quarter" idx="5"/>
          </p:nvPr>
        </p:nvSpPr>
        <p:spPr/>
        <p:txBody>
          <a:bodyPr/>
          <a:lstStyle/>
          <a:p>
            <a:pPr rtl="0"/>
            <a:fld id="{5641018C-6CAF-B84E-B92C-ECB119457FBA}" type="slidenum">
              <a:rPr/>
              <a:t>33</a:t>
            </a:fld>
            <a:endParaRPr/>
          </a:p>
        </p:txBody>
      </p:sp>
    </p:spTree>
    <p:extLst>
      <p:ext uri="{BB962C8B-B14F-4D97-AF65-F5344CB8AC3E}">
        <p14:creationId xmlns:p14="http://schemas.microsoft.com/office/powerpoint/2010/main" val="15641950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7 — DHCPv4</a:t>
            </a:r>
          </a:p>
          <a:p>
            <a:pPr rtl="0"/>
            <a:r>
              <a:rPr lang="pt-BR"/>
              <a:t>7.3 — Configurar um cliente DHCPv4</a:t>
            </a:r>
          </a:p>
          <a:p>
            <a:pPr rtl="0"/>
            <a:r>
              <a:rPr lang="pt-BR"/>
              <a:t>7.3.3 — </a:t>
            </a:r>
            <a:r>
              <a:rPr lang="pt-BR" sz="1200"/>
              <a:t>Roteador Doméstico como Cliente DHCPv4</a:t>
            </a:r>
          </a:p>
          <a:p>
            <a:pPr rtl="0"/>
            <a:r>
              <a:rPr lang="pt-BR" sz="1200"/>
              <a:t>7.3.4 — Verificador de Sintaxe — Configurar um Cisco IOS Router como Cliente DHCP</a:t>
            </a:r>
          </a:p>
        </p:txBody>
      </p:sp>
      <p:sp>
        <p:nvSpPr>
          <p:cNvPr id="4" name="Slide Number Placeholder 3"/>
          <p:cNvSpPr>
            <a:spLocks noGrp="1"/>
          </p:cNvSpPr>
          <p:nvPr>
            <p:ph type="sldNum" sz="quarter" idx="5"/>
          </p:nvPr>
        </p:nvSpPr>
        <p:spPr/>
        <p:txBody>
          <a:bodyPr/>
          <a:lstStyle/>
          <a:p>
            <a:pPr rtl="0"/>
            <a:fld id="{5641018C-6CAF-B84E-B92C-ECB119457FBA}" type="slidenum">
              <a:rPr/>
              <a:t>34</a:t>
            </a:fld>
            <a:endParaRPr/>
          </a:p>
        </p:txBody>
      </p:sp>
    </p:spTree>
    <p:extLst>
      <p:ext uri="{BB962C8B-B14F-4D97-AF65-F5344CB8AC3E}">
        <p14:creationId xmlns:p14="http://schemas.microsoft.com/office/powerpoint/2010/main" val="5170118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7- DHCPv4</a:t>
            </a:r>
          </a:p>
          <a:p>
            <a:pPr rtl="0"/>
            <a:r>
              <a:rPr lang="pt-BR"/>
              <a:t>7.4 - Módulo Prática e Quiz</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35</a:t>
            </a:fld>
            <a:endParaRPr/>
          </a:p>
        </p:txBody>
      </p:sp>
    </p:spTree>
    <p:extLst>
      <p:ext uri="{BB962C8B-B14F-4D97-AF65-F5344CB8AC3E}">
        <p14:creationId xmlns:p14="http://schemas.microsoft.com/office/powerpoint/2010/main" val="22171436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36</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t-BR"/>
              <a:t>7 — DHCPv4</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200"/>
              <a:t>7.4 - Módulo Prática e Quiz</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200"/>
              <a:t>7.4.1 — Tracer de Pacotes — Implementar DHCPv4</a:t>
            </a:r>
          </a:p>
        </p:txBody>
      </p:sp>
    </p:spTree>
    <p:extLst>
      <p:ext uri="{BB962C8B-B14F-4D97-AF65-F5344CB8AC3E}">
        <p14:creationId xmlns:p14="http://schemas.microsoft.com/office/powerpoint/2010/main" val="25279157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37</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t-BR"/>
              <a:t>7 — DHCPv4</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200"/>
              <a:t>7.4 - Módulo Prática e Quiz</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200"/>
              <a:t>7.4.2 — Laboratório — Implementar DHCPv4</a:t>
            </a:r>
          </a:p>
        </p:txBody>
      </p:sp>
    </p:spTree>
    <p:extLst>
      <p:ext uri="{BB962C8B-B14F-4D97-AF65-F5344CB8AC3E}">
        <p14:creationId xmlns:p14="http://schemas.microsoft.com/office/powerpoint/2010/main" val="25732397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38</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t-BR"/>
              <a:t>7 — DHCPv4</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200"/>
              <a:t>7.4 - Módulo Prática e Quiz</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200"/>
              <a:t>7.4.3 – What Did I Learn In This Module</a:t>
            </a:r>
          </a:p>
        </p:txBody>
      </p:sp>
    </p:spTree>
    <p:extLst>
      <p:ext uri="{BB962C8B-B14F-4D97-AF65-F5344CB8AC3E}">
        <p14:creationId xmlns:p14="http://schemas.microsoft.com/office/powerpoint/2010/main" val="22533629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39</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t-BR"/>
              <a:t>7 — DHCPv4</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200"/>
              <a:t>7.4 - Módulo Prática e Quiz</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200"/>
              <a:t>7.4.3 – What Did I Learn In This Module (Cont.)</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200"/>
              <a:t>7.4.4 — Teste de Módulo — DHCPv4</a:t>
            </a:r>
          </a:p>
        </p:txBody>
      </p:sp>
    </p:spTree>
    <p:extLst>
      <p:ext uri="{BB962C8B-B14F-4D97-AF65-F5344CB8AC3E}">
        <p14:creationId xmlns:p14="http://schemas.microsoft.com/office/powerpoint/2010/main" val="23599295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a:t>40</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41</a:t>
            </a:fld>
            <a:endParaRPr/>
          </a:p>
        </p:txBody>
      </p:sp>
    </p:spTree>
    <p:extLst>
      <p:ext uri="{BB962C8B-B14F-4D97-AF65-F5344CB8AC3E}">
        <p14:creationId xmlns:p14="http://schemas.microsoft.com/office/powerpoint/2010/main" val="1591394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a:t>6</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a:t>7</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a:t>8</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Programa Cisco Networking Academy:</a:t>
            </a:r>
            <a:br>
              <a:rPr lang="en-US" dirty="0"/>
            </a:br>
            <a:r>
              <a:rPr lang="pt-BR"/>
              <a:t>comutação, roteamento e Wireless Essentials v7.0 (SRWE)</a:t>
            </a:r>
          </a:p>
          <a:p>
            <a:pPr rtl="0"/>
            <a:r>
              <a:rPr lang="pt-BR"/>
              <a:t>Módulo 7 — DHCPv4</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9</a:t>
            </a:fld>
            <a:endParaRPr/>
          </a:p>
        </p:txBody>
      </p:sp>
    </p:spTree>
    <p:extLst>
      <p:ext uri="{BB962C8B-B14F-4D97-AF65-F5344CB8AC3E}">
        <p14:creationId xmlns:p14="http://schemas.microsoft.com/office/powerpoint/2010/main" val="508118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a:t>10</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pt-BR"/>
              <a:t>7.0 – Introduction</a:t>
            </a:r>
          </a:p>
          <a:p>
            <a:pPr rtl="0">
              <a:buFontTx/>
              <a:buNone/>
            </a:pPr>
            <a:r>
              <a:rPr lang="pt-BR"/>
              <a:t>7.0.2 - O que aprenderei a fazer neste módulo?</a:t>
            </a:r>
          </a:p>
        </p:txBody>
      </p:sp>
    </p:spTree>
    <p:extLst>
      <p:ext uri="{BB962C8B-B14F-4D97-AF65-F5344CB8AC3E}">
        <p14:creationId xmlns:p14="http://schemas.microsoft.com/office/powerpoint/2010/main" val="173444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7- DHCPv4</a:t>
            </a:r>
          </a:p>
          <a:p>
            <a:pPr rtl="0"/>
            <a:r>
              <a:rPr lang="pt-BR"/>
              <a:t>7.1 — Conceitos DHCPv4</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11</a:t>
            </a:fld>
            <a:endParaRPr/>
          </a:p>
        </p:txBody>
      </p:sp>
    </p:spTree>
    <p:extLst>
      <p:ext uri="{BB962C8B-B14F-4D97-AF65-F5344CB8AC3E}">
        <p14:creationId xmlns:p14="http://schemas.microsoft.com/office/powerpoint/2010/main" val="625529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pt-BR" sz="600">
                <a:solidFill>
                  <a:schemeClr val="accent5">
                    <a:lumMod val="50000"/>
                  </a:schemeClr>
                </a:solidFill>
                <a:latin typeface="+mn-lt"/>
                <a:ea typeface="+mn-ea"/>
                <a:cs typeface="CiscoSans Thin"/>
              </a:rPr>
              <a:t>© 2016 Cisco e/ou suas afiliadas. Todos os direitos reservados.   Confidencial da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pt-BR" sz="600">
                <a:solidFill>
                  <a:schemeClr val="accent3">
                    <a:lumMod val="85000"/>
                  </a:schemeClr>
                </a:solidFill>
                <a:latin typeface="+mn-lt"/>
                <a:ea typeface="+mn-ea"/>
                <a:cs typeface="CiscoSans Thin"/>
              </a:rPr>
              <a:t>© 2016 Cisco e/ou suas afiliadas. Todos os direitos reservados.   Confidencial da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0.xml"/><Relationship Id="rId1" Type="http://schemas.openxmlformats.org/officeDocument/2006/relationships/tags" Target="../tags/tag2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pPr rtl="0"/>
            <a:r>
              <a:rPr lang="pt-BR">
                <a:solidFill>
                  <a:schemeClr val="accent5">
                    <a:lumMod val="40000"/>
                    <a:lumOff val="60000"/>
                  </a:schemeClr>
                </a:solidFill>
              </a:rPr>
              <a:t>Módulo 7: DHCPv4</a:t>
            </a:r>
          </a:p>
        </p:txBody>
      </p:sp>
      <p:sp>
        <p:nvSpPr>
          <p:cNvPr id="5" name="Text Placeholder 4"/>
          <p:cNvSpPr>
            <a:spLocks noGrp="1"/>
          </p:cNvSpPr>
          <p:nvPr>
            <p:ph type="body" sz="quarter" idx="13"/>
          </p:nvPr>
        </p:nvSpPr>
        <p:spPr>
          <a:xfrm>
            <a:off x="469497" y="3127609"/>
            <a:ext cx="5925246" cy="299001"/>
          </a:xfrm>
        </p:spPr>
        <p:txBody>
          <a:bodyPr/>
          <a:lstStyle/>
          <a:p>
            <a:pPr rtl="0"/>
            <a:r>
              <a:rPr lang="pt-BR">
                <a:solidFill>
                  <a:schemeClr val="bg2">
                    <a:lumMod val="40000"/>
                    <a:lumOff val="60000"/>
                  </a:schemeClr>
                </a:solidFill>
              </a:rPr>
              <a:t>Material do instrutor</a:t>
            </a:r>
          </a:p>
        </p:txBody>
      </p:sp>
      <p:sp>
        <p:nvSpPr>
          <p:cNvPr id="7" name="Subtitle 6"/>
          <p:cNvSpPr>
            <a:spLocks noGrp="1"/>
          </p:cNvSpPr>
          <p:nvPr>
            <p:ph type="subTitle" idx="1"/>
          </p:nvPr>
        </p:nvSpPr>
        <p:spPr>
          <a:xfrm>
            <a:off x="469497" y="3809526"/>
            <a:ext cx="2368954" cy="902174"/>
          </a:xfrm>
        </p:spPr>
        <p:txBody>
          <a:bodyPr/>
          <a:lstStyle/>
          <a:p>
            <a:pPr rtl="0"/>
            <a:r>
              <a:rPr lang="pt-BR">
                <a:solidFill>
                  <a:schemeClr val="accent5">
                    <a:lumMod val="40000"/>
                    <a:lumOff val="60000"/>
                  </a:schemeClr>
                </a:solidFill>
              </a:rPr>
              <a:t>Switching, Routing, e Wireless Essentials v7.0 (SRWE)</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pt-BR"/>
              <a:t>Objetivos do módulo</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rtl="0" eaLnBrk="0" hangingPunct="0">
              <a:spcBef>
                <a:spcPct val="0"/>
              </a:spcBef>
              <a:spcAft>
                <a:spcPct val="0"/>
              </a:spcAft>
              <a:buClrTx/>
              <a:buSzTx/>
              <a:buNone/>
            </a:pPr>
            <a:r>
              <a:rPr lang="pt-BR" sz="1400" b="1">
                <a:solidFill>
                  <a:schemeClr val="tx1"/>
                </a:solidFill>
                <a:ea typeface="Calibri" panose="020F0502020204030204" pitchFamily="34" charset="0"/>
                <a:cs typeface="Calibri" panose="020F0502020204030204" pitchFamily="34" charset="0"/>
              </a:rPr>
              <a:t>Título do módulo: DHCPv4</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rtl="0" eaLnBrk="0" hangingPunct="0">
              <a:spcBef>
                <a:spcPct val="0"/>
              </a:spcBef>
              <a:spcAft>
                <a:spcPct val="0"/>
              </a:spcAft>
              <a:buClrTx/>
              <a:buSzTx/>
              <a:buNone/>
            </a:pPr>
            <a:r>
              <a:rPr lang="pt-BR" sz="1400" b="1">
                <a:solidFill>
                  <a:schemeClr val="tx1"/>
                </a:solidFill>
                <a:ea typeface="Calibri" panose="020F0502020204030204" pitchFamily="34" charset="0"/>
                <a:cs typeface="Calibri" panose="020F0502020204030204" pitchFamily="34" charset="0"/>
              </a:rPr>
              <a:t>Module Objective</a:t>
            </a:r>
            <a:r>
              <a:rPr lang="pt-BR" sz="1400">
                <a:solidFill>
                  <a:schemeClr val="tx1"/>
                </a:solidFill>
                <a:ea typeface="Calibri" panose="020F0502020204030204" pitchFamily="34" charset="0"/>
                <a:cs typeface="Calibri" panose="020F0502020204030204" pitchFamily="34" charset="0"/>
              </a:rPr>
              <a:t>: </a:t>
            </a:r>
            <a:r>
              <a:rPr lang="pt-BR"/>
              <a:t> Implement DHCPv4 to operate across multiple LANs</a:t>
            </a:r>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1971836092"/>
              </p:ext>
            </p:extLst>
          </p:nvPr>
        </p:nvGraphicFramePr>
        <p:xfrm>
          <a:off x="655782" y="1732166"/>
          <a:ext cx="7555085" cy="1785620"/>
        </p:xfrm>
        <a:graphic>
          <a:graphicData uri="http://schemas.openxmlformats.org/drawingml/2006/table">
            <a:tbl>
              <a:tblPr firstRow="1" bandRow="1">
                <a:tableStyleId>{5C22544A-7EE6-4342-B048-85BDC9FD1C3A}</a:tableStyleId>
              </a:tblPr>
              <a:tblGrid>
                <a:gridCol w="3225845">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p>
                      <a:pPr algn="l" rtl="0" fontAlgn="ctr"/>
                      <a:r>
                        <a:rPr lang="pt-BR" b="1">
                          <a:effectLst/>
                        </a:rPr>
                        <a:t>Título do Tópico</a:t>
                      </a:r>
                    </a:p>
                  </a:txBody>
                  <a:tcPr marL="47625" marR="47625" marT="47625" marB="47625" anchor="ctr"/>
                </a:tc>
                <a:tc>
                  <a:txBody>
                    <a:bodyPr/>
                    <a:lstStyle/>
                    <a:p>
                      <a:pPr algn="l" rtl="0" fontAlgn="ctr"/>
                      <a:r>
                        <a:rPr lang="pt-BR" b="1">
                          <a:effectLst/>
                        </a:rPr>
                        <a:t>Objetivo do Tópico</a:t>
                      </a:r>
                    </a:p>
                  </a:txBody>
                  <a:tcPr marL="47625" marR="47625" marT="47625" marB="47625" anchor="ctr"/>
                </a:tc>
                <a:extLst>
                  <a:ext uri="{0D108BD9-81ED-4DB2-BD59-A6C34878D82A}">
                    <a16:rowId xmlns:a16="http://schemas.microsoft.com/office/drawing/2014/main" val="742401779"/>
                  </a:ext>
                </a:extLst>
              </a:tr>
              <a:tr h="370840">
                <a:tc>
                  <a:txBody>
                    <a:bodyPr/>
                    <a:lstStyle/>
                    <a:p>
                      <a:pPr rtl="0" fontAlgn="ctr"/>
                      <a:r>
                        <a:rPr lang="pt-BR" b="1">
                          <a:solidFill>
                            <a:schemeClr val="bg1"/>
                          </a:solidFill>
                          <a:effectLst/>
                        </a:rPr>
                        <a:t>Conceitos DHCP4</a:t>
                      </a:r>
                    </a:p>
                  </a:txBody>
                  <a:tcPr marL="47625" marR="47625" marT="47625" marB="47625" anchor="ctr">
                    <a:solidFill>
                      <a:schemeClr val="accent1"/>
                    </a:solidFill>
                  </a:tcPr>
                </a:tc>
                <a:tc>
                  <a:txBody>
                    <a:bodyPr/>
                    <a:lstStyle/>
                    <a:p>
                      <a:pPr rtl="0" fontAlgn="ctr"/>
                      <a:r>
                        <a:rPr lang="pt-BR" b="0">
                          <a:effectLst/>
                        </a:rPr>
                        <a:t>Explicar como o DHCPv4 funciona em redes de empresas de pequeno a médio porte.</a:t>
                      </a:r>
                    </a:p>
                  </a:txBody>
                  <a:tcPr marL="47625" marR="47625" marT="47625" marB="47625" anchor="ctr"/>
                </a:tc>
                <a:extLst>
                  <a:ext uri="{0D108BD9-81ED-4DB2-BD59-A6C34878D82A}">
                    <a16:rowId xmlns:a16="http://schemas.microsoft.com/office/drawing/2014/main" val="3150950737"/>
                  </a:ext>
                </a:extLst>
              </a:tr>
              <a:tr h="370840">
                <a:tc>
                  <a:txBody>
                    <a:bodyPr/>
                    <a:lstStyle/>
                    <a:p>
                      <a:pPr rtl="0" fontAlgn="ctr"/>
                      <a:r>
                        <a:rPr lang="pt-BR" b="1">
                          <a:solidFill>
                            <a:schemeClr val="bg1"/>
                          </a:solidFill>
                          <a:effectLst/>
                        </a:rPr>
                        <a:t>Configurar um servidor DHCP4 do Cisco IOS</a:t>
                      </a:r>
                    </a:p>
                  </a:txBody>
                  <a:tcPr marL="47625" marR="47625" marT="47625" marB="47625" anchor="ctr">
                    <a:solidFill>
                      <a:schemeClr val="accent1"/>
                    </a:solidFill>
                  </a:tcPr>
                </a:tc>
                <a:tc>
                  <a:txBody>
                    <a:bodyPr/>
                    <a:lstStyle/>
                    <a:p>
                      <a:pPr rtl="0" fontAlgn="ctr"/>
                      <a:r>
                        <a:rPr lang="pt-BR" b="0">
                          <a:effectLst/>
                        </a:rPr>
                        <a:t>Configurar um roteador como servidor DHCPv4.</a:t>
                      </a:r>
                    </a:p>
                  </a:txBody>
                  <a:tcPr marL="47625" marR="47625" marT="47625" marB="47625" anchor="ctr"/>
                </a:tc>
                <a:extLst>
                  <a:ext uri="{0D108BD9-81ED-4DB2-BD59-A6C34878D82A}">
                    <a16:rowId xmlns:a16="http://schemas.microsoft.com/office/drawing/2014/main" val="2772085455"/>
                  </a:ext>
                </a:extLst>
              </a:tr>
              <a:tr h="370840">
                <a:tc>
                  <a:txBody>
                    <a:bodyPr/>
                    <a:lstStyle/>
                    <a:p>
                      <a:pPr rtl="0" fontAlgn="ctr"/>
                      <a:r>
                        <a:rPr lang="pt-BR" b="1">
                          <a:solidFill>
                            <a:schemeClr val="bg1"/>
                          </a:solidFill>
                          <a:effectLst/>
                        </a:rPr>
                        <a:t>Configure a DHCP4 Client</a:t>
                      </a:r>
                    </a:p>
                  </a:txBody>
                  <a:tcPr marL="47625" marR="47625" marT="47625" marB="47625" anchor="ctr">
                    <a:solidFill>
                      <a:schemeClr val="accent1"/>
                    </a:solidFill>
                  </a:tcPr>
                </a:tc>
                <a:tc>
                  <a:txBody>
                    <a:bodyPr/>
                    <a:lstStyle/>
                    <a:p>
                      <a:pPr rtl="0" fontAlgn="ctr"/>
                      <a:r>
                        <a:rPr lang="pt-BR" b="0">
                          <a:effectLst/>
                        </a:rPr>
                        <a:t>Configurar um roteador como cliente DHCPv4.</a:t>
                      </a:r>
                    </a:p>
                  </a:txBody>
                  <a:tcPr marL="47625" marR="47625" marT="47625" marB="47625" anchor="ctr"/>
                </a:tc>
                <a:extLst>
                  <a:ext uri="{0D108BD9-81ED-4DB2-BD59-A6C34878D82A}">
                    <a16:rowId xmlns:a16="http://schemas.microsoft.com/office/drawing/2014/main" val="322880259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pt-BR">
                <a:solidFill>
                  <a:schemeClr val="accent5">
                    <a:lumMod val="40000"/>
                    <a:lumOff val="60000"/>
                  </a:schemeClr>
                </a:solidFill>
              </a:rPr>
              <a:t>7.1 Conceitos DHCPv4</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Conceitos</a:t>
            </a:r>
            <a:br>
              <a:rPr lang="en-US" dirty="0"/>
            </a:br>
            <a:r>
              <a:rPr lang="pt-BR" sz="2400"/>
              <a:t>DHCPv4 Servidor e Cliente</a:t>
            </a:r>
            <a:r>
              <a:rPr lang="pt-BR" sz="1600"/>
              <a:t>DHCPv4</a:t>
            </a:r>
          </a:p>
        </p:txBody>
      </p:sp>
      <p:sp>
        <p:nvSpPr>
          <p:cNvPr id="4" name="Content Placeholder 3">
            <a:extLst>
              <a:ext uri="{FF2B5EF4-FFF2-40B4-BE49-F238E27FC236}">
                <a16:creationId xmlns:a16="http://schemas.microsoft.com/office/drawing/2014/main" id="{8E952AC5-0C8E-4632-AC30-2EBF64451CC7}"/>
              </a:ext>
            </a:extLst>
          </p:cNvPr>
          <p:cNvSpPr>
            <a:spLocks noGrp="1"/>
          </p:cNvSpPr>
          <p:nvPr>
            <p:ph idx="1"/>
          </p:nvPr>
        </p:nvSpPr>
        <p:spPr>
          <a:xfrm>
            <a:off x="66502" y="640397"/>
            <a:ext cx="8877991" cy="3689897"/>
          </a:xfrm>
        </p:spPr>
        <p:txBody>
          <a:bodyPr/>
          <a:lstStyle/>
          <a:p>
            <a:pPr marL="342900" indent="-342900" algn="l" rtl="0">
              <a:buFont typeface="Arial" panose="020B0604020202020204" pitchFamily="34" charset="0"/>
              <a:buChar char="•"/>
            </a:pPr>
            <a:r>
              <a:rPr lang="pt-BR" sz="1600">
                <a:solidFill>
                  <a:srgbClr val="000000"/>
                </a:solidFill>
              </a:rPr>
              <a:t>Dynamic Host Configuration Protocol v4 (DHCPv4) atribui endereços IPv4 e outras informações de configuração de rede dinamicamente. Como os clientes desktop geralmente constituem a grande maioria dos nós de uma rede, o DHCPv4 é uma ferramenta extremamente útil para poupar o tempo dos administradores da rede.</a:t>
            </a:r>
          </a:p>
          <a:p>
            <a:pPr marL="342900" indent="-342900" algn="l" rtl="0">
              <a:buFont typeface="Arial" panose="020B0604020202020204" pitchFamily="34" charset="0"/>
              <a:buChar char="•"/>
            </a:pPr>
            <a:r>
              <a:rPr lang="pt-BR" sz="1600">
                <a:solidFill>
                  <a:srgbClr val="000000"/>
                </a:solidFill>
              </a:rPr>
              <a:t>Um servidor dedicado de DHCPv4 é escalável e relativamente fácil de gerenciar. Entretanto, em um pequeno escritório remoto ou local de escritórios domésticos, um roteador da Cisco pode ser configurado para proporcionar serviços DHCPv4 sem a necessidade de um servidor dedicado. O software Cisco IOS oferece suporte a um servidor DHCPv4 adicional, completo.</a:t>
            </a:r>
          </a:p>
          <a:p>
            <a:pPr marL="342900" indent="-342900" algn="l" rtl="0">
              <a:buFont typeface="Arial" panose="020B0604020202020204" pitchFamily="34" charset="0"/>
              <a:buChar char="•"/>
            </a:pPr>
            <a:r>
              <a:rPr lang="pt-BR" sz="1600">
                <a:solidFill>
                  <a:srgbClr val="000000"/>
                </a:solidFill>
              </a:rPr>
              <a:t>O servidor DHCPv4 atribui, ou aluga, dinamicamente, um endereço IPv4 de um pool de endereços por um período limitado de tempo escolhido pelo servidor ou até o cliente não precisar mais do endereço.</a:t>
            </a:r>
          </a:p>
          <a:p>
            <a:pPr marL="342900" indent="-342900" algn="l" rtl="0">
              <a:buFont typeface="Arial" panose="020B0604020202020204" pitchFamily="34" charset="0"/>
              <a:buChar char="•"/>
            </a:pPr>
            <a:r>
              <a:rPr lang="pt-BR" sz="1600">
                <a:solidFill>
                  <a:srgbClr val="000000"/>
                </a:solidFill>
              </a:rPr>
              <a:t>Os clientes alugam as informações do servidor por um período definido administrativamente. Os administradores configuram os servidores DHCPv4 para definir os aluguéis para expirarem em intervalos diferentes. O aluguel ocorre normalmente de 24 horas a uma semana ou mais. Quando o aluguel expira, o cliente precisa pedir outro endereço, embora geralmente receba novamente o mesmo endereço.</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Conceitos DHCPv4</a:t>
            </a:r>
            <a:r>
              <a:rPr lang="pt-BR" sz="2400"/>
              <a:t>OperaçãoDHCPv4</a:t>
            </a:r>
          </a:p>
        </p:txBody>
      </p:sp>
      <p:sp>
        <p:nvSpPr>
          <p:cNvPr id="5" name="Content Placeholder 4">
            <a:extLst>
              <a:ext uri="{FF2B5EF4-FFF2-40B4-BE49-F238E27FC236}">
                <a16:creationId xmlns:a16="http://schemas.microsoft.com/office/drawing/2014/main" id="{C5FC0476-2379-4FAD-BD06-94F54CF2573A}"/>
              </a:ext>
            </a:extLst>
          </p:cNvPr>
          <p:cNvSpPr>
            <a:spLocks noGrp="1"/>
          </p:cNvSpPr>
          <p:nvPr>
            <p:ph idx="1"/>
          </p:nvPr>
        </p:nvSpPr>
        <p:spPr>
          <a:xfrm>
            <a:off x="474662" y="731837"/>
            <a:ext cx="8280057" cy="3689897"/>
          </a:xfrm>
        </p:spPr>
        <p:txBody>
          <a:bodyPr/>
          <a:lstStyle/>
          <a:p>
            <a:pPr marL="0" indent="0" algn="l" rtl="0"/>
            <a:r>
              <a:rPr lang="pt-BR" sz="1600">
                <a:solidFill>
                  <a:srgbClr val="000000"/>
                </a:solidFill>
              </a:rPr>
              <a:t>DHCPv4 works in a client/server mode. Quando um cliente se comunica com um servidor DHCPv4, o servidor atribui ou arrenda o endereço IPv4 para esse cliente. </a:t>
            </a:r>
          </a:p>
          <a:p>
            <a:pPr marL="285750" indent="-285750" algn="l" rtl="0">
              <a:buFont typeface="Arial" panose="020B0604020202020204" pitchFamily="34" charset="0"/>
              <a:buChar char="•"/>
            </a:pPr>
            <a:r>
              <a:rPr lang="pt-BR" sz="1600">
                <a:solidFill>
                  <a:srgbClr val="000000"/>
                </a:solidFill>
              </a:rPr>
              <a:t>The client connects to the network with that leased IPv4 address until the lease expires. O cliente deve entrar em contato com o servidor DHCP periodicamente para estender o aluguel. </a:t>
            </a:r>
          </a:p>
          <a:p>
            <a:pPr marL="285750" indent="-285750" algn="l" rtl="0">
              <a:buFont typeface="Arial" panose="020B0604020202020204" pitchFamily="34" charset="0"/>
              <a:buChar char="•"/>
            </a:pPr>
            <a:r>
              <a:rPr lang="pt-BR" sz="1600">
                <a:solidFill>
                  <a:srgbClr val="000000"/>
                </a:solidFill>
              </a:rPr>
              <a:t>Este mecanismo de aluguel garante que os clientes que se mudem ou fiquem sem energia não mantenham os endereços de que não precisam. </a:t>
            </a:r>
          </a:p>
          <a:p>
            <a:pPr marL="285750" indent="-285750" algn="l" rtl="0">
              <a:buFont typeface="Arial" panose="020B0604020202020204" pitchFamily="34" charset="0"/>
              <a:buChar char="•"/>
            </a:pPr>
            <a:r>
              <a:rPr lang="pt-BR" sz="1600">
                <a:solidFill>
                  <a:srgbClr val="000000"/>
                </a:solidFill>
              </a:rPr>
              <a:t>Quando um aluguel expirar, o servidor DHCP devolverá o endereço ao pool, onde ele poderá ser realocado conforme necessário.</a:t>
            </a:r>
          </a:p>
        </p:txBody>
      </p:sp>
    </p:spTree>
    <p:extLst>
      <p:ext uri="{BB962C8B-B14F-4D97-AF65-F5344CB8AC3E}">
        <p14:creationId xmlns:p14="http://schemas.microsoft.com/office/powerpoint/2010/main" val="228898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br>
              <a:rPr lang="en-US" dirty="0"/>
            </a:br>
            <a:r>
              <a:rPr lang="pt-BR" sz="2400"/>
              <a:t>Etapas de conceitos DHCPv4 para obter um leasing</a:t>
            </a:r>
          </a:p>
        </p:txBody>
      </p:sp>
      <p:sp>
        <p:nvSpPr>
          <p:cNvPr id="7" name="TextBox 6">
            <a:extLst>
              <a:ext uri="{FF2B5EF4-FFF2-40B4-BE49-F238E27FC236}">
                <a16:creationId xmlns:a16="http://schemas.microsoft.com/office/drawing/2014/main" id="{6F9234A2-E0F1-4518-996D-48D6934C6664}"/>
              </a:ext>
            </a:extLst>
          </p:cNvPr>
          <p:cNvSpPr txBox="1"/>
          <p:nvPr/>
        </p:nvSpPr>
        <p:spPr>
          <a:xfrm>
            <a:off x="186117" y="982201"/>
            <a:ext cx="2996774" cy="2985433"/>
          </a:xfrm>
          <a:prstGeom prst="rect">
            <a:avLst/>
          </a:prstGeom>
          <a:noFill/>
        </p:spPr>
        <p:txBody>
          <a:bodyPr wrap="square" rtlCol="0">
            <a:spAutoFit/>
          </a:bodyPr>
          <a:lstStyle/>
          <a:p>
            <a:pPr rtl="0"/>
            <a:r>
              <a:rPr lang="pt-BR" sz="1600">
                <a:solidFill>
                  <a:srgbClr val="000000"/>
                </a:solidFill>
              </a:rPr>
              <a:t>When the client boots (or otherwise wants to join a network), it begins a four-step process to obtain a lease:</a:t>
            </a:r>
          </a:p>
          <a:p>
            <a:pPr marL="228600" indent="-228600" rtl="0">
              <a:buFont typeface="+mj-lt"/>
              <a:buAutoNum type="arabicPeriod"/>
            </a:pPr>
            <a:r>
              <a:rPr lang="pt-BR" sz="1600">
                <a:solidFill>
                  <a:srgbClr val="000000"/>
                </a:solidFill>
              </a:rPr>
              <a:t>Descoberta do DHCP (DHCPDISCOVER)</a:t>
            </a:r>
          </a:p>
          <a:p>
            <a:pPr marL="228600" indent="-228600" rtl="0">
              <a:buFont typeface="+mj-lt"/>
              <a:buAutoNum type="arabicPeriod"/>
            </a:pPr>
            <a:r>
              <a:rPr lang="pt-BR" sz="1600">
                <a:solidFill>
                  <a:srgbClr val="000000"/>
                </a:solidFill>
              </a:rPr>
              <a:t>Pacote de DHCP Offer (DHCPOFFER)</a:t>
            </a:r>
          </a:p>
          <a:p>
            <a:pPr marL="228600" indent="-228600" rtl="0">
              <a:buFont typeface="+mj-lt"/>
              <a:buAutoNum type="arabicPeriod"/>
            </a:pPr>
            <a:r>
              <a:rPr lang="pt-BR" sz="1600">
                <a:solidFill>
                  <a:srgbClr val="000000"/>
                </a:solidFill>
              </a:rPr>
              <a:t>Solicitação de DHCP (DHCPREQUEST)</a:t>
            </a:r>
          </a:p>
          <a:p>
            <a:pPr marL="228600" indent="-228600" rtl="0">
              <a:buFont typeface="+mj-lt"/>
              <a:buAutoNum type="arabicPeriod"/>
            </a:pPr>
            <a:r>
              <a:rPr lang="pt-BR" sz="1600">
                <a:solidFill>
                  <a:srgbClr val="000000"/>
                </a:solidFill>
              </a:rPr>
              <a:t>Reconhecimento de DHCP (DHCPACK)</a:t>
            </a:r>
          </a:p>
          <a:p>
            <a:endParaRPr lang="en-US" sz="1200" dirty="0">
              <a:solidFill>
                <a:srgbClr val="000000"/>
              </a:solidFill>
            </a:endParaRPr>
          </a:p>
        </p:txBody>
      </p:sp>
      <p:pic>
        <p:nvPicPr>
          <p:cNvPr id="6" name="Content Placeholder 5">
            <a:extLst>
              <a:ext uri="{FF2B5EF4-FFF2-40B4-BE49-F238E27FC236}">
                <a16:creationId xmlns:a16="http://schemas.microsoft.com/office/drawing/2014/main" id="{12FBBEC9-755B-498B-AF2B-6626C0401C21}"/>
              </a:ext>
            </a:extLst>
          </p:cNvPr>
          <p:cNvPicPr>
            <a:picLocks noGrp="1" noChangeAspect="1"/>
          </p:cNvPicPr>
          <p:nvPr>
            <p:ph idx="1"/>
          </p:nvPr>
        </p:nvPicPr>
        <p:blipFill>
          <a:blip r:embed="rId3"/>
          <a:stretch>
            <a:fillRect/>
          </a:stretch>
        </p:blipFill>
        <p:spPr>
          <a:xfrm>
            <a:off x="3304131" y="820849"/>
            <a:ext cx="5653752" cy="3917707"/>
          </a:xfrm>
          <a:prstGeom prst="rect">
            <a:avLst/>
          </a:prstGeom>
        </p:spPr>
      </p:pic>
    </p:spTree>
    <p:extLst>
      <p:ext uri="{BB962C8B-B14F-4D97-AF65-F5344CB8AC3E}">
        <p14:creationId xmlns:p14="http://schemas.microsoft.com/office/powerpoint/2010/main" val="832960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br>
              <a:rPr lang="en-US" dirty="0"/>
            </a:br>
            <a:r>
              <a:rPr lang="pt-BR" sz="2400"/>
              <a:t>Etapas de conceitos DHCPv4 para renovar um leasing</a:t>
            </a:r>
          </a:p>
        </p:txBody>
      </p:sp>
      <p:sp>
        <p:nvSpPr>
          <p:cNvPr id="7" name="TextBox 6">
            <a:extLst>
              <a:ext uri="{FF2B5EF4-FFF2-40B4-BE49-F238E27FC236}">
                <a16:creationId xmlns:a16="http://schemas.microsoft.com/office/drawing/2014/main" id="{6F9234A2-E0F1-4518-996D-48D6934C6664}"/>
              </a:ext>
            </a:extLst>
          </p:cNvPr>
          <p:cNvSpPr txBox="1"/>
          <p:nvPr/>
        </p:nvSpPr>
        <p:spPr>
          <a:xfrm>
            <a:off x="193999" y="731837"/>
            <a:ext cx="4136931" cy="3939540"/>
          </a:xfrm>
          <a:prstGeom prst="rect">
            <a:avLst/>
          </a:prstGeom>
          <a:noFill/>
        </p:spPr>
        <p:txBody>
          <a:bodyPr wrap="square" rtlCol="0">
            <a:spAutoFit/>
          </a:bodyPr>
          <a:lstStyle/>
          <a:p>
            <a:pPr rtl="0"/>
            <a:r>
              <a:rPr lang="pt-BR" sz="1400">
                <a:solidFill>
                  <a:srgbClr val="000000"/>
                </a:solidFill>
              </a:rPr>
              <a:t>Antes da expiração da concessão, o cliente inicia um processo de duas etapas para renovar a concessão com o servidor DHCPv4, conforme mostrado na figura:</a:t>
            </a:r>
          </a:p>
          <a:p>
            <a:endParaRPr lang="en-US" sz="1400" dirty="0">
              <a:solidFill>
                <a:srgbClr val="000000"/>
              </a:solidFill>
            </a:endParaRPr>
          </a:p>
          <a:p>
            <a:pPr rtl="0"/>
            <a:r>
              <a:rPr lang="pt-BR" sz="1400" b="1">
                <a:solidFill>
                  <a:srgbClr val="000000"/>
                </a:solidFill>
              </a:rPr>
              <a:t>1. DHCP Request (DHCPREQUEST)</a:t>
            </a:r>
          </a:p>
          <a:p>
            <a:pPr rtl="0"/>
            <a:r>
              <a:rPr lang="pt-BR" sz="1400">
                <a:solidFill>
                  <a:srgbClr val="000000"/>
                </a:solidFill>
              </a:rPr>
              <a:t>Before the lease expires, the client sends a DHCPREQUEST message directly to the DHCPv4 server that originally offered the IPv4 address. Se um DHCPACK não for recebido dentro de um período especificado, o cliente envia outro DHCPREQUEST, de modo que um dos outros servidores DHCPv4 possa estender o aluguel.</a:t>
            </a:r>
          </a:p>
          <a:p>
            <a:endParaRPr lang="en-US" sz="1400" dirty="0">
              <a:solidFill>
                <a:srgbClr val="000000"/>
              </a:solidFill>
            </a:endParaRPr>
          </a:p>
          <a:p>
            <a:pPr rtl="0"/>
            <a:r>
              <a:rPr lang="pt-BR" sz="1400" b="1">
                <a:solidFill>
                  <a:srgbClr val="000000"/>
                </a:solidFill>
              </a:rPr>
              <a:t>2. DHCP Acknowledgment (DHCPACK)</a:t>
            </a:r>
          </a:p>
          <a:p>
            <a:pPr rtl="0"/>
            <a:r>
              <a:rPr lang="pt-BR" sz="1400">
                <a:solidFill>
                  <a:srgbClr val="000000"/>
                </a:solidFill>
              </a:rPr>
              <a:t>On receiving the DHCPREQUEST message, the server verifies the lease information by returning a DHCPACK.</a:t>
            </a:r>
          </a:p>
          <a:p>
            <a:endParaRPr lang="en-US" sz="1200" dirty="0">
              <a:solidFill>
                <a:srgbClr val="000000"/>
              </a:solidFill>
            </a:endParaRPr>
          </a:p>
        </p:txBody>
      </p:sp>
      <p:pic>
        <p:nvPicPr>
          <p:cNvPr id="5" name="Content Placeholder 4">
            <a:extLst>
              <a:ext uri="{FF2B5EF4-FFF2-40B4-BE49-F238E27FC236}">
                <a16:creationId xmlns:a16="http://schemas.microsoft.com/office/drawing/2014/main" id="{D4AC536C-5805-4F87-AD6B-AF8190594F2F}"/>
              </a:ext>
            </a:extLst>
          </p:cNvPr>
          <p:cNvPicPr>
            <a:picLocks noGrp="1" noChangeAspect="1"/>
          </p:cNvPicPr>
          <p:nvPr>
            <p:ph idx="1"/>
          </p:nvPr>
        </p:nvPicPr>
        <p:blipFill>
          <a:blip r:embed="rId3"/>
          <a:stretch>
            <a:fillRect/>
          </a:stretch>
        </p:blipFill>
        <p:spPr>
          <a:xfrm>
            <a:off x="4572000" y="965448"/>
            <a:ext cx="4197020" cy="1736159"/>
          </a:xfrm>
          <a:prstGeom prst="rect">
            <a:avLst/>
          </a:prstGeom>
        </p:spPr>
      </p:pic>
      <p:sp>
        <p:nvSpPr>
          <p:cNvPr id="2" name="Rectangle 1">
            <a:extLst>
              <a:ext uri="{FF2B5EF4-FFF2-40B4-BE49-F238E27FC236}">
                <a16:creationId xmlns:a16="http://schemas.microsoft.com/office/drawing/2014/main" id="{6BC24396-2A31-466F-BA99-B4647CAF2357}"/>
              </a:ext>
            </a:extLst>
          </p:cNvPr>
          <p:cNvSpPr/>
          <p:nvPr/>
        </p:nvSpPr>
        <p:spPr>
          <a:xfrm>
            <a:off x="4447309" y="3096838"/>
            <a:ext cx="4802418" cy="738664"/>
          </a:xfrm>
          <a:prstGeom prst="rect">
            <a:avLst/>
          </a:prstGeom>
        </p:spPr>
        <p:txBody>
          <a:bodyPr wrap="square">
            <a:spAutoFit/>
          </a:bodyPr>
          <a:lstStyle/>
          <a:p>
            <a:pPr rtl="0"/>
            <a:r>
              <a:rPr lang="pt-BR" sz="1400" b="1">
                <a:solidFill>
                  <a:srgbClr val="000000"/>
                </a:solidFill>
              </a:rPr>
              <a:t>Note</a:t>
            </a:r>
            <a:r>
              <a:rPr lang="pt-BR" sz="1400">
                <a:solidFill>
                  <a:srgbClr val="000000"/>
                </a:solidFill>
              </a:rPr>
              <a:t>: These messages (primarily the DHCPOFFER and DHCPACK) can be sent as unicast or broadcast according to IETF RFC 2131.</a:t>
            </a:r>
          </a:p>
        </p:txBody>
      </p:sp>
    </p:spTree>
    <p:extLst>
      <p:ext uri="{BB962C8B-B14F-4D97-AF65-F5344CB8AC3E}">
        <p14:creationId xmlns:p14="http://schemas.microsoft.com/office/powerpoint/2010/main" val="3368534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pt-BR">
                <a:solidFill>
                  <a:schemeClr val="accent5">
                    <a:lumMod val="40000"/>
                    <a:lumOff val="60000"/>
                  </a:schemeClr>
                </a:solidFill>
              </a:rPr>
              <a:t>7.2 Configurar um servidor DHCPv4 do Cisco IOS</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Configurar um servidor DHCPv4 Cisco IOS DHCPv4 Servidor</a:t>
            </a:r>
            <a:br>
              <a:rPr lang="en-US" dirty="0"/>
            </a:br>
            <a:r>
              <a:rPr lang="pt-BR" sz="2400"/>
              <a:t>Cisco IOS DHCPv4</a:t>
            </a:r>
          </a:p>
        </p:txBody>
      </p:sp>
      <p:sp>
        <p:nvSpPr>
          <p:cNvPr id="4" name="Content Placeholder 3">
            <a:extLst>
              <a:ext uri="{FF2B5EF4-FFF2-40B4-BE49-F238E27FC236}">
                <a16:creationId xmlns:a16="http://schemas.microsoft.com/office/drawing/2014/main" id="{7BC7BF0D-8C8B-4F73-8AEF-C93C8E218CAF}"/>
              </a:ext>
            </a:extLst>
          </p:cNvPr>
          <p:cNvSpPr>
            <a:spLocks noGrp="1"/>
          </p:cNvSpPr>
          <p:nvPr>
            <p:ph idx="1"/>
          </p:nvPr>
        </p:nvSpPr>
        <p:spPr>
          <a:xfrm>
            <a:off x="474662" y="731838"/>
            <a:ext cx="8280057" cy="1201466"/>
          </a:xfrm>
        </p:spPr>
        <p:txBody>
          <a:bodyPr/>
          <a:lstStyle/>
          <a:p>
            <a:pPr marL="0" indent="0" algn="l" rtl="0"/>
            <a:r>
              <a:rPr lang="pt-BR" sz="1600">
                <a:solidFill>
                  <a:srgbClr val="000000"/>
                </a:solidFill>
              </a:rPr>
              <a:t>Agora você tem uma compreensão básica de como o DHCPv4 funciona e como ele pode tornar seu trabalho um pouco mais fácil. É possível configurar um roteador da Cisco executando o software IOS Cisco como um servidor DHCPv4. O servidor DHCPv4 do IOS Cisco atribui e gerencia endereços IPv4 de pools de endereços especificados no roteador para os clientes DHCPv4.</a:t>
            </a:r>
          </a:p>
        </p:txBody>
      </p:sp>
      <p:pic>
        <p:nvPicPr>
          <p:cNvPr id="2" name="Picture 1">
            <a:extLst>
              <a:ext uri="{FF2B5EF4-FFF2-40B4-BE49-F238E27FC236}">
                <a16:creationId xmlns:a16="http://schemas.microsoft.com/office/drawing/2014/main" id="{4C20E8DC-078E-4FFB-8F79-760ABADAD249}"/>
              </a:ext>
            </a:extLst>
          </p:cNvPr>
          <p:cNvPicPr>
            <a:picLocks noChangeAspect="1"/>
          </p:cNvPicPr>
          <p:nvPr/>
        </p:nvPicPr>
        <p:blipFill>
          <a:blip r:embed="rId3"/>
          <a:stretch>
            <a:fillRect/>
          </a:stretch>
        </p:blipFill>
        <p:spPr>
          <a:xfrm>
            <a:off x="1655378" y="2245627"/>
            <a:ext cx="5276193" cy="2334715"/>
          </a:xfrm>
          <a:prstGeom prst="rect">
            <a:avLst/>
          </a:prstGeom>
        </p:spPr>
      </p:pic>
    </p:spTree>
    <p:extLst>
      <p:ext uri="{BB962C8B-B14F-4D97-AF65-F5344CB8AC3E}">
        <p14:creationId xmlns:p14="http://schemas.microsoft.com/office/powerpoint/2010/main" val="190756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Configurar as</a:t>
            </a:r>
            <a:br>
              <a:rPr lang="en-US" dirty="0"/>
            </a:br>
            <a:r>
              <a:rPr lang="pt-BR" sz="2400"/>
              <a:t>etapas do servidor DHCPv4 do Cisco IOS para configurar um servidor DHCPv4 do Cisco IOS</a:t>
            </a:r>
          </a:p>
        </p:txBody>
      </p:sp>
      <p:sp>
        <p:nvSpPr>
          <p:cNvPr id="6" name="Content Placeholder 5">
            <a:extLst>
              <a:ext uri="{FF2B5EF4-FFF2-40B4-BE49-F238E27FC236}">
                <a16:creationId xmlns:a16="http://schemas.microsoft.com/office/drawing/2014/main" id="{8C0E4483-A663-4DD0-B550-6C6E46A4233D}"/>
              </a:ext>
            </a:extLst>
          </p:cNvPr>
          <p:cNvSpPr>
            <a:spLocks noGrp="1"/>
          </p:cNvSpPr>
          <p:nvPr>
            <p:ph idx="1"/>
          </p:nvPr>
        </p:nvSpPr>
        <p:spPr>
          <a:xfrm>
            <a:off x="474662" y="888412"/>
            <a:ext cx="8280057" cy="3689897"/>
          </a:xfrm>
        </p:spPr>
        <p:txBody>
          <a:bodyPr/>
          <a:lstStyle/>
          <a:p>
            <a:pPr marL="0" indent="0" algn="l" rtl="0"/>
            <a:r>
              <a:rPr lang="pt-BR" sz="1600">
                <a:solidFill>
                  <a:srgbClr val="000000"/>
                </a:solidFill>
              </a:rPr>
              <a:t>Use as seguintes etapas para configurar um servidor DHCPv4 do Cisco IOS:</a:t>
            </a:r>
          </a:p>
          <a:p>
            <a:pPr marL="171450" indent="-171450" algn="l" rtl="0">
              <a:buFont typeface="Arial" panose="020B0604020202020204" pitchFamily="34" charset="0"/>
              <a:buChar char="•"/>
            </a:pPr>
            <a:r>
              <a:rPr lang="pt-BR" sz="1600" b="1">
                <a:solidFill>
                  <a:srgbClr val="000000"/>
                </a:solidFill>
              </a:rPr>
              <a:t>Etapa 1</a:t>
            </a:r>
            <a:r>
              <a:rPr lang="pt-BR" sz="1600">
                <a:solidFill>
                  <a:srgbClr val="000000"/>
                </a:solidFill>
              </a:rPr>
              <a:t>. Exclude IPv4 addresses. A single address or a range of addresses can be excluded by specifying the </a:t>
            </a:r>
            <a:r>
              <a:rPr lang="pt-BR" sz="1600" i="1">
                <a:solidFill>
                  <a:srgbClr val="000000"/>
                </a:solidFill>
              </a:rPr>
              <a:t>low-address</a:t>
            </a:r>
            <a:r>
              <a:rPr lang="pt-BR" sz="1600">
                <a:solidFill>
                  <a:srgbClr val="000000"/>
                </a:solidFill>
              </a:rPr>
              <a:t> and </a:t>
            </a:r>
            <a:r>
              <a:rPr lang="pt-BR" sz="1600" i="1">
                <a:solidFill>
                  <a:srgbClr val="000000"/>
                </a:solidFill>
              </a:rPr>
              <a:t>high-address</a:t>
            </a:r>
            <a:r>
              <a:rPr lang="pt-BR" sz="1600">
                <a:solidFill>
                  <a:srgbClr val="000000"/>
                </a:solidFill>
              </a:rPr>
              <a:t> of the range. Excluded addresses should be those addresses that are assigned to routers, servers, printers, and other devices that have been, or will be, manually configured. Você também pode digitar o comando várias vezes. O comando é </a:t>
            </a:r>
            <a:r>
              <a:rPr lang="pt-BR" sz="1600" b="1">
                <a:solidFill>
                  <a:srgbClr val="000000"/>
                </a:solidFill>
                <a:cs typeface="Courier New" panose="02070309020205020404" pitchFamily="49" charset="0"/>
              </a:rPr>
              <a:t>ip dhcp excluded-address </a:t>
            </a:r>
            <a:r>
              <a:rPr lang="pt-BR" sz="1600" b="1" i="1">
                <a:solidFill>
                  <a:srgbClr val="000000"/>
                </a:solidFill>
                <a:cs typeface="Courier New" panose="02070309020205020404" pitchFamily="49" charset="0"/>
              </a:rPr>
              <a:t>low-address [high-address] </a:t>
            </a:r>
          </a:p>
          <a:p>
            <a:pPr marL="171450" indent="-171450" algn="l" rtl="0">
              <a:buFont typeface="Arial" panose="020B0604020202020204" pitchFamily="34" charset="0"/>
              <a:buChar char="•"/>
            </a:pPr>
            <a:r>
              <a:rPr lang="pt-BR" sz="1600" b="1">
                <a:solidFill>
                  <a:srgbClr val="000000"/>
                </a:solidFill>
              </a:rPr>
              <a:t>Etapa 2</a:t>
            </a:r>
            <a:r>
              <a:rPr lang="pt-BR" sz="1600">
                <a:solidFill>
                  <a:srgbClr val="000000"/>
                </a:solidFill>
              </a:rPr>
              <a:t>. Defina um nome de pool DHCPv4. The </a:t>
            </a:r>
            <a:r>
              <a:rPr lang="pt-BR" sz="1600" b="1">
                <a:solidFill>
                  <a:srgbClr val="000000"/>
                </a:solidFill>
              </a:rPr>
              <a:t>ip dhcp pool</a:t>
            </a:r>
            <a:r>
              <a:rPr lang="pt-BR" sz="1600">
                <a:solidFill>
                  <a:srgbClr val="000000"/>
                </a:solidFill>
              </a:rPr>
              <a:t> </a:t>
            </a:r>
            <a:r>
              <a:rPr lang="pt-BR" sz="1600" b="1" i="1">
                <a:solidFill>
                  <a:srgbClr val="000000"/>
                </a:solidFill>
              </a:rPr>
              <a:t>pool-name</a:t>
            </a:r>
            <a:r>
              <a:rPr lang="pt-BR" sz="1600">
                <a:solidFill>
                  <a:srgbClr val="000000"/>
                </a:solidFill>
              </a:rPr>
              <a:t> command creates a pool with the specified name and puts the router in DHCPv4 configuration mode, which is identified by the prompt </a:t>
            </a:r>
            <a:r>
              <a:rPr lang="pt-BR" sz="1600" b="1">
                <a:solidFill>
                  <a:srgbClr val="000000"/>
                </a:solidFill>
              </a:rPr>
              <a:t>Router(dhcp-config)#.</a:t>
            </a:r>
          </a:p>
          <a:p>
            <a:pPr marL="0" indent="0" algn="l"/>
            <a:endParaRPr lang="en-US" sz="1200" dirty="0">
              <a:solidFill>
                <a:srgbClr val="000000"/>
              </a:solidFill>
            </a:endParaRPr>
          </a:p>
          <a:p>
            <a:pPr marL="342900" indent="-342900" algn="l">
              <a:buFont typeface="Arial" panose="020B0604020202020204" pitchFamily="34" charset="0"/>
              <a:buChar char="•"/>
            </a:pPr>
            <a:endParaRPr lang="en-US" sz="1200" dirty="0">
              <a:solidFill>
                <a:srgbClr val="000000"/>
              </a:solidFill>
            </a:endParaRPr>
          </a:p>
        </p:txBody>
      </p:sp>
    </p:spTree>
    <p:extLst>
      <p:ext uri="{BB962C8B-B14F-4D97-AF65-F5344CB8AC3E}">
        <p14:creationId xmlns:p14="http://schemas.microsoft.com/office/powerpoint/2010/main" val="398854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Configurar um Cisco IOS DHCPv4 Server</a:t>
            </a:r>
            <a:br>
              <a:rPr lang="en-US" dirty="0"/>
            </a:br>
            <a:r>
              <a:rPr lang="pt-BR" sz="2400"/>
              <a:t>Etapas para Configurar um Servidor DHCPv4 do Cisco IOS (Cont.) </a:t>
            </a:r>
          </a:p>
        </p:txBody>
      </p:sp>
      <p:sp>
        <p:nvSpPr>
          <p:cNvPr id="6" name="Content Placeholder 5">
            <a:extLst>
              <a:ext uri="{FF2B5EF4-FFF2-40B4-BE49-F238E27FC236}">
                <a16:creationId xmlns:a16="http://schemas.microsoft.com/office/drawing/2014/main" id="{8C0E4483-A663-4DD0-B550-6C6E46A4233D}"/>
              </a:ext>
            </a:extLst>
          </p:cNvPr>
          <p:cNvSpPr>
            <a:spLocks noGrp="1"/>
          </p:cNvSpPr>
          <p:nvPr>
            <p:ph idx="1"/>
          </p:nvPr>
        </p:nvSpPr>
        <p:spPr>
          <a:xfrm>
            <a:off x="235132" y="731838"/>
            <a:ext cx="8519588" cy="1027294"/>
          </a:xfrm>
        </p:spPr>
        <p:txBody>
          <a:bodyPr/>
          <a:lstStyle/>
          <a:p>
            <a:pPr marL="171450" indent="-171450" algn="l" rtl="0">
              <a:buFont typeface="Arial" panose="020B0604020202020204" pitchFamily="34" charset="0"/>
              <a:buChar char="•"/>
            </a:pPr>
            <a:r>
              <a:rPr lang="pt-BR" sz="1600" b="1">
                <a:solidFill>
                  <a:srgbClr val="000000"/>
                </a:solidFill>
              </a:rPr>
              <a:t>Etapa 3</a:t>
            </a:r>
            <a:r>
              <a:rPr lang="pt-BR" sz="1600">
                <a:solidFill>
                  <a:srgbClr val="000000"/>
                </a:solidFill>
              </a:rPr>
              <a:t>. Configure the DHCPv4 pool. O pool de endereço e o roteador de gateway padrão devem ser configurados. Use the </a:t>
            </a:r>
            <a:r>
              <a:rPr lang="pt-BR" sz="1600" b="1">
                <a:solidFill>
                  <a:srgbClr val="000000"/>
                </a:solidFill>
              </a:rPr>
              <a:t>network</a:t>
            </a:r>
            <a:r>
              <a:rPr lang="pt-BR" sz="1600">
                <a:solidFill>
                  <a:srgbClr val="000000"/>
                </a:solidFill>
              </a:rPr>
              <a:t> statement to define the range of available addresses. Use the </a:t>
            </a:r>
            <a:r>
              <a:rPr lang="pt-BR" sz="1600" b="1">
                <a:solidFill>
                  <a:srgbClr val="000000"/>
                </a:solidFill>
              </a:rPr>
              <a:t>default-router</a:t>
            </a:r>
            <a:r>
              <a:rPr lang="pt-BR" sz="1600">
                <a:solidFill>
                  <a:srgbClr val="000000"/>
                </a:solidFill>
              </a:rPr>
              <a:t> command to define the default gateway router.Estes comandos e outros comandos opcionais são mostrados na tabela. </a:t>
            </a:r>
          </a:p>
          <a:p>
            <a:pPr marL="342900" indent="-342900" algn="l">
              <a:buFont typeface="Arial" panose="020B0604020202020204" pitchFamily="34" charset="0"/>
              <a:buChar char="•"/>
            </a:pPr>
            <a:endParaRPr lang="en-US" sz="1200" dirty="0">
              <a:solidFill>
                <a:srgbClr val="000000"/>
              </a:solidFill>
            </a:endParaRPr>
          </a:p>
          <a:p>
            <a:pPr marL="342900" indent="-342900" algn="l">
              <a:buFont typeface="Arial" panose="020B0604020202020204" pitchFamily="34" charset="0"/>
              <a:buChar char="•"/>
            </a:pPr>
            <a:endParaRPr lang="en-US" sz="1200" dirty="0">
              <a:solidFill>
                <a:srgbClr val="000000"/>
              </a:solidFill>
            </a:endParaRPr>
          </a:p>
        </p:txBody>
      </p:sp>
      <p:graphicFrame>
        <p:nvGraphicFramePr>
          <p:cNvPr id="8" name="Table 8">
            <a:extLst>
              <a:ext uri="{FF2B5EF4-FFF2-40B4-BE49-F238E27FC236}">
                <a16:creationId xmlns:a16="http://schemas.microsoft.com/office/drawing/2014/main" id="{8160675C-1F4E-46AB-AAC6-BAA24635C806}"/>
              </a:ext>
            </a:extLst>
          </p:cNvPr>
          <p:cNvGraphicFramePr>
            <a:graphicFrameLocks noGrp="1"/>
          </p:cNvGraphicFramePr>
          <p:nvPr>
            <p:extLst>
              <p:ext uri="{D42A27DB-BD31-4B8C-83A1-F6EECF244321}">
                <p14:modId xmlns:p14="http://schemas.microsoft.com/office/powerpoint/2010/main" val="356289604"/>
              </p:ext>
            </p:extLst>
          </p:nvPr>
        </p:nvGraphicFramePr>
        <p:xfrm>
          <a:off x="853442" y="1898469"/>
          <a:ext cx="7141952" cy="2728397"/>
        </p:xfrm>
        <a:graphic>
          <a:graphicData uri="http://schemas.openxmlformats.org/drawingml/2006/table">
            <a:tbl>
              <a:tblPr firstRow="1" bandRow="1">
                <a:tableStyleId>{5C22544A-7EE6-4342-B048-85BDC9FD1C3A}</a:tableStyleId>
              </a:tblPr>
              <a:tblGrid>
                <a:gridCol w="2999188">
                  <a:extLst>
                    <a:ext uri="{9D8B030D-6E8A-4147-A177-3AD203B41FA5}">
                      <a16:colId xmlns:a16="http://schemas.microsoft.com/office/drawing/2014/main" val="3365508779"/>
                    </a:ext>
                  </a:extLst>
                </a:gridCol>
                <a:gridCol w="4142764">
                  <a:extLst>
                    <a:ext uri="{9D8B030D-6E8A-4147-A177-3AD203B41FA5}">
                      <a16:colId xmlns:a16="http://schemas.microsoft.com/office/drawing/2014/main" val="2426411092"/>
                    </a:ext>
                  </a:extLst>
                </a:gridCol>
              </a:tblGrid>
              <a:tr h="389771">
                <a:tc>
                  <a:txBody>
                    <a:bodyPr/>
                    <a:lstStyle/>
                    <a:p>
                      <a:pPr algn="l" rtl="0" fontAlgn="ctr"/>
                      <a:r>
                        <a:rPr lang="pt-BR" sz="1000" b="1">
                          <a:effectLst/>
                        </a:rPr>
                        <a:t>Tarefa</a:t>
                      </a:r>
                    </a:p>
                  </a:txBody>
                  <a:tcPr marL="47625" marR="47625" marT="47625" marB="47625" anchor="ctr"/>
                </a:tc>
                <a:tc>
                  <a:txBody>
                    <a:bodyPr/>
                    <a:lstStyle/>
                    <a:p>
                      <a:pPr algn="l" rtl="0" fontAlgn="ctr"/>
                      <a:r>
                        <a:rPr lang="pt-BR" sz="1000" b="1">
                          <a:effectLst/>
                        </a:rPr>
                        <a:t>Comando IOS</a:t>
                      </a:r>
                    </a:p>
                  </a:txBody>
                  <a:tcPr marL="47625" marR="47625" marT="47625" marB="47625" anchor="ctr"/>
                </a:tc>
                <a:extLst>
                  <a:ext uri="{0D108BD9-81ED-4DB2-BD59-A6C34878D82A}">
                    <a16:rowId xmlns:a16="http://schemas.microsoft.com/office/drawing/2014/main" val="592760898"/>
                  </a:ext>
                </a:extLst>
              </a:tr>
              <a:tr h="389771">
                <a:tc>
                  <a:txBody>
                    <a:bodyPr/>
                    <a:lstStyle/>
                    <a:p>
                      <a:pPr rtl="0" fontAlgn="ctr"/>
                      <a:r>
                        <a:rPr lang="pt-BR" sz="1000" b="0">
                          <a:effectLst/>
                        </a:rPr>
                        <a:t>Defina o pool de endereços.</a:t>
                      </a:r>
                    </a:p>
                  </a:txBody>
                  <a:tcPr marL="47625" marR="47625" marT="47625" marB="47625" anchor="ctr"/>
                </a:tc>
                <a:tc>
                  <a:txBody>
                    <a:bodyPr/>
                    <a:lstStyle/>
                    <a:p>
                      <a:pPr rtl="0" fontAlgn="ctr"/>
                      <a:r>
                        <a:rPr lang="pt-BR" sz="1000" b="1">
                          <a:effectLst/>
                        </a:rPr>
                        <a:t>network</a:t>
                      </a:r>
                      <a:r>
                        <a:rPr lang="pt-BR" sz="1000" b="0">
                          <a:effectLst/>
                        </a:rPr>
                        <a:t> </a:t>
                      </a:r>
                      <a:r>
                        <a:rPr lang="pt-BR" sz="1000" b="0" i="1">
                          <a:effectLst/>
                        </a:rPr>
                        <a:t>network-number</a:t>
                      </a:r>
                      <a:r>
                        <a:rPr lang="pt-BR" sz="1000" b="0">
                          <a:effectLst/>
                        </a:rPr>
                        <a:t> [</a:t>
                      </a:r>
                      <a:r>
                        <a:rPr lang="pt-BR" sz="1000" b="0" i="1">
                          <a:effectLst/>
                        </a:rPr>
                        <a:t>mask</a:t>
                      </a:r>
                      <a:r>
                        <a:rPr lang="pt-BR" sz="1000" b="0">
                          <a:effectLst/>
                        </a:rPr>
                        <a:t> | / </a:t>
                      </a:r>
                      <a:r>
                        <a:rPr lang="pt-BR" sz="1000" b="0" i="1">
                          <a:effectLst/>
                        </a:rPr>
                        <a:t>prefix-length</a:t>
                      </a:r>
                      <a:r>
                        <a:rPr lang="pt-BR" sz="1000" b="0">
                          <a:effectLst/>
                        </a:rPr>
                        <a:t>]</a:t>
                      </a:r>
                    </a:p>
                  </a:txBody>
                  <a:tcPr marL="47625" marR="47625" marT="47625" marB="47625" anchor="ctr"/>
                </a:tc>
                <a:extLst>
                  <a:ext uri="{0D108BD9-81ED-4DB2-BD59-A6C34878D82A}">
                    <a16:rowId xmlns:a16="http://schemas.microsoft.com/office/drawing/2014/main" val="3973781449"/>
                  </a:ext>
                </a:extLst>
              </a:tr>
              <a:tr h="389771">
                <a:tc>
                  <a:txBody>
                    <a:bodyPr/>
                    <a:lstStyle/>
                    <a:p>
                      <a:pPr rtl="0" fontAlgn="ctr"/>
                      <a:r>
                        <a:rPr lang="pt-BR" sz="1000" b="0">
                          <a:effectLst/>
                        </a:rPr>
                        <a:t>Defina o roteador ou gateway padrão.</a:t>
                      </a:r>
                    </a:p>
                  </a:txBody>
                  <a:tcPr marL="47625" marR="47625" marT="47625" marB="47625" anchor="ctr"/>
                </a:tc>
                <a:tc>
                  <a:txBody>
                    <a:bodyPr/>
                    <a:lstStyle/>
                    <a:p>
                      <a:pPr rtl="0" fontAlgn="ctr"/>
                      <a:r>
                        <a:rPr lang="pt-BR" sz="1000" b="1">
                          <a:effectLst/>
                        </a:rPr>
                        <a:t>default-router</a:t>
                      </a:r>
                      <a:r>
                        <a:rPr lang="pt-BR" sz="1000" b="0">
                          <a:effectLst/>
                        </a:rPr>
                        <a:t> address [ </a:t>
                      </a:r>
                      <a:r>
                        <a:rPr lang="pt-BR" sz="1000" b="0" i="1">
                          <a:effectLst/>
                        </a:rPr>
                        <a:t>address2….address8</a:t>
                      </a:r>
                      <a:r>
                        <a:rPr lang="pt-BR" sz="1000" b="0">
                          <a:effectLst/>
                        </a:rPr>
                        <a:t>]</a:t>
                      </a:r>
                    </a:p>
                  </a:txBody>
                  <a:tcPr marL="47625" marR="47625" marT="47625" marB="47625" anchor="ctr"/>
                </a:tc>
                <a:extLst>
                  <a:ext uri="{0D108BD9-81ED-4DB2-BD59-A6C34878D82A}">
                    <a16:rowId xmlns:a16="http://schemas.microsoft.com/office/drawing/2014/main" val="883745937"/>
                  </a:ext>
                </a:extLst>
              </a:tr>
              <a:tr h="389771">
                <a:tc>
                  <a:txBody>
                    <a:bodyPr/>
                    <a:lstStyle/>
                    <a:p>
                      <a:pPr rtl="0" fontAlgn="ctr"/>
                      <a:r>
                        <a:rPr lang="pt-BR" sz="1000" b="0">
                          <a:effectLst/>
                        </a:rPr>
                        <a:t>Defina um servidor DNS.</a:t>
                      </a:r>
                    </a:p>
                  </a:txBody>
                  <a:tcPr marL="47625" marR="47625" marT="47625" marB="47625" anchor="ctr"/>
                </a:tc>
                <a:tc>
                  <a:txBody>
                    <a:bodyPr/>
                    <a:lstStyle/>
                    <a:p>
                      <a:pPr rtl="0" fontAlgn="ctr"/>
                      <a:r>
                        <a:rPr lang="pt-BR" sz="1000" b="1">
                          <a:effectLst/>
                        </a:rPr>
                        <a:t>dns-server</a:t>
                      </a:r>
                      <a:r>
                        <a:rPr lang="pt-BR" sz="1000" b="0">
                          <a:effectLst/>
                        </a:rPr>
                        <a:t> </a:t>
                      </a:r>
                      <a:r>
                        <a:rPr lang="pt-BR" sz="1000" b="0" i="1">
                          <a:effectLst/>
                        </a:rPr>
                        <a:t>address</a:t>
                      </a:r>
                      <a:r>
                        <a:rPr lang="pt-BR" sz="1000" b="0">
                          <a:effectLst/>
                        </a:rPr>
                        <a:t> [ </a:t>
                      </a:r>
                      <a:r>
                        <a:rPr lang="pt-BR" sz="1000" b="0" i="1">
                          <a:effectLst/>
                        </a:rPr>
                        <a:t>address2…address8</a:t>
                      </a:r>
                      <a:r>
                        <a:rPr lang="pt-BR" sz="1000" b="0">
                          <a:effectLst/>
                        </a:rPr>
                        <a:t>]</a:t>
                      </a:r>
                    </a:p>
                  </a:txBody>
                  <a:tcPr marL="47625" marR="47625" marT="47625" marB="47625" anchor="ctr"/>
                </a:tc>
                <a:extLst>
                  <a:ext uri="{0D108BD9-81ED-4DB2-BD59-A6C34878D82A}">
                    <a16:rowId xmlns:a16="http://schemas.microsoft.com/office/drawing/2014/main" val="2884302629"/>
                  </a:ext>
                </a:extLst>
              </a:tr>
              <a:tr h="389771">
                <a:tc>
                  <a:txBody>
                    <a:bodyPr/>
                    <a:lstStyle/>
                    <a:p>
                      <a:pPr rtl="0" fontAlgn="ctr"/>
                      <a:r>
                        <a:rPr lang="pt-BR" sz="1000" b="0">
                          <a:effectLst/>
                        </a:rPr>
                        <a:t>Defina o nome de domínio.</a:t>
                      </a:r>
                    </a:p>
                  </a:txBody>
                  <a:tcPr marL="47625" marR="47625" marT="47625" marB="47625" anchor="ctr"/>
                </a:tc>
                <a:tc>
                  <a:txBody>
                    <a:bodyPr/>
                    <a:lstStyle/>
                    <a:p>
                      <a:pPr rtl="0" fontAlgn="ctr"/>
                      <a:r>
                        <a:rPr lang="pt-BR" sz="1000" b="1">
                          <a:effectLst/>
                        </a:rPr>
                        <a:t>domain-name</a:t>
                      </a:r>
                      <a:r>
                        <a:rPr lang="pt-BR" sz="1000" b="0">
                          <a:effectLst/>
                        </a:rPr>
                        <a:t> </a:t>
                      </a:r>
                      <a:r>
                        <a:rPr lang="pt-BR" sz="1000" b="0" i="1">
                          <a:effectLst/>
                        </a:rPr>
                        <a:t>domain</a:t>
                      </a:r>
                    </a:p>
                  </a:txBody>
                  <a:tcPr marL="47625" marR="47625" marT="47625" marB="47625" anchor="ctr"/>
                </a:tc>
                <a:extLst>
                  <a:ext uri="{0D108BD9-81ED-4DB2-BD59-A6C34878D82A}">
                    <a16:rowId xmlns:a16="http://schemas.microsoft.com/office/drawing/2014/main" val="830131601"/>
                  </a:ext>
                </a:extLst>
              </a:tr>
              <a:tr h="389771">
                <a:tc>
                  <a:txBody>
                    <a:bodyPr/>
                    <a:lstStyle/>
                    <a:p>
                      <a:pPr rtl="0" fontAlgn="ctr"/>
                      <a:r>
                        <a:rPr lang="pt-BR" sz="1000" b="0">
                          <a:effectLst/>
                        </a:rPr>
                        <a:t>Defina a duração do aluguel do DHCP.</a:t>
                      </a:r>
                    </a:p>
                  </a:txBody>
                  <a:tcPr marL="47625" marR="47625" marT="47625" marB="47625" anchor="ctr"/>
                </a:tc>
                <a:tc>
                  <a:txBody>
                    <a:bodyPr/>
                    <a:lstStyle/>
                    <a:p>
                      <a:pPr rtl="0" fontAlgn="ctr"/>
                      <a:r>
                        <a:rPr lang="pt-BR" sz="1000" b="1">
                          <a:effectLst/>
                        </a:rPr>
                        <a:t>lease</a:t>
                      </a:r>
                      <a:r>
                        <a:rPr lang="pt-BR" sz="1000" b="0">
                          <a:effectLst/>
                        </a:rPr>
                        <a:t> {</a:t>
                      </a:r>
                      <a:r>
                        <a:rPr lang="pt-BR" sz="1000" b="0" i="1">
                          <a:effectLst/>
                        </a:rPr>
                        <a:t>days</a:t>
                      </a:r>
                      <a:r>
                        <a:rPr lang="pt-BR" sz="1000" b="0">
                          <a:effectLst/>
                        </a:rPr>
                        <a:t> [</a:t>
                      </a:r>
                      <a:r>
                        <a:rPr lang="pt-BR" sz="1000" b="0" i="1">
                          <a:effectLst/>
                        </a:rPr>
                        <a:t>hours</a:t>
                      </a:r>
                      <a:r>
                        <a:rPr lang="pt-BR" sz="1000" b="0">
                          <a:effectLst/>
                        </a:rPr>
                        <a:t> [ </a:t>
                      </a:r>
                      <a:r>
                        <a:rPr lang="pt-BR" sz="1000" b="0" i="1">
                          <a:effectLst/>
                        </a:rPr>
                        <a:t>minutes</a:t>
                      </a:r>
                      <a:r>
                        <a:rPr lang="pt-BR" sz="1000" b="0">
                          <a:effectLst/>
                        </a:rPr>
                        <a:t>]] | </a:t>
                      </a:r>
                      <a:r>
                        <a:rPr lang="pt-BR" sz="1000" b="1">
                          <a:effectLst/>
                        </a:rPr>
                        <a:t>infinite</a:t>
                      </a:r>
                      <a:r>
                        <a:rPr lang="pt-BR" sz="1000" b="0">
                          <a:effectLst/>
                        </a:rPr>
                        <a:t>}</a:t>
                      </a:r>
                    </a:p>
                  </a:txBody>
                  <a:tcPr marL="47625" marR="47625" marT="47625" marB="47625" anchor="ctr"/>
                </a:tc>
                <a:extLst>
                  <a:ext uri="{0D108BD9-81ED-4DB2-BD59-A6C34878D82A}">
                    <a16:rowId xmlns:a16="http://schemas.microsoft.com/office/drawing/2014/main" val="633431326"/>
                  </a:ext>
                </a:extLst>
              </a:tr>
              <a:tr h="389771">
                <a:tc>
                  <a:txBody>
                    <a:bodyPr/>
                    <a:lstStyle/>
                    <a:p>
                      <a:pPr rtl="0" fontAlgn="ctr"/>
                      <a:r>
                        <a:rPr lang="pt-BR" sz="1000" b="0">
                          <a:effectLst/>
                        </a:rPr>
                        <a:t>Defina o servidor NetBIOS WINS.</a:t>
                      </a:r>
                    </a:p>
                  </a:txBody>
                  <a:tcPr marL="47625" marR="47625" marT="47625" marB="47625" anchor="ctr"/>
                </a:tc>
                <a:tc>
                  <a:txBody>
                    <a:bodyPr/>
                    <a:lstStyle/>
                    <a:p>
                      <a:pPr rtl="0" fontAlgn="ctr"/>
                      <a:r>
                        <a:rPr lang="pt-BR" sz="1000" b="1">
                          <a:effectLst/>
                        </a:rPr>
                        <a:t>netbios-name-server</a:t>
                      </a:r>
                      <a:r>
                        <a:rPr lang="pt-BR" sz="1000" b="0">
                          <a:effectLst/>
                        </a:rPr>
                        <a:t> </a:t>
                      </a:r>
                      <a:r>
                        <a:rPr lang="pt-BR" sz="1000" b="0" i="1">
                          <a:effectLst/>
                        </a:rPr>
                        <a:t>address</a:t>
                      </a:r>
                      <a:r>
                        <a:rPr lang="pt-BR" sz="1000" b="0">
                          <a:effectLst/>
                        </a:rPr>
                        <a:t> [ </a:t>
                      </a:r>
                      <a:r>
                        <a:rPr lang="pt-BR" sz="1000" b="0" i="1">
                          <a:effectLst/>
                        </a:rPr>
                        <a:t>address2…address8</a:t>
                      </a:r>
                      <a:r>
                        <a:rPr lang="pt-BR" sz="1000" b="0">
                          <a:effectLst/>
                        </a:rPr>
                        <a:t>]</a:t>
                      </a:r>
                    </a:p>
                  </a:txBody>
                  <a:tcPr marL="47625" marR="47625" marT="47625" marB="47625" anchor="ctr"/>
                </a:tc>
                <a:extLst>
                  <a:ext uri="{0D108BD9-81ED-4DB2-BD59-A6C34878D82A}">
                    <a16:rowId xmlns:a16="http://schemas.microsoft.com/office/drawing/2014/main" val="3889799977"/>
                  </a:ext>
                </a:extLst>
              </a:tr>
            </a:tbl>
          </a:graphicData>
        </a:graphic>
      </p:graphicFrame>
    </p:spTree>
    <p:extLst>
      <p:ext uri="{BB962C8B-B14F-4D97-AF65-F5344CB8AC3E}">
        <p14:creationId xmlns:p14="http://schemas.microsoft.com/office/powerpoint/2010/main" val="2877297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pPr rtl="0"/>
            <a:r>
              <a:rPr lang="pt-BR"/>
              <a:t>Instructor Materials – Module 7 Planning Guide</a:t>
            </a:r>
          </a:p>
        </p:txBody>
      </p:sp>
      <p:sp>
        <p:nvSpPr>
          <p:cNvPr id="4099" name="Rectangle 34"/>
          <p:cNvSpPr>
            <a:spLocks noGrp="1" noChangeArrowheads="1"/>
          </p:cNvSpPr>
          <p:nvPr>
            <p:ph idx="1"/>
          </p:nvPr>
        </p:nvSpPr>
        <p:spPr>
          <a:xfrm>
            <a:off x="145357" y="808180"/>
            <a:ext cx="8583007" cy="3193936"/>
          </a:xfrm>
        </p:spPr>
        <p:txBody>
          <a:bodyPr/>
          <a:lstStyle/>
          <a:p>
            <a:pPr marL="0" indent="0" rtl="0">
              <a:buNone/>
            </a:pPr>
            <a:r>
              <a:rPr lang="pt-BR"/>
              <a:t>This PowerPoint deck is divided in two parts:</a:t>
            </a:r>
          </a:p>
          <a:p>
            <a:pPr rtl="0">
              <a:buFont typeface="Arial" panose="020B0604020202020204" pitchFamily="34" charset="0"/>
              <a:buChar char="•"/>
            </a:pPr>
            <a:r>
              <a:rPr lang="pt-BR"/>
              <a:t>Instructor Planning Guide</a:t>
            </a:r>
          </a:p>
          <a:p>
            <a:pPr lvl="1" rtl="0"/>
            <a:r>
              <a:rPr lang="pt-BR"/>
              <a:t>Information to help you become familiar with the module</a:t>
            </a:r>
          </a:p>
          <a:p>
            <a:pPr lvl="1" rtl="0"/>
            <a:r>
              <a:rPr lang="pt-BR"/>
              <a:t>Teaching aids</a:t>
            </a:r>
          </a:p>
          <a:p>
            <a:pPr rtl="0">
              <a:buFont typeface="Arial" panose="020B0604020202020204" pitchFamily="34" charset="0"/>
              <a:buChar char="•"/>
            </a:pPr>
            <a:r>
              <a:rPr lang="pt-BR"/>
              <a:t>Instructor Class Presentation</a:t>
            </a:r>
          </a:p>
          <a:p>
            <a:pPr lvl="1" rtl="0"/>
            <a:r>
              <a:rPr lang="pt-BR"/>
              <a:t>Optional slides that you can use in the classroom</a:t>
            </a:r>
          </a:p>
          <a:p>
            <a:pPr lvl="1" rtl="0"/>
            <a:r>
              <a:rPr lang="pt-BR"/>
              <a:t>Begins on slide # 9</a:t>
            </a:r>
          </a:p>
          <a:p>
            <a:pPr marL="142875" lvl="1" indent="0" algn="ctr" rtl="0">
              <a:buNone/>
            </a:pPr>
            <a:r>
              <a:rPr lang="pt-BR" sz="1600" b="1"/>
              <a:t>Note</a:t>
            </a:r>
            <a:r>
              <a:rPr lang="pt-BR" sz="1600"/>
              <a:t>: Remove the Planning Guide from this presentation before sharing with anyone.</a:t>
            </a:r>
          </a:p>
          <a:p>
            <a:pPr marL="0" indent="0" rtl="0">
              <a:buNone/>
            </a:pPr>
            <a:r>
              <a:rPr lang="pt-BR" sz="1600" b="1">
                <a:solidFill>
                  <a:schemeClr val="accent4"/>
                </a:solidFill>
              </a:rPr>
              <a:t>For additional help and resources go to the Instructor Home Page and Course Resources for this course. You also can visit the professional development site on netacad.com, the official Cisco Networking Academy Facebook page, or Instructor Only FB group.</a:t>
            </a: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Configurar um</a:t>
            </a:r>
            <a:r>
              <a:rPr lang="pt-BR" sz="2400"/>
              <a:t>exemplo deconfiguração</a:t>
            </a:r>
            <a:r>
              <a:rPr lang="pt-BR" sz="1600"/>
              <a:t>do servidor DHCPv4 do Cisco IOS</a:t>
            </a:r>
          </a:p>
        </p:txBody>
      </p:sp>
      <p:pic>
        <p:nvPicPr>
          <p:cNvPr id="7" name="Picture 6">
            <a:extLst>
              <a:ext uri="{FF2B5EF4-FFF2-40B4-BE49-F238E27FC236}">
                <a16:creationId xmlns:a16="http://schemas.microsoft.com/office/drawing/2014/main" id="{B994A58F-8A09-4952-B612-5385EE543AC3}"/>
              </a:ext>
            </a:extLst>
          </p:cNvPr>
          <p:cNvPicPr>
            <a:picLocks noChangeAspect="1"/>
          </p:cNvPicPr>
          <p:nvPr/>
        </p:nvPicPr>
        <p:blipFill>
          <a:blip r:embed="rId3"/>
          <a:stretch>
            <a:fillRect/>
          </a:stretch>
        </p:blipFill>
        <p:spPr>
          <a:xfrm>
            <a:off x="3160497" y="828442"/>
            <a:ext cx="5276193" cy="2334715"/>
          </a:xfrm>
          <a:prstGeom prst="rect">
            <a:avLst/>
          </a:prstGeom>
        </p:spPr>
      </p:pic>
      <p:pic>
        <p:nvPicPr>
          <p:cNvPr id="5" name="Picture 4">
            <a:extLst>
              <a:ext uri="{FF2B5EF4-FFF2-40B4-BE49-F238E27FC236}">
                <a16:creationId xmlns:a16="http://schemas.microsoft.com/office/drawing/2014/main" id="{48A352A4-12D1-4C7B-9C59-DE39C85BE918}"/>
              </a:ext>
            </a:extLst>
          </p:cNvPr>
          <p:cNvPicPr>
            <a:picLocks noChangeAspect="1"/>
          </p:cNvPicPr>
          <p:nvPr/>
        </p:nvPicPr>
        <p:blipFill>
          <a:blip r:embed="rId4"/>
          <a:stretch>
            <a:fillRect/>
          </a:stretch>
        </p:blipFill>
        <p:spPr>
          <a:xfrm>
            <a:off x="845593" y="2404288"/>
            <a:ext cx="4953000" cy="2114550"/>
          </a:xfrm>
          <a:prstGeom prst="rect">
            <a:avLst/>
          </a:prstGeom>
        </p:spPr>
      </p:pic>
    </p:spTree>
    <p:extLst>
      <p:ext uri="{BB962C8B-B14F-4D97-AF65-F5344CB8AC3E}">
        <p14:creationId xmlns:p14="http://schemas.microsoft.com/office/powerpoint/2010/main" val="1459786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Configurar uma</a:t>
            </a:r>
            <a:r>
              <a:rPr lang="pt-BR" sz="2400"/>
              <a:t>Verificação DHCPv4 do ServidorDHCPv4</a:t>
            </a:r>
            <a:r>
              <a:rPr lang="pt-BR" sz="1600"/>
              <a:t>do Cisco IOS</a:t>
            </a:r>
          </a:p>
        </p:txBody>
      </p:sp>
      <p:sp>
        <p:nvSpPr>
          <p:cNvPr id="9" name="Rectangle 8">
            <a:extLst>
              <a:ext uri="{FF2B5EF4-FFF2-40B4-BE49-F238E27FC236}">
                <a16:creationId xmlns:a16="http://schemas.microsoft.com/office/drawing/2014/main" id="{44134660-1FDB-493B-BCA0-5294308F4A83}"/>
              </a:ext>
            </a:extLst>
          </p:cNvPr>
          <p:cNvSpPr/>
          <p:nvPr/>
        </p:nvSpPr>
        <p:spPr>
          <a:xfrm>
            <a:off x="257628" y="900929"/>
            <a:ext cx="8625115" cy="338554"/>
          </a:xfrm>
          <a:prstGeom prst="rect">
            <a:avLst/>
          </a:prstGeom>
        </p:spPr>
        <p:txBody>
          <a:bodyPr wrap="square">
            <a:spAutoFit/>
          </a:bodyPr>
          <a:lstStyle/>
          <a:p>
            <a:pPr rtl="0"/>
            <a:r>
              <a:rPr lang="pt-BR" sz="1600">
                <a:solidFill>
                  <a:srgbClr val="58585B"/>
                </a:solidFill>
                <a:latin typeface="+mn-lt"/>
              </a:rPr>
              <a:t>Use os comandos da tabela para verificar se o servidor DHCPv4 do Cisco IOS está operacional</a:t>
            </a:r>
            <a:r>
              <a:rPr lang="pt-BR" sz="1400">
                <a:solidFill>
                  <a:srgbClr val="58585B"/>
                </a:solidFill>
                <a:latin typeface="+mn-lt"/>
              </a:rPr>
              <a:t>. </a:t>
            </a:r>
          </a:p>
        </p:txBody>
      </p:sp>
      <p:graphicFrame>
        <p:nvGraphicFramePr>
          <p:cNvPr id="5" name="Table 6">
            <a:extLst>
              <a:ext uri="{FF2B5EF4-FFF2-40B4-BE49-F238E27FC236}">
                <a16:creationId xmlns:a16="http://schemas.microsoft.com/office/drawing/2014/main" id="{0CBE9299-9C7A-4D00-8629-7BFEA1C39AD1}"/>
              </a:ext>
            </a:extLst>
          </p:cNvPr>
          <p:cNvGraphicFramePr>
            <a:graphicFrameLocks noGrp="1"/>
          </p:cNvGraphicFramePr>
          <p:nvPr>
            <p:ph idx="1"/>
            <p:extLst>
              <p:ext uri="{D42A27DB-BD31-4B8C-83A1-F6EECF244321}">
                <p14:modId xmlns:p14="http://schemas.microsoft.com/office/powerpoint/2010/main" val="2944431819"/>
              </p:ext>
            </p:extLst>
          </p:nvPr>
        </p:nvGraphicFramePr>
        <p:xfrm>
          <a:off x="257628" y="1672046"/>
          <a:ext cx="8454572" cy="1970964"/>
        </p:xfrm>
        <a:graphic>
          <a:graphicData uri="http://schemas.openxmlformats.org/drawingml/2006/table">
            <a:tbl>
              <a:tblPr firstRow="1" bandRow="1">
                <a:tableStyleId>{5C22544A-7EE6-4342-B048-85BDC9FD1C3A}</a:tableStyleId>
              </a:tblPr>
              <a:tblGrid>
                <a:gridCol w="3265985">
                  <a:extLst>
                    <a:ext uri="{9D8B030D-6E8A-4147-A177-3AD203B41FA5}">
                      <a16:colId xmlns:a16="http://schemas.microsoft.com/office/drawing/2014/main" val="4044248977"/>
                    </a:ext>
                  </a:extLst>
                </a:gridCol>
                <a:gridCol w="5188587">
                  <a:extLst>
                    <a:ext uri="{9D8B030D-6E8A-4147-A177-3AD203B41FA5}">
                      <a16:colId xmlns:a16="http://schemas.microsoft.com/office/drawing/2014/main" val="2025141453"/>
                    </a:ext>
                  </a:extLst>
                </a:gridCol>
              </a:tblGrid>
              <a:tr h="439329">
                <a:tc>
                  <a:txBody>
                    <a:bodyPr/>
                    <a:lstStyle/>
                    <a:p>
                      <a:pPr algn="l" rtl="0" fontAlgn="ctr"/>
                      <a:r>
                        <a:rPr lang="pt-BR" sz="1200" b="1">
                          <a:effectLst/>
                        </a:rPr>
                        <a:t>Comando</a:t>
                      </a:r>
                    </a:p>
                  </a:txBody>
                  <a:tcPr marL="47625" marR="47625" marT="47625" marB="47625" anchor="ctr"/>
                </a:tc>
                <a:tc>
                  <a:txBody>
                    <a:bodyPr/>
                    <a:lstStyle/>
                    <a:p>
                      <a:pPr algn="l" rtl="0" fontAlgn="ctr"/>
                      <a:r>
                        <a:rPr lang="pt-BR" sz="1200" b="1">
                          <a:effectLst/>
                        </a:rPr>
                        <a:t>Descrição</a:t>
                      </a:r>
                    </a:p>
                  </a:txBody>
                  <a:tcPr marL="47625" marR="47625" marT="47625" marB="47625" anchor="ctr"/>
                </a:tc>
                <a:extLst>
                  <a:ext uri="{0D108BD9-81ED-4DB2-BD59-A6C34878D82A}">
                    <a16:rowId xmlns:a16="http://schemas.microsoft.com/office/drawing/2014/main" val="3423516778"/>
                  </a:ext>
                </a:extLst>
              </a:tr>
              <a:tr h="439329">
                <a:tc>
                  <a:txBody>
                    <a:bodyPr/>
                    <a:lstStyle/>
                    <a:p>
                      <a:pPr rtl="0" fontAlgn="ctr"/>
                      <a:r>
                        <a:rPr lang="pt-BR" sz="1200" b="1">
                          <a:effectLst/>
                        </a:rPr>
                        <a:t>show running-config | section dhcp</a:t>
                      </a:r>
                    </a:p>
                  </a:txBody>
                  <a:tcPr marL="47625" marR="47625" marT="47625" marB="47625" anchor="ctr"/>
                </a:tc>
                <a:tc>
                  <a:txBody>
                    <a:bodyPr/>
                    <a:lstStyle/>
                    <a:p>
                      <a:pPr rtl="0" fontAlgn="ctr"/>
                      <a:r>
                        <a:rPr lang="pt-BR" sz="1200" b="0">
                          <a:effectLst/>
                        </a:rPr>
                        <a:t>Exibe os comandos DHCPv4 configurados no roteador.</a:t>
                      </a:r>
                    </a:p>
                  </a:txBody>
                  <a:tcPr marL="47625" marR="47625" marT="47625" marB="47625" anchor="ctr"/>
                </a:tc>
                <a:extLst>
                  <a:ext uri="{0D108BD9-81ED-4DB2-BD59-A6C34878D82A}">
                    <a16:rowId xmlns:a16="http://schemas.microsoft.com/office/drawing/2014/main" val="1819816803"/>
                  </a:ext>
                </a:extLst>
              </a:tr>
              <a:tr h="546153">
                <a:tc>
                  <a:txBody>
                    <a:bodyPr/>
                    <a:lstStyle/>
                    <a:p>
                      <a:pPr rtl="0" fontAlgn="ctr"/>
                      <a:r>
                        <a:rPr lang="pt-BR" sz="1200" b="1">
                          <a:effectLst/>
                        </a:rPr>
                        <a:t>show ip dhcp binding</a:t>
                      </a:r>
                    </a:p>
                  </a:txBody>
                  <a:tcPr marL="47625" marR="47625" marT="47625" marB="47625" anchor="ctr"/>
                </a:tc>
                <a:tc>
                  <a:txBody>
                    <a:bodyPr/>
                    <a:lstStyle/>
                    <a:p>
                      <a:pPr rtl="0" fontAlgn="ctr"/>
                      <a:r>
                        <a:rPr lang="pt-BR" sz="1200" b="0">
                          <a:effectLst/>
                        </a:rPr>
                        <a:t>Displays a list of all IPv4 address to MAC address bindings provided by the DHCPv4 service.</a:t>
                      </a:r>
                    </a:p>
                  </a:txBody>
                  <a:tcPr marL="47625" marR="47625" marT="47625" marB="47625" anchor="ctr"/>
                </a:tc>
                <a:extLst>
                  <a:ext uri="{0D108BD9-81ED-4DB2-BD59-A6C34878D82A}">
                    <a16:rowId xmlns:a16="http://schemas.microsoft.com/office/drawing/2014/main" val="1655001922"/>
                  </a:ext>
                </a:extLst>
              </a:tr>
              <a:tr h="546153">
                <a:tc>
                  <a:txBody>
                    <a:bodyPr/>
                    <a:lstStyle/>
                    <a:p>
                      <a:pPr rtl="0" fontAlgn="ctr"/>
                      <a:r>
                        <a:rPr lang="pt-BR" sz="1200" b="1">
                          <a:effectLst/>
                        </a:rPr>
                        <a:t>show ip dhcp server statistics</a:t>
                      </a:r>
                    </a:p>
                  </a:txBody>
                  <a:tcPr marL="47625" marR="47625" marT="47625" marB="47625" anchor="ctr"/>
                </a:tc>
                <a:tc>
                  <a:txBody>
                    <a:bodyPr/>
                    <a:lstStyle/>
                    <a:p>
                      <a:pPr rtl="0" fontAlgn="ctr"/>
                      <a:r>
                        <a:rPr lang="pt-BR" sz="1200" b="0">
                          <a:effectLst/>
                        </a:rPr>
                        <a:t>Displays count information regarding the number of DHCPv4 messages that have been sent and received</a:t>
                      </a:r>
                    </a:p>
                  </a:txBody>
                  <a:tcPr marL="47625" marR="47625" marT="47625" marB="47625" anchor="ctr"/>
                </a:tc>
                <a:extLst>
                  <a:ext uri="{0D108BD9-81ED-4DB2-BD59-A6C34878D82A}">
                    <a16:rowId xmlns:a16="http://schemas.microsoft.com/office/drawing/2014/main" val="334081493"/>
                  </a:ext>
                </a:extLst>
              </a:tr>
            </a:tbl>
          </a:graphicData>
        </a:graphic>
      </p:graphicFrame>
    </p:spTree>
    <p:extLst>
      <p:ext uri="{BB962C8B-B14F-4D97-AF65-F5344CB8AC3E}">
        <p14:creationId xmlns:p14="http://schemas.microsoft.com/office/powerpoint/2010/main" val="1818229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Configurar um servidor DHCPv4 Cisco IOS</a:t>
            </a:r>
            <a:br>
              <a:rPr lang="en-US" dirty="0"/>
            </a:br>
            <a:r>
              <a:rPr lang="pt-BR" sz="2400"/>
              <a:t>Verifique se o DHCPv4 está operacional</a:t>
            </a:r>
          </a:p>
        </p:txBody>
      </p:sp>
      <p:sp>
        <p:nvSpPr>
          <p:cNvPr id="4" name="Content Placeholder 3">
            <a:extLst>
              <a:ext uri="{FF2B5EF4-FFF2-40B4-BE49-F238E27FC236}">
                <a16:creationId xmlns:a16="http://schemas.microsoft.com/office/drawing/2014/main" id="{B4C3649A-1CC4-4545-9ECB-0D52ABAB99FD}"/>
              </a:ext>
            </a:extLst>
          </p:cNvPr>
          <p:cNvSpPr>
            <a:spLocks noGrp="1"/>
          </p:cNvSpPr>
          <p:nvPr>
            <p:ph idx="1"/>
          </p:nvPr>
        </p:nvSpPr>
        <p:spPr>
          <a:xfrm>
            <a:off x="474662" y="731838"/>
            <a:ext cx="8280057" cy="1070836"/>
          </a:xfrm>
        </p:spPr>
        <p:txBody>
          <a:bodyPr/>
          <a:lstStyle/>
          <a:p>
            <a:pPr marL="0" indent="0" algn="l" rtl="0"/>
            <a:r>
              <a:rPr lang="pt-BR" sz="1600" b="1">
                <a:solidFill>
                  <a:srgbClr val="000000"/>
                </a:solidFill>
              </a:rPr>
              <a:t>Verify the DHCPv4 Configuration: </a:t>
            </a:r>
            <a:r>
              <a:rPr lang="pt-BR" sz="1600">
                <a:solidFill>
                  <a:srgbClr val="000000"/>
                </a:solidFill>
              </a:rPr>
              <a:t>As shown in the example, the </a:t>
            </a:r>
            <a:r>
              <a:rPr lang="pt-BR" sz="1600" b="1">
                <a:solidFill>
                  <a:srgbClr val="000000"/>
                </a:solidFill>
              </a:rPr>
              <a:t>show running-config | section dhcp</a:t>
            </a:r>
            <a:r>
              <a:rPr lang="pt-BR" sz="1600">
                <a:solidFill>
                  <a:srgbClr val="000000"/>
                </a:solidFill>
              </a:rPr>
              <a:t> command output displays the DHCPv4 commands configured on R1. The </a:t>
            </a:r>
            <a:r>
              <a:rPr lang="pt-BR" sz="1600" b="1">
                <a:solidFill>
                  <a:srgbClr val="000000"/>
                </a:solidFill>
              </a:rPr>
              <a:t>| section</a:t>
            </a:r>
            <a:r>
              <a:rPr lang="pt-BR" sz="1600">
                <a:solidFill>
                  <a:srgbClr val="000000"/>
                </a:solidFill>
              </a:rPr>
              <a:t> parameter displays only the commands associated with DHCPv4 configuration.</a:t>
            </a:r>
          </a:p>
          <a:p>
            <a:pPr marL="342900" indent="-342900" algn="l">
              <a:buFont typeface="Arial" panose="020B0604020202020204" pitchFamily="34" charset="0"/>
              <a:buChar char="•"/>
            </a:pPr>
            <a:endParaRPr lang="en-US" sz="1400" dirty="0">
              <a:solidFill>
                <a:srgbClr val="000000"/>
              </a:solidFill>
            </a:endParaRPr>
          </a:p>
        </p:txBody>
      </p:sp>
      <p:pic>
        <p:nvPicPr>
          <p:cNvPr id="6" name="Picture 5">
            <a:extLst>
              <a:ext uri="{FF2B5EF4-FFF2-40B4-BE49-F238E27FC236}">
                <a16:creationId xmlns:a16="http://schemas.microsoft.com/office/drawing/2014/main" id="{F86EBC52-F8CB-4958-AF40-6045FA0BA5F7}"/>
              </a:ext>
            </a:extLst>
          </p:cNvPr>
          <p:cNvPicPr>
            <a:picLocks noChangeAspect="1"/>
          </p:cNvPicPr>
          <p:nvPr/>
        </p:nvPicPr>
        <p:blipFill>
          <a:blip r:embed="rId3"/>
          <a:stretch>
            <a:fillRect/>
          </a:stretch>
        </p:blipFill>
        <p:spPr>
          <a:xfrm>
            <a:off x="2124152" y="1924595"/>
            <a:ext cx="4895695" cy="2389005"/>
          </a:xfrm>
          <a:prstGeom prst="rect">
            <a:avLst/>
          </a:prstGeom>
        </p:spPr>
      </p:pic>
    </p:spTree>
    <p:extLst>
      <p:ext uri="{BB962C8B-B14F-4D97-AF65-F5344CB8AC3E}">
        <p14:creationId xmlns:p14="http://schemas.microsoft.com/office/powerpoint/2010/main" val="313516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Configurar um servidor DHCPv4 Cisco IOS</a:t>
            </a:r>
            <a:br>
              <a:rPr lang="en-US" dirty="0"/>
            </a:br>
            <a:r>
              <a:rPr lang="pt-BR" sz="2400"/>
              <a:t>Verifique se o DHCPv4 está Operacional (Cont.) </a:t>
            </a:r>
          </a:p>
        </p:txBody>
      </p:sp>
      <p:sp>
        <p:nvSpPr>
          <p:cNvPr id="4" name="Content Placeholder 3">
            <a:extLst>
              <a:ext uri="{FF2B5EF4-FFF2-40B4-BE49-F238E27FC236}">
                <a16:creationId xmlns:a16="http://schemas.microsoft.com/office/drawing/2014/main" id="{B4C3649A-1CC4-4545-9ECB-0D52ABAB99FD}"/>
              </a:ext>
            </a:extLst>
          </p:cNvPr>
          <p:cNvSpPr>
            <a:spLocks noGrp="1"/>
          </p:cNvSpPr>
          <p:nvPr>
            <p:ph idx="1"/>
          </p:nvPr>
        </p:nvSpPr>
        <p:spPr>
          <a:xfrm>
            <a:off x="474662" y="731838"/>
            <a:ext cx="8280057" cy="861832"/>
          </a:xfrm>
        </p:spPr>
        <p:txBody>
          <a:bodyPr/>
          <a:lstStyle/>
          <a:p>
            <a:pPr marL="0" indent="0" algn="l" rtl="0"/>
            <a:r>
              <a:rPr lang="pt-BR" sz="1600" b="1">
                <a:solidFill>
                  <a:srgbClr val="000000"/>
                </a:solidFill>
              </a:rPr>
              <a:t>Verify DHCPv4 Bindings: </a:t>
            </a:r>
            <a:r>
              <a:rPr lang="pt-BR" sz="1600">
                <a:solidFill>
                  <a:srgbClr val="000000"/>
                </a:solidFill>
              </a:rPr>
              <a:t>As shown in the example, the operation of DHCPv4 can be verified using the </a:t>
            </a:r>
            <a:r>
              <a:rPr lang="pt-BR" sz="1600" b="1">
                <a:solidFill>
                  <a:srgbClr val="000000"/>
                </a:solidFill>
              </a:rPr>
              <a:t>show ip dhcp binding</a:t>
            </a:r>
            <a:r>
              <a:rPr lang="pt-BR" sz="1600">
                <a:solidFill>
                  <a:srgbClr val="000000"/>
                </a:solidFill>
              </a:rPr>
              <a:t> command. Esse comando exibe uma lista de todos os endereços IPv4 para associações de endereço MAC que foram fornecidas pelo serviço DHCPv4.</a:t>
            </a:r>
          </a:p>
          <a:p>
            <a:pPr marL="342900" indent="-342900" algn="l">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id="{BD5D6C03-2202-48EC-800E-9A50526482C0}"/>
              </a:ext>
            </a:extLst>
          </p:cNvPr>
          <p:cNvPicPr>
            <a:picLocks noChangeAspect="1"/>
          </p:cNvPicPr>
          <p:nvPr/>
        </p:nvPicPr>
        <p:blipFill>
          <a:blip r:embed="rId3"/>
          <a:stretch>
            <a:fillRect/>
          </a:stretch>
        </p:blipFill>
        <p:spPr>
          <a:xfrm>
            <a:off x="557212" y="1975915"/>
            <a:ext cx="8029575" cy="1724025"/>
          </a:xfrm>
          <a:prstGeom prst="rect">
            <a:avLst/>
          </a:prstGeom>
        </p:spPr>
      </p:pic>
    </p:spTree>
    <p:extLst>
      <p:ext uri="{BB962C8B-B14F-4D97-AF65-F5344CB8AC3E}">
        <p14:creationId xmlns:p14="http://schemas.microsoft.com/office/powerpoint/2010/main" val="408345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Configurar um servidor DHCPv4 Cisco IOS</a:t>
            </a:r>
            <a:br>
              <a:rPr lang="en-US" dirty="0"/>
            </a:br>
            <a:r>
              <a:rPr lang="pt-BR" sz="2400"/>
              <a:t>Verifique se o DHCPv4 está Operacional (Cont.) </a:t>
            </a:r>
          </a:p>
        </p:txBody>
      </p:sp>
      <p:sp>
        <p:nvSpPr>
          <p:cNvPr id="6" name="Content Placeholder 5">
            <a:extLst>
              <a:ext uri="{FF2B5EF4-FFF2-40B4-BE49-F238E27FC236}">
                <a16:creationId xmlns:a16="http://schemas.microsoft.com/office/drawing/2014/main" id="{3FAFF9D8-0045-439D-9855-1D9957EBC531}"/>
              </a:ext>
            </a:extLst>
          </p:cNvPr>
          <p:cNvSpPr>
            <a:spLocks noGrp="1"/>
          </p:cNvSpPr>
          <p:nvPr>
            <p:ph idx="1"/>
          </p:nvPr>
        </p:nvSpPr>
        <p:spPr>
          <a:xfrm>
            <a:off x="182880" y="957943"/>
            <a:ext cx="3845211" cy="3463791"/>
          </a:xfrm>
        </p:spPr>
        <p:txBody>
          <a:bodyPr/>
          <a:lstStyle/>
          <a:p>
            <a:pPr marL="0" indent="0" algn="l" rtl="0"/>
            <a:r>
              <a:rPr lang="pt-BR" sz="1600" b="1">
                <a:solidFill>
                  <a:srgbClr val="000000"/>
                </a:solidFill>
              </a:rPr>
              <a:t>Verify DHCPv4 Statistics: </a:t>
            </a:r>
            <a:r>
              <a:rPr lang="pt-BR" sz="1600">
                <a:solidFill>
                  <a:srgbClr val="000000"/>
                </a:solidFill>
              </a:rPr>
              <a:t>The output of the </a:t>
            </a:r>
            <a:r>
              <a:rPr lang="pt-BR" sz="1600" b="1">
                <a:solidFill>
                  <a:srgbClr val="000000"/>
                </a:solidFill>
              </a:rPr>
              <a:t>show ip dhcp server statistics</a:t>
            </a:r>
            <a:r>
              <a:rPr lang="pt-BR" sz="1600">
                <a:solidFill>
                  <a:srgbClr val="000000"/>
                </a:solidFill>
              </a:rPr>
              <a:t> is used to verify that messages are being received or sent by the router. Ele exibe informações sobre a quantidade de mensagens DHCPv4 que foram enviadas e recebidas.</a:t>
            </a:r>
          </a:p>
          <a:p>
            <a:pPr marL="342900" indent="-342900" algn="l">
              <a:buFont typeface="Arial" panose="020B0604020202020204" pitchFamily="34" charset="0"/>
              <a:buChar char="•"/>
            </a:pPr>
            <a:endParaRPr lang="en-US" sz="1200" dirty="0">
              <a:solidFill>
                <a:srgbClr val="000000"/>
              </a:solidFill>
            </a:endParaRPr>
          </a:p>
        </p:txBody>
      </p:sp>
      <p:pic>
        <p:nvPicPr>
          <p:cNvPr id="7" name="Picture 6">
            <a:extLst>
              <a:ext uri="{FF2B5EF4-FFF2-40B4-BE49-F238E27FC236}">
                <a16:creationId xmlns:a16="http://schemas.microsoft.com/office/drawing/2014/main" id="{C51AAFB8-3CA2-4650-94B3-16337A1A7BBF}"/>
              </a:ext>
            </a:extLst>
          </p:cNvPr>
          <p:cNvPicPr>
            <a:picLocks noChangeAspect="1"/>
          </p:cNvPicPr>
          <p:nvPr/>
        </p:nvPicPr>
        <p:blipFill>
          <a:blip r:embed="rId3"/>
          <a:stretch>
            <a:fillRect/>
          </a:stretch>
        </p:blipFill>
        <p:spPr>
          <a:xfrm>
            <a:off x="4841966" y="799250"/>
            <a:ext cx="2946389" cy="4135390"/>
          </a:xfrm>
          <a:prstGeom prst="rect">
            <a:avLst/>
          </a:prstGeom>
        </p:spPr>
      </p:pic>
    </p:spTree>
    <p:extLst>
      <p:ext uri="{BB962C8B-B14F-4D97-AF65-F5344CB8AC3E}">
        <p14:creationId xmlns:p14="http://schemas.microsoft.com/office/powerpoint/2010/main" val="361972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Configurar um servidor DHCPv4 Cisco IOS</a:t>
            </a:r>
            <a:br>
              <a:rPr lang="en-US" dirty="0"/>
            </a:br>
            <a:r>
              <a:rPr lang="pt-BR" sz="2400"/>
              <a:t>Verifique se o DHCPv4 está Operacional (Cont.) </a:t>
            </a:r>
          </a:p>
        </p:txBody>
      </p:sp>
      <p:sp>
        <p:nvSpPr>
          <p:cNvPr id="9" name="Content Placeholder 8">
            <a:extLst>
              <a:ext uri="{FF2B5EF4-FFF2-40B4-BE49-F238E27FC236}">
                <a16:creationId xmlns:a16="http://schemas.microsoft.com/office/drawing/2014/main" id="{2457F7C7-C14C-4B3D-8D4A-D99B875C7C0D}"/>
              </a:ext>
            </a:extLst>
          </p:cNvPr>
          <p:cNvSpPr>
            <a:spLocks noGrp="1"/>
          </p:cNvSpPr>
          <p:nvPr>
            <p:ph idx="1"/>
          </p:nvPr>
        </p:nvSpPr>
        <p:spPr>
          <a:xfrm>
            <a:off x="95794" y="731837"/>
            <a:ext cx="3466012" cy="4302034"/>
          </a:xfrm>
        </p:spPr>
        <p:txBody>
          <a:bodyPr/>
          <a:lstStyle/>
          <a:p>
            <a:pPr marL="0" indent="0" algn="l" rtl="0"/>
            <a:r>
              <a:rPr lang="pt-BR" sz="1500" b="1">
                <a:solidFill>
                  <a:srgbClr val="000000"/>
                </a:solidFill>
              </a:rPr>
              <a:t>Verificar Endereçamento IPv4 Recebido do Cliente DHCPv4: </a:t>
            </a:r>
            <a:r>
              <a:rPr lang="pt-BR" sz="1500">
                <a:solidFill>
                  <a:srgbClr val="000000"/>
                </a:solidFill>
              </a:rPr>
              <a:t>O</a:t>
            </a:r>
            <a:r>
              <a:rPr lang="pt-BR" sz="1500" b="1">
                <a:solidFill>
                  <a:srgbClr val="000000"/>
                </a:solidFill>
              </a:rPr>
              <a:t>comando ipconfig /all, quando emitido em PC1, exibe os parâmetros TCP/IP, conforme mostrado no exemplo. Como o PC1 foi conectado ao segmento da rede 192.168.10.0/24, ele recebeu automaticamente um sufixo de DNS, endereço IPv4, máscara de sub-rede, gateway padrão e o endereço de servidor DNS desse pool. Nenhuma configuração da interface do roteador específica do DHCP é necessária. Se um PC estiver conectado a um segmento de rede que tenha um pool de DHCPv4 disponível, poderá obter o endereço IPv4 do pool apropriado automaticamente.</a:t>
            </a:r>
          </a:p>
          <a:p>
            <a:pPr marL="0" indent="0" algn="l"/>
            <a:endParaRPr lang="en-US" sz="1200" dirty="0">
              <a:solidFill>
                <a:srgbClr val="000000"/>
              </a:solidFill>
            </a:endParaRPr>
          </a:p>
        </p:txBody>
      </p:sp>
      <p:pic>
        <p:nvPicPr>
          <p:cNvPr id="10" name="Picture 9">
            <a:extLst>
              <a:ext uri="{FF2B5EF4-FFF2-40B4-BE49-F238E27FC236}">
                <a16:creationId xmlns:a16="http://schemas.microsoft.com/office/drawing/2014/main" id="{BBDA6BC5-079E-408E-B22F-EFCAE218B3AD}"/>
              </a:ext>
            </a:extLst>
          </p:cNvPr>
          <p:cNvPicPr>
            <a:picLocks noChangeAspect="1"/>
          </p:cNvPicPr>
          <p:nvPr/>
        </p:nvPicPr>
        <p:blipFill>
          <a:blip r:embed="rId3"/>
          <a:stretch>
            <a:fillRect/>
          </a:stretch>
        </p:blipFill>
        <p:spPr>
          <a:xfrm>
            <a:off x="3699916" y="937815"/>
            <a:ext cx="4969422" cy="3473848"/>
          </a:xfrm>
          <a:prstGeom prst="rect">
            <a:avLst/>
          </a:prstGeom>
        </p:spPr>
      </p:pic>
    </p:spTree>
    <p:extLst>
      <p:ext uri="{BB962C8B-B14F-4D97-AF65-F5344CB8AC3E}">
        <p14:creationId xmlns:p14="http://schemas.microsoft.com/office/powerpoint/2010/main" val="275481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Configurar um servidor DHCPv4 Cisco IOS</a:t>
            </a:r>
            <a:br>
              <a:rPr lang="en-US" dirty="0"/>
            </a:br>
            <a:r>
              <a:rPr lang="pt-BR" sz="2400"/>
              <a:t>Desativar o servidor DHCPv4 do Cisco IOS</a:t>
            </a:r>
          </a:p>
        </p:txBody>
      </p:sp>
      <p:sp>
        <p:nvSpPr>
          <p:cNvPr id="9" name="Content Placeholder 8">
            <a:extLst>
              <a:ext uri="{FF2B5EF4-FFF2-40B4-BE49-F238E27FC236}">
                <a16:creationId xmlns:a16="http://schemas.microsoft.com/office/drawing/2014/main" id="{2457F7C7-C14C-4B3D-8D4A-D99B875C7C0D}"/>
              </a:ext>
            </a:extLst>
          </p:cNvPr>
          <p:cNvSpPr>
            <a:spLocks noGrp="1"/>
          </p:cNvSpPr>
          <p:nvPr>
            <p:ph idx="1"/>
          </p:nvPr>
        </p:nvSpPr>
        <p:spPr>
          <a:xfrm>
            <a:off x="439828" y="827631"/>
            <a:ext cx="3492092" cy="3689897"/>
          </a:xfrm>
        </p:spPr>
        <p:txBody>
          <a:bodyPr/>
          <a:lstStyle/>
          <a:p>
            <a:pPr marL="0" indent="0" algn="l" rtl="0"/>
            <a:r>
              <a:rPr lang="pt-BR" sz="1600">
                <a:solidFill>
                  <a:srgbClr val="000000"/>
                </a:solidFill>
              </a:rPr>
              <a:t>The DHCPv4 service is enabled by default. To disable the service, use the </a:t>
            </a:r>
            <a:r>
              <a:rPr lang="pt-BR" sz="1600" b="1">
                <a:solidFill>
                  <a:srgbClr val="000000"/>
                </a:solidFill>
              </a:rPr>
              <a:t>no service dhcp</a:t>
            </a:r>
            <a:r>
              <a:rPr lang="pt-BR" sz="1600">
                <a:solidFill>
                  <a:srgbClr val="000000"/>
                </a:solidFill>
              </a:rPr>
              <a:t> global configuration mode command. Use the </a:t>
            </a:r>
            <a:r>
              <a:rPr lang="pt-BR" sz="1600" b="1">
                <a:solidFill>
                  <a:srgbClr val="000000"/>
                </a:solidFill>
              </a:rPr>
              <a:t>service dhcp</a:t>
            </a:r>
            <a:r>
              <a:rPr lang="pt-BR" sz="1600">
                <a:solidFill>
                  <a:srgbClr val="000000"/>
                </a:solidFill>
              </a:rPr>
              <a:t> global configuration mode command to re-enable the DHCPv4 server process, as shown in the example. Ativar o serviço não terá nenhum efeito se os parâmetros não estiverem configurados.</a:t>
            </a:r>
          </a:p>
          <a:p>
            <a:pPr marL="0" indent="0" algn="l" rtl="0"/>
            <a:r>
              <a:rPr lang="pt-BR" sz="1600" b="1">
                <a:solidFill>
                  <a:srgbClr val="000000"/>
                </a:solidFill>
              </a:rPr>
              <a:t>Observação</a:t>
            </a:r>
            <a:r>
              <a:rPr lang="pt-BR" sz="1600">
                <a:solidFill>
                  <a:srgbClr val="000000"/>
                </a:solidFill>
              </a:rPr>
              <a:t>: Limpar as ligações DHCP ou interromper e reiniciar o serviço DHCP pode resultar na atribuição temporária de endereços IP duplicados na rede. </a:t>
            </a:r>
          </a:p>
          <a:p>
            <a:pPr marL="0" indent="0" algn="l"/>
            <a:endParaRPr lang="en-US" sz="1600" dirty="0">
              <a:solidFill>
                <a:srgbClr val="000000"/>
              </a:solidFill>
            </a:endParaRPr>
          </a:p>
          <a:p>
            <a:pPr marL="0" indent="0" algn="l"/>
            <a:endParaRPr lang="en-US" sz="1200" dirty="0">
              <a:solidFill>
                <a:srgbClr val="000000"/>
              </a:solidFill>
            </a:endParaRPr>
          </a:p>
        </p:txBody>
      </p:sp>
      <p:pic>
        <p:nvPicPr>
          <p:cNvPr id="2" name="Picture 1">
            <a:extLst>
              <a:ext uri="{FF2B5EF4-FFF2-40B4-BE49-F238E27FC236}">
                <a16:creationId xmlns:a16="http://schemas.microsoft.com/office/drawing/2014/main" id="{4269E1DD-0F11-4AAA-948F-9DF1A674D18A}"/>
              </a:ext>
            </a:extLst>
          </p:cNvPr>
          <p:cNvPicPr>
            <a:picLocks noChangeAspect="1"/>
          </p:cNvPicPr>
          <p:nvPr/>
        </p:nvPicPr>
        <p:blipFill>
          <a:blip r:embed="rId3"/>
          <a:stretch>
            <a:fillRect/>
          </a:stretch>
        </p:blipFill>
        <p:spPr>
          <a:xfrm>
            <a:off x="4235176" y="2040321"/>
            <a:ext cx="3952875" cy="952500"/>
          </a:xfrm>
          <a:prstGeom prst="rect">
            <a:avLst/>
          </a:prstGeom>
        </p:spPr>
      </p:pic>
    </p:spTree>
    <p:extLst>
      <p:ext uri="{BB962C8B-B14F-4D97-AF65-F5344CB8AC3E}">
        <p14:creationId xmlns:p14="http://schemas.microsoft.com/office/powerpoint/2010/main" val="1999304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Configure a Cisco IOS DHCPv4 Server</a:t>
            </a:r>
            <a:br>
              <a:rPr lang="en-US" dirty="0"/>
            </a:br>
            <a:r>
              <a:rPr lang="pt-BR" sz="2400"/>
              <a:t>DHCPv4 Relay</a:t>
            </a:r>
          </a:p>
        </p:txBody>
      </p:sp>
      <p:sp>
        <p:nvSpPr>
          <p:cNvPr id="5" name="Content Placeholder 4">
            <a:extLst>
              <a:ext uri="{FF2B5EF4-FFF2-40B4-BE49-F238E27FC236}">
                <a16:creationId xmlns:a16="http://schemas.microsoft.com/office/drawing/2014/main" id="{B6E09C11-E0C2-42E1-B7FE-DA2CDC296F8F}"/>
              </a:ext>
            </a:extLst>
          </p:cNvPr>
          <p:cNvSpPr>
            <a:spLocks noGrp="1"/>
          </p:cNvSpPr>
          <p:nvPr>
            <p:ph idx="1"/>
          </p:nvPr>
        </p:nvSpPr>
        <p:spPr>
          <a:xfrm>
            <a:off x="69670" y="731838"/>
            <a:ext cx="8685050" cy="1454014"/>
          </a:xfrm>
        </p:spPr>
        <p:txBody>
          <a:bodyPr/>
          <a:lstStyle/>
          <a:p>
            <a:pPr marL="342900" indent="-342900" algn="l" rtl="0">
              <a:buFont typeface="Arial" panose="020B0604020202020204" pitchFamily="34" charset="0"/>
              <a:buChar char="•"/>
            </a:pPr>
            <a:r>
              <a:rPr lang="pt-BR" sz="1400">
                <a:solidFill>
                  <a:srgbClr val="000000"/>
                </a:solidFill>
              </a:rPr>
              <a:t>In a complex hierarchical network, enterprise servers are usually located centrally. Esses servidores podem fornecer serviços de DHCP, DNS, do TFTP e do FTP para a rede. Os clientes da rede normalmente não estão na mesma sub-rede que esses servidores. Para atender os servidores e receber serviços, os clientes usam frequentemente mensagens de broadcast.</a:t>
            </a:r>
          </a:p>
          <a:p>
            <a:pPr marL="342900" indent="-342900" algn="l" rtl="0">
              <a:buFont typeface="Arial" panose="020B0604020202020204" pitchFamily="34" charset="0"/>
              <a:buChar char="•"/>
            </a:pPr>
            <a:r>
              <a:rPr lang="pt-BR" sz="1400">
                <a:solidFill>
                  <a:srgbClr val="000000"/>
                </a:solidFill>
              </a:rPr>
              <a:t>In the figure, PC1 is attempting to acquire an IPv4 address from a DHCPv4 server using a broadcast message. In this scenario, R1 is not configured as a DHCPv4 server and does not forward the broadcast. O servidor DHCPv4 está localizado em uma rede diferente, o PC1 não pode receber um endereço IP usando o DHCP. R1 deve ser configurado para retransmitir mensagens DHCPv4 para o servidor DHCPv4.</a:t>
            </a:r>
          </a:p>
          <a:p>
            <a:pPr marL="342900" indent="-342900" algn="l">
              <a:buFont typeface="Arial" panose="020B0604020202020204" pitchFamily="34" charset="0"/>
              <a:buChar char="•"/>
            </a:pPr>
            <a:endParaRPr lang="en-US" sz="1200" dirty="0">
              <a:solidFill>
                <a:srgbClr val="000000"/>
              </a:solidFill>
            </a:endParaRPr>
          </a:p>
        </p:txBody>
      </p:sp>
      <p:pic>
        <p:nvPicPr>
          <p:cNvPr id="6" name="Picture 5">
            <a:extLst>
              <a:ext uri="{FF2B5EF4-FFF2-40B4-BE49-F238E27FC236}">
                <a16:creationId xmlns:a16="http://schemas.microsoft.com/office/drawing/2014/main" id="{143C2444-5112-4369-B834-C7BFAA5D7C33}"/>
              </a:ext>
            </a:extLst>
          </p:cNvPr>
          <p:cNvPicPr>
            <a:picLocks noChangeAspect="1"/>
          </p:cNvPicPr>
          <p:nvPr/>
        </p:nvPicPr>
        <p:blipFill>
          <a:blip r:embed="rId3"/>
          <a:stretch>
            <a:fillRect/>
          </a:stretch>
        </p:blipFill>
        <p:spPr>
          <a:xfrm>
            <a:off x="1933657" y="2827044"/>
            <a:ext cx="5276685" cy="2272536"/>
          </a:xfrm>
          <a:prstGeom prst="rect">
            <a:avLst/>
          </a:prstGeom>
        </p:spPr>
      </p:pic>
    </p:spTree>
    <p:extLst>
      <p:ext uri="{BB962C8B-B14F-4D97-AF65-F5344CB8AC3E}">
        <p14:creationId xmlns:p14="http://schemas.microsoft.com/office/powerpoint/2010/main" val="1757643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Configure a Cisco IOS DHCPv4 Server</a:t>
            </a:r>
            <a:br>
              <a:rPr lang="en-US" dirty="0"/>
            </a:br>
            <a:r>
              <a:rPr lang="pt-BR" sz="2400"/>
              <a:t>DHCPv4 Relay (Cont.)</a:t>
            </a:r>
          </a:p>
        </p:txBody>
      </p:sp>
      <p:sp>
        <p:nvSpPr>
          <p:cNvPr id="4" name="Content Placeholder 3">
            <a:extLst>
              <a:ext uri="{FF2B5EF4-FFF2-40B4-BE49-F238E27FC236}">
                <a16:creationId xmlns:a16="http://schemas.microsoft.com/office/drawing/2014/main" id="{B80CB5D6-5ECD-4631-A8B6-534033273036}"/>
              </a:ext>
            </a:extLst>
          </p:cNvPr>
          <p:cNvSpPr>
            <a:spLocks noGrp="1"/>
          </p:cNvSpPr>
          <p:nvPr>
            <p:ph idx="1"/>
          </p:nvPr>
        </p:nvSpPr>
        <p:spPr>
          <a:xfrm>
            <a:off x="474662" y="731838"/>
            <a:ext cx="8280057" cy="2107140"/>
          </a:xfrm>
        </p:spPr>
        <p:txBody>
          <a:bodyPr/>
          <a:lstStyle/>
          <a:p>
            <a:pPr marL="342900" indent="-342900" algn="l" rtl="0">
              <a:buFont typeface="Arial" panose="020B0604020202020204" pitchFamily="34" charset="0"/>
              <a:buChar char="•"/>
            </a:pPr>
            <a:r>
              <a:rPr lang="pt-BR" sz="1600">
                <a:solidFill>
                  <a:srgbClr val="000000"/>
                </a:solidFill>
              </a:rPr>
              <a:t>Configure o R1 com o comando </a:t>
            </a:r>
            <a:r>
              <a:rPr lang="pt-BR" sz="1600" b="1">
                <a:solidFill>
                  <a:srgbClr val="000000"/>
                </a:solidFill>
              </a:rPr>
              <a:t>ip helper-address</a:t>
            </a:r>
            <a:r>
              <a:rPr lang="pt-BR" sz="1600" i="1">
                <a:solidFill>
                  <a:srgbClr val="000000"/>
                </a:solidFill>
              </a:rPr>
              <a:t>address</a:t>
            </a:r>
            <a:r>
              <a:rPr lang="pt-BR" sz="1600">
                <a:solidFill>
                  <a:srgbClr val="000000"/>
                </a:solidFill>
              </a:rPr>
              <a:t> interface configuration. Isso fará com que R1 retransmitir transmissões DHCPv4 para o servidor DHCPv4. Como mostrado no exemplo, a interface no R1 que recebe a difusão do PC1 está configurada para retransmitir o endereço DHCPv4 para o servidor DHCPv4 em 192.168.11.6.</a:t>
            </a:r>
          </a:p>
          <a:p>
            <a:pPr marL="342900" indent="-342900" algn="l" rtl="0">
              <a:buFont typeface="Arial" panose="020B0604020202020204" pitchFamily="34" charset="0"/>
              <a:buChar char="•"/>
            </a:pPr>
            <a:r>
              <a:rPr lang="pt-BR" sz="1600">
                <a:solidFill>
                  <a:srgbClr val="000000"/>
                </a:solidFill>
              </a:rPr>
              <a:t>Quando R1 está configurado como um agente de retransmissão do DHCPv4, ele aceita solicitações de broadcast do serviço de DHCPv4 e depois encaminha as solicitações como unicast ao endereço IPv4 192.168.11.6. The network administrator can use the </a:t>
            </a:r>
            <a:r>
              <a:rPr lang="pt-BR" sz="1600" b="1">
                <a:solidFill>
                  <a:srgbClr val="000000"/>
                </a:solidFill>
              </a:rPr>
              <a:t>show ip interface</a:t>
            </a:r>
            <a:r>
              <a:rPr lang="pt-BR" sz="1600">
                <a:solidFill>
                  <a:srgbClr val="000000"/>
                </a:solidFill>
              </a:rPr>
              <a:t> command to verify the configuration.</a:t>
            </a:r>
          </a:p>
        </p:txBody>
      </p:sp>
      <p:pic>
        <p:nvPicPr>
          <p:cNvPr id="7" name="Picture 6">
            <a:extLst>
              <a:ext uri="{FF2B5EF4-FFF2-40B4-BE49-F238E27FC236}">
                <a16:creationId xmlns:a16="http://schemas.microsoft.com/office/drawing/2014/main" id="{4C2BCC5F-EC54-4C13-B73D-BD162833666B}"/>
              </a:ext>
            </a:extLst>
          </p:cNvPr>
          <p:cNvPicPr>
            <a:picLocks noChangeAspect="1"/>
          </p:cNvPicPr>
          <p:nvPr/>
        </p:nvPicPr>
        <p:blipFill>
          <a:blip r:embed="rId3"/>
          <a:stretch>
            <a:fillRect/>
          </a:stretch>
        </p:blipFill>
        <p:spPr>
          <a:xfrm>
            <a:off x="733279" y="3314862"/>
            <a:ext cx="3205257" cy="1013061"/>
          </a:xfrm>
          <a:prstGeom prst="rect">
            <a:avLst/>
          </a:prstGeom>
        </p:spPr>
      </p:pic>
      <p:pic>
        <p:nvPicPr>
          <p:cNvPr id="8" name="Picture 7">
            <a:extLst>
              <a:ext uri="{FF2B5EF4-FFF2-40B4-BE49-F238E27FC236}">
                <a16:creationId xmlns:a16="http://schemas.microsoft.com/office/drawing/2014/main" id="{94E9B43E-1199-40D4-95EE-4955AF297B97}"/>
              </a:ext>
            </a:extLst>
          </p:cNvPr>
          <p:cNvPicPr>
            <a:picLocks noChangeAspect="1"/>
          </p:cNvPicPr>
          <p:nvPr/>
        </p:nvPicPr>
        <p:blipFill>
          <a:blip r:embed="rId4"/>
          <a:stretch>
            <a:fillRect/>
          </a:stretch>
        </p:blipFill>
        <p:spPr>
          <a:xfrm>
            <a:off x="4611144" y="3120813"/>
            <a:ext cx="3771900" cy="1876425"/>
          </a:xfrm>
          <a:prstGeom prst="rect">
            <a:avLst/>
          </a:prstGeom>
        </p:spPr>
      </p:pic>
    </p:spTree>
    <p:extLst>
      <p:ext uri="{BB962C8B-B14F-4D97-AF65-F5344CB8AC3E}">
        <p14:creationId xmlns:p14="http://schemas.microsoft.com/office/powerpoint/2010/main" val="3496042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Configurar um servidor DHCPv4 Cisco IOS</a:t>
            </a:r>
            <a:br>
              <a:rPr lang="en-US" dirty="0"/>
            </a:br>
            <a:r>
              <a:rPr lang="pt-BR" sz="2400"/>
              <a:t>Outro Serviço Transmissões Relayed</a:t>
            </a:r>
          </a:p>
        </p:txBody>
      </p:sp>
      <p:sp>
        <p:nvSpPr>
          <p:cNvPr id="5" name="Content Placeholder 4">
            <a:extLst>
              <a:ext uri="{FF2B5EF4-FFF2-40B4-BE49-F238E27FC236}">
                <a16:creationId xmlns:a16="http://schemas.microsoft.com/office/drawing/2014/main" id="{95D01B9E-FC90-4A46-9EBA-0917DA93EECC}"/>
              </a:ext>
            </a:extLst>
          </p:cNvPr>
          <p:cNvSpPr>
            <a:spLocks noGrp="1"/>
          </p:cNvSpPr>
          <p:nvPr>
            <p:ph idx="1"/>
          </p:nvPr>
        </p:nvSpPr>
        <p:spPr>
          <a:xfrm>
            <a:off x="474662" y="731837"/>
            <a:ext cx="8280057" cy="3689897"/>
          </a:xfrm>
        </p:spPr>
        <p:txBody>
          <a:bodyPr/>
          <a:lstStyle/>
          <a:p>
            <a:pPr marL="0" indent="0" algn="l" rtl="0"/>
            <a:r>
              <a:rPr lang="pt-BR" sz="1600">
                <a:solidFill>
                  <a:srgbClr val="000000"/>
                </a:solidFill>
              </a:rPr>
              <a:t>O DHCPv4 não é o único serviço no qual o roteador pode ser configurado para retransmitir. By default, the </a:t>
            </a:r>
            <a:r>
              <a:rPr lang="pt-BR" sz="1600" b="1">
                <a:solidFill>
                  <a:srgbClr val="000000"/>
                </a:solidFill>
              </a:rPr>
              <a:t>ip helper-address</a:t>
            </a:r>
            <a:r>
              <a:rPr lang="pt-BR" sz="1600">
                <a:solidFill>
                  <a:srgbClr val="000000"/>
                </a:solidFill>
              </a:rPr>
              <a:t> command forwards the following eight UDP services:</a:t>
            </a:r>
          </a:p>
          <a:p>
            <a:pPr marL="342900" indent="-342900" algn="l" rtl="0">
              <a:buFont typeface="Arial" panose="020B0604020202020204" pitchFamily="34" charset="0"/>
              <a:buChar char="•"/>
            </a:pPr>
            <a:r>
              <a:rPr lang="pt-BR" sz="1600">
                <a:solidFill>
                  <a:srgbClr val="000000"/>
                </a:solidFill>
              </a:rPr>
              <a:t>Porta 37: tempo</a:t>
            </a:r>
          </a:p>
          <a:p>
            <a:pPr marL="342900" indent="-342900" algn="l" rtl="0">
              <a:buFont typeface="Arial" panose="020B0604020202020204" pitchFamily="34" charset="0"/>
              <a:buChar char="•"/>
            </a:pPr>
            <a:r>
              <a:rPr lang="pt-BR" sz="1600">
                <a:solidFill>
                  <a:srgbClr val="000000"/>
                </a:solidFill>
              </a:rPr>
              <a:t>Porta 49: TACACS</a:t>
            </a:r>
          </a:p>
          <a:p>
            <a:pPr marL="342900" indent="-342900" algn="l" rtl="0">
              <a:buFont typeface="Arial" panose="020B0604020202020204" pitchFamily="34" charset="0"/>
              <a:buChar char="•"/>
            </a:pPr>
            <a:r>
              <a:rPr lang="pt-BR" sz="1600">
                <a:solidFill>
                  <a:srgbClr val="000000"/>
                </a:solidFill>
              </a:rPr>
              <a:t>Porta 53: DNS</a:t>
            </a:r>
          </a:p>
          <a:p>
            <a:pPr marL="342900" indent="-342900" algn="l" rtl="0">
              <a:buFont typeface="Arial" panose="020B0604020202020204" pitchFamily="34" charset="0"/>
              <a:buChar char="•"/>
            </a:pPr>
            <a:r>
              <a:rPr lang="pt-BR" sz="1600">
                <a:solidFill>
                  <a:srgbClr val="000000"/>
                </a:solidFill>
              </a:rPr>
              <a:t>Porta 67: servidor de DHCP/BOOTP</a:t>
            </a:r>
          </a:p>
          <a:p>
            <a:pPr marL="342900" indent="-342900" algn="l" rtl="0">
              <a:buFont typeface="Arial" panose="020B0604020202020204" pitchFamily="34" charset="0"/>
              <a:buChar char="•"/>
            </a:pPr>
            <a:r>
              <a:rPr lang="pt-BR" sz="1600">
                <a:solidFill>
                  <a:srgbClr val="000000"/>
                </a:solidFill>
              </a:rPr>
              <a:t>Porta 68: cliente de DHCP/BOOTP</a:t>
            </a:r>
          </a:p>
          <a:p>
            <a:pPr marL="342900" indent="-342900" algn="l" rtl="0">
              <a:buFont typeface="Arial" panose="020B0604020202020204" pitchFamily="34" charset="0"/>
              <a:buChar char="•"/>
            </a:pPr>
            <a:r>
              <a:rPr lang="pt-BR" sz="1600">
                <a:solidFill>
                  <a:srgbClr val="000000"/>
                </a:solidFill>
              </a:rPr>
              <a:t>Porta 69: TFTP</a:t>
            </a:r>
          </a:p>
          <a:p>
            <a:pPr marL="342900" indent="-342900" algn="l" rtl="0">
              <a:buFont typeface="Arial" panose="020B0604020202020204" pitchFamily="34" charset="0"/>
              <a:buChar char="•"/>
            </a:pPr>
            <a:r>
              <a:rPr lang="pt-BR" sz="1600">
                <a:solidFill>
                  <a:srgbClr val="000000"/>
                </a:solidFill>
              </a:rPr>
              <a:t>Porta 137: serviço de nomes NetBIOS</a:t>
            </a:r>
          </a:p>
          <a:p>
            <a:pPr marL="342900" indent="-342900" algn="l" rtl="0">
              <a:buFont typeface="Arial" panose="020B0604020202020204" pitchFamily="34" charset="0"/>
              <a:buChar char="•"/>
            </a:pPr>
            <a:r>
              <a:rPr lang="pt-BR" sz="1600">
                <a:solidFill>
                  <a:srgbClr val="000000"/>
                </a:solidFill>
              </a:rPr>
              <a:t>Porta 138: serviço de conjunto de dados NetBIOS</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129609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pPr rtl="0"/>
            <a:r>
              <a:rPr lang="pt-BR"/>
              <a:t>O que esperar neste módulo</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rtl="0"/>
            <a:r>
              <a:rPr lang="pt-BR"/>
              <a:t>Para facilitar a aprendizagem, os seguintes recursos dentro da GUI podem ser incluídos neste módulo:</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pPr rtl="0"/>
                      <a:r>
                        <a:rPr lang="pt-BR"/>
                        <a:t>Recurso</a:t>
                      </a:r>
                    </a:p>
                  </a:txBody>
                  <a:tcPr/>
                </a:tc>
                <a:tc>
                  <a:txBody>
                    <a:bodyPr/>
                    <a:lstStyle/>
                    <a:p>
                      <a:pPr rtl="0"/>
                      <a:r>
                        <a:rPr lang="pt-BR"/>
                        <a:t>Descrição</a:t>
                      </a:r>
                    </a:p>
                  </a:txBody>
                  <a:tcPr/>
                </a:tc>
                <a:extLst>
                  <a:ext uri="{0D108BD9-81ED-4DB2-BD59-A6C34878D82A}">
                    <a16:rowId xmlns:a16="http://schemas.microsoft.com/office/drawing/2014/main" val="367710602"/>
                  </a:ext>
                </a:extLst>
              </a:tr>
              <a:tr h="331556">
                <a:tc>
                  <a:txBody>
                    <a:bodyPr/>
                    <a:lstStyle/>
                    <a:p>
                      <a:pPr algn="l" rtl="0" fontAlgn="b"/>
                      <a:r>
                        <a:rPr lang="pt-BR" sz="1400" b="0" i="0" u="none" strike="noStrike">
                          <a:solidFill>
                            <a:srgbClr val="000000"/>
                          </a:solidFill>
                          <a:effectLst/>
                          <a:latin typeface="+mn-lt"/>
                        </a:rPr>
                        <a:t>Animações.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a:t>Expor os alunos a novas competências e conceitos.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mn-lt"/>
                        </a:rPr>
                        <a:t>Vídeos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a:t>Exponha os alunos a novas habilidades e conceitos.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mn-lt"/>
                        </a:rPr>
                        <a:t>Verifique seu entendimento (CYU)</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pt-BR"/>
                        <a:t>Questionário on-line por tópico para ajudar os alunos a avaliar a compreensão do conteúdo.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mn-lt"/>
                        </a:rPr>
                        <a:t>Atividades Interativas</a:t>
                      </a:r>
                    </a:p>
                  </a:txBody>
                  <a:tcPr marL="9525" marR="9525" marT="9525" marB="0" anchor="b"/>
                </a:tc>
                <a:tc>
                  <a:txBody>
                    <a:bodyPr/>
                    <a:lstStyle/>
                    <a:p>
                      <a:pPr rtl="0"/>
                      <a:r>
                        <a:rPr lang="pt-BR"/>
                        <a:t>Uma variedade de formatos para ajudar os alunos a avaliar a compreensão do conteúdo.</a:t>
                      </a:r>
                    </a:p>
                  </a:txBody>
                  <a:tcPr/>
                </a:tc>
                <a:extLst>
                  <a:ext uri="{0D108BD9-81ED-4DB2-BD59-A6C34878D82A}">
                    <a16:rowId xmlns:a16="http://schemas.microsoft.com/office/drawing/2014/main" val="3454703549"/>
                  </a:ext>
                </a:extLst>
              </a:tr>
              <a:tr h="215293">
                <a:tc>
                  <a:txBody>
                    <a:bodyPr/>
                    <a:lstStyle/>
                    <a:p>
                      <a:pPr algn="l" rtl="0" fontAlgn="b"/>
                      <a:r>
                        <a:rPr lang="pt-BR" sz="1400" b="0" i="0" u="none" strike="noStrike">
                          <a:solidFill>
                            <a:srgbClr val="000000"/>
                          </a:solidFill>
                          <a:effectLst/>
                          <a:latin typeface="+mn-lt"/>
                        </a:rPr>
                        <a:t>Verificador de sintaxe</a:t>
                      </a:r>
                    </a:p>
                  </a:txBody>
                  <a:tcPr marL="9525" marR="9525" marT="9525" marB="0" anchor="b"/>
                </a:tc>
                <a:tc>
                  <a:txBody>
                    <a:bodyPr/>
                    <a:lstStyle/>
                    <a:p>
                      <a:pPr rtl="0"/>
                      <a:r>
                        <a:rPr lang="pt-BR"/>
                        <a:t>Pequenas simulações que expõem os alunos à linha de comando da Cisco para praticar habilidades de configuração.</a:t>
                      </a:r>
                    </a:p>
                  </a:txBody>
                  <a:tcPr/>
                </a:tc>
                <a:extLst>
                  <a:ext uri="{0D108BD9-81ED-4DB2-BD59-A6C34878D82A}">
                    <a16:rowId xmlns:a16="http://schemas.microsoft.com/office/drawing/2014/main" val="2195331658"/>
                  </a:ext>
                </a:extLst>
              </a:tr>
              <a:tr h="265091">
                <a:tc>
                  <a:txBody>
                    <a:bodyPr/>
                    <a:lstStyle/>
                    <a:p>
                      <a:pPr algn="l" rtl="0" fontAlgn="b"/>
                      <a:r>
                        <a:rPr lang="pt-BR" sz="1400" b="0" i="0" u="none" strike="noStrike">
                          <a:solidFill>
                            <a:srgbClr val="000000"/>
                          </a:solidFill>
                          <a:effectLst/>
                          <a:latin typeface="+mn-lt"/>
                        </a:rPr>
                        <a:t>Atividade do PT</a:t>
                      </a:r>
                    </a:p>
                  </a:txBody>
                  <a:tcPr marL="9525" marR="9525" marT="9525" marB="0" anchor="b"/>
                </a:tc>
                <a:tc>
                  <a:txBody>
                    <a:bodyPr/>
                    <a:lstStyle/>
                    <a:p>
                      <a:pPr rtl="0"/>
                      <a:r>
                        <a:rPr lang="pt-BR"/>
                        <a:t>Atividades de simulação e modelagem projetadas para explorar, adquirir, reforçar e expandir habilidades.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Configurar um Cisco IOS DHCPv4 Server</a:t>
            </a:r>
            <a:br>
              <a:rPr lang="en-US" dirty="0"/>
            </a:br>
            <a:r>
              <a:rPr lang="pt-BR" sz="2400"/>
              <a:t>Packet Tracer — Configurar DHCPv4</a:t>
            </a:r>
          </a:p>
        </p:txBody>
      </p:sp>
      <p:sp>
        <p:nvSpPr>
          <p:cNvPr id="4" name="Content Placeholder 3">
            <a:extLst>
              <a:ext uri="{FF2B5EF4-FFF2-40B4-BE49-F238E27FC236}">
                <a16:creationId xmlns:a16="http://schemas.microsoft.com/office/drawing/2014/main" id="{FC459A8E-0490-4278-8D7B-549688222939}"/>
              </a:ext>
            </a:extLst>
          </p:cNvPr>
          <p:cNvSpPr>
            <a:spLocks noGrp="1"/>
          </p:cNvSpPr>
          <p:nvPr>
            <p:ph idx="1"/>
          </p:nvPr>
        </p:nvSpPr>
        <p:spPr>
          <a:xfrm>
            <a:off x="474662" y="731837"/>
            <a:ext cx="8280057" cy="3689897"/>
          </a:xfrm>
        </p:spPr>
        <p:txBody>
          <a:bodyPr/>
          <a:lstStyle/>
          <a:p>
            <a:pPr marL="0" indent="0" algn="l" rtl="0"/>
            <a:r>
              <a:rPr lang="pt-BR" sz="1600">
                <a:solidFill>
                  <a:srgbClr val="000000"/>
                </a:solidFill>
              </a:rPr>
              <a:t>In this Packet Tracer Activity, you will complete the following objectives:</a:t>
            </a:r>
          </a:p>
          <a:p>
            <a:pPr marL="342900" indent="-342900" algn="l" rtl="0">
              <a:buFont typeface="Arial" panose="020B0604020202020204" pitchFamily="34" charset="0"/>
              <a:buChar char="•"/>
            </a:pPr>
            <a:r>
              <a:rPr lang="pt-BR" sz="1600">
                <a:solidFill>
                  <a:srgbClr val="000000"/>
                </a:solidFill>
              </a:rPr>
              <a:t>Parte 1: Configurar um roteador como um servidor DHCP</a:t>
            </a:r>
          </a:p>
          <a:p>
            <a:pPr marL="342900" indent="-342900" algn="l" rtl="0">
              <a:buFont typeface="Arial" panose="020B0604020202020204" pitchFamily="34" charset="0"/>
              <a:buChar char="•"/>
            </a:pPr>
            <a:r>
              <a:rPr lang="pt-BR" sz="1600">
                <a:solidFill>
                  <a:srgbClr val="000000"/>
                </a:solidFill>
              </a:rPr>
              <a:t>Parte 2: Configurar a retransmissão DHCP</a:t>
            </a:r>
          </a:p>
          <a:p>
            <a:pPr marL="342900" indent="-342900" algn="l" rtl="0">
              <a:buFont typeface="Arial" panose="020B0604020202020204" pitchFamily="34" charset="0"/>
              <a:buChar char="•"/>
            </a:pPr>
            <a:r>
              <a:rPr lang="pt-BR" sz="1600">
                <a:solidFill>
                  <a:srgbClr val="000000"/>
                </a:solidFill>
              </a:rPr>
              <a:t>Parte 3: Configurar um roteador como um cliente DHCP</a:t>
            </a:r>
          </a:p>
          <a:p>
            <a:pPr marL="342900" indent="-342900" algn="l" rtl="0">
              <a:buFont typeface="Arial" panose="020B0604020202020204" pitchFamily="34" charset="0"/>
              <a:buChar char="•"/>
            </a:pPr>
            <a:r>
              <a:rPr lang="pt-BR" sz="1600">
                <a:solidFill>
                  <a:srgbClr val="000000"/>
                </a:solidFill>
              </a:rPr>
              <a:t>Parte 4: Verificar o DHCP e a conectividade</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273642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pt-BR">
                <a:solidFill>
                  <a:schemeClr val="accent5">
                    <a:lumMod val="40000"/>
                    <a:lumOff val="60000"/>
                  </a:schemeClr>
                </a:solidFill>
              </a:rPr>
              <a:t>7.3 Configurar um cliente DHCPv4</a:t>
            </a:r>
          </a:p>
        </p:txBody>
      </p:sp>
    </p:spTree>
    <p:custDataLst>
      <p:tags r:id="rId1"/>
    </p:custDataLst>
    <p:extLst>
      <p:ext uri="{BB962C8B-B14F-4D97-AF65-F5344CB8AC3E}">
        <p14:creationId xmlns:p14="http://schemas.microsoft.com/office/powerpoint/2010/main" val="2565434932"/>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Configure a DHCPv4 Client</a:t>
            </a:r>
            <a:br>
              <a:rPr lang="en-US" dirty="0"/>
            </a:br>
            <a:r>
              <a:rPr lang="pt-BR" sz="2400"/>
              <a:t>Cisco Router as a DHCPv4 Client</a:t>
            </a:r>
          </a:p>
        </p:txBody>
      </p:sp>
      <p:sp>
        <p:nvSpPr>
          <p:cNvPr id="4" name="Content Placeholder 3">
            <a:extLst>
              <a:ext uri="{FF2B5EF4-FFF2-40B4-BE49-F238E27FC236}">
                <a16:creationId xmlns:a16="http://schemas.microsoft.com/office/drawing/2014/main" id="{3AA97A66-55E7-4FFE-B490-8C78D35AE189}"/>
              </a:ext>
            </a:extLst>
          </p:cNvPr>
          <p:cNvSpPr>
            <a:spLocks noGrp="1"/>
          </p:cNvSpPr>
          <p:nvPr>
            <p:ph idx="1"/>
          </p:nvPr>
        </p:nvSpPr>
        <p:spPr>
          <a:xfrm>
            <a:off x="474662" y="731837"/>
            <a:ext cx="8280057" cy="2533877"/>
          </a:xfrm>
        </p:spPr>
        <p:txBody>
          <a:bodyPr/>
          <a:lstStyle/>
          <a:p>
            <a:pPr marL="0" indent="0" algn="l" rtl="0"/>
            <a:r>
              <a:rPr lang="pt-BR" sz="1400">
                <a:solidFill>
                  <a:srgbClr val="000000"/>
                </a:solidFill>
              </a:rPr>
              <a:t>Há cenários em que você pode ter acesso a um servidor DHCP através do seu ISP. Nesses casos, você pode configurar um roteador Cisco IOS como um cliente DHCPv4. </a:t>
            </a:r>
          </a:p>
          <a:p>
            <a:pPr marL="342900" indent="-342900" algn="l" rtl="0">
              <a:buFont typeface="Arial" panose="020B0604020202020204" pitchFamily="34" charset="0"/>
              <a:buChar char="•"/>
            </a:pPr>
            <a:r>
              <a:rPr lang="pt-BR" sz="1400">
                <a:solidFill>
                  <a:srgbClr val="000000"/>
                </a:solidFill>
              </a:rPr>
              <a:t>Sometimes, Cisco routers in a small office or home office (SOHO) and branch sites have to be configured as DHCPv4 clients in a similar manner to client computers. O método usado depende do ISP. Entretanto, em sua configuração mais simples, a interface Ethernet é usada para se conectar a um cabo ou modem DSL.</a:t>
            </a:r>
          </a:p>
          <a:p>
            <a:pPr marL="342900" indent="-342900" algn="l" rtl="0">
              <a:buFont typeface="Arial" panose="020B0604020202020204" pitchFamily="34" charset="0"/>
              <a:buChar char="•"/>
            </a:pPr>
            <a:r>
              <a:rPr lang="pt-BR" sz="1400">
                <a:solidFill>
                  <a:srgbClr val="000000"/>
                </a:solidFill>
              </a:rPr>
              <a:t>Para configurar uma interface Ethernet como um cliente DHCP, use o comando </a:t>
            </a:r>
            <a:r>
              <a:rPr lang="pt-BR" sz="1400" b="1">
                <a:solidFill>
                  <a:srgbClr val="000000"/>
                </a:solidFill>
              </a:rPr>
              <a:t>ip address dhcp </a:t>
            </a:r>
            <a:r>
              <a:rPr lang="pt-BR" sz="1400">
                <a:solidFill>
                  <a:srgbClr val="000000"/>
                </a:solidFill>
              </a:rPr>
              <a:t>modo de configuração da interface.</a:t>
            </a:r>
          </a:p>
          <a:p>
            <a:pPr marL="342900" indent="-342900" algn="l" rtl="0">
              <a:buFont typeface="Arial" panose="020B0604020202020204" pitchFamily="34" charset="0"/>
              <a:buChar char="•"/>
            </a:pPr>
            <a:r>
              <a:rPr lang="pt-BR" sz="1400">
                <a:solidFill>
                  <a:srgbClr val="000000"/>
                </a:solidFill>
              </a:rPr>
              <a:t>In the figure, assume that an ISP has been configured to provide select customers with IP addresses from the 209.165.201.0/27 network range after the G0/0/1 interface is configured with the </a:t>
            </a:r>
            <a:r>
              <a:rPr lang="pt-BR" sz="1400" b="1">
                <a:solidFill>
                  <a:srgbClr val="000000"/>
                </a:solidFill>
              </a:rPr>
              <a:t>ip address dhcp</a:t>
            </a:r>
            <a:r>
              <a:rPr lang="pt-BR" sz="1400">
                <a:solidFill>
                  <a:srgbClr val="000000"/>
                </a:solidFill>
              </a:rPr>
              <a:t> command.</a:t>
            </a:r>
          </a:p>
          <a:p>
            <a:pPr marL="342900" indent="-342900" algn="l">
              <a:buFont typeface="Arial" panose="020B0604020202020204" pitchFamily="34" charset="0"/>
              <a:buChar char="•"/>
            </a:pPr>
            <a:endParaRPr lang="en-US" sz="1200" dirty="0">
              <a:solidFill>
                <a:srgbClr val="000000"/>
              </a:solidFill>
            </a:endParaRPr>
          </a:p>
        </p:txBody>
      </p:sp>
      <p:pic>
        <p:nvPicPr>
          <p:cNvPr id="2" name="Picture 1">
            <a:extLst>
              <a:ext uri="{FF2B5EF4-FFF2-40B4-BE49-F238E27FC236}">
                <a16:creationId xmlns:a16="http://schemas.microsoft.com/office/drawing/2014/main" id="{0E35BA5D-F27E-4FFB-B005-BEF1BC520951}"/>
              </a:ext>
            </a:extLst>
          </p:cNvPr>
          <p:cNvPicPr>
            <a:picLocks noChangeAspect="1"/>
          </p:cNvPicPr>
          <p:nvPr/>
        </p:nvPicPr>
        <p:blipFill>
          <a:blip r:embed="rId3"/>
          <a:stretch>
            <a:fillRect/>
          </a:stretch>
        </p:blipFill>
        <p:spPr>
          <a:xfrm>
            <a:off x="1219027" y="3621094"/>
            <a:ext cx="6791325" cy="1200150"/>
          </a:xfrm>
          <a:prstGeom prst="rect">
            <a:avLst/>
          </a:prstGeom>
        </p:spPr>
      </p:pic>
    </p:spTree>
    <p:extLst>
      <p:ext uri="{BB962C8B-B14F-4D97-AF65-F5344CB8AC3E}">
        <p14:creationId xmlns:p14="http://schemas.microsoft.com/office/powerpoint/2010/main" val="54388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Configurar um</a:t>
            </a:r>
            <a:r>
              <a:rPr lang="pt-BR" sz="2400"/>
              <a:t>Exemplo deConfiguração</a:t>
            </a:r>
            <a:r>
              <a:rPr lang="pt-BR" sz="1600"/>
              <a:t>de Cliente DHCPv4</a:t>
            </a:r>
          </a:p>
        </p:txBody>
      </p:sp>
      <p:sp>
        <p:nvSpPr>
          <p:cNvPr id="6" name="Content Placeholder 5">
            <a:extLst>
              <a:ext uri="{FF2B5EF4-FFF2-40B4-BE49-F238E27FC236}">
                <a16:creationId xmlns:a16="http://schemas.microsoft.com/office/drawing/2014/main" id="{B5DCDAED-929A-4A10-9785-D92ED0BA4D22}"/>
              </a:ext>
            </a:extLst>
          </p:cNvPr>
          <p:cNvSpPr>
            <a:spLocks noGrp="1"/>
          </p:cNvSpPr>
          <p:nvPr>
            <p:ph idx="1"/>
          </p:nvPr>
        </p:nvSpPr>
        <p:spPr>
          <a:xfrm>
            <a:off x="0" y="731837"/>
            <a:ext cx="8754719" cy="1201239"/>
          </a:xfrm>
        </p:spPr>
        <p:txBody>
          <a:bodyPr/>
          <a:lstStyle/>
          <a:p>
            <a:pPr marL="171450" indent="-171450" algn="l" rtl="0">
              <a:buFont typeface="Arial" panose="020B0604020202020204" pitchFamily="34" charset="0"/>
              <a:buChar char="•"/>
            </a:pPr>
            <a:r>
              <a:rPr lang="pt-BR" sz="1400">
                <a:solidFill>
                  <a:srgbClr val="000000"/>
                </a:solidFill>
              </a:rPr>
              <a:t>To configure an Ethernet interface as a DHCP client, use the </a:t>
            </a:r>
            <a:r>
              <a:rPr lang="pt-BR" sz="1400" b="1">
                <a:solidFill>
                  <a:srgbClr val="000000"/>
                </a:solidFill>
              </a:rPr>
              <a:t>ip address dhcp</a:t>
            </a:r>
            <a:r>
              <a:rPr lang="pt-BR" sz="1400">
                <a:solidFill>
                  <a:srgbClr val="000000"/>
                </a:solidFill>
              </a:rPr>
              <a:t> interface configuration mode command, as shown in the example. Essa configuração pressupõe que o ISP foi configurado para fornecer a clientes selecionados informações de endereçamento IPv4.</a:t>
            </a:r>
          </a:p>
          <a:p>
            <a:pPr marL="171450" indent="-171450" algn="l" rtl="0">
              <a:buFont typeface="Arial" panose="020B0604020202020204" pitchFamily="34" charset="0"/>
              <a:buChar char="•"/>
            </a:pPr>
            <a:r>
              <a:rPr lang="pt-BR" sz="1400">
                <a:solidFill>
                  <a:srgbClr val="000000"/>
                </a:solidFill>
              </a:rPr>
              <a:t>The </a:t>
            </a:r>
            <a:r>
              <a:rPr lang="pt-BR" sz="1400" b="1">
                <a:solidFill>
                  <a:srgbClr val="000000"/>
                </a:solidFill>
              </a:rPr>
              <a:t>show ip interface g0/1</a:t>
            </a:r>
            <a:r>
              <a:rPr lang="pt-BR" sz="1400">
                <a:solidFill>
                  <a:srgbClr val="000000"/>
                </a:solidFill>
              </a:rPr>
              <a:t> command confirms that the interface is up and that the address was allocated by a DHCPv4 server.</a:t>
            </a:r>
          </a:p>
        </p:txBody>
      </p:sp>
      <p:pic>
        <p:nvPicPr>
          <p:cNvPr id="7" name="Picture 6">
            <a:extLst>
              <a:ext uri="{FF2B5EF4-FFF2-40B4-BE49-F238E27FC236}">
                <a16:creationId xmlns:a16="http://schemas.microsoft.com/office/drawing/2014/main" id="{DEFC3214-9974-429A-A241-99DBB05E34CC}"/>
              </a:ext>
            </a:extLst>
          </p:cNvPr>
          <p:cNvPicPr>
            <a:picLocks noChangeAspect="1"/>
          </p:cNvPicPr>
          <p:nvPr/>
        </p:nvPicPr>
        <p:blipFill>
          <a:blip r:embed="rId3"/>
          <a:stretch>
            <a:fillRect/>
          </a:stretch>
        </p:blipFill>
        <p:spPr>
          <a:xfrm>
            <a:off x="552450" y="2034835"/>
            <a:ext cx="8020050" cy="1314450"/>
          </a:xfrm>
          <a:prstGeom prst="rect">
            <a:avLst/>
          </a:prstGeom>
        </p:spPr>
      </p:pic>
      <p:pic>
        <p:nvPicPr>
          <p:cNvPr id="8" name="Picture 7">
            <a:extLst>
              <a:ext uri="{FF2B5EF4-FFF2-40B4-BE49-F238E27FC236}">
                <a16:creationId xmlns:a16="http://schemas.microsoft.com/office/drawing/2014/main" id="{8F4168D1-B952-46D6-889F-A461B115FE3B}"/>
              </a:ext>
            </a:extLst>
          </p:cNvPr>
          <p:cNvPicPr>
            <a:picLocks noChangeAspect="1"/>
          </p:cNvPicPr>
          <p:nvPr/>
        </p:nvPicPr>
        <p:blipFill>
          <a:blip r:embed="rId4"/>
          <a:stretch>
            <a:fillRect/>
          </a:stretch>
        </p:blipFill>
        <p:spPr>
          <a:xfrm>
            <a:off x="561975" y="3447451"/>
            <a:ext cx="8029575" cy="1533525"/>
          </a:xfrm>
          <a:prstGeom prst="rect">
            <a:avLst/>
          </a:prstGeom>
        </p:spPr>
      </p:pic>
    </p:spTree>
    <p:extLst>
      <p:ext uri="{BB962C8B-B14F-4D97-AF65-F5344CB8AC3E}">
        <p14:creationId xmlns:p14="http://schemas.microsoft.com/office/powerpoint/2010/main" val="2642496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Configure a DHCPv4 Client</a:t>
            </a:r>
            <a:br>
              <a:rPr lang="en-US" dirty="0"/>
            </a:br>
            <a:r>
              <a:rPr lang="pt-BR" sz="2400"/>
              <a:t>Home Router as a DHCPv4 Client</a:t>
            </a:r>
          </a:p>
        </p:txBody>
      </p:sp>
      <p:sp>
        <p:nvSpPr>
          <p:cNvPr id="4" name="Content Placeholder 3">
            <a:extLst>
              <a:ext uri="{FF2B5EF4-FFF2-40B4-BE49-F238E27FC236}">
                <a16:creationId xmlns:a16="http://schemas.microsoft.com/office/drawing/2014/main" id="{F43964A3-7F8F-402C-AE56-0FE1A364CBBE}"/>
              </a:ext>
            </a:extLst>
          </p:cNvPr>
          <p:cNvSpPr>
            <a:spLocks noGrp="1"/>
          </p:cNvSpPr>
          <p:nvPr>
            <p:ph idx="1"/>
          </p:nvPr>
        </p:nvSpPr>
        <p:spPr>
          <a:xfrm>
            <a:off x="121920" y="731838"/>
            <a:ext cx="8632799" cy="1750106"/>
          </a:xfrm>
        </p:spPr>
        <p:txBody>
          <a:bodyPr/>
          <a:lstStyle/>
          <a:p>
            <a:pPr marL="0" indent="0" algn="l" rtl="0"/>
            <a:r>
              <a:rPr lang="pt-BR" sz="1500">
                <a:solidFill>
                  <a:srgbClr val="000000"/>
                </a:solidFill>
              </a:rPr>
              <a:t>Normalmente, os roteadores domésticos já estão configurados para receber automaticamente informações de endereçamento IPv4 do ISP. Isso é para que os clientes possam facilmente configurar o roteador e se conectar à internet.</a:t>
            </a:r>
          </a:p>
          <a:p>
            <a:pPr algn="l" rtl="0">
              <a:buFont typeface="Arial" panose="020B0604020202020204" pitchFamily="34" charset="0"/>
              <a:buChar char="•"/>
            </a:pPr>
            <a:r>
              <a:rPr lang="pt-BR" sz="1500">
                <a:solidFill>
                  <a:srgbClr val="000000"/>
                </a:solidFill>
              </a:rPr>
              <a:t>Por exemplo, a figura abaixo mostra a página de configuração padrão da WAN para um roteador sem fio do Packet Tracer. Notice that the internet connection type is set to </a:t>
            </a:r>
            <a:r>
              <a:rPr lang="pt-BR" sz="1500" b="1">
                <a:solidFill>
                  <a:srgbClr val="000000"/>
                </a:solidFill>
              </a:rPr>
              <a:t>Automatic Configuration - DHCP</a:t>
            </a:r>
            <a:r>
              <a:rPr lang="pt-BR" sz="1500">
                <a:solidFill>
                  <a:srgbClr val="000000"/>
                </a:solidFill>
              </a:rPr>
              <a:t>. Essa seleção é usada quando o roteador é conectado a um DSL ou a um modem a cabo e atua como um cliente DHCPv4, solicitando um endereço IPv4 de um ISP.</a:t>
            </a:r>
          </a:p>
          <a:p>
            <a:pPr algn="l" rtl="0">
              <a:buFont typeface="Arial" panose="020B0604020202020204" pitchFamily="34" charset="0"/>
              <a:buChar char="•"/>
            </a:pPr>
            <a:r>
              <a:rPr lang="pt-BR" sz="1500">
                <a:solidFill>
                  <a:srgbClr val="000000"/>
                </a:solidFill>
              </a:rPr>
              <a:t>Vários fabricantes de roteadores domésticos terão uma configuração semelhante.</a:t>
            </a:r>
          </a:p>
          <a:p>
            <a:pPr marL="0" indent="0" algn="l"/>
            <a:br>
              <a:rPr lang="en-US" sz="1200" dirty="0">
                <a:solidFill>
                  <a:srgbClr val="000000"/>
                </a:solidFill>
              </a:rPr>
            </a:br>
            <a:endParaRPr lang="en-US" sz="1200" dirty="0">
              <a:solidFill>
                <a:srgbClr val="000000"/>
              </a:solidFill>
            </a:endParaRPr>
          </a:p>
        </p:txBody>
      </p:sp>
      <p:pic>
        <p:nvPicPr>
          <p:cNvPr id="5" name="Picture 4">
            <a:extLst>
              <a:ext uri="{FF2B5EF4-FFF2-40B4-BE49-F238E27FC236}">
                <a16:creationId xmlns:a16="http://schemas.microsoft.com/office/drawing/2014/main" id="{2860344C-FEBC-4700-AA2F-1A8E84416EF9}"/>
              </a:ext>
            </a:extLst>
          </p:cNvPr>
          <p:cNvPicPr>
            <a:picLocks noChangeAspect="1"/>
          </p:cNvPicPr>
          <p:nvPr/>
        </p:nvPicPr>
        <p:blipFill>
          <a:blip r:embed="rId3"/>
          <a:stretch>
            <a:fillRect/>
          </a:stretch>
        </p:blipFill>
        <p:spPr>
          <a:xfrm>
            <a:off x="1866538" y="2751812"/>
            <a:ext cx="5410924" cy="2239686"/>
          </a:xfrm>
          <a:prstGeom prst="rect">
            <a:avLst/>
          </a:prstGeom>
        </p:spPr>
      </p:pic>
    </p:spTree>
    <p:extLst>
      <p:ext uri="{BB962C8B-B14F-4D97-AF65-F5344CB8AC3E}">
        <p14:creationId xmlns:p14="http://schemas.microsoft.com/office/powerpoint/2010/main" val="580358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pt-BR">
                <a:solidFill>
                  <a:schemeClr val="accent5">
                    <a:lumMod val="40000"/>
                    <a:lumOff val="60000"/>
                  </a:schemeClr>
                </a:solidFill>
              </a:rPr>
              <a:t>7.4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pt-BR" sz="1400">
                <a:latin typeface="Arial" charset="0"/>
              </a:rPr>
              <a:t>Prática de módulo e</a:t>
            </a:r>
            <a:r>
              <a:rPr lang="pt-BR">
                <a:latin typeface="Arial" charset="0"/>
              </a:rPr>
              <a:t>rastreador depacotes de quiz — Implementar DHCPv4</a:t>
            </a:r>
          </a:p>
        </p:txBody>
      </p:sp>
      <p:sp>
        <p:nvSpPr>
          <p:cNvPr id="2" name="Content Placeholder 1">
            <a:extLst>
              <a:ext uri="{FF2B5EF4-FFF2-40B4-BE49-F238E27FC236}">
                <a16:creationId xmlns:a16="http://schemas.microsoft.com/office/drawing/2014/main" id="{999B7154-C13C-42B3-B8CB-E7FB157BAF51}"/>
              </a:ext>
            </a:extLst>
          </p:cNvPr>
          <p:cNvSpPr>
            <a:spLocks noGrp="1"/>
          </p:cNvSpPr>
          <p:nvPr>
            <p:ph idx="1"/>
          </p:nvPr>
        </p:nvSpPr>
        <p:spPr/>
        <p:txBody>
          <a:bodyPr/>
          <a:lstStyle/>
          <a:p>
            <a:pPr marL="0" indent="0" rtl="0">
              <a:buNone/>
            </a:pPr>
            <a:r>
              <a:rPr lang="pt-BR" sz="1800"/>
              <a:t>Neste Packet Tracer, você atingirá os seguintes objetivos:</a:t>
            </a:r>
          </a:p>
          <a:p>
            <a:pPr rtl="0">
              <a:buFont typeface="Arial" panose="020B0604020202020204" pitchFamily="34" charset="0"/>
              <a:buChar char="•"/>
            </a:pPr>
            <a:r>
              <a:rPr lang="pt-BR" sz="1800"/>
              <a:t>Part 1: Configure a Router as a DCHP Server</a:t>
            </a:r>
          </a:p>
          <a:p>
            <a:pPr rtl="0">
              <a:buFont typeface="Arial" panose="020B0604020202020204" pitchFamily="34" charset="0"/>
              <a:buChar char="•"/>
            </a:pPr>
            <a:r>
              <a:rPr lang="pt-BR" sz="1800"/>
              <a:t>Part 2: Configure DCHP Relay</a:t>
            </a:r>
          </a:p>
          <a:p>
            <a:pPr rtl="0">
              <a:buFont typeface="Arial" panose="020B0604020202020204" pitchFamily="34" charset="0"/>
              <a:buChar char="•"/>
            </a:pPr>
            <a:r>
              <a:rPr lang="pt-BR" sz="1800"/>
              <a:t>Part 3: configure a Router as a DCHP Client</a:t>
            </a:r>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br>
              <a:rPr lang="en-US" dirty="0">
                <a:latin typeface="Arial" charset="0"/>
              </a:rPr>
            </a:br>
            <a:r>
              <a:rPr lang="pt-BR">
                <a:latin typeface="Arial" charset="0"/>
              </a:rPr>
              <a:t>Laboratório de Prática de Módulo e Questionário — Implementar DHCPv4</a:t>
            </a:r>
          </a:p>
        </p:txBody>
      </p:sp>
      <p:sp>
        <p:nvSpPr>
          <p:cNvPr id="2" name="Content Placeholder 1">
            <a:extLst>
              <a:ext uri="{FF2B5EF4-FFF2-40B4-BE49-F238E27FC236}">
                <a16:creationId xmlns:a16="http://schemas.microsoft.com/office/drawing/2014/main" id="{999B7154-C13C-42B3-B8CB-E7FB157BAF51}"/>
              </a:ext>
            </a:extLst>
          </p:cNvPr>
          <p:cNvSpPr>
            <a:spLocks noGrp="1"/>
          </p:cNvSpPr>
          <p:nvPr>
            <p:ph idx="1"/>
          </p:nvPr>
        </p:nvSpPr>
        <p:spPr>
          <a:xfrm>
            <a:off x="144065" y="986834"/>
            <a:ext cx="8853286" cy="4155319"/>
          </a:xfrm>
        </p:spPr>
        <p:txBody>
          <a:bodyPr/>
          <a:lstStyle/>
          <a:p>
            <a:pPr marL="0" indent="0" rtl="0">
              <a:buNone/>
            </a:pPr>
            <a:r>
              <a:rPr lang="pt-BR"/>
              <a:t>Neste laboratório, você completará os seguintes objetivos:</a:t>
            </a:r>
          </a:p>
          <a:p>
            <a:pPr rtl="0"/>
            <a:r>
              <a:rPr lang="pt-BR"/>
              <a:t>Parte 1: criar a rede e implementar as configurações básicas do dispositivo</a:t>
            </a:r>
          </a:p>
          <a:p>
            <a:pPr rtl="0"/>
            <a:r>
              <a:rPr lang="pt-BR"/>
              <a:t>Parte 2: Configurar e verificar dois servidores DHCPv4 no R1</a:t>
            </a:r>
          </a:p>
          <a:p>
            <a:pPr rtl="0"/>
            <a:r>
              <a:rPr lang="pt-BR"/>
              <a:t>Parte 3: Configurar e verificar um reencaminhamento DHCP no R2</a:t>
            </a:r>
          </a:p>
          <a:p>
            <a:endParaRPr lang="en-US" dirty="0"/>
          </a:p>
        </p:txBody>
      </p:sp>
    </p:spTree>
    <p:custDataLst>
      <p:tags r:id="rId1"/>
    </p:custDataLst>
    <p:extLst>
      <p:ext uri="{BB962C8B-B14F-4D97-AF65-F5344CB8AC3E}">
        <p14:creationId xmlns:p14="http://schemas.microsoft.com/office/powerpoint/2010/main" val="2123383469"/>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pt-BR" sz="1400">
                <a:latin typeface="Arial" charset="0"/>
              </a:rPr>
              <a:t>Module Practice and Quiz</a:t>
            </a:r>
            <a:br>
              <a:rPr lang="en-US" dirty="0">
                <a:latin typeface="Arial" charset="0"/>
              </a:rPr>
            </a:br>
            <a:r>
              <a:rPr lang="pt-BR">
                <a:latin typeface="Arial" charset="0"/>
              </a:rPr>
              <a:t>What Did I Learn In This Module?</a:t>
            </a:r>
          </a:p>
        </p:txBody>
      </p:sp>
      <p:sp>
        <p:nvSpPr>
          <p:cNvPr id="2" name="Content Placeholder 1">
            <a:extLst>
              <a:ext uri="{FF2B5EF4-FFF2-40B4-BE49-F238E27FC236}">
                <a16:creationId xmlns:a16="http://schemas.microsoft.com/office/drawing/2014/main" id="{13F29080-AAB4-4292-A230-784A1845CD7F}"/>
              </a:ext>
            </a:extLst>
          </p:cNvPr>
          <p:cNvSpPr>
            <a:spLocks noGrp="1"/>
          </p:cNvSpPr>
          <p:nvPr>
            <p:ph idx="1"/>
          </p:nvPr>
        </p:nvSpPr>
        <p:spPr/>
        <p:txBody>
          <a:bodyPr/>
          <a:lstStyle/>
          <a:p>
            <a:pPr rtl="0">
              <a:spcBef>
                <a:spcPts val="0"/>
              </a:spcBef>
              <a:spcAft>
                <a:spcPts val="0"/>
              </a:spcAft>
              <a:buFont typeface="Arial" panose="020B0604020202020204" pitchFamily="34" charset="0"/>
              <a:buChar char="•"/>
            </a:pPr>
            <a:r>
              <a:rPr lang="pt-BR" sz="1400"/>
              <a:t>The DHCPv4 server dynamically assigns, or leases, an IPv4 address to a client from a pool of addresses for a limited period of time chosen by the server, or until the client no longer needs the address. </a:t>
            </a:r>
          </a:p>
          <a:p>
            <a:pPr rtl="0">
              <a:spcBef>
                <a:spcPts val="0"/>
              </a:spcBef>
              <a:spcAft>
                <a:spcPts val="0"/>
              </a:spcAft>
              <a:buFont typeface="Arial" panose="020B0604020202020204" pitchFamily="34" charset="0"/>
              <a:buChar char="•"/>
            </a:pPr>
            <a:r>
              <a:rPr lang="pt-BR" sz="1400"/>
              <a:t>O processo de concessão DHCPv4 começa com o cliente enviando mensagem solicitando os serviços de um servidor DHCP. Se houver um servidor DHCPv4 que recebe a mensagem, ele responderá com um endereço IPv4 e possíveis outras informações de configuração de rede. </a:t>
            </a:r>
          </a:p>
          <a:p>
            <a:pPr rtl="0">
              <a:spcBef>
                <a:spcPts val="0"/>
              </a:spcBef>
              <a:spcAft>
                <a:spcPts val="0"/>
              </a:spcAft>
              <a:buFont typeface="Arial" panose="020B0604020202020204" pitchFamily="34" charset="0"/>
              <a:buChar char="•"/>
            </a:pPr>
            <a:r>
              <a:rPr lang="pt-BR" sz="1400"/>
              <a:t>O cliente deve entrar em contato com o servidor DHCP periodicamente para estender o aluguel. Este mecanismo de aluguel garante que os clientes que se mudem ou fiquem sem energia não mantenham os endereços de que não precisam. </a:t>
            </a:r>
          </a:p>
          <a:p>
            <a:pPr rtl="0">
              <a:spcBef>
                <a:spcPts val="0"/>
              </a:spcBef>
              <a:spcAft>
                <a:spcPts val="0"/>
              </a:spcAft>
              <a:buFont typeface="Arial" panose="020B0604020202020204" pitchFamily="34" charset="0"/>
              <a:buChar char="•"/>
            </a:pPr>
            <a:r>
              <a:rPr lang="pt-BR" sz="1400"/>
              <a:t>When the client boots (or otherwise wants to join a network), it begins a four-step process to obtain a lease: DHCPDISCOVER, then DHCPOFFER, then DHCPREQUEST, and finally DHCPACK. Antes da expiração da concessão, o cliente inicia um processo de duas etapas para renovar a concessão com o servidor DHCPv4: DHCPREQUEST e DHCPACK.</a:t>
            </a:r>
          </a:p>
          <a:p>
            <a:pPr rtl="0">
              <a:spcBef>
                <a:spcPts val="0"/>
              </a:spcBef>
              <a:spcAft>
                <a:spcPts val="0"/>
              </a:spcAft>
              <a:buFont typeface="Arial" panose="020B0604020202020204" pitchFamily="34" charset="0"/>
              <a:buChar char="•"/>
            </a:pPr>
            <a:r>
              <a:rPr lang="pt-BR" sz="1400"/>
              <a:t>É possível configurar um roteador da Cisco executando o software IOS Cisco como um servidor DHCPv4. </a:t>
            </a:r>
          </a:p>
          <a:p>
            <a:pPr rtl="0">
              <a:spcBef>
                <a:spcPts val="0"/>
              </a:spcBef>
              <a:spcAft>
                <a:spcPts val="0"/>
              </a:spcAft>
              <a:buFont typeface="Arial" panose="020B0604020202020204" pitchFamily="34" charset="0"/>
              <a:buChar char="•"/>
            </a:pPr>
            <a:r>
              <a:rPr lang="pt-BR" sz="1400"/>
              <a:t>Use as seguintes etapas para configurar um servidor DHCPv4 do Cisco IOS: exclua endereços IPv4, defina um nome de pool DHCPv4 e configure o pool DHCPv4. </a:t>
            </a:r>
          </a:p>
          <a:p>
            <a:pPr rtl="0">
              <a:spcBef>
                <a:spcPts val="0"/>
              </a:spcBef>
              <a:spcAft>
                <a:spcPts val="0"/>
              </a:spcAft>
              <a:buFont typeface="Arial" panose="020B0604020202020204" pitchFamily="34" charset="0"/>
              <a:buChar char="•"/>
            </a:pPr>
            <a:r>
              <a:rPr lang="pt-BR" sz="1400"/>
              <a:t>Verifique sua configuração usando os comandos </a:t>
            </a:r>
            <a:r>
              <a:rPr lang="pt-BR" sz="1400" b="1"/>
              <a:t>show running-config | section dhcp</a:t>
            </a:r>
            <a:r>
              <a:rPr lang="pt-BR" sz="1400"/>
              <a:t>, </a:t>
            </a:r>
            <a:r>
              <a:rPr lang="pt-BR" sz="1400" b="1"/>
              <a:t>show ip dhcp binding</a:t>
            </a:r>
            <a:r>
              <a:rPr lang="pt-BR" sz="1400"/>
              <a:t>e </a:t>
            </a:r>
            <a:r>
              <a:rPr lang="pt-BR" sz="1400" b="1"/>
              <a:t>show ip dhcp server statistics</a:t>
            </a:r>
            <a:r>
              <a:rPr lang="pt-BR" sz="1400"/>
              <a:t>. </a:t>
            </a:r>
          </a:p>
          <a:p>
            <a:pPr rtl="0">
              <a:spcBef>
                <a:spcPts val="0"/>
              </a:spcBef>
              <a:spcAft>
                <a:spcPts val="0"/>
              </a:spcAft>
              <a:buFont typeface="Arial" panose="020B0604020202020204" pitchFamily="34" charset="0"/>
              <a:buChar char="•"/>
            </a:pPr>
            <a:r>
              <a:rPr lang="pt-BR" sz="1400"/>
              <a:t>O serviço DHCPv4 fica ativado por padrão. Para desativar o serviço, use o comando do modo de configuração global </a:t>
            </a:r>
            <a:r>
              <a:rPr lang="pt-BR" sz="1400" b="1"/>
              <a:t>no service dhcp</a:t>
            </a:r>
            <a:r>
              <a:rPr lang="pt-BR" sz="1400"/>
              <a:t>. </a:t>
            </a:r>
          </a:p>
        </p:txBody>
      </p:sp>
    </p:spTree>
    <p:custDataLst>
      <p:tags r:id="rId1"/>
    </p:custDataLst>
    <p:extLst>
      <p:ext uri="{BB962C8B-B14F-4D97-AF65-F5344CB8AC3E}">
        <p14:creationId xmlns:p14="http://schemas.microsoft.com/office/powerpoint/2010/main" val="3610298723"/>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pt-BR" sz="1400">
                <a:latin typeface="Arial" charset="0"/>
              </a:rPr>
              <a:t>Módulo Prática e Quiz</a:t>
            </a:r>
            <a:br>
              <a:rPr lang="en-US" dirty="0">
                <a:latin typeface="Arial" charset="0"/>
              </a:rPr>
            </a:br>
            <a:r>
              <a:rPr lang="pt-BR">
                <a:latin typeface="Arial" charset="0"/>
              </a:rPr>
              <a:t>O que aprendi neste módulo? (continuação)</a:t>
            </a:r>
          </a:p>
        </p:txBody>
      </p:sp>
      <p:sp>
        <p:nvSpPr>
          <p:cNvPr id="2" name="Content Placeholder 1">
            <a:extLst>
              <a:ext uri="{FF2B5EF4-FFF2-40B4-BE49-F238E27FC236}">
                <a16:creationId xmlns:a16="http://schemas.microsoft.com/office/drawing/2014/main" id="{13F29080-AAB4-4292-A230-784A1845CD7F}"/>
              </a:ext>
            </a:extLst>
          </p:cNvPr>
          <p:cNvSpPr>
            <a:spLocks noGrp="1"/>
          </p:cNvSpPr>
          <p:nvPr>
            <p:ph idx="1"/>
          </p:nvPr>
        </p:nvSpPr>
        <p:spPr>
          <a:xfrm>
            <a:off x="0" y="722812"/>
            <a:ext cx="9143999" cy="4231452"/>
          </a:xfrm>
        </p:spPr>
        <p:txBody>
          <a:bodyPr/>
          <a:lstStyle/>
          <a:p>
            <a:pPr rtl="0">
              <a:spcBef>
                <a:spcPts val="0"/>
              </a:spcBef>
              <a:spcAft>
                <a:spcPts val="0"/>
              </a:spcAft>
              <a:buFont typeface="Arial" panose="020B0604020202020204" pitchFamily="34" charset="0"/>
              <a:buChar char="•"/>
            </a:pPr>
            <a:r>
              <a:rPr lang="pt-BR" sz="1400"/>
              <a:t>Normalmente, os clientes de rede não estão na mesma sub-rede que os servidores empresariais que fornecem serviços DHCP, DNS, TFTP e FTP para a rede. Para atender os servidores e receber serviços, os clientes usam frequentemente mensagens de broadcast. O roteador deve ser configurado para retransmitir mensagens DHCPv4 para o servidor DHCPv4. </a:t>
            </a:r>
          </a:p>
          <a:p>
            <a:pPr rtl="0">
              <a:spcBef>
                <a:spcPts val="0"/>
              </a:spcBef>
              <a:spcAft>
                <a:spcPts val="0"/>
              </a:spcAft>
              <a:buFont typeface="Arial" panose="020B0604020202020204" pitchFamily="34" charset="0"/>
              <a:buChar char="•"/>
            </a:pPr>
            <a:r>
              <a:rPr lang="pt-BR" sz="1400"/>
              <a:t>O administrador de rede pode configurar o roteador com o comando </a:t>
            </a:r>
            <a:r>
              <a:rPr lang="pt-BR" sz="1400" b="1"/>
              <a:t>ip helper-address </a:t>
            </a:r>
            <a:r>
              <a:rPr lang="pt-BR" sz="1400" b="1" i="1"/>
              <a:t>address</a:t>
            </a:r>
            <a:r>
              <a:rPr lang="pt-BR" sz="1400" b="1"/>
              <a:t> </a:t>
            </a:r>
            <a:r>
              <a:rPr lang="pt-BR" sz="1400"/>
              <a:t>interface configuration e usar o comando </a:t>
            </a:r>
            <a:r>
              <a:rPr lang="pt-BR" sz="1400" b="1"/>
              <a:t>show ip interface </a:t>
            </a:r>
            <a:r>
              <a:rPr lang="pt-BR" sz="1400"/>
              <a:t>para verificar a configuração. </a:t>
            </a:r>
          </a:p>
          <a:p>
            <a:pPr rtl="0">
              <a:spcBef>
                <a:spcPts val="0"/>
              </a:spcBef>
              <a:spcAft>
                <a:spcPts val="0"/>
              </a:spcAft>
              <a:buFont typeface="Arial" panose="020B0604020202020204" pitchFamily="34" charset="0"/>
              <a:buChar char="•"/>
            </a:pPr>
            <a:r>
              <a:rPr lang="pt-BR" sz="1400"/>
              <a:t>Por padrão, o comando ip helper-address encaminha os seguintes oito serviços UDP:</a:t>
            </a:r>
          </a:p>
          <a:p>
            <a:pPr lvl="1" rtl="0">
              <a:spcBef>
                <a:spcPts val="0"/>
              </a:spcBef>
              <a:spcAft>
                <a:spcPts val="0"/>
              </a:spcAft>
              <a:buFont typeface="Arial" panose="020B0604020202020204" pitchFamily="34" charset="0"/>
              <a:buChar char="•"/>
            </a:pPr>
            <a:r>
              <a:rPr lang="pt-BR" sz="1300"/>
              <a:t>Porta 37: tempo</a:t>
            </a:r>
          </a:p>
          <a:p>
            <a:pPr lvl="1" rtl="0">
              <a:spcBef>
                <a:spcPts val="0"/>
              </a:spcBef>
              <a:spcAft>
                <a:spcPts val="0"/>
              </a:spcAft>
              <a:buFont typeface="Arial" panose="020B0604020202020204" pitchFamily="34" charset="0"/>
              <a:buChar char="•"/>
            </a:pPr>
            <a:r>
              <a:rPr lang="pt-BR" sz="1300"/>
              <a:t>Porta 49: TACACS</a:t>
            </a:r>
          </a:p>
          <a:p>
            <a:pPr lvl="1" rtl="0">
              <a:spcBef>
                <a:spcPts val="0"/>
              </a:spcBef>
              <a:spcAft>
                <a:spcPts val="0"/>
              </a:spcAft>
              <a:buFont typeface="Arial" panose="020B0604020202020204" pitchFamily="34" charset="0"/>
              <a:buChar char="•"/>
            </a:pPr>
            <a:r>
              <a:rPr lang="pt-BR" sz="1300"/>
              <a:t>Porta 53: DNS</a:t>
            </a:r>
          </a:p>
          <a:p>
            <a:pPr lvl="1" rtl="0">
              <a:spcBef>
                <a:spcPts val="0"/>
              </a:spcBef>
              <a:spcAft>
                <a:spcPts val="0"/>
              </a:spcAft>
              <a:buFont typeface="Arial" panose="020B0604020202020204" pitchFamily="34" charset="0"/>
              <a:buChar char="•"/>
            </a:pPr>
            <a:r>
              <a:rPr lang="pt-BR" sz="1300"/>
              <a:t>Porta 67: servidor de DHCP/BOOTP</a:t>
            </a:r>
          </a:p>
          <a:p>
            <a:pPr lvl="1" rtl="0">
              <a:spcBef>
                <a:spcPts val="0"/>
              </a:spcBef>
              <a:spcAft>
                <a:spcPts val="0"/>
              </a:spcAft>
              <a:buFont typeface="Arial" panose="020B0604020202020204" pitchFamily="34" charset="0"/>
              <a:buChar char="•"/>
            </a:pPr>
            <a:r>
              <a:rPr lang="pt-BR" sz="1300"/>
              <a:t>Porta 68: cliente de DHCP/BOOTP</a:t>
            </a:r>
          </a:p>
          <a:p>
            <a:pPr lvl="1" rtl="0">
              <a:spcBef>
                <a:spcPts val="0"/>
              </a:spcBef>
              <a:spcAft>
                <a:spcPts val="0"/>
              </a:spcAft>
              <a:buFont typeface="Arial" panose="020B0604020202020204" pitchFamily="34" charset="0"/>
              <a:buChar char="•"/>
            </a:pPr>
            <a:r>
              <a:rPr lang="pt-BR" sz="1300"/>
              <a:t>Porta 69: TFTP</a:t>
            </a:r>
          </a:p>
          <a:p>
            <a:pPr lvl="1" rtl="0">
              <a:spcBef>
                <a:spcPts val="0"/>
              </a:spcBef>
              <a:spcAft>
                <a:spcPts val="0"/>
              </a:spcAft>
              <a:buFont typeface="Arial" panose="020B0604020202020204" pitchFamily="34" charset="0"/>
              <a:buChar char="•"/>
            </a:pPr>
            <a:r>
              <a:rPr lang="pt-BR" sz="1300"/>
              <a:t>Porta 137: serviço de nomes NetBIOS</a:t>
            </a:r>
          </a:p>
          <a:p>
            <a:pPr lvl="1" rtl="0">
              <a:spcBef>
                <a:spcPts val="0"/>
              </a:spcBef>
              <a:spcAft>
                <a:spcPts val="0"/>
              </a:spcAft>
              <a:buFont typeface="Arial" panose="020B0604020202020204" pitchFamily="34" charset="0"/>
              <a:buChar char="•"/>
            </a:pPr>
            <a:r>
              <a:rPr lang="pt-BR" sz="1300"/>
              <a:t>Porta 138: serviço de conjunto de dados NetBIOS</a:t>
            </a:r>
          </a:p>
          <a:p>
            <a:pPr rtl="0">
              <a:spcBef>
                <a:spcPts val="0"/>
              </a:spcBef>
              <a:spcAft>
                <a:spcPts val="0"/>
              </a:spcAft>
              <a:buFont typeface="Arial" panose="020B0604020202020204" pitchFamily="34" charset="0"/>
              <a:buChar char="•"/>
            </a:pPr>
            <a:r>
              <a:rPr lang="pt-BR" sz="1400"/>
              <a:t>Para configurar uma interface Ethernet como um cliente DHCP, use o comando </a:t>
            </a:r>
            <a:r>
              <a:rPr lang="pt-BR" sz="1400" b="1"/>
              <a:t>ip address dhcp </a:t>
            </a:r>
            <a:r>
              <a:rPr lang="pt-BR" sz="1400"/>
              <a:t>modo de configuração da interface. </a:t>
            </a:r>
          </a:p>
          <a:p>
            <a:pPr rtl="0">
              <a:spcBef>
                <a:spcPts val="0"/>
              </a:spcBef>
              <a:spcAft>
                <a:spcPts val="0"/>
              </a:spcAft>
              <a:buFont typeface="Arial" panose="020B0604020202020204" pitchFamily="34" charset="0"/>
              <a:buChar char="•"/>
            </a:pPr>
            <a:r>
              <a:rPr lang="pt-BR" sz="1400"/>
              <a:t>Normalmente, os roteadores domésticos já estão configurados para receber automaticamente informações de endereçamento IPv4 do ISP. The internet connection type is set to Automatic Configuration - DHCP. Essa seleção é usada quando o roteador é conectado a um DSL ou a um modem a cabo e atua como um cliente DHCPv4, solicitando um endereço IPv4 de um ISP.</a:t>
            </a:r>
          </a:p>
        </p:txBody>
      </p:sp>
    </p:spTree>
    <p:custDataLst>
      <p:tags r:id="rId1"/>
    </p:custDataLst>
    <p:extLst>
      <p:ext uri="{BB962C8B-B14F-4D97-AF65-F5344CB8AC3E}">
        <p14:creationId xmlns:p14="http://schemas.microsoft.com/office/powerpoint/2010/main" val="330028750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pPr rtl="0"/>
            <a:r>
              <a:rPr lang="pt-BR"/>
              <a:t>O que esperar neste módulo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r>
              <a:rPr lang="pt-BR"/>
              <a:t>Para facilitar a aprendizagem, os seguintes recursos podem ser incluídos neste módulo:</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nvPr>
        </p:nvGraphicFramePr>
        <p:xfrm>
          <a:off x="106756" y="1279280"/>
          <a:ext cx="8595235" cy="216408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rtl="0" fontAlgn="b"/>
                      <a:r>
                        <a:rPr lang="pt-BR" sz="1400" b="1" i="0" u="none" strike="noStrike">
                          <a:solidFill>
                            <a:schemeClr val="bg1"/>
                          </a:solidFill>
                          <a:effectLst/>
                          <a:latin typeface="+mn-lt"/>
                        </a:rPr>
                        <a:t>Recurso</a:t>
                      </a:r>
                    </a:p>
                  </a:txBody>
                  <a:tcPr marL="9525" marR="9525" marT="9525" marB="0" anchor="b"/>
                </a:tc>
                <a:tc>
                  <a:txBody>
                    <a:bodyPr/>
                    <a:lstStyle/>
                    <a:p>
                      <a:pPr rtl="0"/>
                      <a:r>
                        <a:rPr lang="pt-BR"/>
                        <a:t>Descrição</a:t>
                      </a:r>
                    </a:p>
                  </a:txBody>
                  <a:tcPr/>
                </a:tc>
                <a:extLst>
                  <a:ext uri="{0D108BD9-81ED-4DB2-BD59-A6C34878D82A}">
                    <a16:rowId xmlns:a16="http://schemas.microsoft.com/office/drawing/2014/main" val="3768427975"/>
                  </a:ext>
                </a:extLst>
              </a:tr>
              <a:tr h="265091">
                <a:tc>
                  <a:txBody>
                    <a:bodyPr/>
                    <a:lstStyle/>
                    <a:p>
                      <a:pPr algn="l" rtl="0" fontAlgn="b"/>
                      <a:r>
                        <a:rPr lang="pt-BR" sz="1400" b="0" i="0" u="none" strike="noStrike">
                          <a:solidFill>
                            <a:srgbClr val="000000"/>
                          </a:solidFill>
                          <a:effectLst/>
                          <a:latin typeface="+mn-lt"/>
                        </a:rPr>
                        <a:t>Laboratórios práticos</a:t>
                      </a:r>
                    </a:p>
                  </a:txBody>
                  <a:tcPr marL="9525" marR="9525" marT="9525" marB="0" anchor="b"/>
                </a:tc>
                <a:tc>
                  <a:txBody>
                    <a:bodyPr/>
                    <a:lstStyle/>
                    <a:p>
                      <a:pPr rtl="0"/>
                      <a:r>
                        <a:rPr lang="pt-BR"/>
                        <a:t>Laboratórios projetados para trabalhar com equipamentos físicos.</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mn-lt"/>
                        </a:rPr>
                        <a:t>Atividades em sala de aula</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pt-BR"/>
                        <a:t>Estes são encontrados na página Recursos do instrutor. As atividades de aula são projetadas para facilitar o aprendizado, a discussão em aula e a colaboração.</a:t>
                      </a:r>
                    </a:p>
                  </a:txBody>
                  <a:tcPr/>
                </a:tc>
                <a:extLst>
                  <a:ext uri="{0D108BD9-81ED-4DB2-BD59-A6C34878D82A}">
                    <a16:rowId xmlns:a16="http://schemas.microsoft.com/office/drawing/2014/main" val="1125566603"/>
                  </a:ext>
                </a:extLst>
              </a:tr>
              <a:tr h="265091">
                <a:tc>
                  <a:txBody>
                    <a:bodyPr/>
                    <a:lstStyle/>
                    <a:p>
                      <a:pPr algn="l" rtl="0" fontAlgn="b"/>
                      <a:r>
                        <a:rPr lang="pt-BR" sz="1400" b="0" i="0" u="none" strike="noStrike">
                          <a:solidFill>
                            <a:srgbClr val="000000"/>
                          </a:solidFill>
                          <a:effectLst/>
                          <a:latin typeface="+mn-lt"/>
                        </a:rPr>
                        <a:t>Testes de módulo</a:t>
                      </a:r>
                    </a:p>
                  </a:txBody>
                  <a:tcPr marL="9525" marR="9525" marT="9525" marB="0" anchor="b"/>
                </a:tc>
                <a:tc>
                  <a:txBody>
                    <a:bodyPr/>
                    <a:lstStyle/>
                    <a:p>
                      <a:pPr rtl="0"/>
                      <a:r>
                        <a:rPr lang="pt-BR"/>
                        <a:t>Autoavaliações que integram conceitos e habilidades aprendidas ao longo da série de tópicos apresentados no módulo.</a:t>
                      </a:r>
                    </a:p>
                  </a:txBody>
                  <a:tcPr/>
                </a:tc>
                <a:extLst>
                  <a:ext uri="{0D108BD9-81ED-4DB2-BD59-A6C34878D82A}">
                    <a16:rowId xmlns:a16="http://schemas.microsoft.com/office/drawing/2014/main" val="831502776"/>
                  </a:ext>
                </a:extLst>
              </a:tr>
              <a:tr h="265091">
                <a:tc>
                  <a:txBody>
                    <a:bodyPr/>
                    <a:lstStyle/>
                    <a:p>
                      <a:pPr algn="l" rtl="0" fontAlgn="b"/>
                      <a:r>
                        <a:rPr lang="pt-BR" sz="1400" b="0" i="0" u="none" strike="noStrike">
                          <a:solidFill>
                            <a:srgbClr val="000000"/>
                          </a:solidFill>
                          <a:effectLst/>
                          <a:latin typeface="+mn-lt"/>
                        </a:rPr>
                        <a:t>Resumo do módulo</a:t>
                      </a:r>
                    </a:p>
                  </a:txBody>
                  <a:tcPr marL="9525" marR="9525" marT="9525" marB="0" anchor="b"/>
                </a:tc>
                <a:tc>
                  <a:txBody>
                    <a:bodyPr/>
                    <a:lstStyle/>
                    <a:p>
                      <a:pPr rtl="0"/>
                      <a:r>
                        <a:rPr lang="pt-BR"/>
                        <a:t>Recapita brevemente o conteúdo do módulo.</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0" y="0"/>
            <a:ext cx="9144000" cy="609056"/>
          </a:xfrm>
        </p:spPr>
        <p:txBody>
          <a:bodyPr/>
          <a:lstStyle/>
          <a:p>
            <a:pPr rtl="0" eaLnBrk="1" hangingPunct="1"/>
            <a:r>
              <a:rPr lang="pt-BR" sz="1400">
                <a:latin typeface="Arial" charset="0"/>
              </a:rPr>
              <a:t>Module 7: DHCPv4</a:t>
            </a:r>
            <a:br>
              <a:rPr lang="en-US" dirty="0">
                <a:latin typeface="Arial" charset="0"/>
              </a:rPr>
            </a:br>
            <a:r>
              <a:rPr lang="pt-BR">
                <a:latin typeface="Arial" charset="0"/>
              </a:rPr>
              <a:t>New Terms and Commands</a:t>
            </a:r>
          </a:p>
        </p:txBody>
      </p:sp>
      <p:sp>
        <p:nvSpPr>
          <p:cNvPr id="3" name="Content Placeholder 2">
            <a:extLst>
              <a:ext uri="{FF2B5EF4-FFF2-40B4-BE49-F238E27FC236}">
                <a16:creationId xmlns:a16="http://schemas.microsoft.com/office/drawing/2014/main" id="{CE8C6162-D86A-9644-A0EE-E1EE5E7020B3}"/>
              </a:ext>
            </a:extLst>
          </p:cNvPr>
          <p:cNvSpPr>
            <a:spLocks noGrp="1"/>
          </p:cNvSpPr>
          <p:nvPr>
            <p:ph idx="1"/>
          </p:nvPr>
        </p:nvSpPr>
        <p:spPr>
          <a:xfrm>
            <a:off x="109231" y="609056"/>
            <a:ext cx="4703064" cy="4155319"/>
          </a:xfrm>
        </p:spPr>
        <p:txBody>
          <a:bodyPr/>
          <a:lstStyle/>
          <a:p>
            <a:pPr rtl="0">
              <a:spcBef>
                <a:spcPts val="0"/>
              </a:spcBef>
              <a:spcAft>
                <a:spcPts val="0"/>
              </a:spcAft>
              <a:buFont typeface="Arial" panose="020B0604020202020204" pitchFamily="34" charset="0"/>
              <a:buChar char="•"/>
            </a:pPr>
            <a:r>
              <a:rPr lang="pt-BR" sz="1300"/>
              <a:t>Dynamic Host Configuration Protocol (DHCP)</a:t>
            </a:r>
          </a:p>
          <a:p>
            <a:pPr rtl="0">
              <a:spcBef>
                <a:spcPts val="0"/>
              </a:spcBef>
              <a:spcAft>
                <a:spcPts val="0"/>
              </a:spcAft>
              <a:buFont typeface="Arial" panose="020B0604020202020204" pitchFamily="34" charset="0"/>
              <a:buChar char="•"/>
            </a:pPr>
            <a:r>
              <a:rPr lang="pt-BR" sz="1300"/>
              <a:t>DHCP Discover (DHCPDISCOVER)</a:t>
            </a:r>
          </a:p>
          <a:p>
            <a:pPr rtl="0">
              <a:spcBef>
                <a:spcPts val="0"/>
              </a:spcBef>
              <a:spcAft>
                <a:spcPts val="0"/>
              </a:spcAft>
              <a:buFont typeface="Arial" panose="020B0604020202020204" pitchFamily="34" charset="0"/>
              <a:buChar char="•"/>
            </a:pPr>
            <a:r>
              <a:rPr lang="pt-BR" sz="1300"/>
              <a:t>DHCP Offer (DHCPOFFER)</a:t>
            </a:r>
          </a:p>
          <a:p>
            <a:pPr rtl="0">
              <a:spcBef>
                <a:spcPts val="0"/>
              </a:spcBef>
              <a:spcAft>
                <a:spcPts val="0"/>
              </a:spcAft>
              <a:buFont typeface="Arial" panose="020B0604020202020204" pitchFamily="34" charset="0"/>
              <a:buChar char="•"/>
            </a:pPr>
            <a:r>
              <a:rPr lang="pt-BR" sz="1300"/>
              <a:t>DHCP Request (DHCPREQUEST)</a:t>
            </a:r>
          </a:p>
          <a:p>
            <a:pPr rtl="0">
              <a:spcBef>
                <a:spcPts val="0"/>
              </a:spcBef>
              <a:spcAft>
                <a:spcPts val="0"/>
              </a:spcAft>
              <a:buFont typeface="Arial" panose="020B0604020202020204" pitchFamily="34" charset="0"/>
              <a:buChar char="•"/>
            </a:pPr>
            <a:r>
              <a:rPr lang="pt-BR" sz="1300"/>
              <a:t>DHCP Acknowledgment (DHCPACK)</a:t>
            </a:r>
          </a:p>
          <a:p>
            <a:pPr rtl="0">
              <a:spcBef>
                <a:spcPts val="0"/>
              </a:spcBef>
              <a:spcAft>
                <a:spcPts val="0"/>
              </a:spcAft>
              <a:buFont typeface="Arial" panose="020B0604020202020204" pitchFamily="34" charset="0"/>
              <a:buChar char="•"/>
            </a:pPr>
            <a:r>
              <a:rPr lang="pt-BR" sz="1300" b="1"/>
              <a:t>ip dhcp excluded-address low-address [high-address]</a:t>
            </a:r>
          </a:p>
          <a:p>
            <a:pPr rtl="0">
              <a:spcBef>
                <a:spcPts val="0"/>
              </a:spcBef>
              <a:spcAft>
                <a:spcPts val="0"/>
              </a:spcAft>
              <a:buFont typeface="Arial" panose="020B0604020202020204" pitchFamily="34" charset="0"/>
              <a:buChar char="•"/>
            </a:pPr>
            <a:r>
              <a:rPr lang="pt-BR" sz="1300" b="1"/>
              <a:t>ip dhcp pool name</a:t>
            </a:r>
          </a:p>
          <a:p>
            <a:pPr rtl="0">
              <a:spcBef>
                <a:spcPts val="0"/>
              </a:spcBef>
              <a:spcAft>
                <a:spcPts val="0"/>
              </a:spcAft>
              <a:buFont typeface="Arial" panose="020B0604020202020204" pitchFamily="34" charset="0"/>
              <a:buChar char="•"/>
            </a:pPr>
            <a:r>
              <a:rPr lang="pt-BR" sz="1300" b="1"/>
              <a:t>network network-number [mask | /prefix-length]</a:t>
            </a:r>
          </a:p>
          <a:p>
            <a:pPr rtl="0">
              <a:spcBef>
                <a:spcPts val="0"/>
              </a:spcBef>
              <a:spcAft>
                <a:spcPts val="0"/>
              </a:spcAft>
              <a:buFont typeface="Arial" panose="020B0604020202020204" pitchFamily="34" charset="0"/>
              <a:buChar char="•"/>
            </a:pPr>
            <a:r>
              <a:rPr lang="pt-BR" sz="1300" b="1"/>
              <a:t>default-router address [address2 ... address8]</a:t>
            </a:r>
          </a:p>
          <a:p>
            <a:pPr rtl="0">
              <a:spcBef>
                <a:spcPts val="0"/>
              </a:spcBef>
              <a:spcAft>
                <a:spcPts val="0"/>
              </a:spcAft>
              <a:buFont typeface="Arial" panose="020B0604020202020204" pitchFamily="34" charset="0"/>
              <a:buChar char="•"/>
            </a:pPr>
            <a:r>
              <a:rPr lang="pt-BR" sz="1300" b="1"/>
              <a:t>dns-server address [address2 ... address8]</a:t>
            </a:r>
          </a:p>
          <a:p>
            <a:pPr rtl="0">
              <a:spcBef>
                <a:spcPts val="0"/>
              </a:spcBef>
              <a:spcAft>
                <a:spcPts val="0"/>
              </a:spcAft>
              <a:buFont typeface="Arial" panose="020B0604020202020204" pitchFamily="34" charset="0"/>
              <a:buChar char="•"/>
            </a:pPr>
            <a:r>
              <a:rPr lang="pt-BR" sz="1300" b="1"/>
              <a:t>domain-name domain</a:t>
            </a:r>
          </a:p>
          <a:p>
            <a:pPr rtl="0">
              <a:spcBef>
                <a:spcPts val="0"/>
              </a:spcBef>
              <a:spcAft>
                <a:spcPts val="0"/>
              </a:spcAft>
              <a:buFont typeface="Arial" panose="020B0604020202020204" pitchFamily="34" charset="0"/>
              <a:buChar char="•"/>
            </a:pPr>
            <a:r>
              <a:rPr lang="pt-BR" sz="1300" b="1"/>
              <a:t>lease {days [hours [minutes]] | infinite}</a:t>
            </a:r>
          </a:p>
          <a:p>
            <a:pPr rtl="0">
              <a:spcBef>
                <a:spcPts val="0"/>
              </a:spcBef>
              <a:spcAft>
                <a:spcPts val="0"/>
              </a:spcAft>
              <a:buFont typeface="Arial" panose="020B0604020202020204" pitchFamily="34" charset="0"/>
              <a:buChar char="•"/>
            </a:pPr>
            <a:r>
              <a:rPr lang="pt-BR" sz="1300" b="1"/>
              <a:t>netbios-name-server address [address2 ... address8]</a:t>
            </a:r>
          </a:p>
          <a:p>
            <a:pPr rtl="0">
              <a:spcBef>
                <a:spcPts val="0"/>
              </a:spcBef>
              <a:spcAft>
                <a:spcPts val="0"/>
              </a:spcAft>
              <a:buFont typeface="Arial" panose="020B0604020202020204" pitchFamily="34" charset="0"/>
              <a:buChar char="•"/>
            </a:pPr>
            <a:r>
              <a:rPr lang="pt-BR" sz="1300" b="1"/>
              <a:t>show running-config | section dhcp</a:t>
            </a:r>
          </a:p>
          <a:p>
            <a:pPr rtl="0">
              <a:spcBef>
                <a:spcPts val="0"/>
              </a:spcBef>
              <a:spcAft>
                <a:spcPts val="0"/>
              </a:spcAft>
              <a:buFont typeface="Arial" panose="020B0604020202020204" pitchFamily="34" charset="0"/>
              <a:buChar char="•"/>
            </a:pPr>
            <a:r>
              <a:rPr lang="pt-BR" sz="1300" b="1"/>
              <a:t>show ip dhcp binding</a:t>
            </a:r>
          </a:p>
          <a:p>
            <a:pPr rtl="0">
              <a:spcBef>
                <a:spcPts val="0"/>
              </a:spcBef>
              <a:spcAft>
                <a:spcPts val="0"/>
              </a:spcAft>
              <a:buFont typeface="Arial" panose="020B0604020202020204" pitchFamily="34" charset="0"/>
              <a:buChar char="•"/>
            </a:pPr>
            <a:r>
              <a:rPr lang="pt-BR" sz="1300" b="1"/>
              <a:t>show ip dhcp server statistics</a:t>
            </a:r>
          </a:p>
          <a:p>
            <a:pPr rtl="0">
              <a:spcBef>
                <a:spcPts val="0"/>
              </a:spcBef>
              <a:spcAft>
                <a:spcPts val="0"/>
              </a:spcAft>
              <a:buFont typeface="Arial" panose="020B0604020202020204" pitchFamily="34" charset="0"/>
              <a:buChar char="•"/>
            </a:pPr>
            <a:r>
              <a:rPr lang="pt-BR" sz="1300" b="1"/>
              <a:t>[no] service dhcp</a:t>
            </a:r>
          </a:p>
          <a:p>
            <a:pPr rtl="0">
              <a:spcBef>
                <a:spcPts val="0"/>
              </a:spcBef>
              <a:spcAft>
                <a:spcPts val="0"/>
              </a:spcAft>
              <a:buFont typeface="Arial" panose="020B0604020202020204" pitchFamily="34" charset="0"/>
              <a:buChar char="•"/>
            </a:pPr>
            <a:r>
              <a:rPr lang="pt-BR" sz="1300" b="1"/>
              <a:t>ip helper-address address</a:t>
            </a:r>
          </a:p>
          <a:p>
            <a:pPr rtl="0">
              <a:spcBef>
                <a:spcPts val="0"/>
              </a:spcBef>
              <a:spcAft>
                <a:spcPts val="0"/>
              </a:spcAft>
              <a:buFont typeface="Arial" panose="020B0604020202020204" pitchFamily="34" charset="0"/>
              <a:buChar char="•"/>
            </a:pPr>
            <a:r>
              <a:rPr lang="pt-BR" sz="1300" b="1"/>
              <a:t>ip address dhcp</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rtl="0" eaLnBrk="1" hangingPunct="1"/>
            <a:r>
              <a:rPr lang="pt-BR"/>
              <a:t>Check Your Understanding</a:t>
            </a:r>
          </a:p>
        </p:txBody>
      </p:sp>
      <p:sp>
        <p:nvSpPr>
          <p:cNvPr id="7171" name="Rectangle 34"/>
          <p:cNvSpPr>
            <a:spLocks noGrp="1" noChangeArrowheads="1"/>
          </p:cNvSpPr>
          <p:nvPr>
            <p:ph idx="1"/>
          </p:nvPr>
        </p:nvSpPr>
        <p:spPr>
          <a:xfrm>
            <a:off x="145357" y="965201"/>
            <a:ext cx="8878570" cy="3643747"/>
          </a:xfrm>
        </p:spPr>
        <p:txBody>
          <a:bodyPr/>
          <a:lstStyle/>
          <a:p>
            <a:pPr rtl="0">
              <a:spcBef>
                <a:spcPct val="30000"/>
              </a:spcBef>
              <a:buFont typeface="Arial" panose="020B0604020202020204" pitchFamily="34" charset="0"/>
              <a:buChar char="•"/>
            </a:pPr>
            <a:r>
              <a:rPr lang="pt-BR"/>
              <a:t>Check Your Understanding activities are designed to let students quickly determine if they understand the content and can proceed, or if they need to review. </a:t>
            </a:r>
          </a:p>
          <a:p>
            <a:pPr rtl="0">
              <a:spcBef>
                <a:spcPct val="30000"/>
              </a:spcBef>
              <a:buFont typeface="Arial" panose="020B0604020202020204" pitchFamily="34" charset="0"/>
              <a:buChar char="•"/>
            </a:pPr>
            <a:r>
              <a:rPr lang="pt-BR"/>
              <a:t>Check Your Understanding activities </a:t>
            </a:r>
            <a:r>
              <a:rPr lang="pt-BR" b="1" i="1"/>
              <a:t>do not </a:t>
            </a:r>
            <a:r>
              <a:rPr lang="pt-BR"/>
              <a:t>affect student grades.</a:t>
            </a:r>
          </a:p>
          <a:p>
            <a:pPr rtl="0">
              <a:spcBef>
                <a:spcPct val="30000"/>
              </a:spcBef>
              <a:buFont typeface="Arial" panose="020B0604020202020204" pitchFamily="34" charset="0"/>
              <a:buChar char="•"/>
            </a:pPr>
            <a:r>
              <a:rPr lang="pt-BR"/>
              <a:t>There are no separate slides for these activities in the PPT. They are listed in the notes area of the slide that appears before these activities.</a:t>
            </a:r>
          </a:p>
          <a:p>
            <a:pPr eaLnBrk="1" hangingPunct="1">
              <a:spcBef>
                <a:spcPct val="30000"/>
              </a:spcBef>
              <a:buFont typeface="Arial" panose="020B0604020202020204" pitchFamily="34" charset="0"/>
              <a:buChar char="•"/>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rtl="0" eaLnBrk="1" hangingPunct="1"/>
            <a:r>
              <a:rPr lang="pt-BR"/>
              <a:t>Module 7: Activities</a:t>
            </a:r>
          </a:p>
        </p:txBody>
      </p:sp>
      <p:sp>
        <p:nvSpPr>
          <p:cNvPr id="6147" name="Rectangle 34"/>
          <p:cNvSpPr>
            <a:spLocks noGrp="1" noChangeArrowheads="1"/>
          </p:cNvSpPr>
          <p:nvPr>
            <p:ph idx="1"/>
          </p:nvPr>
        </p:nvSpPr>
        <p:spPr>
          <a:xfrm>
            <a:off x="144065" y="733629"/>
            <a:ext cx="8695135" cy="348414"/>
          </a:xfrm>
        </p:spPr>
        <p:txBody>
          <a:bodyPr/>
          <a:lstStyle/>
          <a:p>
            <a:pPr marL="0" indent="0" rtl="0">
              <a:spcBef>
                <a:spcPct val="30000"/>
              </a:spcBef>
              <a:buNone/>
            </a:pPr>
            <a:r>
              <a:rPr lang="pt-BR"/>
              <a:t>What activities are associated with this module?</a:t>
            </a: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56343721"/>
              </p:ext>
            </p:extLst>
          </p:nvPr>
        </p:nvGraphicFramePr>
        <p:xfrm>
          <a:off x="455999" y="1082042"/>
          <a:ext cx="8229418" cy="2406138"/>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pt-BR" sz="120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200"/>
                        <a:t>Activity Type</a:t>
                      </a:r>
                    </a:p>
                  </a:txBody>
                  <a:tcPr marL="68580" marR="68580" marT="34290" marB="34290" anchor="ctr"/>
                </a:tc>
                <a:tc>
                  <a:txBody>
                    <a:bodyPr/>
                    <a:lstStyle/>
                    <a:p>
                      <a:pPr rtl="0"/>
                      <a:r>
                        <a:rPr lang="pt-BR" sz="1200"/>
                        <a:t>Activity Name</a:t>
                      </a:r>
                    </a:p>
                  </a:txBody>
                  <a:tcPr marL="68580" marR="68580" marT="34290" marB="34290" anchor="ctr"/>
                </a:tc>
                <a:tc>
                  <a:txBody>
                    <a:bodyPr/>
                    <a:lstStyle/>
                    <a:p>
                      <a:pPr rtl="0"/>
                      <a:r>
                        <a:rPr lang="pt-BR" sz="120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rtl="0"/>
                      <a:r>
                        <a:rPr lang="pt-BR" sz="1100">
                          <a:solidFill>
                            <a:srgbClr val="000000"/>
                          </a:solidFill>
                        </a:rPr>
                        <a:t>7.1.5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100">
                          <a:solidFill>
                            <a:srgbClr val="000000"/>
                          </a:solidFill>
                        </a:rPr>
                        <a:t>Check Your Understanding</a:t>
                      </a:r>
                    </a:p>
                  </a:txBody>
                  <a:tcPr marL="68580" marR="68580" marT="34290" marB="34290" anchor="ctr"/>
                </a:tc>
                <a:tc>
                  <a:txBody>
                    <a:bodyPr/>
                    <a:lstStyle/>
                    <a:p>
                      <a:pPr rtl="0"/>
                      <a:r>
                        <a:rPr lang="pt-BR" sz="1100">
                          <a:solidFill>
                            <a:srgbClr val="000000"/>
                          </a:solidFill>
                        </a:rPr>
                        <a:t>DHCPv4 Concepts</a:t>
                      </a:r>
                    </a:p>
                  </a:txBody>
                  <a:tcPr marL="68580" marR="68580" marT="34290" marB="34290" anchor="ctr"/>
                </a:tc>
                <a:tc>
                  <a:txBody>
                    <a:bodyPr/>
                    <a:lstStyle/>
                    <a:p>
                      <a:pPr rtl="0"/>
                      <a:r>
                        <a:rPr lang="pt-BR" sz="110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rtl="0"/>
                      <a:r>
                        <a:rPr lang="pt-BR" sz="1100">
                          <a:solidFill>
                            <a:srgbClr val="000000"/>
                          </a:solidFill>
                        </a:rPr>
                        <a:t>7.2.6</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100">
                          <a:solidFill>
                            <a:srgbClr val="000000"/>
                          </a:solidFill>
                        </a:rPr>
                        <a:t>Syntax Checker</a:t>
                      </a:r>
                    </a:p>
                  </a:txBody>
                  <a:tcPr marL="68580" marR="68580" marT="34290" marB="34290" anchor="ctr"/>
                </a:tc>
                <a:tc>
                  <a:txBody>
                    <a:bodyPr/>
                    <a:lstStyle/>
                    <a:p>
                      <a:pPr rtl="0"/>
                      <a:r>
                        <a:rPr lang="pt-BR" sz="1100">
                          <a:solidFill>
                            <a:srgbClr val="000000"/>
                          </a:solidFill>
                        </a:rPr>
                        <a:t>Configure DHCPv4</a:t>
                      </a:r>
                    </a:p>
                  </a:txBody>
                  <a:tcPr marL="68580" marR="68580" marT="34290" marB="34290" anchor="ctr"/>
                </a:tc>
                <a:tc>
                  <a:txBody>
                    <a:bodyPr/>
                    <a:lstStyle/>
                    <a:p>
                      <a:pPr rtl="0"/>
                      <a:r>
                        <a:rPr lang="pt-BR" sz="110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rtl="0"/>
                      <a:r>
                        <a:rPr lang="pt-BR" sz="1100">
                          <a:solidFill>
                            <a:srgbClr val="000000"/>
                          </a:solidFill>
                        </a:rPr>
                        <a:t>7.2.10</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Configure DHCPv4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a16="http://schemas.microsoft.com/office/drawing/2014/main" val="10008"/>
                  </a:ext>
                </a:extLst>
              </a:tr>
              <a:tr h="350784">
                <a:tc>
                  <a:txBody>
                    <a:bodyPr/>
                    <a:lstStyle/>
                    <a:p>
                      <a:pPr algn="ctr" rtl="0"/>
                      <a:r>
                        <a:rPr lang="pt-BR" sz="1100">
                          <a:solidFill>
                            <a:srgbClr val="000000"/>
                          </a:solidFill>
                        </a:rPr>
                        <a:t>7.3.4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Configure a Cisco Router as DHCP Client</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a16="http://schemas.microsoft.com/office/drawing/2014/main" val="2582900979"/>
                  </a:ext>
                </a:extLst>
              </a:tr>
              <a:tr h="350784">
                <a:tc>
                  <a:txBody>
                    <a:bodyPr/>
                    <a:lstStyle/>
                    <a:p>
                      <a:pPr algn="ctr" rtl="0"/>
                      <a:r>
                        <a:rPr lang="pt-BR" sz="1100">
                          <a:solidFill>
                            <a:srgbClr val="000000"/>
                          </a:solidFill>
                        </a:rPr>
                        <a:t>7.4.1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Implement DHCPv4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a16="http://schemas.microsoft.com/office/drawing/2014/main" val="3522544737"/>
                  </a:ext>
                </a:extLst>
              </a:tr>
              <a:tr h="350784">
                <a:tc>
                  <a:txBody>
                    <a:bodyPr/>
                    <a:lstStyle/>
                    <a:p>
                      <a:pPr algn="ctr" rtl="0"/>
                      <a:r>
                        <a:rPr lang="pt-BR" sz="1100">
                          <a:solidFill>
                            <a:srgbClr val="000000"/>
                          </a:solidFill>
                        </a:rPr>
                        <a:t>7.4.2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Implement DHCPv4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b="0" i="0" u="none" strike="noStrike" kern="1200" cap="none" spc="0" normalizeH="0" baseline="0">
                          <a:ln>
                            <a:noFill/>
                          </a:ln>
                          <a:solidFill>
                            <a:srgbClr val="000000"/>
                          </a:solidFill>
                          <a:effectLst/>
                          <a:uLnTx/>
                          <a:uFillTx/>
                          <a:latin typeface="Arial"/>
                          <a:ea typeface="+mn-ea"/>
                          <a:cs typeface="+mn-cs"/>
                        </a:rPr>
                        <a:t>Recommended</a:t>
                      </a:r>
                    </a:p>
                  </a:txBody>
                  <a:tcPr marL="68580" marR="68580" marT="34290" marB="34290" anchor="ctr"/>
                </a:tc>
                <a:extLst>
                  <a:ext uri="{0D108BD9-81ED-4DB2-BD59-A6C34878D82A}">
                    <a16:rowId xmlns:a16="http://schemas.microsoft.com/office/drawing/2014/main" val="2876512523"/>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pt-BR"/>
              <a:t>Module 7: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rtl="0">
              <a:lnSpc>
                <a:spcPct val="85000"/>
              </a:lnSpc>
              <a:spcBef>
                <a:spcPct val="30000"/>
              </a:spcBef>
              <a:buNone/>
            </a:pPr>
            <a:r>
              <a:rPr lang="pt-BR" sz="1600"/>
              <a:t>Prior to teaching Module 7, the instructor should:</a:t>
            </a:r>
          </a:p>
          <a:p>
            <a:pPr rtl="0">
              <a:lnSpc>
                <a:spcPct val="85000"/>
              </a:lnSpc>
              <a:spcBef>
                <a:spcPct val="30000"/>
              </a:spcBef>
              <a:buFont typeface="Arial" panose="020B0604020202020204" pitchFamily="34" charset="0"/>
              <a:buChar char="•"/>
            </a:pPr>
            <a:r>
              <a:rPr lang="pt-BR" sz="1600"/>
              <a:t>Review the activities and assessments for this module.</a:t>
            </a:r>
          </a:p>
          <a:p>
            <a:pPr rtl="0">
              <a:lnSpc>
                <a:spcPct val="85000"/>
              </a:lnSpc>
              <a:spcBef>
                <a:spcPct val="30000"/>
              </a:spcBef>
              <a:buFont typeface="Arial" panose="020B0604020202020204" pitchFamily="34" charset="0"/>
              <a:buChar char="•"/>
            </a:pPr>
            <a:r>
              <a:rPr lang="pt-BR" sz="1600"/>
              <a:t>Try to include as many questions as possible to keep students engaged during classroom presentation.</a:t>
            </a:r>
          </a:p>
          <a:p>
            <a:pPr marL="0" indent="0" rtl="0">
              <a:lnSpc>
                <a:spcPct val="85000"/>
              </a:lnSpc>
              <a:spcBef>
                <a:spcPct val="30000"/>
              </a:spcBef>
              <a:buNone/>
            </a:pPr>
            <a:r>
              <a:rPr lang="pt-BR" sz="1600"/>
              <a:t>Topic 7.1</a:t>
            </a:r>
          </a:p>
          <a:p>
            <a:pPr lvl="1" rtl="0">
              <a:lnSpc>
                <a:spcPct val="85000"/>
              </a:lnSpc>
              <a:spcBef>
                <a:spcPct val="30000"/>
              </a:spcBef>
            </a:pPr>
            <a:r>
              <a:rPr lang="pt-BR" sz="1600"/>
              <a:t>Ask the students or have a class discussion</a:t>
            </a:r>
          </a:p>
          <a:p>
            <a:pPr lvl="2" rtl="0">
              <a:lnSpc>
                <a:spcPct val="85000"/>
              </a:lnSpc>
              <a:spcBef>
                <a:spcPct val="30000"/>
              </a:spcBef>
            </a:pPr>
            <a:r>
              <a:rPr lang="pt-BR" sz="1600"/>
              <a:t>During the lease procedure, what is the reason for the client sending the DHCPREQUEST as a broadcast packet?</a:t>
            </a:r>
          </a:p>
          <a:p>
            <a:pPr lvl="2" rtl="0">
              <a:lnSpc>
                <a:spcPct val="85000"/>
              </a:lnSpc>
              <a:spcBef>
                <a:spcPct val="30000"/>
              </a:spcBef>
            </a:pPr>
            <a:r>
              <a:rPr lang="pt-BR" sz="1600"/>
              <a:t>What Layer 2 protocol is peripherally involved during the DHCP process?</a:t>
            </a:r>
          </a:p>
          <a:p>
            <a:pPr marL="0" indent="0">
              <a:lnSpc>
                <a:spcPct val="85000"/>
              </a:lnSpc>
              <a:spcBef>
                <a:spcPct val="30000"/>
              </a:spcBef>
              <a:buNone/>
            </a:pPr>
            <a:endParaRPr lang="en-US" sz="1600"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pt-BR"/>
              <a:t>Module 7: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rtl="0">
              <a:lnSpc>
                <a:spcPct val="85000"/>
              </a:lnSpc>
              <a:spcBef>
                <a:spcPct val="30000"/>
              </a:spcBef>
              <a:buNone/>
            </a:pPr>
            <a:r>
              <a:rPr lang="pt-BR" sz="1600"/>
              <a:t>Topic 7.2</a:t>
            </a:r>
          </a:p>
          <a:p>
            <a:pPr lvl="1" rtl="0">
              <a:lnSpc>
                <a:spcPct val="85000"/>
              </a:lnSpc>
              <a:spcBef>
                <a:spcPct val="30000"/>
              </a:spcBef>
            </a:pPr>
            <a:r>
              <a:rPr lang="pt-BR" sz="1600"/>
              <a:t>Ask the students or have a class discussion</a:t>
            </a:r>
          </a:p>
          <a:p>
            <a:pPr lvl="2" rtl="0">
              <a:lnSpc>
                <a:spcPct val="85000"/>
              </a:lnSpc>
              <a:spcBef>
                <a:spcPct val="30000"/>
              </a:spcBef>
            </a:pPr>
            <a:r>
              <a:rPr lang="pt-BR" sz="1600"/>
              <a:t>What scenarios do you think a router acting as a DHCPv4 server is the best course of action?</a:t>
            </a:r>
          </a:p>
          <a:p>
            <a:pPr lvl="2" rtl="0">
              <a:lnSpc>
                <a:spcPct val="85000"/>
              </a:lnSpc>
              <a:spcBef>
                <a:spcPct val="30000"/>
              </a:spcBef>
            </a:pPr>
            <a:r>
              <a:rPr lang="pt-BR" sz="1600"/>
              <a:t>If the DHCPv4 server is not configured, does the dhcp service running on the router pose a security risk?</a:t>
            </a:r>
          </a:p>
          <a:p>
            <a:pPr marL="0" indent="0" rtl="0">
              <a:lnSpc>
                <a:spcPct val="85000"/>
              </a:lnSpc>
              <a:spcBef>
                <a:spcPct val="30000"/>
              </a:spcBef>
              <a:buNone/>
            </a:pPr>
            <a:r>
              <a:rPr lang="pt-BR" sz="1600"/>
              <a:t>Topic 7.3</a:t>
            </a:r>
          </a:p>
          <a:p>
            <a:pPr lvl="1" rtl="0">
              <a:lnSpc>
                <a:spcPct val="85000"/>
              </a:lnSpc>
              <a:spcBef>
                <a:spcPct val="30000"/>
              </a:spcBef>
            </a:pPr>
            <a:r>
              <a:rPr lang="pt-BR" sz="1600"/>
              <a:t>Ask the students or have a class discussion</a:t>
            </a:r>
          </a:p>
          <a:p>
            <a:pPr lvl="2" rtl="0">
              <a:lnSpc>
                <a:spcPct val="85000"/>
              </a:lnSpc>
              <a:spcBef>
                <a:spcPct val="30000"/>
              </a:spcBef>
            </a:pPr>
            <a:r>
              <a:rPr lang="pt-BR" sz="1600"/>
              <a:t>Based on your knowledge of DHCPv4 server configuration options, what options do you think most service providers make sure to provide to home router DHCPv4 clients?</a:t>
            </a:r>
          </a:p>
          <a:p>
            <a:pPr marL="261937" lvl="2" indent="0">
              <a:lnSpc>
                <a:spcPct val="85000"/>
              </a:lnSpc>
              <a:spcBef>
                <a:spcPct val="30000"/>
              </a:spcBef>
              <a:buNone/>
            </a:pPr>
            <a:endParaRPr lang="en-US" sz="1050" dirty="0"/>
          </a:p>
          <a:p>
            <a:pPr marL="630238" lvl="2" indent="-214313">
              <a:buFont typeface="Arial" panose="020B0604020202020204" pitchFamily="34" charset="0"/>
              <a:buChar char="•"/>
            </a:pPr>
            <a:endParaRPr lang="en-US" dirty="0"/>
          </a:p>
          <a:p>
            <a:pPr eaLnBrk="1" hangingPunct="1">
              <a:lnSpc>
                <a:spcPct val="85000"/>
              </a:lnSpc>
              <a:spcBef>
                <a:spcPct val="30000"/>
              </a:spcBef>
            </a:pPr>
            <a:endParaRPr lang="en-US" sz="1200" b="1" dirty="0">
              <a:solidFill>
                <a:srgbClr val="FF0000"/>
              </a:solidFill>
            </a:endParaRPr>
          </a:p>
          <a:p>
            <a:pPr eaLnBrk="1" hangingPunct="1">
              <a:lnSpc>
                <a:spcPct val="85000"/>
              </a:lnSpc>
              <a:spcBef>
                <a:spcPct val="30000"/>
              </a:spcBef>
            </a:pPr>
            <a:endParaRPr lang="en-US" sz="12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7" y="3809526"/>
            <a:ext cx="2368954" cy="902174"/>
          </a:xfrm>
        </p:spPr>
        <p:txBody>
          <a:bodyPr/>
          <a:lstStyle/>
          <a:p>
            <a:pPr rtl="0"/>
            <a:r>
              <a:rPr lang="pt-BR">
                <a:solidFill>
                  <a:schemeClr val="accent5">
                    <a:lumMod val="40000"/>
                    <a:lumOff val="60000"/>
                  </a:schemeClr>
                </a:solidFill>
              </a:rPr>
              <a:t>Switching, Routing, e Wireless Essentials v7.0 (SRWE)</a:t>
            </a:r>
          </a:p>
          <a:p>
            <a:endParaRPr lang="en-US" dirty="0"/>
          </a:p>
        </p:txBody>
      </p:sp>
      <p:sp>
        <p:nvSpPr>
          <p:cNvPr id="6" name="Title 5"/>
          <p:cNvSpPr>
            <a:spLocks noGrp="1"/>
          </p:cNvSpPr>
          <p:nvPr>
            <p:ph type="ctrTitle"/>
          </p:nvPr>
        </p:nvSpPr>
        <p:spPr>
          <a:xfrm>
            <a:off x="469497" y="2316480"/>
            <a:ext cx="6672708" cy="1080143"/>
          </a:xfrm>
        </p:spPr>
        <p:txBody>
          <a:bodyPr/>
          <a:lstStyle/>
          <a:p>
            <a:pPr rtl="0"/>
            <a:r>
              <a:rPr lang="pt-BR">
                <a:solidFill>
                  <a:schemeClr val="accent5">
                    <a:lumMod val="40000"/>
                    <a:lumOff val="60000"/>
                  </a:schemeClr>
                </a:solidFill>
              </a:rPr>
              <a:t>Módulo 7: DHCPv4</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5353</TotalTime>
  <Words>3160</Words>
  <Application>Microsoft Office PowerPoint</Application>
  <PresentationFormat>On-screen Show (16:9)</PresentationFormat>
  <Paragraphs>411</Paragraphs>
  <Slides>41</Slides>
  <Notes>39</Notes>
  <HiddenSlides>6</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Default Theme</vt:lpstr>
      <vt:lpstr>Módulo 7: DHCPv4</vt:lpstr>
      <vt:lpstr>Instructor Materials – Module 7 Planning Guide</vt:lpstr>
      <vt:lpstr>O que esperar neste módulo</vt:lpstr>
      <vt:lpstr>O que esperar neste módulo (Cont.)</vt:lpstr>
      <vt:lpstr>Check Your Understanding</vt:lpstr>
      <vt:lpstr>Module 7: Activities</vt:lpstr>
      <vt:lpstr>Module 7: Best Practices</vt:lpstr>
      <vt:lpstr>Module 7: Best Practices (Cont.)</vt:lpstr>
      <vt:lpstr>Módulo 7: DHCPv4</vt:lpstr>
      <vt:lpstr>Objetivos do módulo</vt:lpstr>
      <vt:lpstr>7.1 Conceitos DHCPv4</vt:lpstr>
      <vt:lpstr>Conceitos DHCPv4 Servidor e ClienteDHCPv4</vt:lpstr>
      <vt:lpstr>Conceitos DHCPv4OperaçãoDHCPv4</vt:lpstr>
      <vt:lpstr> Etapas de conceitos DHCPv4 para obter um leasing</vt:lpstr>
      <vt:lpstr> Etapas de conceitos DHCPv4 para renovar um leasing</vt:lpstr>
      <vt:lpstr>7.2 Configurar um servidor DHCPv4 do Cisco IOS</vt:lpstr>
      <vt:lpstr>Configurar um servidor DHCPv4 Cisco IOS DHCPv4 Servidor Cisco IOS DHCPv4</vt:lpstr>
      <vt:lpstr>Configurar as etapas do servidor DHCPv4 do Cisco IOS para configurar um servidor DHCPv4 do Cisco IOS</vt:lpstr>
      <vt:lpstr>Configurar um Cisco IOS DHCPv4 Server Etapas para Configurar um Servidor DHCPv4 do Cisco IOS (Cont.) </vt:lpstr>
      <vt:lpstr>Configurar umexemplo deconfiguraçãodo servidor DHCPv4 do Cisco IOS</vt:lpstr>
      <vt:lpstr>Configurar umaVerificação DHCPv4 do ServidorDHCPv4do Cisco IOS</vt:lpstr>
      <vt:lpstr>Configurar um servidor DHCPv4 Cisco IOS Verifique se o DHCPv4 está operacional</vt:lpstr>
      <vt:lpstr>Configurar um servidor DHCPv4 Cisco IOS Verifique se o DHCPv4 está Operacional (Cont.) </vt:lpstr>
      <vt:lpstr>Configurar um servidor DHCPv4 Cisco IOS Verifique se o DHCPv4 está Operacional (Cont.) </vt:lpstr>
      <vt:lpstr>Configurar um servidor DHCPv4 Cisco IOS Verifique se o DHCPv4 está Operacional (Cont.) </vt:lpstr>
      <vt:lpstr>Configurar um servidor DHCPv4 Cisco IOS Desativar o servidor DHCPv4 do Cisco IOS</vt:lpstr>
      <vt:lpstr>Configure a Cisco IOS DHCPv4 Server DHCPv4 Relay</vt:lpstr>
      <vt:lpstr>Configure a Cisco IOS DHCPv4 Server DHCPv4 Relay (Cont.)</vt:lpstr>
      <vt:lpstr>Configurar um servidor DHCPv4 Cisco IOS Outro Serviço Transmissões Relayed</vt:lpstr>
      <vt:lpstr>Configurar um Cisco IOS DHCPv4 Server Packet Tracer — Configurar DHCPv4</vt:lpstr>
      <vt:lpstr>7.3 Configurar um cliente DHCPv4</vt:lpstr>
      <vt:lpstr>Configure a DHCPv4 Client Cisco Router as a DHCPv4 Client</vt:lpstr>
      <vt:lpstr>Configurar umExemplo deConfiguraçãode Cliente DHCPv4</vt:lpstr>
      <vt:lpstr>Configure a DHCPv4 Client Home Router as a DHCPv4 Client</vt:lpstr>
      <vt:lpstr>7.4 Module Practice and Quiz</vt:lpstr>
      <vt:lpstr>Prática de módulo erastreador depacotes de quiz — Implementar DHCPv4</vt:lpstr>
      <vt:lpstr> Laboratório de Prática de Módulo e Questionário — Implementar DHCPv4</vt:lpstr>
      <vt:lpstr>Module Practice and Quiz What Did I Learn In This Module?</vt:lpstr>
      <vt:lpstr>Módulo Prática e Quiz O que aprendi neste módulo? (continuação)</vt:lpstr>
      <vt:lpstr>Module 7: DHCPv4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387</cp:revision>
  <dcterms:created xsi:type="dcterms:W3CDTF">2019-10-18T06:21:22Z</dcterms:created>
  <dcterms:modified xsi:type="dcterms:W3CDTF">2020-05-29T04:45:19Z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