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8"/>
  </p:notesMasterIdLst>
  <p:sldIdLst>
    <p:sldId id="513" r:id="rId2"/>
    <p:sldId id="730" r:id="rId3"/>
    <p:sldId id="1225" r:id="rId4"/>
    <p:sldId id="1071" r:id="rId5"/>
    <p:sldId id="1226" r:id="rId6"/>
    <p:sldId id="763" r:id="rId7"/>
    <p:sldId id="1052" r:id="rId8"/>
    <p:sldId id="1069" r:id="rId9"/>
    <p:sldId id="876" r:id="rId10"/>
    <p:sldId id="860" r:id="rId11"/>
    <p:sldId id="759" r:id="rId12"/>
    <p:sldId id="1108" r:id="rId13"/>
    <p:sldId id="1197" r:id="rId14"/>
    <p:sldId id="1198" r:id="rId15"/>
    <p:sldId id="1199" r:id="rId16"/>
    <p:sldId id="1103" r:id="rId17"/>
    <p:sldId id="1172" r:id="rId18"/>
    <p:sldId id="1222" r:id="rId19"/>
    <p:sldId id="1223" r:id="rId20"/>
    <p:sldId id="1203" r:id="rId21"/>
    <p:sldId id="1204" r:id="rId22"/>
    <p:sldId id="1205" r:id="rId23"/>
    <p:sldId id="1206" r:id="rId24"/>
    <p:sldId id="1171" r:id="rId25"/>
    <p:sldId id="1207" r:id="rId26"/>
    <p:sldId id="1208" r:id="rId27"/>
    <p:sldId id="1209" r:id="rId28"/>
    <p:sldId id="1224" r:id="rId29"/>
    <p:sldId id="1211" r:id="rId30"/>
    <p:sldId id="1195" r:id="rId31"/>
    <p:sldId id="1196" r:id="rId32"/>
    <p:sldId id="1212" r:id="rId33"/>
    <p:sldId id="1213" r:id="rId34"/>
    <p:sldId id="1214" r:id="rId35"/>
    <p:sldId id="1215" r:id="rId36"/>
    <p:sldId id="1216" r:id="rId37"/>
    <p:sldId id="1217" r:id="rId38"/>
    <p:sldId id="1218" r:id="rId39"/>
    <p:sldId id="1219" r:id="rId40"/>
    <p:sldId id="957" r:id="rId41"/>
    <p:sldId id="1176" r:id="rId42"/>
    <p:sldId id="1175" r:id="rId43"/>
    <p:sldId id="1220" r:id="rId44"/>
    <p:sldId id="1221" r:id="rId45"/>
    <p:sldId id="874" r:id="rId46"/>
    <p:sldId id="291"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1FE23-CD44-9E73-40B8-CEA4D4762171}" v="2" dt="2020-06-08T02:24:12.943"/>
    <p1510:client id="{CE9F028B-C17A-D46E-19F2-CB30B0F35840}" v="11" dt="2020-05-29T04:59:55.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2058" autoAdjust="0"/>
  </p:normalViewPr>
  <p:slideViewPr>
    <p:cSldViewPr snapToGrid="0" showGuides="1">
      <p:cViewPr varScale="1">
        <p:scale>
          <a:sx n="73" d="100"/>
          <a:sy n="73" d="100"/>
        </p:scale>
        <p:origin x="114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baseline="0"/>
              <a:t>Introdução às redes v</a:t>
            </a:r>
            <a:r>
              <a:rPr lang="pt-BR" b="0"/>
              <a:t>7.0 (ITN)</a:t>
            </a:r>
          </a:p>
          <a:p>
            <a:pPr rtl="0">
              <a:buFontTx/>
              <a:buNone/>
            </a:pPr>
            <a:r>
              <a:rPr lang="pt-BR">
                <a:solidFill>
                  <a:schemeClr val="accent5">
                    <a:lumMod val="40000"/>
                    <a:lumOff val="60000"/>
                  </a:schemeClr>
                </a:solidFill>
              </a:rPr>
              <a:t>Módulo 8: SLAAC e DHCPv6</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8.1 — Atribuição de GUA IPv6</a:t>
            </a:r>
          </a:p>
          <a:p>
            <a:pPr rtl="0"/>
            <a:r>
              <a:rPr lang="pt-BR"/>
              <a:t>8.1.1 — Configuração do Host IPv6</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8.1 — Atribuição de GUA IPv6</a:t>
            </a:r>
          </a:p>
          <a:p>
            <a:pPr rtl="0"/>
            <a:r>
              <a:rPr lang="pt-BR"/>
              <a:t>8.1.2 — </a:t>
            </a:r>
            <a:r>
              <a:rPr lang="pt-BR" sz="1200"/>
              <a:t>Endereço Local de Link de Host IPv6</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00684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8.1 — Atribuição de GUA IPv6</a:t>
            </a:r>
          </a:p>
          <a:p>
            <a:pPr rtl="0"/>
            <a:r>
              <a:rPr lang="pt-BR"/>
              <a:t>8.1.3 — </a:t>
            </a:r>
            <a:r>
              <a:rPr lang="pt-BR" sz="1200"/>
              <a:t>Atribuição IPv6 GUA</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815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8.1 — Atribuição de GUA IPv6</a:t>
            </a:r>
          </a:p>
          <a:p>
            <a:pPr rtl="0"/>
            <a:r>
              <a:rPr lang="pt-BR"/>
              <a:t>8.1.4 — Três Sinalizadores de Mensagem RA</a:t>
            </a:r>
          </a:p>
          <a:p>
            <a:pPr rtl="0"/>
            <a:r>
              <a:rPr lang="pt-BR"/>
              <a:t>8.1.5 — Verifique seu entendimento — Atribuição IPv6 GUA</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90310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baseline="0">
                <a:solidFill>
                  <a:schemeClr val="accent5">
                    <a:lumMod val="40000"/>
                    <a:lumOff val="60000"/>
                  </a:schemeClr>
                </a:solidFill>
              </a:rPr>
              <a:t>8 — </a:t>
            </a:r>
            <a:r>
              <a:rPr lang="pt-BR">
                <a:solidFill>
                  <a:schemeClr val="accent5">
                    <a:lumMod val="40000"/>
                    <a:lumOff val="60000"/>
                  </a:schemeClr>
                </a:solidFill>
              </a:rPr>
              <a:t>SLAAC e DHCPv6</a:t>
            </a:r>
          </a:p>
          <a:p>
            <a:pPr rtl="0">
              <a:buFontTx/>
              <a:buNone/>
            </a:pPr>
            <a:r>
              <a:rPr lang="pt-BR" sz="1200" b="0"/>
              <a:t>8.2 – SLAAC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8.2.1 — Visão geral do SLAAC</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8.2.2 — Habilitando o SLAAC</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64269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8.2.2 — Ativação do SLAAC (Cont.)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93084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8.2.3 — Método apenas SLAAC</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70170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8.2.4 — </a:t>
            </a:r>
            <a:r>
              <a:rPr lang="pt-BR" sz="1200"/>
              <a:t>Mensagens ICMPv6 RS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50242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8.2.5 — Processo de host para gerar ID de interface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6522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8.2 – SLAAC</a:t>
            </a:r>
          </a:p>
          <a:p>
            <a:pPr rtl="0"/>
            <a:r>
              <a:rPr lang="pt-BR"/>
              <a:t>8.2.6 – Duplicate Address Detection</a:t>
            </a:r>
          </a:p>
          <a:p>
            <a:pPr rtl="0"/>
            <a:r>
              <a:rPr lang="pt-BR"/>
              <a:t>8.2.7 – Check Your Understanding - SLAAC</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57041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pPr rtl="0"/>
            <a:r>
              <a:rPr lang="pt-BR"/>
              <a:t>8.3.1 — Etapas de operação do DHCPv6</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48672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pPr rtl="0"/>
            <a:r>
              <a:rPr lang="pt-BR"/>
              <a:t>8.3.2 — Operação DHCPv6 sem estado</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047146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pPr rtl="0"/>
            <a:r>
              <a:rPr lang="pt-BR"/>
              <a:t>8.3.3 — </a:t>
            </a:r>
            <a:r>
              <a:rPr lang="pt-BR" sz="1200"/>
              <a:t>Habilitar DHCPv6 sem estado em uma interface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84739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pPr rtl="0"/>
            <a:r>
              <a:rPr lang="pt-BR"/>
              <a:t>8.3.4 – Stateful DHCPv6 Operation</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53230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8.3 — DHCPv6</a:t>
            </a:r>
          </a:p>
          <a:p>
            <a:pPr rtl="0"/>
            <a:r>
              <a:rPr lang="pt-BR"/>
              <a:t>8.3.5 — </a:t>
            </a:r>
            <a:r>
              <a:rPr lang="pt-BR" sz="1200"/>
              <a:t>Habilitar DHCPv6 com estado em uma interface</a:t>
            </a:r>
          </a:p>
          <a:p>
            <a:pPr rtl="0"/>
            <a:r>
              <a:rPr lang="pt-BR" sz="1200"/>
              <a:t>8.3.6 — Verifique o seu entendimento — DHCPv6</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75009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77068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8.4.1 — Funções do roteador DHCPv6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93143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8.4.2 – </a:t>
            </a:r>
            <a:r>
              <a:rPr lang="pt-BR" sz="1200"/>
              <a:t>Configure a Stateless DHCPv6 Server</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89414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8.4.3 – </a:t>
            </a:r>
            <a:r>
              <a:rPr lang="pt-BR" sz="1200"/>
              <a:t>Configure a Stateless DHCPv6 Client</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756215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8.4.4 —</a:t>
            </a:r>
            <a:r>
              <a:rPr lang="pt-BR" sz="1200"/>
              <a:t>Confiar um Servidor DHCPv6 com estado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803006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8.4.5 —</a:t>
            </a:r>
            <a:r>
              <a:rPr lang="pt-BR" sz="1200"/>
              <a:t>Confiar um cliente DHCPv6 com estado</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738891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8.4.6 — Comandos de Verificação do Servidor DHCPv6</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476844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8.4.6 — Comandos de Verificação do Servidor DHCPv6 (Cont.)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722810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8.4.7 — Configurar um agente de retransmissão DHCPv6</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711921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8 – SLAAC e DHCPv6</a:t>
            </a:r>
          </a:p>
          <a:p>
            <a:pPr rtl="0"/>
            <a:r>
              <a:rPr lang="pt-BR"/>
              <a:t>8.4 — Configurar o Servidor DHCPv6</a:t>
            </a:r>
          </a:p>
          <a:p>
            <a:pPr rtl="0"/>
            <a:r>
              <a:rPr lang="pt-BR"/>
              <a:t>8.4.8 — Verificar o agente de retransmissão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8.4.9 - </a:t>
            </a:r>
            <a:r>
              <a:rPr lang="pt-BR" sz="1200" b="0" i="0" kern="1200">
                <a:solidFill>
                  <a:schemeClr val="tx1"/>
                </a:solidFill>
                <a:effectLst/>
                <a:latin typeface="+mn-lt"/>
                <a:ea typeface="+mn-ea"/>
                <a:cs typeface="+mn-cs"/>
              </a:rPr>
              <a:t>Verifique o seu entendimento - Configurar o servidor DHCPv6</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571015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8 – SLAAC e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8 – SLAAC e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8.5.1 — Laboratório — Configurar DHCPv6</a:t>
            </a:r>
          </a:p>
        </p:txBody>
      </p:sp>
    </p:spTree>
    <p:extLst>
      <p:ext uri="{BB962C8B-B14F-4D97-AF65-F5344CB8AC3E}">
        <p14:creationId xmlns:p14="http://schemas.microsoft.com/office/powerpoint/2010/main" val="257323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8 – SLAAC e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8.5.2 - O que aprendi neste módulo?</a:t>
            </a:r>
          </a:p>
        </p:txBody>
      </p:sp>
    </p:spTree>
    <p:extLst>
      <p:ext uri="{BB962C8B-B14F-4D97-AF65-F5344CB8AC3E}">
        <p14:creationId xmlns:p14="http://schemas.microsoft.com/office/powerpoint/2010/main" val="2253362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8 – SLAAC e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8.5.2 - O que aprendi neste módulo?</a:t>
            </a:r>
          </a:p>
        </p:txBody>
      </p:sp>
    </p:spTree>
    <p:extLst>
      <p:ext uri="{BB962C8B-B14F-4D97-AF65-F5344CB8AC3E}">
        <p14:creationId xmlns:p14="http://schemas.microsoft.com/office/powerpoint/2010/main" val="3640671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8 – SLAAC e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8.5.2 - O que aprendi neste módulo?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8.5.3 — Teste de Módulo — SLAAC e DHCPv6</a:t>
            </a:r>
          </a:p>
        </p:txBody>
      </p:sp>
    </p:spTree>
    <p:extLst>
      <p:ext uri="{BB962C8B-B14F-4D97-AF65-F5344CB8AC3E}">
        <p14:creationId xmlns:p14="http://schemas.microsoft.com/office/powerpoint/2010/main" val="2640846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baseline="0"/>
              <a:t>Introdução às redes v</a:t>
            </a:r>
            <a:r>
              <a:rPr lang="pt-BR" b="0"/>
              <a:t>7.0 (ITN)</a:t>
            </a:r>
          </a:p>
          <a:p>
            <a:pPr rtl="0">
              <a:buFontTx/>
              <a:buNone/>
            </a:pPr>
            <a:r>
              <a:rPr lang="pt-BR">
                <a:solidFill>
                  <a:schemeClr val="accent5">
                    <a:lumMod val="40000"/>
                    <a:lumOff val="60000"/>
                  </a:schemeClr>
                </a:solidFill>
              </a:rPr>
              <a:t>Módulo 8: SLAAC e DHCPv6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baseline="0">
                <a:solidFill>
                  <a:schemeClr val="accent5">
                    <a:lumMod val="40000"/>
                    <a:lumOff val="60000"/>
                  </a:schemeClr>
                </a:solidFill>
              </a:rPr>
              <a:t>8 — </a:t>
            </a:r>
            <a:r>
              <a:rPr lang="pt-BR">
                <a:solidFill>
                  <a:schemeClr val="accent5">
                    <a:lumMod val="40000"/>
                    <a:lumOff val="60000"/>
                  </a:schemeClr>
                </a:solidFill>
              </a:rPr>
              <a:t>SLAAC e DHCPv6</a:t>
            </a:r>
          </a:p>
          <a:p>
            <a:pPr rtl="0">
              <a:buFontTx/>
              <a:buNone/>
            </a:pPr>
            <a:r>
              <a:rPr lang="pt-BR" sz="1200" b="0"/>
              <a:t>8.0 - Introdução</a:t>
            </a:r>
          </a:p>
          <a:p>
            <a:pPr rtl="0">
              <a:lnSpc>
                <a:spcPct val="80000"/>
              </a:lnSpc>
              <a:buFontTx/>
              <a:buNone/>
            </a:pPr>
            <a:r>
              <a:rPr lang="pt-BR" sz="1200" kern="1200">
                <a:solidFill>
                  <a:schemeClr val="tx1"/>
                </a:solidFill>
                <a:latin typeface="Arial" charset="0"/>
                <a:ea typeface="ＭＳ Ｐゴシック" charset="0"/>
                <a:cs typeface="ＭＳ Ｐゴシック" charset="0"/>
              </a:rPr>
              <a:t>8.0.2- </a:t>
            </a:r>
            <a:r>
              <a:rPr lang="pt-BR" sz="1200" kern="1200">
                <a:solidFill>
                  <a:schemeClr val="tx1"/>
                </a:solidFill>
                <a:latin typeface="+mn-lt"/>
                <a:ea typeface="+mn-ea"/>
                <a:cs typeface="+mn-cs"/>
              </a:rPr>
              <a:t>O que</a:t>
            </a:r>
            <a:r>
              <a:rPr lang="pt-BR" sz="1200" kern="1200" baseline="0">
                <a:solidFill>
                  <a:schemeClr val="tx1"/>
                </a:solidFill>
                <a:latin typeface="+mn-lt"/>
                <a:ea typeface="+mn-ea"/>
                <a:cs typeface="+mn-cs"/>
              </a:rPr>
              <a:t> aprenderei a fazer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1200" baseline="0">
                <a:solidFill>
                  <a:schemeClr val="accent5">
                    <a:lumMod val="40000"/>
                    <a:lumOff val="60000"/>
                  </a:schemeClr>
                </a:solidFill>
              </a:rPr>
              <a:t>8 — </a:t>
            </a:r>
            <a:r>
              <a:rPr lang="pt-BR">
                <a:solidFill>
                  <a:schemeClr val="accent5">
                    <a:lumMod val="40000"/>
                    <a:lumOff val="60000"/>
                  </a:schemeClr>
                </a:solidFill>
              </a:rPr>
              <a:t>SLAAC e DHCPv6</a:t>
            </a:r>
          </a:p>
          <a:p>
            <a:pPr rtl="0">
              <a:buFontTx/>
              <a:buNone/>
            </a:pPr>
            <a:r>
              <a:rPr lang="pt-BR" sz="1200" b="0"/>
              <a:t>8.1 — Atribuição de GUA IPv6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8: SLAAC e DHCPv6</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SLAAC e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Objetivo do módulo</a:t>
            </a:r>
            <a:r>
              <a:rPr lang="pt-BR" sz="1400">
                <a:solidFill>
                  <a:schemeClr val="tx1"/>
                </a:solidFill>
                <a:ea typeface="Calibri" panose="020F0502020204030204" pitchFamily="34" charset="0"/>
                <a:cs typeface="Calibri" panose="020F0502020204030204" pitchFamily="34" charset="0"/>
              </a:rPr>
              <a:t>: </a:t>
            </a:r>
            <a:r>
              <a:rPr lang="pt-BR"/>
              <a:t> Configurar alocação de endereço dinâmico em redes IPv6. </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Atribuição de endereço unicast global IPv6</a:t>
                      </a:r>
                    </a:p>
                  </a:txBody>
                  <a:tcPr marL="47625" marR="47625" marT="47625" marB="47625" anchor="ctr">
                    <a:solidFill>
                      <a:schemeClr val="accent1"/>
                    </a:solidFill>
                  </a:tcPr>
                </a:tc>
                <a:tc>
                  <a:txBody>
                    <a:bodyPr/>
                    <a:lstStyle/>
                    <a:p>
                      <a:pPr rtl="0" fontAlgn="ctr"/>
                      <a:r>
                        <a:rPr lang="pt-BR" b="0">
                          <a:effectLst/>
                        </a:rPr>
                        <a:t>Explique como um host IPv6 pode adquirir sua configuração IPv6.</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SLAAC</a:t>
                      </a:r>
                    </a:p>
                  </a:txBody>
                  <a:tcPr marL="47625" marR="47625" marT="47625" marB="47625" anchor="ctr">
                    <a:solidFill>
                      <a:schemeClr val="accent1"/>
                    </a:solidFill>
                  </a:tcPr>
                </a:tc>
                <a:tc>
                  <a:txBody>
                    <a:bodyPr/>
                    <a:lstStyle/>
                    <a:p>
                      <a:pPr rtl="0" fontAlgn="ctr"/>
                      <a:r>
                        <a:rPr lang="pt-BR" b="0">
                          <a:effectLst/>
                        </a:rPr>
                        <a:t>Explique a operação do SLAAC.</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DHCPv6</a:t>
                      </a:r>
                    </a:p>
                  </a:txBody>
                  <a:tcPr marL="47625" marR="47625" marT="47625" marB="47625" anchor="ctr">
                    <a:solidFill>
                      <a:schemeClr val="accent1"/>
                    </a:solidFill>
                  </a:tcPr>
                </a:tc>
                <a:tc>
                  <a:txBody>
                    <a:bodyPr/>
                    <a:lstStyle/>
                    <a:p>
                      <a:pPr rtl="0" fontAlgn="ctr"/>
                      <a:r>
                        <a:rPr lang="pt-BR" b="0">
                          <a:effectLst/>
                        </a:rPr>
                        <a:t>Explain the operation of DHCPv6</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Configurar o Servidor DHCPv6</a:t>
                      </a:r>
                    </a:p>
                  </a:txBody>
                  <a:tcPr marL="47625" marR="47625" marT="47625" marB="47625" anchor="ctr">
                    <a:solidFill>
                      <a:schemeClr val="accent1"/>
                    </a:solidFill>
                  </a:tcPr>
                </a:tc>
                <a:tc>
                  <a:txBody>
                    <a:bodyPr/>
                    <a:lstStyle/>
                    <a:p>
                      <a:pPr rtl="0" fontAlgn="ctr"/>
                      <a:r>
                        <a:rPr lang="pt-BR" b="0">
                          <a:effectLst/>
                        </a:rPr>
                        <a:t>Configure um servidor DHCPv6 com e sem estado.</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8.1 Atribuição de GUA IPv6</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Configuração de Host IPv6 de Atribuição de GUAIPv6</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rtl="0"/>
            <a:r>
              <a:rPr lang="pt-BR" sz="1600">
                <a:solidFill>
                  <a:srgbClr val="000000"/>
                </a:solidFill>
              </a:rPr>
              <a:t>Em um roteador, um endereço unicast global IPv6 (GUA) é configurado manualmente usando o comando  </a:t>
            </a:r>
            <a:r>
              <a:rPr lang="pt-BR" sz="1600" b="1">
                <a:solidFill>
                  <a:srgbClr val="000000"/>
                </a:solidFill>
              </a:rPr>
              <a:t>ipv6-address</a:t>
            </a:r>
            <a:r>
              <a:rPr lang="pt-BR" sz="1600" b="1" i="1">
                <a:solidFill>
                  <a:srgbClr val="000000"/>
                </a:solidFill>
              </a:rPr>
              <a:t>/</a:t>
            </a:r>
            <a:r>
              <a:rPr lang="pt-BR" sz="1600" i="1">
                <a:solidFill>
                  <a:srgbClr val="000000"/>
                </a:solidFill>
              </a:rPr>
              <a:t>prefix-length</a:t>
            </a:r>
            <a:r>
              <a:rPr lang="pt-BR" sz="1600">
                <a:solidFill>
                  <a:srgbClr val="000000"/>
                </a:solidFill>
              </a:rPr>
              <a:t>interface configuration.</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Um host Windows também pode ser configurado manualmente com uma configuração de endereço IPv6 GUA, conforme mostrado na figura.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No entanto, inserir manualmente um GUA IPv6 pode ser demorado e suscetível a erros.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Portanto, a maioria dos hosts do Windows estão habilitados para adquirir dinamicamente uma configuração IPv6 GUA.</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IPv6 GUA Atribuição</a:t>
            </a:r>
            <a:br>
              <a:rPr lang="en-US" dirty="0"/>
            </a:br>
            <a:r>
              <a:rPr lang="pt-BR" sz="2400"/>
              <a:t>IPv6 Endereço Local do Host IPv6</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rtl="0"/>
            <a:r>
              <a:rPr lang="pt-BR" sz="1600">
                <a:solidFill>
                  <a:srgbClr val="000000"/>
                </a:solidFill>
              </a:rPr>
              <a:t>Se o endereçamento IPv6 automático estiver selecionado, o host usará uma mensagem RA (Internet Control Message Protocol versão 6) Router Advertisement (ICMPv6) para ajudá-lo a configurar automaticamente uma configuração IPv6.</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O endereço de link local IPv6 é criado automaticamente pelo host quando ele é inicializado e a interface Ethernet está ativa. </a:t>
            </a:r>
          </a:p>
          <a:p>
            <a:pPr marL="342900" indent="-342900" algn="l" rtl="0">
              <a:buFont typeface="Arial" panose="020B0604020202020204" pitchFamily="34" charset="0"/>
              <a:buChar char="•"/>
            </a:pPr>
            <a:r>
              <a:rPr lang="pt-BR" sz="1600">
                <a:solidFill>
                  <a:srgbClr val="000000"/>
                </a:solidFill>
              </a:rPr>
              <a:t>A interface não criou um GUA IPv6 na saída porque o segmento de rede não tinha um roteador para fornecer instruções de configuração de rede para o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744852"/>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b="1">
                <a:solidFill>
                  <a:srgbClr val="000000"/>
                </a:solidFill>
              </a:rPr>
              <a:t>Observação:</a:t>
            </a:r>
            <a:r>
              <a:rPr lang="pt-BR" sz="1600">
                <a:solidFill>
                  <a:srgbClr val="000000"/>
                </a:solidFill>
              </a:rPr>
              <a:t> O “%” e o número no final do endereço de link local são conhecidos como ID de zona ou ID de escopo e são usados pelo SO para associar o LLA a uma interface específica. </a:t>
            </a:r>
          </a:p>
          <a:p>
            <a:pPr marL="342900" indent="-342900" algn="l" rtl="0">
              <a:buFont typeface="Arial" panose="020B0604020202020204" pitchFamily="34" charset="0"/>
              <a:buChar char="•"/>
            </a:pPr>
            <a:r>
              <a:rPr lang="pt-BR" sz="1600" b="1">
                <a:solidFill>
                  <a:srgbClr val="000000"/>
                </a:solidFill>
              </a:rPr>
              <a:t>Note</a:t>
            </a:r>
            <a:r>
              <a:rPr lang="pt-BR" sz="1600">
                <a:solidFill>
                  <a:srgbClr val="000000"/>
                </a:solidFill>
              </a:rPr>
              <a:t>: DHCPv6 is defined in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Atribuição IPv6 GUA de</a:t>
            </a:r>
            <a:r>
              <a:rPr lang="pt-BR" sz="2400"/>
              <a:t>GUAIPv6</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2" y="731838"/>
            <a:ext cx="8345488" cy="731838"/>
          </a:xfrm>
        </p:spPr>
        <p:txBody>
          <a:bodyPr/>
          <a:lstStyle/>
          <a:p>
            <a:pPr marL="0" indent="0" algn="l" rtl="0"/>
            <a:r>
              <a:rPr lang="pt-BR" sz="1600">
                <a:solidFill>
                  <a:srgbClr val="000000"/>
                </a:solidFill>
              </a:rPr>
              <a:t>Por padrão, um roteador habilitado para IPv6 envia periodicamente RAS ICMPv6, o que simplifica como um host pode criar ou adquirir dinamicamente sua configuração IPv6.</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2" y="1463677"/>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Um host pode ser atribuído dinamicamente a um GUA usando serviços sem estado e sem estado.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Todos os métodos sem estado e stateful neste módulo usam mensagens de RA ICMPv6 para sugerir ao host como criar ou adquirir sua configuração IPv6.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Embora os sistemas operacionais host sigam a sugestão do RA, a decisão real é, em última análise, até o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pPr rtl="0"/>
            <a:r>
              <a:rPr lang="pt-BR" sz="1600"/>
              <a:t>Atribuição IPv6 GUA</a:t>
            </a:r>
            <a:br>
              <a:rPr lang="en-US" dirty="0"/>
            </a:br>
            <a:r>
              <a:rPr lang="pt-BR" sz="2400"/>
              <a:t>Três Sinalizadores de Mensagem RA</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rtl="0"/>
            <a:r>
              <a:rPr lang="pt-BR" sz="1600">
                <a:solidFill>
                  <a:srgbClr val="000000"/>
                </a:solidFill>
              </a:rPr>
              <a:t>Como um cliente obtém um GUA IPv6 depende das configurações na mensagem RA.</a:t>
            </a:r>
          </a:p>
          <a:p>
            <a:pPr marL="342900" indent="-342900" algn="l">
              <a:buFont typeface="Arial" panose="020B0604020202020204" pitchFamily="34" charset="0"/>
              <a:buChar char="•"/>
            </a:pPr>
            <a:endParaRPr lang="en-CA" sz="400" dirty="0">
              <a:solidFill>
                <a:srgbClr val="000000"/>
              </a:solidFill>
            </a:endParaRPr>
          </a:p>
          <a:p>
            <a:pPr marL="0" indent="0" algn="l" rtl="0"/>
            <a:r>
              <a:rPr lang="pt-BR" sz="1600">
                <a:solidFill>
                  <a:srgbClr val="000000"/>
                </a:solidFill>
              </a:rPr>
              <a:t>Uma mensagem de RA ICMPv6 inclui os três sinalizadores a seguir:</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518252"/>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rtl="0">
              <a:buFont typeface="Arial" panose="020B0604020202020204" pitchFamily="34" charset="0"/>
              <a:buChar char="•"/>
            </a:pPr>
            <a:r>
              <a:rPr lang="pt-BR" sz="1600" b="1">
                <a:solidFill>
                  <a:srgbClr val="000000"/>
                </a:solidFill>
              </a:rPr>
              <a:t>Um sinalizador</a:t>
            </a:r>
            <a:r>
              <a:rPr lang="pt-BR" sz="1600">
                <a:solidFill>
                  <a:srgbClr val="000000"/>
                </a:solidFill>
              </a:rPr>
              <a:t> - O sinalizador de configuração automática de endereço significa usar a configuração automática de endereço sem estado (SLAAC) para criar um GUA IPv6</a:t>
            </a:r>
          </a:p>
          <a:p>
            <a:pPr marL="415985" lvl="1" indent="-342900" rtl="0">
              <a:buFont typeface="Arial" panose="020B0604020202020204" pitchFamily="34" charset="0"/>
              <a:buChar char="•"/>
            </a:pPr>
            <a:r>
              <a:rPr lang="pt-BR" sz="1600" b="1">
                <a:solidFill>
                  <a:srgbClr val="000000"/>
                </a:solidFill>
              </a:rPr>
              <a:t>O flag</a:t>
            </a:r>
            <a:r>
              <a:rPr lang="pt-BR" sz="1600">
                <a:solidFill>
                  <a:srgbClr val="000000"/>
                </a:solidFill>
              </a:rPr>
              <a:t> - The Other Configuration flag signifies that additional information is available from a stateless DHCPv6 server.</a:t>
            </a:r>
          </a:p>
          <a:p>
            <a:pPr marL="415985" lvl="1" indent="-342900" rtl="0">
              <a:buFont typeface="Arial" panose="020B0604020202020204" pitchFamily="34" charset="0"/>
              <a:buChar char="•"/>
            </a:pPr>
            <a:r>
              <a:rPr lang="pt-BR" sz="1600" b="1">
                <a:solidFill>
                  <a:srgbClr val="000000"/>
                </a:solidFill>
              </a:rPr>
              <a:t>Sinalizador M</a:t>
            </a:r>
            <a:r>
              <a:rPr lang="pt-BR" sz="1600">
                <a:solidFill>
                  <a:srgbClr val="000000"/>
                </a:solidFill>
              </a:rPr>
              <a:t> - O sinalizador de configuração de endereço gerenciado significa usar um servidor DHCPv6 com estado para obter um GUA IPv6. </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474662" y="4015807"/>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Usando diferentes combinações dos sinalizadores A, O e M, as mensagens RA informam o host sobre as opções dinâmicas disponíveis.</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466607"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8.2 ESLAACO</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Visão geral doSLAAC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Nem todas as redes têm acesso a um servidor DHCPv6, mas todos os dispositivos em uma rede IPv6 precisam de um GUA. O método SLAAC permite que os hosts criem seu próprio endereço unicast global IPv6 exclusivo sem os serviços de um servidor DHCPv6.</a:t>
            </a:r>
          </a:p>
          <a:p>
            <a:pPr marL="415985" lvl="1" indent="-342900" rtl="0">
              <a:buFont typeface="Arial" panose="020B0604020202020204" pitchFamily="34" charset="0"/>
              <a:buChar char="•"/>
            </a:pPr>
            <a:r>
              <a:rPr lang="pt-BR" sz="1600">
                <a:solidFill>
                  <a:srgbClr val="000000"/>
                </a:solidFill>
              </a:rPr>
              <a:t>O SLAAC é um serviço sem estado, o que significa que não há nenhum servidor que mantenha informações de endereço de rede para saber quais endereços IPv6 estão sendo usados e quais estão disponíveis.</a:t>
            </a:r>
          </a:p>
          <a:p>
            <a:pPr marL="415985" lvl="1" indent="-342900" rtl="0">
              <a:buFont typeface="Arial" panose="020B0604020202020204" pitchFamily="34" charset="0"/>
              <a:buChar char="•"/>
            </a:pPr>
            <a:r>
              <a:rPr lang="pt-BR" sz="1600">
                <a:solidFill>
                  <a:srgbClr val="000000"/>
                </a:solidFill>
              </a:rPr>
              <a:t>O SLAAC envia mensagens periódicas de RA ICMPv6 (ou seja, a cada 200 segundos) fornecendo endereçamento e outras informações de configuração para os hosts configurarem automaticamente seu endereço IPv6 com base nas informações no RA.</a:t>
            </a:r>
          </a:p>
          <a:p>
            <a:pPr marL="415985" lvl="1" indent="-342900" rtl="0">
              <a:buFont typeface="Arial" panose="020B0604020202020204" pitchFamily="34" charset="0"/>
              <a:buChar char="•"/>
            </a:pPr>
            <a:r>
              <a:rPr lang="pt-BR" sz="1600">
                <a:solidFill>
                  <a:srgbClr val="000000"/>
                </a:solidFill>
              </a:rPr>
              <a:t>Um host também pode enviar uma mensagem de solicitação de roteador (RS) solicitando um RA.</a:t>
            </a:r>
          </a:p>
          <a:p>
            <a:pPr marL="415985" lvl="1" indent="-342900" rtl="0">
              <a:buFont typeface="Arial" panose="020B0604020202020204" pitchFamily="34" charset="0"/>
              <a:buChar char="•"/>
            </a:pPr>
            <a:r>
              <a:rPr lang="pt-BR" sz="1600">
                <a:solidFill>
                  <a:srgbClr val="000000"/>
                </a:solidFill>
              </a:rPr>
              <a:t>O SLAAC pode ser implantado apenas como SLAAC ou SLAAC com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SLAAC</a:t>
            </a:r>
            <a:br>
              <a:rPr lang="en-US" dirty="0"/>
            </a:br>
            <a:r>
              <a:rPr lang="pt-BR" sz="2400"/>
              <a:t>Habilitando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21029" y="731837"/>
            <a:ext cx="5222050" cy="3689897"/>
          </a:xfrm>
        </p:spPr>
        <p:txBody>
          <a:bodyPr/>
          <a:lstStyle/>
          <a:p>
            <a:pPr marL="0" indent="0" algn="l" rtl="0"/>
            <a:r>
              <a:rPr lang="pt-BR" sz="1600">
                <a:solidFill>
                  <a:srgbClr val="000000"/>
                </a:solidFill>
              </a:rPr>
              <a:t>O R1 G0/0/1 foi configurado com os endereços IPv6 GUA e link-local indicados. </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Os endereços IPv6 R1 G0/0/01 incluem:</a:t>
            </a:r>
          </a:p>
          <a:p>
            <a:pPr marL="415985" lvl="1" indent="-342900" rtl="0">
              <a:buFont typeface="Arial" panose="020B0604020202020204" pitchFamily="34" charset="0"/>
              <a:buChar char="•"/>
            </a:pPr>
            <a:r>
              <a:rPr lang="pt-BR" sz="1600" b="1">
                <a:solidFill>
                  <a:srgbClr val="000000"/>
                </a:solidFill>
              </a:rPr>
              <a:t>Endereço IPv6 de link local</a:t>
            </a:r>
            <a:r>
              <a:rPr lang="pt-BR" sz="1600">
                <a:solidFill>
                  <a:srgbClr val="000000"/>
                </a:solidFill>
              </a:rPr>
              <a:t> - fe80: :1</a:t>
            </a:r>
          </a:p>
          <a:p>
            <a:pPr marL="415985" lvl="1" indent="-342900" rtl="0">
              <a:buFont typeface="Arial" panose="020B0604020202020204" pitchFamily="34" charset="0"/>
              <a:buChar char="•"/>
            </a:pPr>
            <a:r>
              <a:rPr lang="pt-BR" sz="1600" b="1">
                <a:solidFill>
                  <a:srgbClr val="000000"/>
                </a:solidFill>
              </a:rPr>
              <a:t>GUA/sub-rede</a:t>
            </a:r>
            <a:r>
              <a:rPr lang="pt-BR" sz="1600">
                <a:solidFill>
                  <a:srgbClr val="000000"/>
                </a:solidFill>
              </a:rPr>
              <a:t> - 2001:db8:acad:1: :1, 2001:db8:acad:1: :/64</a:t>
            </a:r>
          </a:p>
          <a:p>
            <a:pPr marL="415985" lvl="1" indent="-342900" rtl="0">
              <a:buFont typeface="Arial" panose="020B0604020202020204" pitchFamily="34" charset="0"/>
              <a:buChar char="•"/>
            </a:pPr>
            <a:r>
              <a:rPr lang="pt-BR" sz="1600" b="1">
                <a:solidFill>
                  <a:srgbClr val="000000"/>
                </a:solidFill>
              </a:rPr>
              <a:t>Grupo de todos os nós IPv6</a:t>
            </a:r>
            <a:r>
              <a:rPr lang="pt-BR" sz="1600">
                <a:solidFill>
                  <a:srgbClr val="000000"/>
                </a:solidFill>
              </a:rPr>
              <a:t> - ff02: :1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O R1 está configurado para ingressar em todos os grupos de multicast IPv6 e começar a enviar mensagens RA contendo informações de configuração de endereço para hosts usando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SLAAC</a:t>
            </a:r>
            <a:br>
              <a:rPr lang="en-US" dirty="0"/>
            </a:br>
            <a:r>
              <a:rPr lang="pt-BR" sz="2400"/>
              <a:t>Habilitando SLAAC (Cont.) </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rtl="0"/>
            <a:r>
              <a:rPr lang="pt-BR" sz="1600">
                <a:solidFill>
                  <a:srgbClr val="000000"/>
                </a:solidFill>
              </a:rPr>
              <a:t>O grupo IPv6 de todos os roteadores responde ao endereço multicast IPv6 ff02 :: 2.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O comando</a:t>
            </a:r>
            <a:r>
              <a:rPr lang="pt-BR" sz="1600" b="1">
                <a:solidFill>
                  <a:srgbClr val="000000"/>
                </a:solidFill>
              </a:rPr>
              <a:t> show ipv6 interface</a:t>
            </a:r>
            <a:r>
              <a:rPr lang="pt-BR" sz="1600">
                <a:solidFill>
                  <a:srgbClr val="000000"/>
                </a:solidFill>
              </a:rPr>
              <a:t> verifica se R1 se juntou ao grupo de todos os roteadores IPv6 (i.e., ff02: :2).</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R1 agora começará a enviar mensagens RA a cada 200 segundos para o endereço de multicast de todos nós IPv6 ff02: :1.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8 Planning Guide</a:t>
            </a:r>
          </a:p>
        </p:txBody>
      </p:sp>
      <p:sp>
        <p:nvSpPr>
          <p:cNvPr id="4099" name="Rectangle 34"/>
          <p:cNvSpPr>
            <a:spLocks noGrp="1" noChangeArrowheads="1"/>
          </p:cNvSpPr>
          <p:nvPr>
            <p:ph idx="1"/>
          </p:nvPr>
        </p:nvSpPr>
        <p:spPr>
          <a:xfrm>
            <a:off x="145357" y="808180"/>
            <a:ext cx="8807054"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Método somenteSLAAC SLAAC</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rtl="0"/>
            <a:r>
              <a:rPr lang="pt-BR" sz="1600">
                <a:solidFill>
                  <a:srgbClr val="000000"/>
                </a:solidFill>
              </a:rPr>
              <a:t>As mensagens RA de R1 têm os seguintes sinalizadores definidos:</a:t>
            </a:r>
          </a:p>
          <a:p>
            <a:pPr marL="415985" lvl="1" indent="-342900" rtl="0">
              <a:buFont typeface="Arial" panose="020B0604020202020204" pitchFamily="34" charset="0"/>
              <a:buChar char="•"/>
            </a:pPr>
            <a:r>
              <a:rPr lang="pt-BR" b="1">
                <a:solidFill>
                  <a:srgbClr val="000000"/>
                </a:solidFill>
              </a:rPr>
              <a:t>A = 1 — </a:t>
            </a:r>
            <a:r>
              <a:rPr lang="pt-BR">
                <a:solidFill>
                  <a:srgbClr val="000000"/>
                </a:solidFill>
              </a:rPr>
              <a:t>Informa o cliente a usar o prefixo IPv6 GUA no RA e criar dinamicamente seu próprio ID de interface. </a:t>
            </a:r>
          </a:p>
          <a:p>
            <a:pPr marL="415985" lvl="1" indent="-342900" rtl="0">
              <a:buFont typeface="Arial" panose="020B0604020202020204" pitchFamily="34" charset="0"/>
              <a:buChar char="•"/>
            </a:pPr>
            <a:r>
              <a:rPr lang="pt-BR" b="1">
                <a:solidFill>
                  <a:srgbClr val="000000"/>
                </a:solidFill>
              </a:rPr>
              <a:t>O = 0</a:t>
            </a:r>
            <a:r>
              <a:rPr lang="pt-BR">
                <a:solidFill>
                  <a:srgbClr val="000000"/>
                </a:solidFill>
              </a:rPr>
              <a:t> e </a:t>
            </a:r>
            <a:r>
              <a:rPr lang="pt-BR" b="1">
                <a:solidFill>
                  <a:srgbClr val="000000"/>
                </a:solidFill>
              </a:rPr>
              <a:t>M = 0</a:t>
            </a:r>
            <a:r>
              <a:rPr lang="pt-BR">
                <a:solidFill>
                  <a:srgbClr val="000000"/>
                </a:solidFill>
              </a:rPr>
              <a:t> — Informa o cliente a usar também as informações adicionais na mensagem RA (ou seja, servidor DNS, MTU e informações de gateway padrão).</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pt-BR" sz="1600">
                <a:solidFill>
                  <a:srgbClr val="000000"/>
                </a:solidFill>
              </a:rPr>
              <a:t>O comando </a:t>
            </a:r>
            <a:r>
              <a:rPr lang="pt-BR" sz="1600" b="1">
                <a:solidFill>
                  <a:srgbClr val="000000"/>
                </a:solidFill>
              </a:rPr>
              <a:t>ipconfig</a:t>
            </a:r>
            <a:r>
              <a:rPr lang="pt-BR" sz="1600">
                <a:solidFill>
                  <a:srgbClr val="000000"/>
                </a:solidFill>
              </a:rPr>
              <a:t> do Windows confirma que PC1 gerou um GUS IPv6 usando o RA R1.</a:t>
            </a:r>
          </a:p>
          <a:p>
            <a:pPr marL="342900" indent="-342900" algn="l" rtl="0">
              <a:buFont typeface="Arial" panose="020B0604020202020204" pitchFamily="34" charset="0"/>
              <a:buChar char="•"/>
            </a:pPr>
            <a:r>
              <a:rPr lang="pt-BR" sz="1600">
                <a:solidFill>
                  <a:srgbClr val="000000"/>
                </a:solidFill>
              </a:rPr>
              <a:t>O endereço de gateway padrão é LLA da interface R1 G0/0/1.</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Mensagens SLAACICMPv6 RS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rtl="0"/>
            <a:r>
              <a:rPr lang="pt-BR" sz="1600">
                <a:solidFill>
                  <a:srgbClr val="000000"/>
                </a:solidFill>
              </a:rPr>
              <a:t>Um roteador envia mensagens RA a cada 200 segundos ou quando recebe uma mensagem RS de um host.</a:t>
            </a:r>
          </a:p>
          <a:p>
            <a:pPr marL="342900" indent="-342900" algn="l" rtl="0">
              <a:buFont typeface="Arial" panose="020B0604020202020204" pitchFamily="34" charset="0"/>
              <a:buChar char="•"/>
            </a:pPr>
            <a:r>
              <a:rPr lang="pt-BR" sz="1600">
                <a:solidFill>
                  <a:srgbClr val="000000"/>
                </a:solidFill>
              </a:rPr>
              <a:t>Hosts habilitados para IPv6 que desejam obter informações de endereçamento IPv6 enviam uma mensagem RS para o endereço multicast de todos os roteadores IPv6 ff02: :2.</a:t>
            </a:r>
          </a:p>
          <a:p>
            <a:pPr marL="342900" indent="-34290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A figura ilustra como um host inicia o método SLAAC.</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693346"/>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rtl="0">
              <a:buFont typeface="+mj-lt"/>
              <a:buAutoNum type="arabicPeriod"/>
            </a:pPr>
            <a:r>
              <a:rPr lang="pt-BR" sz="1600">
                <a:solidFill>
                  <a:srgbClr val="000000"/>
                </a:solidFill>
              </a:rPr>
              <a:t>O PC1 acaba de inicializar-se e envia uma mensagem RS para o endereço multicast de todos os roteadores IPv6 de ff02: :2 solicitando um RA.</a:t>
            </a:r>
          </a:p>
          <a:p>
            <a:pPr marL="415985" lvl="1" indent="-342900" rtl="0">
              <a:buFont typeface="+mj-lt"/>
              <a:buAutoNum type="arabicPeriod"/>
            </a:pPr>
            <a:r>
              <a:rPr lang="pt-BR" sz="1600">
                <a:solidFill>
                  <a:srgbClr val="000000"/>
                </a:solidFill>
              </a:rPr>
              <a:t>R1 gera um RA e, em seguida, envia a mensagem de RA para o endereço de multicast de todos nós IPv6 ff02: :1. O PC1 usa essas informações para criar um GUA IPv6 exclusivo.</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Processo dehost SLAAC para gerar ID de interface</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Usando o SLAAC, um host adquire suas informações de sub-rede IPv6 de 64 bits do RA do roteador e deve gerar o identificador de interface (ID) de 64 bits restante usando:</a:t>
            </a:r>
          </a:p>
          <a:p>
            <a:pPr marL="415985" lvl="1" indent="-342900" rtl="0">
              <a:buFont typeface="Arial" panose="020B0604020202020204" pitchFamily="34" charset="0"/>
              <a:buChar char="•"/>
            </a:pPr>
            <a:r>
              <a:rPr lang="pt-BR" sz="1600" b="1">
                <a:solidFill>
                  <a:srgbClr val="000000"/>
                </a:solidFill>
              </a:rPr>
              <a:t>Randomly generated</a:t>
            </a:r>
            <a:r>
              <a:rPr lang="pt-BR" sz="1600">
                <a:solidFill>
                  <a:srgbClr val="000000"/>
                </a:solidFill>
              </a:rPr>
              <a:t> - The 64-bit interface ID is randomly generated by the client operating system. Este é o método agora usado pelos hosts do Windows 10. </a:t>
            </a:r>
          </a:p>
          <a:p>
            <a:pPr marL="415985" lvl="1" indent="-342900" rtl="0">
              <a:buFont typeface="Arial" panose="020B0604020202020204" pitchFamily="34" charset="0"/>
              <a:buChar char="•"/>
            </a:pPr>
            <a:r>
              <a:rPr lang="pt-BR" sz="1600" b="1">
                <a:solidFill>
                  <a:srgbClr val="000000"/>
                </a:solidFill>
              </a:rPr>
              <a:t>EUI-64</a:t>
            </a:r>
            <a:r>
              <a:rPr lang="pt-BR" sz="1600">
                <a:solidFill>
                  <a:srgbClr val="000000"/>
                </a:solidFill>
              </a:rPr>
              <a:t> - O host cria um ID de interface usando seu endereço MAC de 48 bits e insere o valor hexadecimal de fffe no meio do endereço. Alguns sistemas operacionais padrão para o ID de interface gerado aleatoriamente em vez do método EUI-64, devido a preocupações de privacidade. Isso ocorre porque o endereço MAC Ethernet do host é usado pelo EUI-64 para criar o ID da interface. </a:t>
            </a:r>
          </a:p>
          <a:p>
            <a:pPr marL="342900" indent="-342900" algn="l">
              <a:buFont typeface="Arial" panose="020B0604020202020204" pitchFamily="34" charset="0"/>
              <a:buChar char="•"/>
            </a:pPr>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Windows, Linux e Mac OS permitem que o usuário modifique a geração do ID da interface para ser gerado aleatoriamente ou para usar EUI-64.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SLAAC</a:t>
            </a:r>
            <a:br>
              <a:rPr lang="en-US" dirty="0"/>
            </a:br>
            <a:r>
              <a:rPr lang="pt-BR" sz="240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host SLAAC pode usar o seguinte processo DAD (Duplicate Address Detection) para garantir que o IPv6 GUA é exclusivo.</a:t>
            </a:r>
          </a:p>
          <a:p>
            <a:pPr marL="415985" lvl="1" indent="-342900" rtl="0">
              <a:buFont typeface="Arial" panose="020B0604020202020204" pitchFamily="34" charset="0"/>
              <a:buChar char="•"/>
            </a:pPr>
            <a:r>
              <a:rPr lang="pt-BR" sz="1600">
                <a:solidFill>
                  <a:srgbClr val="000000"/>
                </a:solidFill>
              </a:rPr>
              <a:t>O host envia uma mensagem ICMPv6 Neighbor Solicitation (NS) com um endereço multicast de nó solicitado especialmente construído contendo os últimos 24 bits do endereço IPv6 do host.</a:t>
            </a:r>
          </a:p>
          <a:p>
            <a:pPr marL="415985" lvl="1" indent="-342900" rtl="0">
              <a:buFont typeface="Arial" panose="020B0604020202020204" pitchFamily="34" charset="0"/>
              <a:buChar char="•"/>
            </a:pPr>
            <a:r>
              <a:rPr lang="pt-BR" sz="1600">
                <a:solidFill>
                  <a:srgbClr val="000000"/>
                </a:solidFill>
              </a:rPr>
              <a:t>If no other devices respond with a Neighbor Advertisement (NA) message, then the address is virtually guaranteed to be unique and can be used by the host. </a:t>
            </a:r>
          </a:p>
          <a:p>
            <a:pPr marL="415985" lvl="1" indent="-342900" rtl="0">
              <a:buFont typeface="Arial" panose="020B0604020202020204" pitchFamily="34" charset="0"/>
              <a:buChar char="•"/>
            </a:pPr>
            <a:r>
              <a:rPr lang="pt-BR" sz="1600">
                <a:solidFill>
                  <a:srgbClr val="000000"/>
                </a:solidFill>
              </a:rPr>
              <a:t>Se um NA for recebido pelo host, o endereço não será exclusivo e o host deverá gerar um novo ID de interface para usar.</a:t>
            </a:r>
          </a:p>
          <a:p>
            <a:pPr marL="0" indent="0" algn="l"/>
            <a:endParaRPr lang="en-US" sz="1600" dirty="0">
              <a:solidFill>
                <a:srgbClr val="000000"/>
              </a:solidFill>
            </a:endParaRPr>
          </a:p>
          <a:p>
            <a:pPr marL="0" indent="0" algn="l" rtl="0"/>
            <a:r>
              <a:rPr lang="pt-BR" sz="1600" b="1">
                <a:solidFill>
                  <a:srgbClr val="000000"/>
                </a:solidFill>
              </a:rPr>
              <a:t>Nota</a:t>
            </a:r>
            <a:r>
              <a:rPr lang="pt-BR" sz="1600">
                <a:solidFill>
                  <a:srgbClr val="000000"/>
                </a:solidFill>
              </a:rPr>
              <a:t>: DAD realmente não é necessário porque um ID de interface de 64 bits fornece 18 quintilhões de possibilidades. Portanto, a chance de um endereço duplicado é remota. No entanto, a Internet Engineering Task Force (IETF) recomenda que o DAD seja usado. Portanto, a maioria dos sistemas operacionais executa DAD em todos os endereços IPv6 unicast, independentemente de como o endereço está configurado.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Etapas de operaçãoDHCPv6</a:t>
            </a:r>
            <a:r>
              <a:rPr lang="pt-BR" sz="1600"/>
              <a:t>DHCPv6</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rtl="0"/>
            <a:r>
              <a:rPr lang="pt-BR" sz="1500">
                <a:solidFill>
                  <a:srgbClr val="000000"/>
                </a:solidFill>
              </a:rPr>
              <a:t>O DHCPv6 com estado não requer SLAAC enquanto o DHCPv6 sem estado faz.</a:t>
            </a:r>
          </a:p>
          <a:p>
            <a:pPr marL="0" indent="0" algn="l"/>
            <a:endParaRPr lang="en-US" sz="1500" dirty="0">
              <a:solidFill>
                <a:srgbClr val="000000"/>
              </a:solidFill>
            </a:endParaRPr>
          </a:p>
          <a:p>
            <a:pPr marL="0" indent="0" algn="l" rtl="0"/>
            <a:r>
              <a:rPr lang="pt-BR" sz="1500">
                <a:solidFill>
                  <a:srgbClr val="000000"/>
                </a:solidFill>
              </a:rPr>
              <a:t>Independentemente disso, quando um RA indica para usar DHCPv6 ou DHCPv6 com estado:</a:t>
            </a:r>
          </a:p>
          <a:p>
            <a:pPr marL="342900" indent="-342900" algn="l" rtl="0">
              <a:buFont typeface="+mj-lt"/>
              <a:buAutoNum type="arabicPeriod"/>
            </a:pPr>
            <a:r>
              <a:rPr lang="pt-BR" sz="1500">
                <a:solidFill>
                  <a:srgbClr val="000000"/>
                </a:solidFill>
              </a:rPr>
              <a:t>O host envia uma mensagem RS.</a:t>
            </a:r>
          </a:p>
          <a:p>
            <a:pPr marL="342900" indent="-342900" algn="l" rtl="0">
              <a:buFont typeface="+mj-lt"/>
              <a:buAutoNum type="arabicPeriod"/>
            </a:pPr>
            <a:r>
              <a:rPr lang="pt-BR" sz="1500">
                <a:solidFill>
                  <a:srgbClr val="000000"/>
                </a:solidFill>
              </a:rPr>
              <a:t>O roteador responde com uma mensagem RA.</a:t>
            </a:r>
          </a:p>
          <a:p>
            <a:pPr marL="342900" indent="-342900" algn="l" rtl="0">
              <a:buFont typeface="+mj-lt"/>
              <a:buAutoNum type="arabicPeriod"/>
            </a:pPr>
            <a:r>
              <a:rPr lang="pt-BR" sz="1500">
                <a:solidFill>
                  <a:srgbClr val="000000"/>
                </a:solidFill>
              </a:rPr>
              <a:t>O host envia uma mensagem de solicitação de DHCPv6.</a:t>
            </a:r>
          </a:p>
          <a:p>
            <a:pPr marL="342900" indent="-342900" algn="l" rtl="0">
              <a:buFont typeface="+mj-lt"/>
              <a:buAutoNum type="arabicPeriod"/>
            </a:pPr>
            <a:r>
              <a:rPr lang="pt-BR" sz="1500">
                <a:solidFill>
                  <a:srgbClr val="000000"/>
                </a:solidFill>
              </a:rPr>
              <a:t>O servidor DHCPv6 responde com uma mensagem unicast DHCPv6 ADVERTISE.</a:t>
            </a:r>
          </a:p>
          <a:p>
            <a:pPr marL="342900" indent="-342900" algn="l" rtl="0">
              <a:buFont typeface="+mj-lt"/>
              <a:buAutoNum type="arabicPeriod"/>
            </a:pPr>
            <a:r>
              <a:rPr lang="pt-BR" sz="1500">
                <a:solidFill>
                  <a:srgbClr val="000000"/>
                </a:solidFill>
              </a:rPr>
              <a:t>O host responde ao servidor DHCPv6.</a:t>
            </a:r>
          </a:p>
          <a:p>
            <a:pPr marL="342900" indent="-342900" algn="l" rtl="0">
              <a:buFont typeface="+mj-lt"/>
              <a:buAutoNum type="arabicPeriod"/>
            </a:pPr>
            <a:r>
              <a:rPr lang="pt-BR" sz="1500">
                <a:solidFill>
                  <a:srgbClr val="000000"/>
                </a:solidFill>
              </a:rPr>
              <a:t>O servidor DHCPv6 envia uma mensagem de resposta.</a:t>
            </a:r>
          </a:p>
          <a:p>
            <a:pPr marL="342900" indent="-342900" algn="l">
              <a:buFont typeface="Arial" panose="020B0604020202020204" pitchFamily="34" charset="0"/>
              <a:buChar char="•"/>
            </a:pPr>
            <a:endParaRPr lang="en-US" sz="1500" dirty="0">
              <a:solidFill>
                <a:srgbClr val="000000"/>
              </a:solidFill>
            </a:endParaRPr>
          </a:p>
          <a:p>
            <a:pPr marL="0" indent="0" algn="l" rtl="0"/>
            <a:r>
              <a:rPr lang="pt-BR" sz="1500" b="1">
                <a:solidFill>
                  <a:srgbClr val="000000"/>
                </a:solidFill>
              </a:rPr>
              <a:t>Observação</a:t>
            </a:r>
            <a:r>
              <a:rPr lang="pt-BR" sz="1500">
                <a:solidFill>
                  <a:srgbClr val="000000"/>
                </a:solidFill>
              </a:rPr>
              <a:t>: As mensagens DHCPv6 de servidor para cliente usam a porta de destino UDP 546 enquanto as mensagens DHCPv6 cliente para servidor usam a porta de destino UDP 547. </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DHCPv6 Operação DHCPv6 sem estado</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731837"/>
            <a:ext cx="8280057" cy="1252411"/>
          </a:xfrm>
        </p:spPr>
        <p:txBody>
          <a:bodyPr/>
          <a:lstStyle/>
          <a:p>
            <a:pPr marL="0" indent="0" algn="l" rtl="0"/>
            <a:r>
              <a:rPr lang="pt-BR" sz="1600">
                <a:solidFill>
                  <a:srgbClr val="000000"/>
                </a:solidFill>
              </a:rPr>
              <a:t>Se um RA indicar o método DHCPv6 sem estado, o host usará as informações na mensagem RA para endereçamento e contata um servidor DHCPv6 para obter informações adicionais.</a:t>
            </a:r>
          </a:p>
          <a:p>
            <a:pPr marL="0" indent="0" algn="l" rtl="0"/>
            <a:r>
              <a:rPr lang="pt-BR" sz="1600" b="1">
                <a:solidFill>
                  <a:srgbClr val="000000"/>
                </a:solidFill>
              </a:rPr>
              <a:t>    Observação</a:t>
            </a:r>
            <a:r>
              <a:rPr lang="pt-BR" sz="1600">
                <a:solidFill>
                  <a:srgbClr val="000000"/>
                </a:solidFill>
              </a:rPr>
              <a:t>: O servidor DHCPv6 fornece apenas parâmetros de configuração para clientes e não mantém uma lista de associações de endereços IPv6 (ou seja, sem estado). </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474662" y="2393897"/>
            <a:ext cx="5307829" cy="3214726"/>
          </a:xfrm>
          <a:prstGeom prst="rect">
            <a:avLst/>
          </a:prstGeom>
        </p:spPr>
        <p:txBody>
          <a:bodyPr lIns="91420" tIns="45710" rIns="91420" bIns="45710" anchor="t">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200" dirty="0">
                <a:solidFill>
                  <a:srgbClr val="000000"/>
                </a:solidFill>
                <a:ea typeface="ＭＳ Ｐゴシック"/>
              </a:rPr>
              <a:t>Por exemplo, PC1 recebe uma mensagem RA sem estado contendo:</a:t>
            </a:r>
          </a:p>
          <a:p>
            <a:pPr marL="415925" lvl="1" indent="-342900" rtl="0">
              <a:buFont typeface="Arial" panose="020B0604020202020204" pitchFamily="34" charset="0"/>
              <a:buChar char="•"/>
            </a:pPr>
            <a:r>
              <a:rPr lang="pt-BR" sz="1200" dirty="0">
                <a:solidFill>
                  <a:srgbClr val="000000"/>
                </a:solidFill>
                <a:ea typeface="ＭＳ Ｐゴシック"/>
              </a:rPr>
              <a:t>O prefixo de rede IPv6 GUA e o comprimento do prefixo.</a:t>
            </a:r>
          </a:p>
          <a:p>
            <a:pPr marL="415925" lvl="1" indent="-342900" rtl="0">
              <a:buFont typeface="Arial" panose="020B0604020202020204" pitchFamily="34" charset="0"/>
              <a:buChar char="•"/>
            </a:pPr>
            <a:r>
              <a:rPr lang="pt-BR" sz="1200" dirty="0">
                <a:solidFill>
                  <a:srgbClr val="000000"/>
                </a:solidFill>
                <a:ea typeface="ＭＳ Ｐゴシック"/>
              </a:rPr>
              <a:t>Um sinalizador definido como 1 informando o host para usar SLAAC.</a:t>
            </a:r>
          </a:p>
          <a:p>
            <a:pPr marL="415925" lvl="1" indent="-342900" rtl="0">
              <a:buFont typeface="Arial" panose="020B0604020202020204" pitchFamily="34" charset="0"/>
              <a:buChar char="•"/>
            </a:pPr>
            <a:r>
              <a:rPr lang="pt-BR" sz="1200" dirty="0">
                <a:solidFill>
                  <a:srgbClr val="000000"/>
                </a:solidFill>
                <a:ea typeface="ＭＳ Ｐゴシック"/>
              </a:rPr>
              <a:t>O sinalizador definido como 1 informando o host para procurar essas informações adicionais de configuração de um servidor DHCPv6.</a:t>
            </a:r>
          </a:p>
          <a:p>
            <a:pPr marL="415925" lvl="1" indent="-342900" rtl="0">
              <a:buFont typeface="Arial" panose="020B0604020202020204" pitchFamily="34" charset="0"/>
              <a:buChar char="•"/>
            </a:pPr>
            <a:r>
              <a:rPr lang="pt-BR" sz="1200" dirty="0">
                <a:solidFill>
                  <a:srgbClr val="000000"/>
                </a:solidFill>
                <a:ea typeface="ＭＳ Ｐゴシック"/>
              </a:rPr>
              <a:t>M sinalizador definido como o valor padrão 0.</a:t>
            </a:r>
          </a:p>
          <a:p>
            <a:pPr marL="73025" lvl="1" indent="0">
              <a:buNone/>
            </a:pPr>
            <a:endParaRPr lang="en-CA" sz="1200" dirty="0">
              <a:solidFill>
                <a:srgbClr val="000000"/>
              </a:solidFill>
            </a:endParaRPr>
          </a:p>
          <a:p>
            <a:pPr marL="415925" lvl="1" indent="-342900" rtl="0">
              <a:buFont typeface="Arial" panose="020B0604020202020204" pitchFamily="34" charset="0"/>
              <a:buChar char="•"/>
            </a:pPr>
            <a:r>
              <a:rPr lang="pt-BR" sz="1200" dirty="0">
                <a:solidFill>
                  <a:srgbClr val="000000"/>
                </a:solidFill>
                <a:ea typeface="ＭＳ Ｐゴシック"/>
              </a:rPr>
              <a:t>O PC1 envia uma mensagem de solicitação de DHCPv6 buscando informações adicionais de um servidor DHCPv6 sem estado.</a:t>
            </a:r>
          </a:p>
          <a:p>
            <a:pPr marL="0" indent="0" algn="l"/>
            <a:endParaRPr lang="en-CA" sz="12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15000" y="1861541"/>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DHCPv6</a:t>
            </a:r>
            <a:br>
              <a:rPr lang="en-US" dirty="0"/>
            </a:br>
            <a:r>
              <a:rPr lang="pt-BR" sz="2400"/>
              <a:t>Habilitar DHCPv6 sem estado em uma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rtl="0"/>
            <a:r>
              <a:rPr lang="pt-BR" sz="1600">
                <a:solidFill>
                  <a:srgbClr val="000000"/>
                </a:solidFill>
              </a:rPr>
              <a:t>O DHCPv6 sem estado é habilitado usando o comando </a:t>
            </a:r>
            <a:r>
              <a:rPr lang="pt-BR" sz="1600" b="1">
                <a:solidFill>
                  <a:srgbClr val="000000"/>
                </a:solidFill>
              </a:rPr>
              <a:t>ipv6 nd other-config-flag</a:t>
            </a:r>
            <a:r>
              <a:rPr lang="pt-BR" sz="1600">
                <a:solidFill>
                  <a:srgbClr val="000000"/>
                </a:solidFill>
              </a:rPr>
              <a:t> interface configuration definindo o sinalizador O como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A saída realçada confirma que o RA dirá aos hosts de recebimento para usar a configuração automática sem estado (A flag = 1) e entrar em contato com um servidor DHCPv6 para obter outras informações de configuração (sinalizador O = 1).</a:t>
            </a:r>
          </a:p>
          <a:p>
            <a:pPr marL="342900" indent="-342900" algn="l">
              <a:buFont typeface="Arial" panose="020B0604020202020204" pitchFamily="34" charset="0"/>
              <a:buChar char="•"/>
            </a:pPr>
            <a:endParaRPr lang="en-CA" sz="1600" b="1" dirty="0">
              <a:solidFill>
                <a:srgbClr val="000000"/>
              </a:solidFill>
            </a:endParaRPr>
          </a:p>
          <a:p>
            <a:pPr marL="0" indent="0" algn="l" rtl="0"/>
            <a:r>
              <a:rPr lang="pt-BR" sz="1600" b="1">
                <a:solidFill>
                  <a:srgbClr val="000000"/>
                </a:solidFill>
              </a:rPr>
              <a:t>Observação:</a:t>
            </a:r>
            <a:r>
              <a:rPr lang="pt-BR" sz="1600">
                <a:solidFill>
                  <a:srgbClr val="000000"/>
                </a:solidFill>
              </a:rPr>
              <a:t> Você pode usar o no </a:t>
            </a:r>
            <a:r>
              <a:rPr lang="pt-BR" sz="1600" b="1">
                <a:solidFill>
                  <a:srgbClr val="000000"/>
                </a:solidFill>
              </a:rPr>
              <a:t>ipv6 nd other-config-flag</a:t>
            </a:r>
            <a:r>
              <a:rPr lang="pt-BR" sz="1600">
                <a:solidFill>
                  <a:srgbClr val="000000"/>
                </a:solidFill>
              </a:rPr>
              <a:t> para redefinir a interface para a opção somente SLAAC default (flag O = 0). </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DHCPv6</a:t>
            </a:r>
            <a:br>
              <a:rPr lang="en-US" dirty="0"/>
            </a:br>
            <a:r>
              <a:rPr lang="pt-BR" sz="240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474662" y="731837"/>
            <a:ext cx="8280057" cy="1252411"/>
          </a:xfrm>
        </p:spPr>
        <p:txBody>
          <a:bodyPr/>
          <a:lstStyle/>
          <a:p>
            <a:pPr marL="0" indent="0" algn="l" rtl="0"/>
            <a:r>
              <a:rPr lang="pt-BR" sz="1600">
                <a:solidFill>
                  <a:srgbClr val="000000"/>
                </a:solidFill>
              </a:rPr>
              <a:t>Se um RA indicar o método DHCPv6 com estado, o host contata um servidor DHCPv6 para obter todas as informações de configuração.</a:t>
            </a:r>
          </a:p>
          <a:p>
            <a:pPr marL="342900" indent="-342900" algn="l" rtl="0">
              <a:buFont typeface="Arial" panose="020B0604020202020204" pitchFamily="34" charset="0"/>
              <a:buChar char="•"/>
            </a:pPr>
            <a:r>
              <a:rPr lang="pt-BR" sz="1600" b="1">
                <a:solidFill>
                  <a:srgbClr val="000000"/>
                </a:solidFill>
              </a:rPr>
              <a:t>Observação</a:t>
            </a:r>
            <a:r>
              <a:rPr lang="pt-BR" sz="1600">
                <a:solidFill>
                  <a:srgbClr val="000000"/>
                </a:solidFill>
              </a:rPr>
              <a:t>: O servidor DHCPv6 tem estado e mantém uma lista de associações de endereços IPv6. </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Por exemplo, PC1 recebe uma mensagem RA stateful contendo:</a:t>
            </a:r>
          </a:p>
          <a:p>
            <a:pPr marL="415985" lvl="1" indent="-342900" rtl="0">
              <a:buFont typeface="Arial" panose="020B0604020202020204" pitchFamily="34" charset="0"/>
              <a:buChar char="•"/>
            </a:pPr>
            <a:r>
              <a:rPr lang="pt-BR">
                <a:solidFill>
                  <a:srgbClr val="000000"/>
                </a:solidFill>
              </a:rPr>
              <a:t>O prefixo de rede IPv6 GUA e o comprimento do prefixo.</a:t>
            </a:r>
          </a:p>
          <a:p>
            <a:pPr marL="415985" lvl="1" indent="-342900" rtl="0">
              <a:buFont typeface="Arial" panose="020B0604020202020204" pitchFamily="34" charset="0"/>
              <a:buChar char="•"/>
            </a:pPr>
            <a:r>
              <a:rPr lang="pt-BR">
                <a:solidFill>
                  <a:srgbClr val="000000"/>
                </a:solidFill>
              </a:rPr>
              <a:t>Um sinalizador definido como 0 informando o host para entrar em contato com um servidor DHCPv6.</a:t>
            </a:r>
          </a:p>
          <a:p>
            <a:pPr marL="415985" lvl="1" indent="-342900" rtl="0">
              <a:buFont typeface="Arial" panose="020B0604020202020204" pitchFamily="34" charset="0"/>
              <a:buChar char="•"/>
            </a:pPr>
            <a:r>
              <a:rPr lang="pt-BR">
                <a:solidFill>
                  <a:srgbClr val="000000"/>
                </a:solidFill>
              </a:rPr>
              <a:t>O sinalizador definido como 0 informando o host para entrar em contato com um servidor DHCPv6.</a:t>
            </a:r>
          </a:p>
          <a:p>
            <a:pPr marL="415985" lvl="1" indent="-342900" rtl="0">
              <a:buFont typeface="Arial" panose="020B0604020202020204" pitchFamily="34" charset="0"/>
              <a:buChar char="•"/>
            </a:pPr>
            <a:r>
              <a:rPr lang="pt-BR">
                <a:solidFill>
                  <a:srgbClr val="000000"/>
                </a:solidFill>
              </a:rPr>
              <a:t>M sinalizador definido para o valor 1.</a:t>
            </a:r>
          </a:p>
          <a:p>
            <a:pPr marL="415985" lvl="1" indent="-342900">
              <a:buFont typeface="Arial" panose="020B0604020202020204" pitchFamily="34" charset="0"/>
              <a:buChar char="•"/>
            </a:pPr>
            <a:endParaRPr lang="en-CA" sz="1600" dirty="0">
              <a:solidFill>
                <a:srgbClr val="000000"/>
              </a:solidFill>
            </a:endParaRPr>
          </a:p>
          <a:p>
            <a:pPr marL="415985" lvl="1" indent="-342900" rtl="0">
              <a:buFont typeface="Arial" panose="020B0604020202020204" pitchFamily="34" charset="0"/>
              <a:buChar char="•"/>
            </a:pPr>
            <a:r>
              <a:rPr lang="pt-BR" sz="1600">
                <a:solidFill>
                  <a:srgbClr val="000000"/>
                </a:solidFill>
              </a:rPr>
              <a:t>O PC1 envia uma mensagem de solicitação de DHCPv6 buscando informações adicionais de um servidor DHCPv6 com estado.</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DHCPv6</a:t>
            </a:r>
            <a:br>
              <a:rPr lang="en-US" dirty="0"/>
            </a:br>
            <a:r>
              <a:rPr lang="pt-BR" sz="2400"/>
              <a:t>Habilitar DHCPv6 Stateful em uma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rtl="0"/>
            <a:r>
              <a:rPr lang="pt-BR" sz="1600">
                <a:solidFill>
                  <a:srgbClr val="000000"/>
                </a:solidFill>
              </a:rPr>
              <a:t>O DHCPv6 stateful é habilitado usando o comando </a:t>
            </a:r>
            <a:r>
              <a:rPr lang="pt-BR" sz="1600" b="1">
                <a:solidFill>
                  <a:srgbClr val="000000"/>
                </a:solidFill>
              </a:rPr>
              <a:t>ipv6 nd managed-config-flag</a:t>
            </a:r>
            <a:r>
              <a:rPr lang="pt-BR" sz="1600">
                <a:solidFill>
                  <a:srgbClr val="000000"/>
                </a:solidFill>
              </a:rPr>
              <a:t> interface configuration definindo o sinalizador M como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A saída destacada no exemplo confirma que o RA indicará ao host para obter todas as informações de configuração IPv6 de um servidor DHCPv6 (sinalizador M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rtl="0">
              <a:buNone/>
            </a:pPr>
            <a:r>
              <a:rPr lang="pt-BR"/>
              <a:t>Para facilitar a aprendizagem, os seguintes recursos dentro da GUI podem ser incluídos neste módulo:</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Questionário on-line por tópico para ajudar os alunos a avaliar a compreensão do conteúdo.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8.4 Configurar o Servidor DHCPv6</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a:t>
            </a:r>
            <a:r>
              <a:rPr lang="pt-BR" sz="2400"/>
              <a:t>funções do roteadorDHCPv6 Server DHCPv6</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Os roteadores Cisco IOS são dispositivos poderosos. Em redes menores, você não precisa ter dispositivos separados para ter um servidor DHCPv6, cliente ou agente de retransmissão. Um roteador Cisco IOS pode ser configurado para fornecer serviços de servidor DHCPv6.</a:t>
            </a:r>
          </a:p>
          <a:p>
            <a:pPr marL="342900" indent="-34290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Especificamente, ele pode ser configurado para ser um dos seguintes:</a:t>
            </a:r>
          </a:p>
          <a:p>
            <a:pPr marL="415985" lvl="1" indent="-342900" rtl="0">
              <a:buFont typeface="Arial" panose="020B0604020202020204" pitchFamily="34" charset="0"/>
              <a:buChar char="•"/>
            </a:pPr>
            <a:r>
              <a:rPr lang="pt-BR" sz="1600" b="1">
                <a:solidFill>
                  <a:srgbClr val="000000"/>
                </a:solidFill>
              </a:rPr>
              <a:t>Servidor DHCPv6</a:t>
            </a:r>
            <a:r>
              <a:rPr lang="pt-BR" sz="1600">
                <a:solidFill>
                  <a:srgbClr val="000000"/>
                </a:solidFill>
              </a:rPr>
              <a:t> - Router fornece serviços DHCPv6 sem estado ou sem estado. </a:t>
            </a:r>
          </a:p>
          <a:p>
            <a:pPr marL="415985" lvl="1" indent="-342900" rtl="0">
              <a:buFont typeface="Arial" panose="020B0604020202020204" pitchFamily="34" charset="0"/>
              <a:buChar char="•"/>
            </a:pPr>
            <a:r>
              <a:rPr lang="pt-BR" sz="1600" b="1">
                <a:solidFill>
                  <a:srgbClr val="000000"/>
                </a:solidFill>
              </a:rPr>
              <a:t>Cliente DHCPv6</a:t>
            </a:r>
            <a:r>
              <a:rPr lang="pt-BR" sz="1600">
                <a:solidFill>
                  <a:srgbClr val="000000"/>
                </a:solidFill>
              </a:rPr>
              <a:t> - A interface de roteador adquire uma configuração IP IPv6 de um servidor DHCPv6. </a:t>
            </a:r>
          </a:p>
          <a:p>
            <a:pPr marL="415985" lvl="1" indent="-342900" rtl="0">
              <a:buFont typeface="Arial" panose="020B0604020202020204" pitchFamily="34" charset="0"/>
              <a:buChar char="•"/>
            </a:pPr>
            <a:r>
              <a:rPr lang="pt-BR" sz="1600" b="1">
                <a:solidFill>
                  <a:srgbClr val="000000"/>
                </a:solidFill>
              </a:rPr>
              <a:t>DHCPv6 Relay Agent</a:t>
            </a:r>
            <a:r>
              <a:rPr lang="pt-BR" sz="1600">
                <a:solidFill>
                  <a:srgbClr val="000000"/>
                </a:solidFill>
              </a:rPr>
              <a:t> - Router fornece serviços de encaminhamento DHCPv6 quando o cliente e o servidor estão localizados em redes diferentes.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Servidor DHCPv6</a:t>
            </a:r>
            <a:br>
              <a:rPr lang="en-US" dirty="0"/>
            </a:br>
            <a:r>
              <a:rPr lang="pt-BR" sz="2400"/>
              <a:t>Configurar um Servidor DHCPv6 sem estado</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opção de servidor DHCPv6 sem estado requer que o roteador anuncie as informações de endereçamento de rede IPv6 em mensagens RA.</a:t>
            </a:r>
          </a:p>
          <a:p>
            <a:pPr marL="0" indent="0" algn="l"/>
            <a:endParaRPr lang="en-US" sz="1600" dirty="0">
              <a:solidFill>
                <a:srgbClr val="000000"/>
              </a:solidFill>
            </a:endParaRPr>
          </a:p>
          <a:p>
            <a:pPr marL="0" indent="0" algn="l" rtl="0"/>
            <a:r>
              <a:rPr lang="pt-BR" sz="1600">
                <a:solidFill>
                  <a:srgbClr val="000000"/>
                </a:solidFill>
              </a:rPr>
              <a:t>Existem cinco etapas para configurar e verificar um roteador como um servidor DHCPv6 sem estado:</a:t>
            </a:r>
          </a:p>
          <a:p>
            <a:pPr marL="342900" indent="-342900" algn="l" rtl="0">
              <a:buFont typeface="+mj-lt"/>
              <a:buAutoNum type="arabicPeriod"/>
            </a:pPr>
            <a:r>
              <a:rPr lang="pt-BR" sz="1400">
                <a:solidFill>
                  <a:srgbClr val="000000"/>
                </a:solidFill>
              </a:rPr>
              <a:t>Ative o roteamento IPv6 usando o comando </a:t>
            </a:r>
            <a:r>
              <a:rPr lang="pt-BR" sz="1400" b="1">
                <a:solidFill>
                  <a:srgbClr val="000000"/>
                </a:solidFill>
              </a:rPr>
              <a:t>ipv6 unicast-routing</a:t>
            </a:r>
            <a:r>
              <a:rPr lang="pt-BR" sz="1400">
                <a:solidFill>
                  <a:srgbClr val="000000"/>
                </a:solidFill>
              </a:rPr>
              <a:t>.</a:t>
            </a:r>
          </a:p>
          <a:p>
            <a:pPr marL="342900" indent="-342900" algn="l" rtl="0">
              <a:buFont typeface="+mj-lt"/>
              <a:buAutoNum type="arabicPeriod"/>
            </a:pPr>
            <a:r>
              <a:rPr lang="pt-BR" sz="1400">
                <a:solidFill>
                  <a:srgbClr val="000000"/>
                </a:solidFill>
              </a:rPr>
              <a:t>Defina um nome de pool DHCPv6 usando o comando </a:t>
            </a:r>
            <a:r>
              <a:rPr lang="pt-BR" sz="1400" b="1">
                <a:solidFill>
                  <a:srgbClr val="000000"/>
                </a:solidFill>
              </a:rPr>
              <a:t>ipv6 dhcp pool</a:t>
            </a:r>
            <a:r>
              <a:rPr lang="pt-BR" sz="1400" i="1">
                <a:solidFill>
                  <a:srgbClr val="000000"/>
                </a:solidFill>
              </a:rPr>
              <a:t>POOL-NAME</a:t>
            </a:r>
            <a:r>
              <a:rPr lang="pt-BR" sz="1400">
                <a:solidFill>
                  <a:srgbClr val="000000"/>
                </a:solidFill>
              </a:rPr>
              <a:t> global config. </a:t>
            </a:r>
          </a:p>
          <a:p>
            <a:pPr marL="342900" indent="-342900" algn="l" rtl="0">
              <a:buFont typeface="+mj-lt"/>
              <a:buAutoNum type="arabicPeriod"/>
            </a:pPr>
            <a:r>
              <a:rPr lang="pt-BR" sz="1400">
                <a:solidFill>
                  <a:srgbClr val="000000"/>
                </a:solidFill>
              </a:rPr>
              <a:t>Configure o pool DHCPv6 com opções. As opções comuns incluem </a:t>
            </a:r>
            <a:r>
              <a:rPr lang="pt-BR" sz="1400" b="1">
                <a:solidFill>
                  <a:srgbClr val="000000"/>
                </a:solidFill>
              </a:rPr>
              <a:t>dns-server X:X:X:X:X:X:X:X</a:t>
            </a:r>
            <a:r>
              <a:rPr lang="pt-BR" sz="1400">
                <a:solidFill>
                  <a:srgbClr val="000000"/>
                </a:solidFill>
              </a:rPr>
              <a:t> e </a:t>
            </a:r>
            <a:r>
              <a:rPr lang="pt-BR" sz="1400" b="1">
                <a:solidFill>
                  <a:srgbClr val="000000"/>
                </a:solidFill>
              </a:rPr>
              <a:t>nome de domínio</a:t>
            </a:r>
            <a:r>
              <a:rPr lang="pt-BR" sz="1400">
                <a:solidFill>
                  <a:srgbClr val="000000"/>
                </a:solidFill>
              </a:rPr>
              <a:t> .</a:t>
            </a:r>
          </a:p>
          <a:p>
            <a:pPr marL="342900" indent="-342900" algn="l" rtl="0">
              <a:buFont typeface="+mj-lt"/>
              <a:buAutoNum type="arabicPeriod"/>
            </a:pPr>
            <a:r>
              <a:rPr lang="pt-BR" sz="1400">
                <a:solidFill>
                  <a:srgbClr val="000000"/>
                </a:solidFill>
              </a:rPr>
              <a:t>Vincule a interface ao pool usando o comando</a:t>
            </a:r>
            <a:r>
              <a:rPr lang="pt-BR" sz="1400" b="1">
                <a:solidFill>
                  <a:srgbClr val="000000"/>
                </a:solidFill>
              </a:rPr>
              <a:t> ipv6 dhcp server</a:t>
            </a:r>
            <a:r>
              <a:rPr lang="pt-BR" sz="1400" i="1">
                <a:solidFill>
                  <a:srgbClr val="000000"/>
                </a:solidFill>
              </a:rPr>
              <a:t> POOL-NAME</a:t>
            </a:r>
            <a:r>
              <a:rPr lang="pt-BR" sz="1400">
                <a:solidFill>
                  <a:srgbClr val="000000"/>
                </a:solidFill>
              </a:rPr>
              <a:t>interface config. </a:t>
            </a:r>
          </a:p>
          <a:p>
            <a:pPr marL="460435" lvl="4" indent="-171450" rtl="0"/>
            <a:r>
              <a:rPr lang="pt-BR" sz="1200"/>
              <a:t>Manually change the O flag from 0 to 1 using the ipv6 nd other-config-flag interface command. As mensagens de RA enviadas nesta interface indicam que informações adicionais estão disponíveis de um servidor DHCPv6 stateless. O sinalizador A é 1 por padrão, dizendo aos clientes para usar o SLAAC para criar seu próprio GUA.</a:t>
            </a:r>
          </a:p>
          <a:p>
            <a:pPr marL="342900" indent="-342900" algn="l" rtl="0">
              <a:buFont typeface="+mj-lt"/>
              <a:buAutoNum type="arabicPeriod"/>
            </a:pPr>
            <a:r>
              <a:rPr lang="pt-BR" sz="1400">
                <a:solidFill>
                  <a:srgbClr val="000000"/>
                </a:solidFill>
              </a:rPr>
              <a:t>Verifique se os hosts receberam informações de endereçamento IPv6 usando o comando </a:t>
            </a:r>
            <a:r>
              <a:rPr lang="pt-BR" sz="1400" b="1">
                <a:solidFill>
                  <a:srgbClr val="000000"/>
                </a:solidFill>
              </a:rPr>
              <a:t>ipconfig /all </a:t>
            </a:r>
            <a:r>
              <a:rPr lang="pt-BR" sz="140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Servidor DHCPv6</a:t>
            </a:r>
            <a:br>
              <a:rPr lang="en-US" dirty="0"/>
            </a:br>
            <a:r>
              <a:rPr lang="pt-BR" sz="2400"/>
              <a:t>Configurar um Cliente DHCPv6 sem estado</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roteador também pode ser um cliente DHCPv6 e obter uma configuração IPv6 de um servidor DHCPv6, como um roteador funcionando como um servidor DHCPv6.</a:t>
            </a:r>
          </a:p>
          <a:p>
            <a:pPr marL="342900" indent="-342900" algn="l" rtl="0">
              <a:buFont typeface="+mj-lt"/>
              <a:buAutoNum type="arabicPeriod"/>
            </a:pPr>
            <a:r>
              <a:rPr lang="pt-BR" sz="1600">
                <a:solidFill>
                  <a:srgbClr val="000000"/>
                </a:solidFill>
              </a:rPr>
              <a:t>Ative o roteamento IPv6 usando o comando </a:t>
            </a:r>
            <a:r>
              <a:rPr lang="pt-BR" sz="1600" b="1">
                <a:solidFill>
                  <a:srgbClr val="000000"/>
                </a:solidFill>
              </a:rPr>
              <a:t>ipv6 unicast-routing</a:t>
            </a:r>
            <a:r>
              <a:rPr lang="pt-BR" sz="1600">
                <a:solidFill>
                  <a:srgbClr val="000000"/>
                </a:solidFill>
              </a:rPr>
              <a:t>.</a:t>
            </a:r>
          </a:p>
          <a:p>
            <a:pPr marL="342900" indent="-342900" algn="l" rtl="0">
              <a:buFont typeface="+mj-lt"/>
              <a:buAutoNum type="arabicPeriod"/>
            </a:pPr>
            <a:r>
              <a:rPr lang="pt-BR" sz="1600">
                <a:solidFill>
                  <a:srgbClr val="000000"/>
                </a:solidFill>
              </a:rPr>
              <a:t>Configure o roteador cliente para criar um LLA. Um endereço IPv6 link-local é criado em uma interface de roteador quando um endereço unicast global é configurado ou sem um GUA usando o comando </a:t>
            </a:r>
            <a:r>
              <a:rPr lang="pt-BR" sz="1600" b="1">
                <a:solidFill>
                  <a:srgbClr val="000000"/>
                </a:solidFill>
              </a:rPr>
              <a:t>ipv6 enable</a:t>
            </a:r>
            <a:r>
              <a:rPr lang="pt-BR" sz="1600">
                <a:solidFill>
                  <a:srgbClr val="000000"/>
                </a:solidFill>
              </a:rPr>
              <a:t> interface configuration. O Cisco IOS usa EUI-64 para criar o ID da interface.</a:t>
            </a:r>
          </a:p>
          <a:p>
            <a:pPr marL="342900" indent="-342900" algn="l" rtl="0">
              <a:buFont typeface="+mj-lt"/>
              <a:buAutoNum type="arabicPeriod"/>
            </a:pPr>
            <a:r>
              <a:rPr lang="pt-BR" sz="1600">
                <a:solidFill>
                  <a:srgbClr val="000000"/>
                </a:solidFill>
              </a:rPr>
              <a:t>Configure o roteador cliente para usar o SLAAC usando o comando </a:t>
            </a:r>
            <a:r>
              <a:rPr lang="pt-BR" sz="1600" b="1">
                <a:solidFill>
                  <a:srgbClr val="000000"/>
                </a:solidFill>
              </a:rPr>
              <a:t>ipv6 address autoconfig</a:t>
            </a:r>
            <a:r>
              <a:rPr lang="pt-BR" sz="1600">
                <a:solidFill>
                  <a:srgbClr val="000000"/>
                </a:solidFill>
              </a:rPr>
              <a:t> .</a:t>
            </a:r>
          </a:p>
          <a:p>
            <a:pPr marL="342900" indent="-342900" algn="l" rtl="0">
              <a:buFont typeface="+mj-lt"/>
              <a:buAutoNum type="arabicPeriod"/>
            </a:pPr>
            <a:r>
              <a:rPr lang="pt-BR" sz="1600">
                <a:solidFill>
                  <a:srgbClr val="000000"/>
                </a:solidFill>
              </a:rPr>
              <a:t>Verifique se o roteador cliente recebeu um GUA usando o comando </a:t>
            </a:r>
            <a:r>
              <a:rPr lang="pt-BR" sz="1600" b="1">
                <a:solidFill>
                  <a:srgbClr val="000000"/>
                </a:solidFill>
              </a:rPr>
              <a:t>show ipv6 interface brief</a:t>
            </a:r>
            <a:r>
              <a:rPr lang="pt-BR" sz="1600">
                <a:solidFill>
                  <a:srgbClr val="000000"/>
                </a:solidFill>
              </a:rPr>
              <a:t> .</a:t>
            </a:r>
          </a:p>
          <a:p>
            <a:pPr marL="342900" indent="-342900" algn="l" rtl="0">
              <a:buFont typeface="+mj-lt"/>
              <a:buAutoNum type="arabicPeriod"/>
            </a:pPr>
            <a:r>
              <a:rPr lang="pt-BR" sz="1600">
                <a:solidFill>
                  <a:srgbClr val="000000"/>
                </a:solidFill>
              </a:rPr>
              <a:t>Verifique se o roteador cliente recebeu outras informações necessárias do DHCPv6. O comando </a:t>
            </a:r>
            <a:r>
              <a:rPr lang="pt-BR" sz="1600" b="1">
                <a:solidFill>
                  <a:srgbClr val="000000"/>
                </a:solidFill>
              </a:rPr>
              <a:t>show ipv6 dhcp interface g0/0/1</a:t>
            </a:r>
            <a:r>
              <a:rPr lang="pt-BR" sz="1600">
                <a:solidFill>
                  <a:srgbClr val="000000"/>
                </a:solidFill>
              </a:rPr>
              <a:t> confirma que as informações da opção DHCP, como servidor DNS e nome de domínio, foram recebidas pelo cliente.</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Servidor DHCPv6</a:t>
            </a:r>
            <a:br>
              <a:rPr lang="en-US" dirty="0"/>
            </a:br>
            <a:r>
              <a:rPr lang="pt-BR" sz="2400"/>
              <a:t>Configurar um Servidor DHCPv6 Stateful</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opção de servidor DHCP com estado requer que o roteador habilitado IPv6 diga ao host para entrar em contato com um servidor DHCPv6 para obter todas as informações de endereçamento de rede IPv6 necessárias.</a:t>
            </a:r>
          </a:p>
          <a:p>
            <a:pPr marL="0" indent="0" algn="l"/>
            <a:endParaRPr lang="en-US" sz="1600" dirty="0">
              <a:solidFill>
                <a:srgbClr val="000000"/>
              </a:solidFill>
            </a:endParaRPr>
          </a:p>
          <a:p>
            <a:pPr marL="0" indent="0" algn="l" rtl="0"/>
            <a:r>
              <a:rPr lang="pt-BR" sz="1600">
                <a:solidFill>
                  <a:srgbClr val="000000"/>
                </a:solidFill>
              </a:rPr>
              <a:t>Existem cinco etapas para configurar e verificar um roteador como um servidor DHCPv6 com estado:</a:t>
            </a:r>
          </a:p>
          <a:p>
            <a:pPr marL="342900" indent="-342900" algn="l" rtl="0">
              <a:buFont typeface="+mj-lt"/>
              <a:buAutoNum type="arabicPeriod"/>
            </a:pPr>
            <a:r>
              <a:rPr lang="pt-BR" sz="1400">
                <a:solidFill>
                  <a:srgbClr val="000000"/>
                </a:solidFill>
              </a:rPr>
              <a:t>Ative o roteamento IPv6 usando o comando </a:t>
            </a:r>
            <a:r>
              <a:rPr lang="pt-BR" sz="1400" b="1">
                <a:solidFill>
                  <a:srgbClr val="000000"/>
                </a:solidFill>
              </a:rPr>
              <a:t>ipv6 unicast-routing</a:t>
            </a:r>
            <a:r>
              <a:rPr lang="pt-BR" sz="1400">
                <a:solidFill>
                  <a:srgbClr val="000000"/>
                </a:solidFill>
              </a:rPr>
              <a:t>.</a:t>
            </a:r>
          </a:p>
          <a:p>
            <a:pPr marL="342900" indent="-342900" algn="l" rtl="0">
              <a:buFont typeface="+mj-lt"/>
              <a:buAutoNum type="arabicPeriod"/>
            </a:pPr>
            <a:r>
              <a:rPr lang="pt-BR" sz="1400">
                <a:solidFill>
                  <a:srgbClr val="000000"/>
                </a:solidFill>
              </a:rPr>
              <a:t>Defina um nome de pool DHCPv6 usando o comando </a:t>
            </a:r>
            <a:r>
              <a:rPr lang="pt-BR" sz="1400" b="1">
                <a:solidFill>
                  <a:srgbClr val="000000"/>
                </a:solidFill>
              </a:rPr>
              <a:t>ipv6 dhcp pool</a:t>
            </a:r>
            <a:r>
              <a:rPr lang="pt-BR" sz="1400" i="1">
                <a:solidFill>
                  <a:srgbClr val="000000"/>
                </a:solidFill>
              </a:rPr>
              <a:t>POOL-NAME</a:t>
            </a:r>
            <a:r>
              <a:rPr lang="pt-BR" sz="1400">
                <a:solidFill>
                  <a:srgbClr val="000000"/>
                </a:solidFill>
              </a:rPr>
              <a:t> global config. </a:t>
            </a:r>
          </a:p>
          <a:p>
            <a:pPr marL="342900" indent="-342900" algn="l" rtl="0">
              <a:buFont typeface="+mj-lt"/>
              <a:buAutoNum type="arabicPeriod"/>
            </a:pPr>
            <a:r>
              <a:rPr lang="pt-BR" sz="1400">
                <a:solidFill>
                  <a:srgbClr val="000000"/>
                </a:solidFill>
              </a:rPr>
              <a:t>Configure o pool DHCPv6 com opções. As opções comuns incluem o comando </a:t>
            </a:r>
            <a:r>
              <a:rPr lang="pt-BR" sz="1400" b="1">
                <a:solidFill>
                  <a:srgbClr val="000000"/>
                </a:solidFill>
              </a:rPr>
              <a:t>address prefix</a:t>
            </a:r>
            <a:r>
              <a:rPr lang="pt-BR" sz="1400">
                <a:solidFill>
                  <a:srgbClr val="000000"/>
                </a:solidFill>
              </a:rPr>
              <a:t> , nome de domínio, endereço IP do servidor DHS e muito mais.</a:t>
            </a:r>
          </a:p>
          <a:p>
            <a:pPr marL="342900" indent="-342900" algn="l" rtl="0">
              <a:buFont typeface="+mj-lt"/>
              <a:buAutoNum type="arabicPeriod"/>
            </a:pPr>
            <a:r>
              <a:rPr lang="pt-BR" sz="1400">
                <a:solidFill>
                  <a:srgbClr val="000000"/>
                </a:solidFill>
              </a:rPr>
              <a:t>Vincule a interface ao pool usando o comando</a:t>
            </a:r>
            <a:r>
              <a:rPr lang="pt-BR" sz="1400" b="1">
                <a:solidFill>
                  <a:srgbClr val="000000"/>
                </a:solidFill>
              </a:rPr>
              <a:t> ipv6 dhcp server</a:t>
            </a:r>
            <a:r>
              <a:rPr lang="pt-BR" sz="1400" i="1">
                <a:solidFill>
                  <a:srgbClr val="000000"/>
                </a:solidFill>
              </a:rPr>
              <a:t> POOL-NAME</a:t>
            </a:r>
            <a:r>
              <a:rPr lang="pt-BR" sz="1400">
                <a:solidFill>
                  <a:srgbClr val="000000"/>
                </a:solidFill>
              </a:rPr>
              <a:t>interface config. </a:t>
            </a:r>
          </a:p>
          <a:p>
            <a:pPr marL="503298" lvl="3" indent="-285750" rtl="0">
              <a:buFont typeface="Arial" panose="020B0604020202020204" pitchFamily="34" charset="0"/>
              <a:buChar char="•"/>
            </a:pPr>
            <a:r>
              <a:rPr lang="pt-BR">
                <a:solidFill>
                  <a:srgbClr val="000000"/>
                </a:solidFill>
              </a:rPr>
              <a:t>Manually change the M flag from 0 to 1 using the interface command </a:t>
            </a:r>
            <a:r>
              <a:rPr lang="pt-BR" b="1">
                <a:solidFill>
                  <a:srgbClr val="000000"/>
                </a:solidFill>
              </a:rPr>
              <a:t>ipv6 nd managed-config-flag</a:t>
            </a:r>
            <a:r>
              <a:rPr lang="pt-BR">
                <a:solidFill>
                  <a:srgbClr val="000000"/>
                </a:solidFill>
              </a:rPr>
              <a:t>. </a:t>
            </a:r>
          </a:p>
          <a:p>
            <a:pPr marL="503298" lvl="3" indent="-285750" rtl="0">
              <a:buFont typeface="Arial" panose="020B0604020202020204" pitchFamily="34" charset="0"/>
              <a:buChar char="•"/>
            </a:pPr>
            <a:r>
              <a:rPr lang="pt-BR">
                <a:solidFill>
                  <a:srgbClr val="000000"/>
                </a:solidFill>
              </a:rPr>
              <a:t>Altere manualmente o sinalizador A de 1 para 0 usando o comando </a:t>
            </a:r>
            <a:r>
              <a:rPr lang="pt-BR" b="1">
                <a:solidFill>
                  <a:srgbClr val="000000"/>
                </a:solidFill>
              </a:rPr>
              <a:t>ipv6 nd prefix default no-autoconfig </a:t>
            </a:r>
            <a:r>
              <a:rPr lang="pt-BR">
                <a:solidFill>
                  <a:srgbClr val="000000"/>
                </a:solidFill>
              </a:rPr>
              <a:t>interface para informar o cliente para não usar o SLAAC para criar um GUA. The router will now respond to stateful DHCPv6 requests with the information contained in the pool.</a:t>
            </a:r>
          </a:p>
          <a:p>
            <a:pPr marL="342900" indent="-342900" algn="l" rtl="0">
              <a:buFont typeface="+mj-lt"/>
              <a:buAutoNum type="arabicPeriod"/>
            </a:pPr>
            <a:r>
              <a:rPr lang="pt-BR" sz="1400">
                <a:solidFill>
                  <a:srgbClr val="000000"/>
                </a:solidFill>
              </a:rPr>
              <a:t>Verifique se os hosts receberam informações de endereçamento IPv6 usando o comando </a:t>
            </a:r>
            <a:r>
              <a:rPr lang="pt-BR" sz="1400" b="1">
                <a:solidFill>
                  <a:srgbClr val="000000"/>
                </a:solidFill>
              </a:rPr>
              <a:t>ipconfig /all </a:t>
            </a:r>
            <a:r>
              <a:rPr lang="pt-BR" sz="1400">
                <a:solidFill>
                  <a:srgbClr val="000000"/>
                </a:solidFill>
              </a:rPr>
              <a:t>.</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Servidor DHCPv6</a:t>
            </a:r>
            <a:br>
              <a:rPr lang="en-US" dirty="0"/>
            </a:br>
            <a:r>
              <a:rPr lang="pt-BR" sz="2400"/>
              <a:t>Configurar um Cliente DHCPv6 Stateful</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roteador também pode ser um cliente DHCPv6. O roteador cliente precisa ter </a:t>
            </a:r>
            <a:r>
              <a:rPr lang="pt-BR" sz="1600" b="1">
                <a:solidFill>
                  <a:srgbClr val="000000"/>
                </a:solidFill>
              </a:rPr>
              <a:t>ipv6 unicast-routing</a:t>
            </a:r>
            <a:r>
              <a:rPr lang="pt-BR" sz="1600">
                <a:solidFill>
                  <a:srgbClr val="000000"/>
                </a:solidFill>
              </a:rPr>
              <a:t> habilitado e um endereço IPv6 link-local para enviar e receber mensagens IPv6.</a:t>
            </a:r>
          </a:p>
          <a:p>
            <a:pPr marL="0" indent="0" algn="l"/>
            <a:endParaRPr lang="en-US" sz="1600" dirty="0">
              <a:solidFill>
                <a:srgbClr val="000000"/>
              </a:solidFill>
            </a:endParaRPr>
          </a:p>
          <a:p>
            <a:pPr marL="0" indent="0" algn="l" rtl="0"/>
            <a:r>
              <a:rPr lang="pt-BR" sz="1600">
                <a:solidFill>
                  <a:srgbClr val="000000"/>
                </a:solidFill>
              </a:rPr>
              <a:t>Existem cinco etapas para configurar e verificar um roteador como um cliente DHCPv6 sem estado.</a:t>
            </a:r>
          </a:p>
          <a:p>
            <a:pPr marL="342900" indent="-342900" algn="l" rtl="0">
              <a:buFont typeface="+mj-lt"/>
              <a:buAutoNum type="arabicPeriod"/>
            </a:pPr>
            <a:r>
              <a:rPr lang="pt-BR" sz="1400">
                <a:solidFill>
                  <a:srgbClr val="000000"/>
                </a:solidFill>
              </a:rPr>
              <a:t>Ative o roteamento IPv6 usando o comando </a:t>
            </a:r>
            <a:r>
              <a:rPr lang="pt-BR" sz="1400" b="1">
                <a:solidFill>
                  <a:srgbClr val="000000"/>
                </a:solidFill>
              </a:rPr>
              <a:t>ipv6 unicast-routing</a:t>
            </a:r>
            <a:r>
              <a:rPr lang="pt-BR" sz="1400">
                <a:solidFill>
                  <a:srgbClr val="000000"/>
                </a:solidFill>
              </a:rPr>
              <a:t>.</a:t>
            </a:r>
          </a:p>
          <a:p>
            <a:pPr marL="342900" indent="-342900" algn="l" rtl="0">
              <a:buFont typeface="+mj-lt"/>
              <a:buAutoNum type="arabicPeriod"/>
            </a:pPr>
            <a:r>
              <a:rPr lang="pt-BR" sz="1400">
                <a:solidFill>
                  <a:srgbClr val="000000"/>
                </a:solidFill>
              </a:rPr>
              <a:t>Configure o roteador cliente para criar um LLA. Um endereço IPv6 link-local é criado em uma interface de roteador quando um endereço unicast global é configurado ou sem um GUA usando o comando </a:t>
            </a:r>
            <a:r>
              <a:rPr lang="pt-BR" sz="1400" b="1">
                <a:solidFill>
                  <a:srgbClr val="000000"/>
                </a:solidFill>
              </a:rPr>
              <a:t>ipv6 enable</a:t>
            </a:r>
            <a:r>
              <a:rPr lang="pt-BR" sz="1400">
                <a:solidFill>
                  <a:srgbClr val="000000"/>
                </a:solidFill>
              </a:rPr>
              <a:t> interface configuration. O Cisco IOS usa EUI-64 para criar um ID de interface.</a:t>
            </a:r>
          </a:p>
          <a:p>
            <a:pPr marL="342900" indent="-342900" algn="l" rtl="0">
              <a:buFont typeface="+mj-lt"/>
              <a:buAutoNum type="arabicPeriod"/>
            </a:pPr>
            <a:r>
              <a:rPr lang="pt-BR" sz="1400">
                <a:solidFill>
                  <a:srgbClr val="000000"/>
                </a:solidFill>
              </a:rPr>
              <a:t>Configure o roteador cliente para usar o DHCPv6 usando o comando </a:t>
            </a:r>
            <a:r>
              <a:rPr lang="pt-BR" sz="1400" b="1">
                <a:solidFill>
                  <a:srgbClr val="000000"/>
                </a:solidFill>
              </a:rPr>
              <a:t>ipv6 address dhcp</a:t>
            </a:r>
            <a:r>
              <a:rPr lang="pt-BR" sz="1400">
                <a:solidFill>
                  <a:srgbClr val="000000"/>
                </a:solidFill>
              </a:rPr>
              <a:t> interface config.</a:t>
            </a:r>
          </a:p>
          <a:p>
            <a:pPr marL="342900" indent="-342900" algn="l" rtl="0">
              <a:buFont typeface="+mj-lt"/>
              <a:buAutoNum type="arabicPeriod"/>
            </a:pPr>
            <a:r>
              <a:rPr lang="pt-BR" sz="1400">
                <a:solidFill>
                  <a:srgbClr val="000000"/>
                </a:solidFill>
              </a:rPr>
              <a:t>Verifique se o roteador cliente recebeu um GUA usando o comando </a:t>
            </a:r>
            <a:r>
              <a:rPr lang="pt-BR" sz="1400" b="1">
                <a:solidFill>
                  <a:srgbClr val="000000"/>
                </a:solidFill>
              </a:rPr>
              <a:t>show ipv6 interface brief</a:t>
            </a:r>
            <a:r>
              <a:rPr lang="pt-BR" sz="1400">
                <a:solidFill>
                  <a:srgbClr val="000000"/>
                </a:solidFill>
              </a:rPr>
              <a:t> . </a:t>
            </a:r>
          </a:p>
          <a:p>
            <a:pPr marL="342900" indent="-342900" algn="l" rtl="0">
              <a:buFont typeface="+mj-lt"/>
              <a:buAutoNum type="arabicPeriod"/>
            </a:pPr>
            <a:r>
              <a:rPr lang="pt-BR" sz="1400">
                <a:solidFill>
                  <a:srgbClr val="000000"/>
                </a:solidFill>
              </a:rPr>
              <a:t>Verifique se o roteador cliente recebeu outras informações necessárias do DHCPv6 usando o comando </a:t>
            </a:r>
            <a:r>
              <a:rPr lang="pt-BR" sz="1400" b="1">
                <a:solidFill>
                  <a:srgbClr val="000000"/>
                </a:solidFill>
              </a:rPr>
              <a:t>show ipv6 dhcp interface g0/0/1</a:t>
            </a:r>
            <a:r>
              <a:rPr lang="pt-BR" sz="1400">
                <a:solidFill>
                  <a:srgbClr val="000000"/>
                </a:solidFill>
              </a:rPr>
              <a:t> .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a:t>
            </a:r>
            <a:r>
              <a:rPr lang="pt-BR" sz="2400"/>
              <a:t>comandos de verificação do servidorDHCPv6 do servidor</a:t>
            </a:r>
            <a:r>
              <a:rPr lang="pt-BR" sz="1600"/>
              <a:t>DHCPv6</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The </a:t>
            </a:r>
            <a:r>
              <a:rPr lang="pt-BR" sz="1600" b="1">
                <a:solidFill>
                  <a:srgbClr val="000000"/>
                </a:solidFill>
              </a:rPr>
              <a:t>show ipv6 dhcp pool</a:t>
            </a:r>
            <a:r>
              <a:rPr lang="pt-BR" sz="1600">
                <a:solidFill>
                  <a:srgbClr val="000000"/>
                </a:solidFill>
              </a:rPr>
              <a:t> command verifies the name of the DHCPv6 pool and its parameters. O comando também identifica o número de clientes ativos.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74533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a:t>
            </a:r>
            <a:r>
              <a:rPr lang="pt-BR" sz="2400"/>
              <a:t>comandos de verificação do servidorDHCPv6 do servidor DHCPv6 (Cont.) </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3695001" cy="3689897"/>
          </a:xfrm>
        </p:spPr>
        <p:txBody>
          <a:bodyPr/>
          <a:lstStyle/>
          <a:p>
            <a:pPr marL="0" indent="0" algn="l" rtl="0"/>
            <a:r>
              <a:rPr lang="pt-BR" sz="1600">
                <a:solidFill>
                  <a:srgbClr val="000000"/>
                </a:solidFill>
              </a:rPr>
              <a:t>Use a saída do comando </a:t>
            </a:r>
            <a:r>
              <a:rPr lang="pt-BR" sz="1600" b="1">
                <a:solidFill>
                  <a:srgbClr val="000000"/>
                </a:solidFill>
              </a:rPr>
              <a:t>show ipv6 dhcp binding</a:t>
            </a:r>
            <a:r>
              <a:rPr lang="pt-BR" sz="1600">
                <a:solidFill>
                  <a:srgbClr val="000000"/>
                </a:solidFill>
              </a:rPr>
              <a:t> para exibir o endereço IPv6 link-local do cliente e o endereço unicast global atribuído pelo servidor. </a:t>
            </a:r>
          </a:p>
          <a:p>
            <a:pPr marL="285750" indent="-285750" algn="l" rtl="0">
              <a:buFont typeface="Arial" panose="020B0604020202020204" pitchFamily="34" charset="0"/>
              <a:buChar char="•"/>
            </a:pPr>
            <a:r>
              <a:rPr lang="pt-BR" sz="1600">
                <a:solidFill>
                  <a:srgbClr val="000000"/>
                </a:solidFill>
              </a:rPr>
              <a:t>This information is maintained by a stateful DHCPv6 server. </a:t>
            </a:r>
          </a:p>
          <a:p>
            <a:pPr marL="285750" indent="-285750" algn="l" rtl="0">
              <a:buFont typeface="Arial" panose="020B0604020202020204" pitchFamily="34" charset="0"/>
              <a:buChar char="•"/>
            </a:pPr>
            <a:r>
              <a:rPr lang="pt-BR" sz="1600">
                <a:solidFill>
                  <a:srgbClr val="000000"/>
                </a:solidFill>
              </a:rPr>
              <a:t>Um servidor DHCPv6 sem estado não manteria essas informações.</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731837"/>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Servidor DHCPv6</a:t>
            </a:r>
            <a:br>
              <a:rPr lang="en-US" dirty="0"/>
            </a:br>
            <a:r>
              <a:rPr lang="pt-BR" sz="2400"/>
              <a:t>Configurar um Agente de Retransmissão DHCPv6</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474662" y="667186"/>
            <a:ext cx="8280057" cy="1669618"/>
          </a:xfrm>
        </p:spPr>
        <p:txBody>
          <a:bodyPr/>
          <a:lstStyle/>
          <a:p>
            <a:pPr marL="0" indent="0" algn="l" rtl="0"/>
            <a:r>
              <a:rPr lang="pt-BR" sz="1600">
                <a:solidFill>
                  <a:srgbClr val="000000"/>
                </a:solidFill>
              </a:rPr>
              <a:t>Se o servidor DHCPv6 estiver localizado em uma rede diferente do cliente, o roteador do IPv6 poderá ser configurado como um agente de retransmissão do DHCPv6. </a:t>
            </a:r>
          </a:p>
          <a:p>
            <a:pPr marL="285750" indent="-285750" algn="l" rtl="0">
              <a:buFont typeface="Arial" panose="020B0604020202020204" pitchFamily="34" charset="0"/>
              <a:buChar char="•"/>
            </a:pPr>
            <a:r>
              <a:rPr lang="pt-BR" sz="1400">
                <a:solidFill>
                  <a:srgbClr val="000000"/>
                </a:solidFill>
              </a:rPr>
              <a:t>A configuração de um agente de retransmissão do DHCPv6 é semelhante à configuração de um roteador do IPv4 como retransmissão do DHCPv4.</a:t>
            </a:r>
          </a:p>
          <a:p>
            <a:pPr marL="285750" indent="-285750" algn="l" rtl="0">
              <a:buFont typeface="Arial" panose="020B0604020202020204" pitchFamily="34" charset="0"/>
              <a:buChar char="•"/>
            </a:pPr>
            <a:r>
              <a:rPr lang="pt-BR" sz="1400">
                <a:solidFill>
                  <a:srgbClr val="000000"/>
                </a:solidFill>
              </a:rPr>
              <a:t>Esse comando é configurado na interface voltada para os clientes DHCPv6 e especifica o endereço do servidor DHCPv6 e a interface de saída para alcançar o servidor, conforme mostrado na saída. A interface de saída só é necessária quando o endereço do próximo salto é um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497832" y="249847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769699"/>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servidor DHCPv6</a:t>
            </a:r>
            <a:br>
              <a:rPr lang="en-US" dirty="0"/>
            </a:br>
            <a:r>
              <a:rPr lang="pt-BR" sz="2400"/>
              <a:t>Verificar o agente de retransmissão DHCPv6</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rtl="0"/>
            <a:r>
              <a:rPr lang="pt-BR" sz="1600">
                <a:solidFill>
                  <a:srgbClr val="000000"/>
                </a:solidFill>
              </a:rPr>
              <a:t>Verifique se o agente de retransmissão DHCPv6 está operacional com os comandos </a:t>
            </a:r>
            <a:r>
              <a:rPr lang="pt-BR" sz="1600" b="1">
                <a:solidFill>
                  <a:srgbClr val="000000"/>
                </a:solidFill>
              </a:rPr>
              <a:t>show ipv6 dhcp interface</a:t>
            </a:r>
            <a:r>
              <a:rPr lang="pt-BR" sz="1600">
                <a:solidFill>
                  <a:srgbClr val="000000"/>
                </a:solidFill>
              </a:rPr>
              <a:t> e </a:t>
            </a:r>
            <a:r>
              <a:rPr lang="pt-BR" sz="1600" b="1">
                <a:solidFill>
                  <a:srgbClr val="000000"/>
                </a:solidFill>
              </a:rPr>
              <a:t>show ipv6 dhcp binding</a:t>
            </a:r>
            <a:r>
              <a:rPr lang="pt-BR" sz="1600">
                <a:solidFill>
                  <a:srgbClr val="000000"/>
                </a:solidFill>
              </a:rPr>
              <a:t> .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rtl="0"/>
            <a:r>
              <a:rPr lang="pt-BR" sz="1600">
                <a:solidFill>
                  <a:srgbClr val="000000"/>
                </a:solidFill>
              </a:rPr>
              <a:t>Verifique se os hosts do Windows receberam informações de endereçamento </a:t>
            </a:r>
            <a:r>
              <a:rPr lang="pt-BR" sz="1600" b="1">
                <a:solidFill>
                  <a:srgbClr val="000000"/>
                </a:solidFill>
              </a:rPr>
              <a:t>IPv6 com o comando ipconfig /all</a:t>
            </a:r>
            <a:r>
              <a:rPr lang="pt-BR" sz="1600">
                <a:solidFill>
                  <a:srgbClr val="000000"/>
                </a:solidFill>
              </a:rPr>
              <a:t> .</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8.5 -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br>
              <a:rPr lang="en-US" dirty="0">
                <a:latin typeface="Arial" charset="0"/>
              </a:rPr>
            </a:br>
            <a:r>
              <a:rPr lang="pt-BR">
                <a:latin typeface="Arial" charset="0"/>
              </a:rPr>
              <a:t>Laboratório de Prática de Módulo e Questionário — Configurar DHCPv6</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a:xfrm>
            <a:off x="144065" y="1049465"/>
            <a:ext cx="8853286" cy="4155319"/>
          </a:xfrm>
        </p:spPr>
        <p:txBody>
          <a:bodyPr/>
          <a:lstStyle/>
          <a:p>
            <a:pPr marL="0" indent="0" rtl="0">
              <a:buNone/>
            </a:pPr>
            <a:r>
              <a:rPr lang="pt-BR" sz="1600"/>
              <a:t>Neste laboratório, você completará os seguintes objetivos:</a:t>
            </a:r>
          </a:p>
          <a:p>
            <a:pPr rtl="0">
              <a:buFont typeface="Arial" panose="020B0604020202020204" pitchFamily="34" charset="0"/>
              <a:buChar char="•"/>
            </a:pPr>
            <a:r>
              <a:rPr lang="pt-BR" sz="1600"/>
              <a:t>Parte 1: criar a rede e implementar as configurações básicas do dispositivo</a:t>
            </a:r>
          </a:p>
          <a:p>
            <a:pPr rtl="0">
              <a:buFont typeface="Arial" panose="020B0604020202020204" pitchFamily="34" charset="0"/>
              <a:buChar char="•"/>
            </a:pPr>
            <a:r>
              <a:rPr lang="pt-BR" sz="1600"/>
              <a:t>Parte 2: Verificar a atribuição de endereço SLAAC a partir de R1</a:t>
            </a:r>
          </a:p>
          <a:p>
            <a:pPr rtl="0">
              <a:buFont typeface="Arial" panose="020B0604020202020204" pitchFamily="34" charset="0"/>
              <a:buChar char="•"/>
            </a:pPr>
            <a:r>
              <a:rPr lang="pt-BR" sz="1600"/>
              <a:t>Parte 3: Configurar e verificar um servidor DHCPv6 sem estado no R1</a:t>
            </a:r>
          </a:p>
          <a:p>
            <a:pPr rtl="0">
              <a:buFont typeface="Arial" panose="020B0604020202020204" pitchFamily="34" charset="0"/>
              <a:buChar char="•"/>
            </a:pPr>
            <a:r>
              <a:rPr lang="pt-BR" sz="1600"/>
              <a:t>Parte 4: Configurar e verificar um servidor DHCPv6 com estado no R1</a:t>
            </a:r>
          </a:p>
          <a:p>
            <a:pPr rtl="0">
              <a:buFont typeface="Arial" panose="020B0604020202020204" pitchFamily="34" charset="0"/>
              <a:buChar char="•"/>
            </a:pPr>
            <a:r>
              <a:rPr lang="pt-BR" sz="1600"/>
              <a:t>Parte 5: Configurar e verificar um reencaminhamento DHCPv6 no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marL="169545" indent="-169545">
              <a:spcBef>
                <a:spcPts val="0"/>
              </a:spcBef>
              <a:spcAft>
                <a:spcPts val="0"/>
              </a:spcAft>
              <a:buFont typeface="Arial" panose="020B0604020202020204" pitchFamily="34" charset="0"/>
              <a:buChar char="•"/>
            </a:pPr>
            <a:r>
              <a:rPr lang="pt-BR" sz="1100" dirty="0">
                <a:ea typeface="ＭＳ Ｐゴシック"/>
              </a:rPr>
              <a:t>Em um roteador, um endereço </a:t>
            </a:r>
            <a:r>
              <a:rPr lang="pt-BR" sz="1100" dirty="0" err="1">
                <a:ea typeface="ＭＳ Ｐゴシック"/>
              </a:rPr>
              <a:t>unicast</a:t>
            </a:r>
            <a:r>
              <a:rPr lang="pt-BR" sz="1100" dirty="0">
                <a:ea typeface="ＭＳ Ｐゴシック"/>
              </a:rPr>
              <a:t> global IPv6 (GUA) é configurado manualmente usando o comando </a:t>
            </a:r>
            <a:r>
              <a:rPr lang="pt-BR" sz="1100" b="1" dirty="0">
                <a:ea typeface="ＭＳ Ｐゴシック"/>
              </a:rPr>
              <a:t>ipv6-address</a:t>
            </a:r>
            <a:r>
              <a:rPr lang="pt-BR" sz="1100" i="1" dirty="0">
                <a:ea typeface="ＭＳ Ｐゴシック"/>
              </a:rPr>
              <a:t>/</a:t>
            </a:r>
            <a:r>
              <a:rPr lang="pt-BR" sz="1100" i="1" dirty="0" err="1">
                <a:ea typeface="ＭＳ Ｐゴシック"/>
              </a:rPr>
              <a:t>prefix-length</a:t>
            </a:r>
            <a:r>
              <a:rPr lang="pt-BR" sz="1100" i="1" dirty="0">
                <a:ea typeface="ＭＳ Ｐゴシック"/>
              </a:rPr>
              <a:t> </a:t>
            </a:r>
            <a:r>
              <a:rPr lang="pt-BR" sz="1100" dirty="0">
                <a:ea typeface="ＭＳ Ｐゴシック"/>
              </a:rPr>
              <a:t>interface </a:t>
            </a:r>
            <a:r>
              <a:rPr lang="pt-BR" sz="1100" dirty="0" err="1">
                <a:ea typeface="ＭＳ Ｐゴシック"/>
              </a:rPr>
              <a:t>configuration</a:t>
            </a:r>
            <a:r>
              <a:rPr lang="pt-BR" sz="1100" dirty="0">
                <a:ea typeface="ＭＳ Ｐゴシック"/>
              </a:rPr>
              <a:t>. </a:t>
            </a:r>
            <a:endParaRPr lang="pt-BR" sz="1100" dirty="0"/>
          </a:p>
          <a:p>
            <a:pPr marL="169545" indent="-169545">
              <a:spcBef>
                <a:spcPts val="0"/>
              </a:spcBef>
              <a:spcAft>
                <a:spcPts val="0"/>
              </a:spcAft>
              <a:buFont typeface="Arial" panose="020B0604020202020204" pitchFamily="34" charset="0"/>
              <a:buChar char="•"/>
            </a:pPr>
            <a:r>
              <a:rPr lang="pt-BR" sz="1100" dirty="0">
                <a:ea typeface="ＭＳ Ｐゴシック"/>
              </a:rPr>
              <a:t>Quando o endereçamento IPv6 automático é selecionado, o host tentará obter e configurar automaticamente as informações de endereço IPv6 na interface. </a:t>
            </a:r>
            <a:endParaRPr lang="pt-BR" sz="1100" dirty="0"/>
          </a:p>
          <a:p>
            <a:pPr marL="169545" indent="-169545">
              <a:spcBef>
                <a:spcPts val="0"/>
              </a:spcBef>
              <a:spcAft>
                <a:spcPts val="0"/>
              </a:spcAft>
              <a:buFont typeface="Arial" panose="020B0604020202020204" pitchFamily="34" charset="0"/>
              <a:buChar char="•"/>
            </a:pPr>
            <a:r>
              <a:rPr lang="pt-BR" sz="1100" dirty="0">
                <a:ea typeface="ＭＳ Ｐゴシック"/>
              </a:rPr>
              <a:t>O endereço de link local IPv6 é criado automaticamente pelo host quando ele é inicializado e a interface Ethernet está ativa. </a:t>
            </a:r>
            <a:endParaRPr lang="pt-BR" sz="1100" dirty="0"/>
          </a:p>
          <a:p>
            <a:pPr marL="169545" indent="-169545" rtl="0">
              <a:spcBef>
                <a:spcPts val="0"/>
              </a:spcBef>
              <a:spcAft>
                <a:spcPts val="0"/>
              </a:spcAft>
              <a:buFont typeface="Arial" panose="020B0604020202020204" pitchFamily="34" charset="0"/>
              <a:buChar char="•"/>
            </a:pPr>
            <a:r>
              <a:rPr lang="pt-BR" sz="1100" dirty="0">
                <a:ea typeface="ＭＳ Ｐゴシック"/>
              </a:rPr>
              <a:t>A decisão de como um cliente obterá um GUA IPv6 depende das configurações dentro da mensagem RA. Uma mensagem de RA ICMPv6 inclui três sinalizadores para identificar as opções dinâmicas disponíveis para um host:</a:t>
            </a:r>
          </a:p>
          <a:p>
            <a:pPr lvl="1" rtl="0">
              <a:spcBef>
                <a:spcPts val="0"/>
              </a:spcBef>
              <a:spcAft>
                <a:spcPts val="0"/>
              </a:spcAft>
              <a:buFont typeface="Arial" panose="020B0604020202020204" pitchFamily="34" charset="0"/>
              <a:buChar char="•"/>
            </a:pPr>
            <a:r>
              <a:rPr lang="pt-BR" sz="1100" dirty="0">
                <a:ea typeface="ＭＳ Ｐゴシック"/>
              </a:rPr>
              <a:t>Um sinalizador — Este é o sinalizador de configuração automática de endereço. Use o SLAAC para criar um GUA IPv6.</a:t>
            </a:r>
          </a:p>
          <a:p>
            <a:pPr lvl="1" rtl="0">
              <a:spcBef>
                <a:spcPts val="0"/>
              </a:spcBef>
              <a:spcAft>
                <a:spcPts val="0"/>
              </a:spcAft>
              <a:buFont typeface="Arial" panose="020B0604020202020204" pitchFamily="34" charset="0"/>
              <a:buChar char="•"/>
            </a:pPr>
            <a:r>
              <a:rPr lang="pt-BR" sz="1100" dirty="0">
                <a:ea typeface="ＭＳ Ｐゴシック"/>
              </a:rPr>
              <a:t>O flag – </a:t>
            </a:r>
            <a:r>
              <a:rPr lang="pt-BR" sz="1100" dirty="0" err="1">
                <a:ea typeface="ＭＳ Ｐゴシック"/>
              </a:rPr>
              <a:t>This</a:t>
            </a:r>
            <a:r>
              <a:rPr lang="pt-BR" sz="1100" dirty="0">
                <a:ea typeface="ＭＳ Ｐゴシック"/>
              </a:rPr>
              <a:t> </a:t>
            </a:r>
            <a:r>
              <a:rPr lang="pt-BR" sz="1100" dirty="0" err="1">
                <a:ea typeface="ＭＳ Ｐゴシック"/>
              </a:rPr>
              <a:t>is</a:t>
            </a:r>
            <a:r>
              <a:rPr lang="pt-BR" sz="1100" dirty="0">
                <a:ea typeface="ＭＳ Ｐゴシック"/>
              </a:rPr>
              <a:t> </a:t>
            </a:r>
            <a:r>
              <a:rPr lang="pt-BR" sz="1100" dirty="0" err="1">
                <a:ea typeface="ＭＳ Ｐゴシック"/>
              </a:rPr>
              <a:t>the</a:t>
            </a:r>
            <a:r>
              <a:rPr lang="pt-BR" sz="1100" dirty="0">
                <a:ea typeface="ＭＳ Ｐゴシック"/>
              </a:rPr>
              <a:t> </a:t>
            </a:r>
            <a:r>
              <a:rPr lang="pt-BR" sz="1100" dirty="0" err="1">
                <a:ea typeface="ＭＳ Ｐゴシック"/>
              </a:rPr>
              <a:t>Other</a:t>
            </a:r>
            <a:r>
              <a:rPr lang="pt-BR" sz="1100" dirty="0">
                <a:ea typeface="ＭＳ Ｐゴシック"/>
              </a:rPr>
              <a:t> </a:t>
            </a:r>
            <a:r>
              <a:rPr lang="pt-BR" sz="1100" dirty="0" err="1">
                <a:ea typeface="ＭＳ Ｐゴシック"/>
              </a:rPr>
              <a:t>Configuration</a:t>
            </a:r>
            <a:r>
              <a:rPr lang="pt-BR" sz="1100" dirty="0">
                <a:ea typeface="ＭＳ Ｐゴシック"/>
              </a:rPr>
              <a:t> flag. Outras informações estão disponíveis a partir de um servidor DHCPv6 sem estado.</a:t>
            </a:r>
          </a:p>
          <a:p>
            <a:pPr lvl="1" rtl="0">
              <a:spcBef>
                <a:spcPts val="0"/>
              </a:spcBef>
              <a:spcAft>
                <a:spcPts val="0"/>
              </a:spcAft>
              <a:buFont typeface="Arial" panose="020B0604020202020204" pitchFamily="34" charset="0"/>
              <a:buChar char="•"/>
            </a:pPr>
            <a:r>
              <a:rPr lang="pt-BR" sz="1100" dirty="0">
                <a:ea typeface="ＭＳ Ｐゴシック"/>
              </a:rPr>
              <a:t>M flag – </a:t>
            </a:r>
            <a:r>
              <a:rPr lang="pt-BR" sz="1100" dirty="0" err="1">
                <a:ea typeface="ＭＳ Ｐゴシック"/>
              </a:rPr>
              <a:t>This</a:t>
            </a:r>
            <a:r>
              <a:rPr lang="pt-BR" sz="1100" dirty="0">
                <a:ea typeface="ＭＳ Ｐゴシック"/>
              </a:rPr>
              <a:t> </a:t>
            </a:r>
            <a:r>
              <a:rPr lang="pt-BR" sz="1100" dirty="0" err="1">
                <a:ea typeface="ＭＳ Ｐゴシック"/>
              </a:rPr>
              <a:t>is</a:t>
            </a:r>
            <a:r>
              <a:rPr lang="pt-BR" sz="1100" dirty="0">
                <a:ea typeface="ＭＳ Ｐゴシック"/>
              </a:rPr>
              <a:t> </a:t>
            </a:r>
            <a:r>
              <a:rPr lang="pt-BR" sz="1100" dirty="0" err="1">
                <a:ea typeface="ＭＳ Ｐゴシック"/>
              </a:rPr>
              <a:t>the</a:t>
            </a:r>
            <a:r>
              <a:rPr lang="pt-BR" sz="1100" dirty="0">
                <a:ea typeface="ＭＳ Ｐゴシック"/>
              </a:rPr>
              <a:t> </a:t>
            </a:r>
            <a:r>
              <a:rPr lang="pt-BR" sz="1100" dirty="0" err="1">
                <a:ea typeface="ＭＳ Ｐゴシック"/>
              </a:rPr>
              <a:t>Managed</a:t>
            </a:r>
            <a:r>
              <a:rPr lang="pt-BR" sz="1100" dirty="0">
                <a:ea typeface="ＭＳ Ｐゴシック"/>
              </a:rPr>
              <a:t> </a:t>
            </a:r>
            <a:r>
              <a:rPr lang="pt-BR" sz="1100" dirty="0" err="1">
                <a:ea typeface="ＭＳ Ｐゴシック"/>
              </a:rPr>
              <a:t>Address</a:t>
            </a:r>
            <a:r>
              <a:rPr lang="pt-BR" sz="1100" dirty="0">
                <a:ea typeface="ＭＳ Ｐゴシック"/>
              </a:rPr>
              <a:t> </a:t>
            </a:r>
            <a:r>
              <a:rPr lang="pt-BR" sz="1100" dirty="0" err="1">
                <a:ea typeface="ＭＳ Ｐゴシック"/>
              </a:rPr>
              <a:t>Configuration</a:t>
            </a:r>
            <a:r>
              <a:rPr lang="pt-BR" sz="1100" dirty="0">
                <a:ea typeface="ＭＳ Ｐゴシック"/>
              </a:rPr>
              <a:t> flag. Use um servidor DHCPv6 com estado para obter um GUA IPv6.</a:t>
            </a:r>
          </a:p>
          <a:p>
            <a:pPr marL="169545" indent="-169545">
              <a:spcBef>
                <a:spcPts val="0"/>
              </a:spcBef>
              <a:spcAft>
                <a:spcPts val="0"/>
              </a:spcAft>
              <a:buFont typeface="Arial" panose="020B0604020202020204" pitchFamily="34" charset="0"/>
              <a:buChar char="•"/>
            </a:pPr>
            <a:r>
              <a:rPr lang="pt-BR" sz="1100" dirty="0">
                <a:ea typeface="ＭＳ Ｐゴシック"/>
              </a:rPr>
              <a:t>O método SLAAC permite que os hosts criem seu próprio endereço </a:t>
            </a:r>
            <a:r>
              <a:rPr lang="pt-BR" sz="1100" dirty="0" err="1">
                <a:ea typeface="ＭＳ Ｐゴシック"/>
              </a:rPr>
              <a:t>unicast</a:t>
            </a:r>
            <a:r>
              <a:rPr lang="pt-BR" sz="1100" dirty="0">
                <a:ea typeface="ＭＳ Ｐゴシック"/>
              </a:rPr>
              <a:t> global IPv6 exclusivo sem os serviços de um servidor DHCPv6. O SLAAC usa mensagens de RA ICMPv6 para fornecer informações de endereçamento e outras configurações que normalmente seriam fornecidas por um servidor DHCP. O SLAAC pode ser implantado apenas como SLAAC ou SLAAC com DHCPv6. O método somente SLAAC é habilitado por padrão quando o comando </a:t>
            </a:r>
            <a:r>
              <a:rPr lang="pt-BR" sz="1100" b="1" dirty="0">
                <a:ea typeface="ＭＳ Ｐゴシック"/>
              </a:rPr>
              <a:t>ipv6 </a:t>
            </a:r>
            <a:r>
              <a:rPr lang="pt-BR" sz="1100" b="1" dirty="0" err="1">
                <a:ea typeface="ＭＳ Ｐゴシック"/>
              </a:rPr>
              <a:t>unicast-routing</a:t>
            </a:r>
            <a:r>
              <a:rPr lang="pt-BR" sz="1100" b="1" dirty="0">
                <a:ea typeface="ＭＳ Ｐゴシック"/>
              </a:rPr>
              <a:t> </a:t>
            </a:r>
            <a:r>
              <a:rPr lang="pt-BR" sz="1100" dirty="0">
                <a:ea typeface="ＭＳ Ｐゴシック"/>
              </a:rPr>
              <a:t>está configurado. </a:t>
            </a:r>
            <a:endParaRPr lang="pt-BR" sz="1100" dirty="0"/>
          </a:p>
          <a:p>
            <a:pPr marL="169545" indent="-169545">
              <a:spcBef>
                <a:spcPts val="0"/>
              </a:spcBef>
              <a:spcAft>
                <a:spcPts val="0"/>
              </a:spcAft>
              <a:buFont typeface="Arial" panose="020B0604020202020204" pitchFamily="34" charset="0"/>
              <a:buChar char="•"/>
            </a:pPr>
            <a:r>
              <a:rPr lang="pt-BR" sz="1100" dirty="0">
                <a:ea typeface="ＭＳ Ｐゴシック"/>
              </a:rPr>
              <a:t>Para habilitar o envio de mensagens RA, um roteador deve ingressar no grupo de todos os roteadores </a:t>
            </a:r>
            <a:r>
              <a:rPr lang="pt-BR" sz="1100" b="1" dirty="0">
                <a:ea typeface="ＭＳ Ｐゴシック"/>
              </a:rPr>
              <a:t>IPv6 usando o comando ipv6 </a:t>
            </a:r>
            <a:r>
              <a:rPr lang="pt-BR" sz="1100" b="1" dirty="0" err="1">
                <a:ea typeface="ＭＳ Ｐゴシック"/>
              </a:rPr>
              <a:t>unicast-routing</a:t>
            </a:r>
            <a:r>
              <a:rPr lang="pt-BR" sz="1100" b="1" dirty="0">
                <a:ea typeface="ＭＳ Ｐゴシック"/>
              </a:rPr>
              <a:t> </a:t>
            </a:r>
            <a:r>
              <a:rPr lang="pt-BR" sz="1100" dirty="0">
                <a:ea typeface="ＭＳ Ｐゴシック"/>
              </a:rPr>
              <a:t>global </a:t>
            </a:r>
            <a:r>
              <a:rPr lang="pt-BR" sz="1100" dirty="0" err="1">
                <a:ea typeface="ＭＳ Ｐゴシック"/>
              </a:rPr>
              <a:t>config</a:t>
            </a:r>
            <a:r>
              <a:rPr lang="pt-BR" sz="1100" dirty="0">
                <a:ea typeface="ＭＳ Ｐゴシック"/>
              </a:rPr>
              <a:t>. Use o comando </a:t>
            </a:r>
            <a:r>
              <a:rPr lang="pt-BR" sz="1100" b="1" dirty="0">
                <a:ea typeface="ＭＳ Ｐゴシック"/>
              </a:rPr>
              <a:t>show ipv6 interface</a:t>
            </a:r>
            <a:r>
              <a:rPr lang="pt-BR" sz="1100" dirty="0">
                <a:ea typeface="ＭＳ Ｐゴシック"/>
              </a:rPr>
              <a:t> para verificar se um roteador está habilitado. </a:t>
            </a:r>
            <a:endParaRPr lang="pt-BR" sz="1100" dirty="0"/>
          </a:p>
          <a:p>
            <a:pPr marL="169545" indent="-169545">
              <a:spcBef>
                <a:spcPts val="0"/>
              </a:spcBef>
              <a:spcAft>
                <a:spcPts val="0"/>
              </a:spcAft>
              <a:buFont typeface="Arial" panose="020B0604020202020204" pitchFamily="34" charset="0"/>
              <a:buChar char="•"/>
            </a:pPr>
            <a:r>
              <a:rPr lang="pt-BR" sz="1100" dirty="0">
                <a:ea typeface="ＭＳ Ｐゴシック"/>
              </a:rPr>
              <a:t>Todas as interfaces Ethernet ativadas com um GUA IPv6 configurado começarão a enviar mensagens RA com o sinalizador A definido como 1 e os sinalizadores O e M definidos como 0. O sinalizador A = 1 sugere ao cliente que crie seu próprio IPv6 GUA usando o prefixo anunciado no RA. As flags O = 0 e M = 0 instruem o cliente a usar exclusivamente as informações na mensagem RA. </a:t>
            </a:r>
            <a:endParaRPr lang="pt-BR" sz="1100" dirty="0"/>
          </a:p>
          <a:p>
            <a:pPr marL="169545" indent="-169545">
              <a:spcBef>
                <a:spcPts val="0"/>
              </a:spcBef>
              <a:spcAft>
                <a:spcPts val="0"/>
              </a:spcAft>
              <a:buFont typeface="Arial" panose="020B0604020202020204" pitchFamily="34" charset="0"/>
              <a:buChar char="•"/>
            </a:pPr>
            <a:r>
              <a:rPr lang="pt-BR" sz="1100" dirty="0">
                <a:ea typeface="ＭＳ Ｐゴシック"/>
              </a:rPr>
              <a:t>Um roteador envia mensagens RA a cada 200 segundos. No entanto, ele também enviará uma mensagem RA se receber uma mensagem RS de um host. </a:t>
            </a:r>
            <a:endParaRPr lang="pt-BR" sz="1100" dirty="0"/>
          </a:p>
          <a:p>
            <a:pPr marL="169545" indent="-169545">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200"/>
              <a:t>Usando o SLAAC, um host geralmente adquire suas informações de sub-rede IPv6 de 64 bits do RA do roteador. No entanto, ele deve gerar o identificador de interface (ID) de 64 bits restante usando um dos dois métodos: gerado aleatoriamente, ou EUI-64. </a:t>
            </a:r>
          </a:p>
          <a:p>
            <a:pPr rtl="0">
              <a:spcBef>
                <a:spcPts val="0"/>
              </a:spcBef>
              <a:spcAft>
                <a:spcPts val="0"/>
              </a:spcAft>
              <a:buFont typeface="Arial" panose="020B0604020202020204" pitchFamily="34" charset="0"/>
              <a:buChar char="•"/>
            </a:pPr>
            <a:r>
              <a:rPr lang="pt-BR" sz="1200"/>
              <a:t>O processo DAD é usado por um host para garantir que o GUA IPv6 seja exclusivo. DAD é implementado usando ICMPv6. Para executar o DAD, o host envia uma mensagem NS ICMPv6 com um endereço multicast especialmente construído, chamado de endereço multicast de nó solicitado. Esse endereço duplica os últimos 24 bits do endereço IPv6 do host.</a:t>
            </a:r>
          </a:p>
          <a:p>
            <a:pPr rtl="0">
              <a:spcBef>
                <a:spcPts val="0"/>
              </a:spcBef>
              <a:spcAft>
                <a:spcPts val="0"/>
              </a:spcAft>
              <a:buFont typeface="Arial" panose="020B0604020202020204" pitchFamily="34" charset="0"/>
              <a:buChar char="•"/>
            </a:pPr>
            <a:r>
              <a:rPr lang="pt-BR" sz="1200"/>
              <a:t>O host inicia as comunicações cliente / servidor DHCPv6 depois que o DHCPv6 sem estado ou DHCPv6 com estado é indicado no RA. </a:t>
            </a:r>
          </a:p>
          <a:p>
            <a:pPr rtl="0">
              <a:spcBef>
                <a:spcPts val="0"/>
              </a:spcBef>
              <a:spcAft>
                <a:spcPts val="0"/>
              </a:spcAft>
              <a:buFont typeface="Arial" panose="020B0604020202020204" pitchFamily="34" charset="0"/>
              <a:buChar char="•"/>
            </a:pPr>
            <a:r>
              <a:rPr lang="pt-BR" sz="1200"/>
              <a:t>Mensagens DHCPv6 de servidor para cliente usam a porta de destino UDP 546, enquanto as mensagens DHCPv6 cliente para servidor usam a porta de destino UDP 547. </a:t>
            </a:r>
          </a:p>
          <a:p>
            <a:pPr rtl="0">
              <a:spcBef>
                <a:spcPts val="0"/>
              </a:spcBef>
              <a:spcAft>
                <a:spcPts val="0"/>
              </a:spcAft>
              <a:buFont typeface="Arial" panose="020B0604020202020204" pitchFamily="34" charset="0"/>
              <a:buChar char="•"/>
            </a:pPr>
            <a:r>
              <a:rPr lang="pt-BR" sz="1200"/>
              <a:t>A opção DHCPv6 stateless informa ao cliente para usar as informações na mensagem do RA para endereçamento, mas parâmetros de configuração adicionais estão disponíveis em um servidor DHCPv6. Isso é chamado DHCPv6 sem estado porque o servidor não está mantendo nenhuma informação de estado do cliente. </a:t>
            </a:r>
          </a:p>
          <a:p>
            <a:pPr rtl="0">
              <a:spcBef>
                <a:spcPts val="0"/>
              </a:spcBef>
              <a:spcAft>
                <a:spcPts val="0"/>
              </a:spcAft>
              <a:buFont typeface="Arial" panose="020B0604020202020204" pitchFamily="34" charset="0"/>
              <a:buChar char="•"/>
            </a:pPr>
            <a:r>
              <a:rPr lang="pt-BR" sz="1200"/>
              <a:t>O DHCPv6 sem estado é habilitado em uma interface de roteador usando o comando </a:t>
            </a:r>
            <a:r>
              <a:rPr lang="pt-BR" sz="1200" b="1"/>
              <a:t>ipv6 nd other-config-flag </a:t>
            </a:r>
            <a:r>
              <a:rPr lang="pt-BR" sz="1200"/>
              <a:t>interface configuration. Isso define o sinalizador O como 1. </a:t>
            </a:r>
          </a:p>
          <a:p>
            <a:pPr rtl="0">
              <a:spcBef>
                <a:spcPts val="0"/>
              </a:spcBef>
              <a:spcAft>
                <a:spcPts val="0"/>
              </a:spcAft>
              <a:buFont typeface="Arial" panose="020B0604020202020204" pitchFamily="34" charset="0"/>
              <a:buChar char="•"/>
            </a:pPr>
            <a:r>
              <a:rPr lang="pt-BR" sz="1200"/>
              <a:t>No DHCPv6 com estado, a mensagem RA informa ao cliente para obter todas as informações de endereçamento de um servidor DHCPv6 com estado, exceto o endereço de gateway padrão que é o endereço de link local IPv6 de origem do RA. É chamado stateful porque o servidor DHCPv6 mantém as informações do estado IPv6. </a:t>
            </a:r>
          </a:p>
          <a:p>
            <a:pPr rtl="0">
              <a:spcBef>
                <a:spcPts val="0"/>
              </a:spcBef>
              <a:spcAft>
                <a:spcPts val="0"/>
              </a:spcAft>
              <a:buFont typeface="Arial" panose="020B0604020202020204" pitchFamily="34" charset="0"/>
              <a:buChar char="•"/>
            </a:pPr>
            <a:r>
              <a:rPr lang="pt-BR" sz="1200"/>
              <a:t>O DHCPv6 stateful é habilitado em uma interface de roteador usando o comando </a:t>
            </a:r>
            <a:r>
              <a:rPr lang="pt-BR" sz="1200" b="1"/>
              <a:t>ipv6 nd managed-config-flag </a:t>
            </a:r>
            <a:r>
              <a:rPr lang="pt-BR" sz="1200"/>
              <a:t>interface configuration. Isso define o sinalizador M como 1.</a:t>
            </a:r>
          </a:p>
          <a:p>
            <a:endParaRPr lang="en-US" sz="1200" dirty="0"/>
          </a:p>
        </p:txBody>
      </p:sp>
    </p:spTree>
    <p:custDataLst>
      <p:tags r:id="rId1"/>
    </p:custDataLst>
    <p:extLst>
      <p:ext uri="{BB962C8B-B14F-4D97-AF65-F5344CB8AC3E}">
        <p14:creationId xmlns:p14="http://schemas.microsoft.com/office/powerpoint/2010/main" val="116312998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200"/>
              <a:t>Um roteador Cisco IOS pode ser configurado para fornecer serviços de servidor DHCPv6 como um dos três tipos a seguir: servidor DHCPv6, cliente DHCPv6 ou agente de retransmissão DHCPv6. </a:t>
            </a:r>
          </a:p>
          <a:p>
            <a:pPr rtl="0">
              <a:spcBef>
                <a:spcPts val="0"/>
              </a:spcBef>
              <a:spcAft>
                <a:spcPts val="0"/>
              </a:spcAft>
              <a:buFont typeface="Arial" panose="020B0604020202020204" pitchFamily="34" charset="0"/>
              <a:buChar char="•"/>
            </a:pPr>
            <a:r>
              <a:rPr lang="pt-BR" sz="1200"/>
              <a:t>Um roteador também pode ser um cliente DHCPv6 e obter uma configuração IPv6 de um servidor DHCPv6. </a:t>
            </a:r>
          </a:p>
          <a:p>
            <a:pPr rtl="0">
              <a:spcBef>
                <a:spcPts val="0"/>
              </a:spcBef>
              <a:spcAft>
                <a:spcPts val="0"/>
              </a:spcAft>
              <a:buFont typeface="Arial" panose="020B0604020202020204" pitchFamily="34" charset="0"/>
              <a:buChar char="•"/>
            </a:pPr>
            <a:r>
              <a:rPr lang="pt-BR" sz="1200"/>
              <a:t>A opção de servidor DHCP com estado requer que o roteador habilitado para IPv6 diga ao host para entrar em contato com um servidor DHCPv6 para adquirir todas as informações de endereçamento de rede IPv6 necessárias. </a:t>
            </a:r>
          </a:p>
          <a:p>
            <a:pPr rtl="0">
              <a:spcBef>
                <a:spcPts val="0"/>
              </a:spcBef>
              <a:spcAft>
                <a:spcPts val="0"/>
              </a:spcAft>
              <a:buFont typeface="Arial" panose="020B0604020202020204" pitchFamily="34" charset="0"/>
              <a:buChar char="•"/>
            </a:pPr>
            <a:r>
              <a:rPr lang="pt-BR" sz="1200"/>
              <a:t>Para que um roteador cliente seja um roteador DHCPv6, ele precisa ter ipv6 unicast-routing habilitado e um endereço IPv6 link-local para enviar e receber mensagens IPv6. </a:t>
            </a:r>
          </a:p>
          <a:p>
            <a:pPr rtl="0">
              <a:spcBef>
                <a:spcPts val="0"/>
              </a:spcBef>
              <a:spcAft>
                <a:spcPts val="0"/>
              </a:spcAft>
              <a:buFont typeface="Arial" panose="020B0604020202020204" pitchFamily="34" charset="0"/>
              <a:buChar char="•"/>
            </a:pPr>
            <a:r>
              <a:rPr lang="pt-BR" sz="1200"/>
              <a:t>Use os comandos </a:t>
            </a:r>
            <a:r>
              <a:rPr lang="pt-BR" sz="1200" b="1"/>
              <a:t>show ipv6 dhcp poo</a:t>
            </a:r>
            <a:r>
              <a:rPr lang="pt-BR" sz="1200"/>
              <a:t>l e </a:t>
            </a:r>
            <a:r>
              <a:rPr lang="pt-BR" sz="1200" b="1"/>
              <a:t>show ipv6 dhcp binding</a:t>
            </a:r>
            <a:r>
              <a:rPr lang="pt-BR" sz="1200"/>
              <a:t>para verificar a operação DHCPv6 em um roteador. </a:t>
            </a:r>
          </a:p>
          <a:p>
            <a:pPr rtl="0">
              <a:spcBef>
                <a:spcPts val="0"/>
              </a:spcBef>
              <a:spcAft>
                <a:spcPts val="0"/>
              </a:spcAft>
              <a:buFont typeface="Arial" panose="020B0604020202020204" pitchFamily="34" charset="0"/>
              <a:buChar char="•"/>
            </a:pPr>
            <a:r>
              <a:rPr lang="pt-BR" sz="1200"/>
              <a:t>Se o servidor DHCPv6 estiver localizado em uma rede diferente do cliente, o roteador IPv6 poderá ser configurado como um agente de retransmissão DHCPv6 usando o comando </a:t>
            </a:r>
            <a:r>
              <a:rPr lang="pt-BR" sz="1200" i="1"/>
              <a:t>ipv6-address \ [tipo de interface número de interface \] </a:t>
            </a:r>
            <a:r>
              <a:rPr lang="pt-BR" sz="1200"/>
              <a:t>_. Esse comando é configurado na interface voltada para os clientes DHCPv6 e especifica o endereço do servidor DHCPv6 e a interface de saída para alcançar o servidor. A interface de saída só é necessária quando o endereço do próximo salto é um LLA.</a:t>
            </a:r>
            <a:r>
              <a:rPr lang="pt-BR" sz="1200" b="1"/>
              <a:t> </a:t>
            </a:r>
          </a:p>
          <a:p>
            <a:pPr rtl="0">
              <a:spcBef>
                <a:spcPts val="0"/>
              </a:spcBef>
              <a:spcAft>
                <a:spcPts val="0"/>
              </a:spcAft>
              <a:buFont typeface="Arial" panose="020B0604020202020204" pitchFamily="34" charset="0"/>
              <a:buChar char="•"/>
            </a:pPr>
            <a:r>
              <a:rPr lang="pt-BR" sz="1200"/>
              <a:t>Verifique se o agente de retransmissão DHCPv6 está operacional com os comandos </a:t>
            </a:r>
            <a:r>
              <a:rPr lang="pt-BR" sz="1200" b="1"/>
              <a:t>show ipv6 dhcp interface </a:t>
            </a:r>
            <a:r>
              <a:rPr lang="pt-BR" sz="1200"/>
              <a:t>e show </a:t>
            </a:r>
            <a:r>
              <a:rPr lang="pt-BR" sz="1200" b="1"/>
              <a:t>ipv6 dhcp binding </a:t>
            </a:r>
            <a:r>
              <a:rPr lang="pt-BR" sz="1200"/>
              <a:t>.</a:t>
            </a:r>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endParaRPr lang="en-US" sz="1200" dirty="0"/>
          </a:p>
        </p:txBody>
      </p:sp>
    </p:spTree>
    <p:custDataLst>
      <p:tags r:id="rId1"/>
    </p:custDataLst>
    <p:extLst>
      <p:ext uri="{BB962C8B-B14F-4D97-AF65-F5344CB8AC3E}">
        <p14:creationId xmlns:p14="http://schemas.microsoft.com/office/powerpoint/2010/main" val="113545096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pt-BR" sz="1400">
                <a:latin typeface="Arial" charset="0"/>
              </a:rPr>
              <a:t>Module 8: SLAAC and DHCPv6</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3496118" cy="3785652"/>
          </a:xfrm>
          <a:ln>
            <a:solidFill>
              <a:srgbClr val="000000"/>
            </a:solidFill>
          </a:ln>
        </p:spPr>
        <p:txBody>
          <a:bodyPr/>
          <a:lstStyle/>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Stateless Address Autoconfiguration (SLAAC)</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Global Unicast Address (GUA)</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Link Local Address (LLA)</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Zone ID</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Scope ID</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Address Autoconfiguration Flag</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Other Configuration Flag</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Managed Address Configuration Flag</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Router Solicitation (RS)</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Router Advertisement (RA)</a:t>
            </a:r>
          </a:p>
          <a:p>
            <a:pPr marL="285750" lvl="1" indent="-285750" defTabSz="457200" rtl="0">
              <a:lnSpc>
                <a:spcPct val="95000"/>
              </a:lnSpc>
              <a:spcBef>
                <a:spcPts val="0"/>
              </a:spcBef>
              <a:spcAft>
                <a:spcPts val="0"/>
              </a:spcAft>
              <a:buFont typeface="Arial" panose="020B0604020202020204" pitchFamily="34" charset="0"/>
              <a:buChar char="•"/>
            </a:pPr>
            <a:r>
              <a:rPr lang="pt-BR" sz="1200" b="1">
                <a:latin typeface="Arial" charset="0"/>
                <a:ea typeface="ＭＳ Ｐゴシック" pitchFamily="34" charset="-128"/>
                <a:cs typeface="+mn-cs"/>
              </a:rPr>
              <a:t>ipv6 unicast-routing</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EUI-64</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Duplicate Address Detection (DAD)</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Neighbor Solicitation (NS)</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Neighbor Advertisement (NA)</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DHCPv6 SOLICIT</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DHCPv6 ADVERTISE</a:t>
            </a:r>
          </a:p>
          <a:p>
            <a:pPr marL="285750" indent="-285750" defTabSz="457200" rtl="0">
              <a:spcBef>
                <a:spcPts val="0"/>
              </a:spcBef>
              <a:spcAft>
                <a:spcPts val="0"/>
              </a:spcAft>
              <a:buFont typeface="Arial" panose="020B0604020202020204" pitchFamily="34" charset="0"/>
              <a:buChar char="•"/>
            </a:pPr>
            <a:r>
              <a:rPr lang="pt-BR" sz="1200">
                <a:latin typeface="Arial" charset="0"/>
                <a:ea typeface="ＭＳ Ｐゴシック" pitchFamily="34" charset="-128"/>
                <a:cs typeface="+mn-cs"/>
              </a:rPr>
              <a:t>DHCPv6 REPLY</a:t>
            </a:r>
          </a:p>
          <a:p>
            <a:pPr>
              <a:spcBef>
                <a:spcPts val="0"/>
              </a:spcBef>
              <a:spcAft>
                <a:spcPts val="0"/>
              </a:spcAft>
            </a:pPr>
            <a:endParaRPr lang="en-US" sz="1100" dirty="0"/>
          </a:p>
        </p:txBody>
      </p:sp>
      <p:sp>
        <p:nvSpPr>
          <p:cNvPr id="2" name="TextBox 1">
            <a:extLst>
              <a:ext uri="{FF2B5EF4-FFF2-40B4-BE49-F238E27FC236}">
                <a16:creationId xmlns:a16="http://schemas.microsoft.com/office/drawing/2014/main" id="{30E7C6FC-D070-244D-AECA-036A5DBE3313}"/>
              </a:ext>
            </a:extLst>
          </p:cNvPr>
          <p:cNvSpPr txBox="1"/>
          <p:nvPr/>
        </p:nvSpPr>
        <p:spPr>
          <a:xfrm>
            <a:off x="3640184" y="755912"/>
            <a:ext cx="4824548" cy="3785652"/>
          </a:xfrm>
          <a:prstGeom prst="rect">
            <a:avLst/>
          </a:prstGeom>
          <a:noFill/>
          <a:ln>
            <a:solidFill>
              <a:srgbClr val="000000"/>
            </a:solidFill>
          </a:ln>
        </p:spPr>
        <p:txBody>
          <a:bodyPr wrap="square" rtlCol="0">
            <a:spAutoFit/>
          </a:bodyPr>
          <a:lstStyle/>
          <a:p>
            <a:pPr marL="285750" indent="-285750" rtl="0">
              <a:spcBef>
                <a:spcPts val="0"/>
              </a:spcBef>
              <a:spcAft>
                <a:spcPts val="0"/>
              </a:spcAft>
              <a:buFont typeface="Arial" panose="020B0604020202020204" pitchFamily="34" charset="0"/>
              <a:buChar char="•"/>
            </a:pPr>
            <a:r>
              <a:rPr lang="pt-BR" sz="1200">
                <a:solidFill>
                  <a:srgbClr val="000000"/>
                </a:solidFill>
              </a:rPr>
              <a:t>Stateless DHCPv6 Client</a:t>
            </a:r>
          </a:p>
          <a:p>
            <a:pPr marL="285750" indent="-285750" rtl="0">
              <a:spcBef>
                <a:spcPts val="0"/>
              </a:spcBef>
              <a:spcAft>
                <a:spcPts val="0"/>
              </a:spcAft>
              <a:buFont typeface="Arial" panose="020B0604020202020204" pitchFamily="34" charset="0"/>
              <a:buChar char="•"/>
            </a:pPr>
            <a:r>
              <a:rPr lang="pt-BR" sz="1200">
                <a:solidFill>
                  <a:srgbClr val="000000"/>
                </a:solidFill>
              </a:rPr>
              <a:t>Stateful DHCPv6 Client</a:t>
            </a:r>
          </a:p>
          <a:p>
            <a:pPr marL="285750" indent="-285750" rtl="0">
              <a:spcBef>
                <a:spcPts val="0"/>
              </a:spcBef>
              <a:spcAft>
                <a:spcPts val="0"/>
              </a:spcAft>
              <a:buFont typeface="Arial" panose="020B0604020202020204" pitchFamily="34" charset="0"/>
              <a:buChar char="•"/>
            </a:pPr>
            <a:r>
              <a:rPr lang="pt-BR" sz="1200" b="1">
                <a:solidFill>
                  <a:srgbClr val="000000"/>
                </a:solidFill>
              </a:rPr>
              <a:t>ipv6 nd other-config-flag</a:t>
            </a:r>
          </a:p>
          <a:p>
            <a:pPr marL="285750" indent="-285750" rtl="0">
              <a:spcBef>
                <a:spcPts val="0"/>
              </a:spcBef>
              <a:spcAft>
                <a:spcPts val="0"/>
              </a:spcAft>
              <a:buFont typeface="Arial" panose="020B0604020202020204" pitchFamily="34" charset="0"/>
              <a:buChar char="•"/>
            </a:pPr>
            <a:r>
              <a:rPr lang="pt-BR" sz="1200" b="1">
                <a:solidFill>
                  <a:srgbClr val="000000"/>
                </a:solidFill>
              </a:rPr>
              <a:t>ipv6 nd managed-config-flag</a:t>
            </a:r>
          </a:p>
          <a:p>
            <a:pPr marL="285750" indent="-285750" rtl="0">
              <a:spcBef>
                <a:spcPts val="0"/>
              </a:spcBef>
              <a:spcAft>
                <a:spcPts val="0"/>
              </a:spcAft>
              <a:buFont typeface="Arial" panose="020B0604020202020204" pitchFamily="34" charset="0"/>
              <a:buChar char="•"/>
            </a:pPr>
            <a:r>
              <a:rPr lang="pt-BR" sz="1200">
                <a:solidFill>
                  <a:srgbClr val="000000"/>
                </a:solidFill>
              </a:rPr>
              <a:t>DHCPv6 Relay Agent</a:t>
            </a:r>
          </a:p>
          <a:p>
            <a:pPr marL="285750" indent="-285750" rtl="0">
              <a:spcBef>
                <a:spcPts val="0"/>
              </a:spcBef>
              <a:spcAft>
                <a:spcPts val="0"/>
              </a:spcAft>
              <a:buFont typeface="Arial" panose="020B0604020202020204" pitchFamily="34" charset="0"/>
              <a:buChar char="•"/>
            </a:pPr>
            <a:r>
              <a:rPr lang="pt-BR" sz="1200" b="1">
                <a:solidFill>
                  <a:srgbClr val="000000"/>
                </a:solidFill>
              </a:rPr>
              <a:t>ipv6 dhcp pool pool-name</a:t>
            </a:r>
          </a:p>
          <a:p>
            <a:pPr marL="285750" indent="-285750" rtl="0">
              <a:spcBef>
                <a:spcPts val="0"/>
              </a:spcBef>
              <a:spcAft>
                <a:spcPts val="0"/>
              </a:spcAft>
              <a:buFont typeface="Arial" panose="020B0604020202020204" pitchFamily="34" charset="0"/>
              <a:buChar char="•"/>
            </a:pPr>
            <a:r>
              <a:rPr lang="pt-BR" sz="1200" b="1">
                <a:solidFill>
                  <a:srgbClr val="000000"/>
                </a:solidFill>
              </a:rPr>
              <a:t>ipv6 dhcp server pool-name</a:t>
            </a:r>
          </a:p>
          <a:p>
            <a:pPr marL="285750" indent="-285750" rtl="0">
              <a:spcBef>
                <a:spcPts val="0"/>
              </a:spcBef>
              <a:spcAft>
                <a:spcPts val="0"/>
              </a:spcAft>
              <a:buFont typeface="Arial" panose="020B0604020202020204" pitchFamily="34" charset="0"/>
              <a:buChar char="•"/>
            </a:pPr>
            <a:r>
              <a:rPr lang="pt-BR" sz="1200" b="1">
                <a:solidFill>
                  <a:srgbClr val="000000"/>
                </a:solidFill>
              </a:rPr>
              <a:t>ipv6 enable</a:t>
            </a:r>
          </a:p>
          <a:p>
            <a:pPr marL="285750" indent="-285750" rtl="0">
              <a:spcBef>
                <a:spcPts val="0"/>
              </a:spcBef>
              <a:spcAft>
                <a:spcPts val="0"/>
              </a:spcAft>
              <a:buFont typeface="Arial" panose="020B0604020202020204" pitchFamily="34" charset="0"/>
              <a:buChar char="•"/>
            </a:pPr>
            <a:r>
              <a:rPr lang="pt-BR" sz="1200" b="1">
                <a:solidFill>
                  <a:srgbClr val="000000"/>
                </a:solidFill>
              </a:rPr>
              <a:t>ipv6 address autoconfig</a:t>
            </a:r>
          </a:p>
          <a:p>
            <a:pPr marL="285750" indent="-285750" rtl="0">
              <a:spcBef>
                <a:spcPts val="0"/>
              </a:spcBef>
              <a:spcAft>
                <a:spcPts val="0"/>
              </a:spcAft>
              <a:buFont typeface="Arial" panose="020B0604020202020204" pitchFamily="34" charset="0"/>
              <a:buChar char="•"/>
            </a:pPr>
            <a:r>
              <a:rPr lang="pt-BR" sz="1200" b="1">
                <a:solidFill>
                  <a:srgbClr val="000000"/>
                </a:solidFill>
              </a:rPr>
              <a:t>show ipv6 dhcp interface</a:t>
            </a:r>
          </a:p>
          <a:p>
            <a:pPr marL="285750" indent="-285750" rtl="0">
              <a:spcBef>
                <a:spcPts val="0"/>
              </a:spcBef>
              <a:spcAft>
                <a:spcPts val="0"/>
              </a:spcAft>
              <a:buFont typeface="Arial" panose="020B0604020202020204" pitchFamily="34" charset="0"/>
              <a:buChar char="•"/>
            </a:pPr>
            <a:r>
              <a:rPr lang="pt-BR" sz="1200" b="1">
                <a:solidFill>
                  <a:srgbClr val="000000"/>
                </a:solidFill>
              </a:rPr>
              <a:t>address prefix X:X:X:X:X:X:X:X/YY</a:t>
            </a:r>
          </a:p>
          <a:p>
            <a:pPr marL="285750" indent="-285750" rtl="0">
              <a:spcBef>
                <a:spcPts val="0"/>
              </a:spcBef>
              <a:spcAft>
                <a:spcPts val="0"/>
              </a:spcAft>
              <a:buFont typeface="Arial" panose="020B0604020202020204" pitchFamily="34" charset="0"/>
              <a:buChar char="•"/>
            </a:pPr>
            <a:r>
              <a:rPr lang="pt-BR" sz="1200" b="1">
                <a:solidFill>
                  <a:srgbClr val="000000"/>
                </a:solidFill>
              </a:rPr>
              <a:t>dns-server X:X:X:X:X:X:X:X</a:t>
            </a:r>
          </a:p>
          <a:p>
            <a:pPr marL="285750" indent="-285750" rtl="0">
              <a:spcBef>
                <a:spcPts val="0"/>
              </a:spcBef>
              <a:spcAft>
                <a:spcPts val="0"/>
              </a:spcAft>
              <a:buFont typeface="Arial" panose="020B0604020202020204" pitchFamily="34" charset="0"/>
              <a:buChar char="•"/>
            </a:pPr>
            <a:r>
              <a:rPr lang="pt-BR" sz="1200" b="1">
                <a:solidFill>
                  <a:srgbClr val="000000"/>
                </a:solidFill>
              </a:rPr>
              <a:t>domain-name name</a:t>
            </a:r>
          </a:p>
          <a:p>
            <a:pPr marL="285750" indent="-285750" rtl="0">
              <a:spcBef>
                <a:spcPts val="0"/>
              </a:spcBef>
              <a:spcAft>
                <a:spcPts val="0"/>
              </a:spcAft>
              <a:buFont typeface="Arial" panose="020B0604020202020204" pitchFamily="34" charset="0"/>
              <a:buChar char="•"/>
            </a:pPr>
            <a:r>
              <a:rPr lang="pt-BR" sz="1200" b="1">
                <a:solidFill>
                  <a:srgbClr val="000000"/>
                </a:solidFill>
              </a:rPr>
              <a:t>ipv6 nd prefix default no-autoconfig</a:t>
            </a:r>
          </a:p>
          <a:p>
            <a:pPr marL="285750" indent="-285750" rtl="0">
              <a:spcBef>
                <a:spcPts val="0"/>
              </a:spcBef>
              <a:spcAft>
                <a:spcPts val="0"/>
              </a:spcAft>
              <a:buFont typeface="Arial" panose="020B0604020202020204" pitchFamily="34" charset="0"/>
              <a:buChar char="•"/>
            </a:pPr>
            <a:r>
              <a:rPr lang="pt-BR" sz="1200" b="1">
                <a:solidFill>
                  <a:srgbClr val="000000"/>
                </a:solidFill>
              </a:rPr>
              <a:t>ipv6 address dhcp</a:t>
            </a:r>
          </a:p>
          <a:p>
            <a:pPr marL="285750" indent="-285750" rtl="0">
              <a:spcBef>
                <a:spcPts val="0"/>
              </a:spcBef>
              <a:spcAft>
                <a:spcPts val="0"/>
              </a:spcAft>
              <a:buFont typeface="Arial" panose="020B0604020202020204" pitchFamily="34" charset="0"/>
              <a:buChar char="•"/>
            </a:pPr>
            <a:r>
              <a:rPr lang="pt-BR" sz="1200" b="1">
                <a:solidFill>
                  <a:srgbClr val="000000"/>
                </a:solidFill>
              </a:rPr>
              <a:t>show ipv6 dhcp pool</a:t>
            </a:r>
          </a:p>
          <a:p>
            <a:pPr marL="285750" indent="-285750" rtl="0">
              <a:spcBef>
                <a:spcPts val="0"/>
              </a:spcBef>
              <a:spcAft>
                <a:spcPts val="0"/>
              </a:spcAft>
              <a:buFont typeface="Arial" panose="020B0604020202020204" pitchFamily="34" charset="0"/>
              <a:buChar char="•"/>
            </a:pPr>
            <a:r>
              <a:rPr lang="pt-BR" sz="1200" b="1">
                <a:solidFill>
                  <a:srgbClr val="000000"/>
                </a:solidFill>
              </a:rPr>
              <a:t>show ipv6 dhcp binding</a:t>
            </a:r>
          </a:p>
          <a:p>
            <a:pPr marL="285750" indent="-285750" rtl="0">
              <a:spcBef>
                <a:spcPts val="0"/>
              </a:spcBef>
              <a:spcAft>
                <a:spcPts val="0"/>
              </a:spcAft>
              <a:buFont typeface="Arial" panose="020B0604020202020204" pitchFamily="34" charset="0"/>
              <a:buChar char="•"/>
            </a:pPr>
            <a:r>
              <a:rPr lang="pt-BR" sz="1200" b="1">
                <a:solidFill>
                  <a:srgbClr val="000000"/>
                </a:solidFill>
              </a:rPr>
              <a:t>ipv6 dhcp relay destination </a:t>
            </a:r>
            <a:r>
              <a:rPr lang="pt-BR" sz="1200" i="1">
                <a:solidFill>
                  <a:srgbClr val="000000"/>
                </a:solidFill>
              </a:rPr>
              <a:t>ipv6-address </a:t>
            </a:r>
            <a:r>
              <a:rPr lang="pt-BR" sz="1200" b="1">
                <a:solidFill>
                  <a:srgbClr val="000000"/>
                </a:solidFill>
              </a:rPr>
              <a:t>[</a:t>
            </a:r>
            <a:r>
              <a:rPr lang="pt-BR" sz="1200" i="1">
                <a:solidFill>
                  <a:srgbClr val="000000"/>
                </a:solidFill>
              </a:rPr>
              <a:t>interface-type interface-number</a:t>
            </a:r>
            <a:r>
              <a:rPr lang="pt-BR" sz="1200" b="1">
                <a:solidFill>
                  <a:srgbClr val="000000"/>
                </a:solidFill>
              </a:rPr>
              <a:t>]</a:t>
            </a:r>
          </a:p>
          <a:p>
            <a:pPr marL="285750" indent="-285750">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0037313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8: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99169033"/>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8.1.5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IPv6 GUA Assignment</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8.2.7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SLAAC</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8.3.6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8.4.9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DHCPv6 Server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8.5.1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8: Best Practices</a:t>
            </a:r>
          </a:p>
        </p:txBody>
      </p:sp>
      <p:sp>
        <p:nvSpPr>
          <p:cNvPr id="11266" name="Rectangle 34"/>
          <p:cNvSpPr>
            <a:spLocks noGrp="1" noChangeArrowheads="1"/>
          </p:cNvSpPr>
          <p:nvPr>
            <p:ph idx="1"/>
          </p:nvPr>
        </p:nvSpPr>
        <p:spPr>
          <a:xfrm>
            <a:off x="145357" y="798944"/>
            <a:ext cx="8853286" cy="4155319"/>
          </a:xfrm>
        </p:spPr>
        <p:txBody>
          <a:bodyPr/>
          <a:lstStyle/>
          <a:p>
            <a:pPr marL="0" indent="0" rtl="0">
              <a:lnSpc>
                <a:spcPct val="85000"/>
              </a:lnSpc>
              <a:spcBef>
                <a:spcPct val="30000"/>
              </a:spcBef>
              <a:buNone/>
            </a:pPr>
            <a:r>
              <a:rPr lang="pt-BR" sz="1600"/>
              <a:t>Prior to teaching Module 8,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600"/>
              <a:t>Topic 8.1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parallels can you draw between a Link Local Address and an APIPA address?</a:t>
            </a:r>
          </a:p>
          <a:p>
            <a:pPr lvl="2" rtl="0">
              <a:lnSpc>
                <a:spcPct val="85000"/>
              </a:lnSpc>
              <a:spcBef>
                <a:spcPct val="30000"/>
              </a:spcBef>
            </a:pPr>
            <a:r>
              <a:rPr lang="pt-BR" sz="1600"/>
              <a:t>What do you think would happen if the M and A flags were both on in an RA received by a host?</a:t>
            </a:r>
          </a:p>
          <a:p>
            <a:pPr marL="0"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8: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Topic</a:t>
            </a:r>
            <a:r>
              <a:rPr lang="pt-BR"/>
              <a:t> 8.2</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What benefit does the random generation of interface ID by the host provide?</a:t>
            </a:r>
          </a:p>
          <a:p>
            <a:pPr lvl="2" rtl="0">
              <a:lnSpc>
                <a:spcPct val="85000"/>
              </a:lnSpc>
              <a:spcBef>
                <a:spcPct val="30000"/>
              </a:spcBef>
            </a:pPr>
            <a:r>
              <a:rPr lang="pt-BR" sz="1500"/>
              <a:t>What process would you equate the DAD process to?</a:t>
            </a:r>
          </a:p>
          <a:p>
            <a:pPr marL="0" indent="0" rtl="0">
              <a:lnSpc>
                <a:spcPct val="85000"/>
              </a:lnSpc>
              <a:spcBef>
                <a:spcPct val="30000"/>
              </a:spcBef>
              <a:buNone/>
            </a:pPr>
            <a:r>
              <a:rPr lang="pt-BR" sz="1600"/>
              <a:t>Topic</a:t>
            </a:r>
            <a:r>
              <a:rPr lang="pt-BR"/>
              <a:t> 8.3</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What advantage do you think Stateful DHCPv6 has over Stateless DHCPv6?</a:t>
            </a:r>
          </a:p>
          <a:p>
            <a:pPr lvl="2" rtl="0">
              <a:lnSpc>
                <a:spcPct val="85000"/>
              </a:lnSpc>
              <a:spcBef>
                <a:spcPct val="30000"/>
              </a:spcBef>
            </a:pPr>
            <a:r>
              <a:rPr lang="pt-BR" sz="1500"/>
              <a:t>What is the primary difference between DHCPv4 and DHCPv6 from an operations perspective?</a:t>
            </a:r>
          </a:p>
          <a:p>
            <a:pPr marL="0" indent="0" rtl="0">
              <a:lnSpc>
                <a:spcPct val="85000"/>
              </a:lnSpc>
              <a:spcBef>
                <a:spcPct val="30000"/>
              </a:spcBef>
              <a:buNone/>
            </a:pPr>
            <a:r>
              <a:rPr lang="pt-BR" sz="1600"/>
              <a:t>Topic</a:t>
            </a:r>
            <a:r>
              <a:rPr lang="pt-BR"/>
              <a:t> 8.4</a:t>
            </a:r>
          </a:p>
          <a:p>
            <a:pPr lvl="1" rtl="0">
              <a:lnSpc>
                <a:spcPct val="85000"/>
              </a:lnSpc>
              <a:spcBef>
                <a:spcPct val="30000"/>
              </a:spcBef>
            </a:pPr>
            <a:r>
              <a:rPr lang="pt-BR" sz="1500"/>
              <a:t>Ask the students or have a class discussion</a:t>
            </a:r>
          </a:p>
          <a:p>
            <a:pPr lvl="2" rtl="0">
              <a:lnSpc>
                <a:spcPct val="85000"/>
              </a:lnSpc>
              <a:spcBef>
                <a:spcPct val="30000"/>
              </a:spcBef>
            </a:pPr>
            <a:r>
              <a:rPr lang="pt-BR" sz="1500"/>
              <a:t>How prevalent do you think the configuration of a DHCPv6 relay agent is within an enterprise network?</a:t>
            </a:r>
          </a:p>
          <a:p>
            <a:pPr lvl="2" rtl="0">
              <a:lnSpc>
                <a:spcPct val="85000"/>
              </a:lnSpc>
              <a:spcBef>
                <a:spcPct val="30000"/>
              </a:spcBef>
            </a:pPr>
            <a:r>
              <a:rPr lang="pt-BR" sz="1500"/>
              <a:t>In the configuration of a DHCPv6 server, are there any required pool options?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8: SLAAC e DHCPv6</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5716</TotalTime>
  <Words>4173</Words>
  <Application>Microsoft Office PowerPoint</Application>
  <PresentationFormat>On-screen Show (16:9)</PresentationFormat>
  <Paragraphs>540</Paragraphs>
  <Slides>46</Slides>
  <Notes>44</Notes>
  <HiddenSlides>6</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Theme</vt:lpstr>
      <vt:lpstr>Módulo 8: SLAAC e DHCPv6</vt:lpstr>
      <vt:lpstr>Instructor Materials – Module 8 Planning Guide</vt:lpstr>
      <vt:lpstr>O que esperar neste módulo</vt:lpstr>
      <vt:lpstr>O que esperar neste módulo (Cont.)</vt:lpstr>
      <vt:lpstr>Check Your Understanding</vt:lpstr>
      <vt:lpstr>Module 8: Activities</vt:lpstr>
      <vt:lpstr>Module 8: Best Practices</vt:lpstr>
      <vt:lpstr>Module 8: Best Practices (Cont.)</vt:lpstr>
      <vt:lpstr>Módulo 8: SLAAC e DHCPv6</vt:lpstr>
      <vt:lpstr>Objetivos do módulo</vt:lpstr>
      <vt:lpstr>8.1 Atribuição de GUA IPv6</vt:lpstr>
      <vt:lpstr>Configuração de Host IPv6 de Atribuição de GUAIPv6</vt:lpstr>
      <vt:lpstr>IPv6 GUA Atribuição IPv6 Endereço Local do Host IPv6</vt:lpstr>
      <vt:lpstr>Atribuição IPv6 GUA deGUAIPv6</vt:lpstr>
      <vt:lpstr>Atribuição IPv6 GUA Três Sinalizadores de Mensagem RA</vt:lpstr>
      <vt:lpstr>8.2 ESLAACO</vt:lpstr>
      <vt:lpstr>Visão geral doSLAAC SLAAC</vt:lpstr>
      <vt:lpstr>SLAAC Habilitando SLAAC</vt:lpstr>
      <vt:lpstr>SLAAC Habilitando SLAAC (Cont.) </vt:lpstr>
      <vt:lpstr>Método somenteSLAAC SLAAC</vt:lpstr>
      <vt:lpstr>Mensagens SLAACICMPv6 RS</vt:lpstr>
      <vt:lpstr>Processo dehost SLAAC para gerar ID de interface</vt:lpstr>
      <vt:lpstr>SLAAC Duplicate Address Detection</vt:lpstr>
      <vt:lpstr>8.3 DHCPv6</vt:lpstr>
      <vt:lpstr>Etapas de operaçãoDHCPv6DHCPv6</vt:lpstr>
      <vt:lpstr> DHCPv6 Operação DHCPv6 sem estado</vt:lpstr>
      <vt:lpstr>DHCPv6 Habilitar DHCPv6 sem estado em uma interface</vt:lpstr>
      <vt:lpstr>DHCPv6 Stateful DHCPv6 Operation</vt:lpstr>
      <vt:lpstr>DHCPv6 Habilitar DHCPv6 Stateful em uma interface</vt:lpstr>
      <vt:lpstr>8.4 Configurar o Servidor DHCPv6</vt:lpstr>
      <vt:lpstr>Configurarfunções do roteadorDHCPv6 Server DHCPv6</vt:lpstr>
      <vt:lpstr>Configurar o Servidor DHCPv6 Configurar um Servidor DHCPv6 sem estado</vt:lpstr>
      <vt:lpstr>Configurar o Servidor DHCPv6 Configurar um Cliente DHCPv6 sem estado</vt:lpstr>
      <vt:lpstr>Configurar o Servidor DHCPv6 Configurar um Servidor DHCPv6 Stateful</vt:lpstr>
      <vt:lpstr>Configurar o Servidor DHCPv6 Configurar um Cliente DHCPv6 Stateful</vt:lpstr>
      <vt:lpstr>Configurarcomandos de verificação do servidorDHCPv6 do servidorDHCPv6</vt:lpstr>
      <vt:lpstr>Configurarcomandos de verificação do servidorDHCPv6 do servidor DHCPv6 (Cont.) </vt:lpstr>
      <vt:lpstr>Configurar o Servidor DHCPv6 Configurar um Agente de Retransmissão DHCPv6</vt:lpstr>
      <vt:lpstr>Configurar servidor DHCPv6 Verificar o agente de retransmissão DHCPv6</vt:lpstr>
      <vt:lpstr>8.5 - Módulo Prática e Quiz</vt:lpstr>
      <vt:lpstr> Laboratório de Prática de Módulo e Questionário — Configurar DHCPv6</vt:lpstr>
      <vt:lpstr>Module Practice and Quiz What Did I Learn In This Module?</vt:lpstr>
      <vt:lpstr>Module Practice and Quiz What Did I Learn In This Module?</vt:lpstr>
      <vt:lpstr>Module Practice and Quiz What Did I Learn In This Module?</vt:lpstr>
      <vt:lpstr>Module 8: SLAAC and DHCPv6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445</cp:revision>
  <dcterms:created xsi:type="dcterms:W3CDTF">2019-10-18T06:21:22Z</dcterms:created>
  <dcterms:modified xsi:type="dcterms:W3CDTF">2020-06-08T02:24:32Z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