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12.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13.xml" ContentType="application/vnd.openxmlformats-officedocument.presentationml.tags+xml"/>
  <Override PartName="/ppt/notesSlides/notesSlide19.xml" ContentType="application/vnd.openxmlformats-officedocument.presentationml.notesSlide+xml"/>
  <Override PartName="/ppt/tags/tag14.xml" ContentType="application/vnd.openxmlformats-officedocument.presentationml.tags+xml"/>
  <Override PartName="/ppt/notesSlides/notesSlide20.xml" ContentType="application/vnd.openxmlformats-officedocument.presentationml.notesSlide+xml"/>
  <Override PartName="/ppt/tags/tag15.xml" ContentType="application/vnd.openxmlformats-officedocument.presentationml.tags+xml"/>
  <Override PartName="/ppt/notesSlides/notesSlide21.xml" ContentType="application/vnd.openxmlformats-officedocument.presentationml.notesSlide+xml"/>
  <Override PartName="/ppt/tags/tag16.xml" ContentType="application/vnd.openxmlformats-officedocument.presentationml.tags+xml"/>
  <Override PartName="/ppt/notesSlides/notesSlide22.xml" ContentType="application/vnd.openxmlformats-officedocument.presentationml.notesSlide+xml"/>
  <Override PartName="/ppt/tags/tag17.xml" ContentType="application/vnd.openxmlformats-officedocument.presentationml.tags+xml"/>
  <Override PartName="/ppt/notesSlides/notesSlide23.xml" ContentType="application/vnd.openxmlformats-officedocument.presentationml.notesSlide+xml"/>
  <Override PartName="/ppt/tags/tag18.xml" ContentType="application/vnd.openxmlformats-officedocument.presentationml.tags+xml"/>
  <Override PartName="/ppt/notesSlides/notesSlide2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28"/>
  </p:notesMasterIdLst>
  <p:sldIdLst>
    <p:sldId id="513" r:id="rId2"/>
    <p:sldId id="730" r:id="rId3"/>
    <p:sldId id="1184" r:id="rId4"/>
    <p:sldId id="1071" r:id="rId5"/>
    <p:sldId id="1185" r:id="rId6"/>
    <p:sldId id="763" r:id="rId7"/>
    <p:sldId id="1052" r:id="rId8"/>
    <p:sldId id="876" r:id="rId9"/>
    <p:sldId id="860" r:id="rId10"/>
    <p:sldId id="759" r:id="rId11"/>
    <p:sldId id="1108" r:id="rId12"/>
    <p:sldId id="1177" r:id="rId13"/>
    <p:sldId id="1186" r:id="rId14"/>
    <p:sldId id="1178" r:id="rId15"/>
    <p:sldId id="1179" r:id="rId16"/>
    <p:sldId id="1103" r:id="rId17"/>
    <p:sldId id="1172" r:id="rId18"/>
    <p:sldId id="1180" r:id="rId19"/>
    <p:sldId id="1181" r:id="rId20"/>
    <p:sldId id="1182" r:id="rId21"/>
    <p:sldId id="957" r:id="rId22"/>
    <p:sldId id="1175" r:id="rId23"/>
    <p:sldId id="1183" r:id="rId24"/>
    <p:sldId id="1176" r:id="rId25"/>
    <p:sldId id="874" r:id="rId26"/>
    <p:sldId id="291" r:id="rId27"/>
  </p:sldIdLst>
  <p:sldSz cx="9144000" cy="5143500" type="screen16x9"/>
  <p:notesSz cx="6858000" cy="9144000"/>
  <p:custDataLst>
    <p:tags r:id="rId29"/>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15"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A3ADC1-FA3B-8022-69AA-033D35C61E80}" v="27" dt="2020-06-08T02:31:15.87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53" autoAdjust="0"/>
    <p:restoredTop sz="86683" autoAdjust="0"/>
  </p:normalViewPr>
  <p:slideViewPr>
    <p:cSldViewPr snapToGrid="0" showGuides="1">
      <p:cViewPr varScale="1">
        <p:scale>
          <a:sx n="77" d="100"/>
          <a:sy n="77" d="100"/>
        </p:scale>
        <p:origin x="952" y="52"/>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35" Type="http://schemas.microsoft.com/office/2015/10/relationships/revisionInfo" Target="revisionInfo.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6/7/2020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pt-BR" b="0"/>
              <a:t>Programa da Cisco Networking Academy</a:t>
            </a:r>
          </a:p>
          <a:p>
            <a:pPr rtl="0"/>
            <a:r>
              <a:rPr lang="pt-BR">
                <a:solidFill>
                  <a:schemeClr val="accent5">
                    <a:lumMod val="40000"/>
                    <a:lumOff val="60000"/>
                  </a:schemeClr>
                </a:solidFill>
              </a:rPr>
              <a:t>Switching, Routing, and Wireless Essentials v7.0 (SRWE)</a:t>
            </a:r>
          </a:p>
          <a:p>
            <a:pPr rtl="0">
              <a:buFontTx/>
              <a:buNone/>
            </a:pPr>
            <a:r>
              <a:rPr lang="pt-BR">
                <a:solidFill>
                  <a:schemeClr val="accent5">
                    <a:lumMod val="40000"/>
                    <a:lumOff val="60000"/>
                  </a:schemeClr>
                </a:solidFill>
              </a:rPr>
              <a:t>Módulo 9: Conceitos FHRP</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1</a:t>
            </a:fld>
            <a:endParaRPr/>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9 – Conceitos FHRP</a:t>
            </a:r>
          </a:p>
          <a:p>
            <a:pPr rtl="0"/>
            <a:r>
              <a:rPr lang="pt-BR"/>
              <a:t>9.1 - Protocolos de redundância de primeiro salto</a:t>
            </a:r>
          </a:p>
          <a:p>
            <a:pPr rtl="0"/>
            <a:r>
              <a:rPr lang="pt-BR"/>
              <a:t>9.1.2 – Redundância do roteador</a:t>
            </a:r>
          </a:p>
        </p:txBody>
      </p:sp>
      <p:sp>
        <p:nvSpPr>
          <p:cNvPr id="4" name="Slide Number Placeholder 3"/>
          <p:cNvSpPr>
            <a:spLocks noGrp="1"/>
          </p:cNvSpPr>
          <p:nvPr>
            <p:ph type="sldNum" sz="quarter" idx="5"/>
          </p:nvPr>
        </p:nvSpPr>
        <p:spPr/>
        <p:txBody>
          <a:bodyPr/>
          <a:lstStyle/>
          <a:p>
            <a:pPr rtl="0"/>
            <a:fld id="{5641018C-6CAF-B84E-B92C-ECB119457FBA}" type="slidenum">
              <a:rPr/>
              <a:t>12</a:t>
            </a:fld>
            <a:endParaRPr/>
          </a:p>
        </p:txBody>
      </p:sp>
    </p:spTree>
    <p:extLst>
      <p:ext uri="{BB962C8B-B14F-4D97-AF65-F5344CB8AC3E}">
        <p14:creationId xmlns:p14="http://schemas.microsoft.com/office/powerpoint/2010/main" val="2339968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9 – Conceitos FHRP</a:t>
            </a:r>
          </a:p>
          <a:p>
            <a:pPr rtl="0"/>
            <a:r>
              <a:rPr lang="pt-BR"/>
              <a:t>9.1 - Protocolos de redundância de primeiro salto</a:t>
            </a:r>
          </a:p>
          <a:p>
            <a:pPr rtl="0"/>
            <a:r>
              <a:rPr lang="pt-BR"/>
              <a:t>9.1.2 — Redundância de Roteador (Cont.)</a:t>
            </a:r>
          </a:p>
        </p:txBody>
      </p:sp>
      <p:sp>
        <p:nvSpPr>
          <p:cNvPr id="4" name="Slide Number Placeholder 3"/>
          <p:cNvSpPr>
            <a:spLocks noGrp="1"/>
          </p:cNvSpPr>
          <p:nvPr>
            <p:ph type="sldNum" sz="quarter" idx="5"/>
          </p:nvPr>
        </p:nvSpPr>
        <p:spPr/>
        <p:txBody>
          <a:bodyPr/>
          <a:lstStyle/>
          <a:p>
            <a:pPr rtl="0"/>
            <a:fld id="{5641018C-6CAF-B84E-B92C-ECB119457FBA}" type="slidenum">
              <a:rPr/>
              <a:t>13</a:t>
            </a:fld>
            <a:endParaRPr/>
          </a:p>
        </p:txBody>
      </p:sp>
    </p:spTree>
    <p:extLst>
      <p:ext uri="{BB962C8B-B14F-4D97-AF65-F5344CB8AC3E}">
        <p14:creationId xmlns:p14="http://schemas.microsoft.com/office/powerpoint/2010/main" val="34246511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9 – Conceitos FHRP</a:t>
            </a:r>
          </a:p>
          <a:p>
            <a:pPr rtl="0"/>
            <a:r>
              <a:rPr lang="pt-BR"/>
              <a:t>9.1 - Protocolos de redundância de primeiro salto</a:t>
            </a:r>
          </a:p>
          <a:p>
            <a:pPr rtl="0"/>
            <a:r>
              <a:rPr lang="pt-BR"/>
              <a:t>9.1.3 - Etapas para o failover do roteador</a:t>
            </a:r>
          </a:p>
        </p:txBody>
      </p:sp>
      <p:sp>
        <p:nvSpPr>
          <p:cNvPr id="4" name="Slide Number Placeholder 3"/>
          <p:cNvSpPr>
            <a:spLocks noGrp="1"/>
          </p:cNvSpPr>
          <p:nvPr>
            <p:ph type="sldNum" sz="quarter" idx="5"/>
          </p:nvPr>
        </p:nvSpPr>
        <p:spPr/>
        <p:txBody>
          <a:bodyPr/>
          <a:lstStyle/>
          <a:p>
            <a:pPr rtl="0"/>
            <a:fld id="{5641018C-6CAF-B84E-B92C-ECB119457FBA}" type="slidenum">
              <a:rPr/>
              <a:t>14</a:t>
            </a:fld>
            <a:endParaRPr/>
          </a:p>
        </p:txBody>
      </p:sp>
    </p:spTree>
    <p:extLst>
      <p:ext uri="{BB962C8B-B14F-4D97-AF65-F5344CB8AC3E}">
        <p14:creationId xmlns:p14="http://schemas.microsoft.com/office/powerpoint/2010/main" val="21844866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9 – Conceitos FHRP</a:t>
            </a:r>
          </a:p>
          <a:p>
            <a:pPr rtl="0"/>
            <a:r>
              <a:rPr lang="pt-BR"/>
              <a:t>9.1 - Protocolos de redundância de primeiro salto</a:t>
            </a:r>
          </a:p>
          <a:p>
            <a:pPr rtl="0"/>
            <a:r>
              <a:rPr lang="pt-BR"/>
              <a:t>9.1.4 — Opções FHRP</a:t>
            </a:r>
          </a:p>
          <a:p>
            <a:pPr rtl="0"/>
            <a:r>
              <a:rPr lang="pt-BR"/>
              <a:t>9.1.5 — Verifique seu entendimento — Protocolos de redundância de primeiro salto</a:t>
            </a:r>
          </a:p>
        </p:txBody>
      </p:sp>
      <p:sp>
        <p:nvSpPr>
          <p:cNvPr id="4" name="Slide Number Placeholder 3"/>
          <p:cNvSpPr>
            <a:spLocks noGrp="1"/>
          </p:cNvSpPr>
          <p:nvPr>
            <p:ph type="sldNum" sz="quarter" idx="5"/>
          </p:nvPr>
        </p:nvSpPr>
        <p:spPr/>
        <p:txBody>
          <a:bodyPr/>
          <a:lstStyle/>
          <a:p>
            <a:pPr rtl="0"/>
            <a:fld id="{5641018C-6CAF-B84E-B92C-ECB119457FBA}" type="slidenum">
              <a:rPr/>
              <a:t>15</a:t>
            </a:fld>
            <a:endParaRPr/>
          </a:p>
        </p:txBody>
      </p:sp>
    </p:spTree>
    <p:extLst>
      <p:ext uri="{BB962C8B-B14F-4D97-AF65-F5344CB8AC3E}">
        <p14:creationId xmlns:p14="http://schemas.microsoft.com/office/powerpoint/2010/main" val="17213358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pt-BR">
                <a:solidFill>
                  <a:schemeClr val="accent5">
                    <a:lumMod val="40000"/>
                    <a:lumOff val="60000"/>
                  </a:schemeClr>
                </a:solidFill>
              </a:rPr>
              <a:t>9</a:t>
            </a:r>
            <a:r>
              <a:rPr lang="pt-BR" sz="1200" baseline="0">
                <a:solidFill>
                  <a:schemeClr val="accent5">
                    <a:lumMod val="40000"/>
                    <a:lumOff val="60000"/>
                  </a:schemeClr>
                </a:solidFill>
              </a:rPr>
              <a:t> – </a:t>
            </a:r>
            <a:r>
              <a:rPr lang="pt-BR">
                <a:solidFill>
                  <a:schemeClr val="accent5">
                    <a:lumMod val="40000"/>
                    <a:lumOff val="60000"/>
                  </a:schemeClr>
                </a:solidFill>
              </a:rPr>
              <a:t>Conceitos FHRP</a:t>
            </a:r>
          </a:p>
          <a:p>
            <a:pPr rtl="0">
              <a:buFontTx/>
              <a:buNone/>
            </a:pPr>
            <a:r>
              <a:rPr lang="pt-BR" sz="1200" b="0"/>
              <a:t>9.2 – HSRP</a:t>
            </a:r>
          </a:p>
        </p:txBody>
      </p:sp>
      <p:sp>
        <p:nvSpPr>
          <p:cNvPr id="4" name="Slide Number Placeholder 3"/>
          <p:cNvSpPr>
            <a:spLocks noGrp="1"/>
          </p:cNvSpPr>
          <p:nvPr>
            <p:ph type="sldNum" sz="quarter" idx="10"/>
          </p:nvPr>
        </p:nvSpPr>
        <p:spPr/>
        <p:txBody>
          <a:bodyPr/>
          <a:lstStyle/>
          <a:p>
            <a:pPr rtl="0"/>
            <a:fld id="{5641018C-6CAF-B84E-B92C-ECB119457FBA}" type="slidenum">
              <a:rPr/>
              <a:t>16</a:t>
            </a:fld>
            <a:endParaRPr/>
          </a:p>
        </p:txBody>
      </p:sp>
    </p:spTree>
    <p:extLst>
      <p:ext uri="{BB962C8B-B14F-4D97-AF65-F5344CB8AC3E}">
        <p14:creationId xmlns:p14="http://schemas.microsoft.com/office/powerpoint/2010/main" val="12004353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9 – Conceitos FHRP</a:t>
            </a:r>
          </a:p>
          <a:p>
            <a:pPr rtl="0"/>
            <a:r>
              <a:rPr lang="pt-BR"/>
              <a:t>9.2 – HSRP</a:t>
            </a:r>
          </a:p>
          <a:p>
            <a:pPr rtl="0"/>
            <a:r>
              <a:rPr lang="pt-BR"/>
              <a:t>9.2.1 – HSRP Overview</a:t>
            </a:r>
          </a:p>
        </p:txBody>
      </p:sp>
      <p:sp>
        <p:nvSpPr>
          <p:cNvPr id="4" name="Slide Number Placeholder 3"/>
          <p:cNvSpPr>
            <a:spLocks noGrp="1"/>
          </p:cNvSpPr>
          <p:nvPr>
            <p:ph type="sldNum" sz="quarter" idx="5"/>
          </p:nvPr>
        </p:nvSpPr>
        <p:spPr/>
        <p:txBody>
          <a:bodyPr/>
          <a:lstStyle/>
          <a:p>
            <a:pPr rtl="0"/>
            <a:fld id="{5641018C-6CAF-B84E-B92C-ECB119457FBA}" type="slidenum">
              <a:rPr/>
              <a:t>17</a:t>
            </a:fld>
            <a:endParaRPr/>
          </a:p>
        </p:txBody>
      </p:sp>
    </p:spTree>
    <p:extLst>
      <p:ext uri="{BB962C8B-B14F-4D97-AF65-F5344CB8AC3E}">
        <p14:creationId xmlns:p14="http://schemas.microsoft.com/office/powerpoint/2010/main" val="37296601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9 – Conceitos FHRP</a:t>
            </a:r>
          </a:p>
          <a:p>
            <a:pPr rtl="0"/>
            <a:r>
              <a:rPr lang="pt-BR"/>
              <a:t>9.2 – HSRP</a:t>
            </a:r>
          </a:p>
          <a:p>
            <a:pPr rtl="0"/>
            <a:r>
              <a:rPr lang="pt-BR"/>
              <a:t>9.2.2 – HSRP Priority and Preemption</a:t>
            </a:r>
          </a:p>
        </p:txBody>
      </p:sp>
      <p:sp>
        <p:nvSpPr>
          <p:cNvPr id="4" name="Slide Number Placeholder 3"/>
          <p:cNvSpPr>
            <a:spLocks noGrp="1"/>
          </p:cNvSpPr>
          <p:nvPr>
            <p:ph type="sldNum" sz="quarter" idx="5"/>
          </p:nvPr>
        </p:nvSpPr>
        <p:spPr/>
        <p:txBody>
          <a:bodyPr/>
          <a:lstStyle/>
          <a:p>
            <a:pPr rtl="0"/>
            <a:fld id="{5641018C-6CAF-B84E-B92C-ECB119457FBA}" type="slidenum">
              <a:rPr/>
              <a:t>18</a:t>
            </a:fld>
            <a:endParaRPr/>
          </a:p>
        </p:txBody>
      </p:sp>
    </p:spTree>
    <p:extLst>
      <p:ext uri="{BB962C8B-B14F-4D97-AF65-F5344CB8AC3E}">
        <p14:creationId xmlns:p14="http://schemas.microsoft.com/office/powerpoint/2010/main" val="18698063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9 – Conceitos FHRP</a:t>
            </a:r>
          </a:p>
          <a:p>
            <a:pPr rtl="0"/>
            <a:r>
              <a:rPr lang="pt-BR"/>
              <a:t>9.2 – HSRP</a:t>
            </a:r>
          </a:p>
          <a:p>
            <a:pPr rtl="0"/>
            <a:r>
              <a:rPr lang="pt-BR"/>
              <a:t>9.2.2 – HSRP Priority and Preemption (Cont.)</a:t>
            </a:r>
          </a:p>
        </p:txBody>
      </p:sp>
      <p:sp>
        <p:nvSpPr>
          <p:cNvPr id="4" name="Slide Number Placeholder 3"/>
          <p:cNvSpPr>
            <a:spLocks noGrp="1"/>
          </p:cNvSpPr>
          <p:nvPr>
            <p:ph type="sldNum" sz="quarter" idx="5"/>
          </p:nvPr>
        </p:nvSpPr>
        <p:spPr/>
        <p:txBody>
          <a:bodyPr/>
          <a:lstStyle/>
          <a:p>
            <a:pPr rtl="0"/>
            <a:fld id="{5641018C-6CAF-B84E-B92C-ECB119457FBA}" type="slidenum">
              <a:rPr/>
              <a:t>19</a:t>
            </a:fld>
            <a:endParaRPr/>
          </a:p>
        </p:txBody>
      </p:sp>
    </p:spTree>
    <p:extLst>
      <p:ext uri="{BB962C8B-B14F-4D97-AF65-F5344CB8AC3E}">
        <p14:creationId xmlns:p14="http://schemas.microsoft.com/office/powerpoint/2010/main" val="28044020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9 – Conceitos FHRP</a:t>
            </a:r>
          </a:p>
          <a:p>
            <a:pPr rtl="0"/>
            <a:r>
              <a:rPr lang="pt-BR"/>
              <a:t>9.2 – HSRP</a:t>
            </a:r>
          </a:p>
          <a:p>
            <a:pPr rtl="0"/>
            <a:r>
              <a:rPr lang="pt-BR"/>
              <a:t>9.2.3 – HSRP States and Timers</a:t>
            </a:r>
          </a:p>
          <a:p>
            <a:pPr rtl="0"/>
            <a:r>
              <a:rPr lang="pt-BR"/>
              <a:t>9.2.4 – Check Your Understanding - HSRP</a:t>
            </a:r>
          </a:p>
        </p:txBody>
      </p:sp>
      <p:sp>
        <p:nvSpPr>
          <p:cNvPr id="4" name="Slide Number Placeholder 3"/>
          <p:cNvSpPr>
            <a:spLocks noGrp="1"/>
          </p:cNvSpPr>
          <p:nvPr>
            <p:ph type="sldNum" sz="quarter" idx="5"/>
          </p:nvPr>
        </p:nvSpPr>
        <p:spPr/>
        <p:txBody>
          <a:bodyPr/>
          <a:lstStyle/>
          <a:p>
            <a:pPr rtl="0"/>
            <a:fld id="{5641018C-6CAF-B84E-B92C-ECB119457FBA}" type="slidenum">
              <a:rPr/>
              <a:t>20</a:t>
            </a:fld>
            <a:endParaRPr/>
          </a:p>
        </p:txBody>
      </p:sp>
    </p:spTree>
    <p:extLst>
      <p:ext uri="{BB962C8B-B14F-4D97-AF65-F5344CB8AC3E}">
        <p14:creationId xmlns:p14="http://schemas.microsoft.com/office/powerpoint/2010/main" val="40883615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pt-BR">
                <a:solidFill>
                  <a:schemeClr val="accent5">
                    <a:lumMod val="40000"/>
                    <a:lumOff val="60000"/>
                  </a:schemeClr>
                </a:solidFill>
              </a:rPr>
              <a:t>9</a:t>
            </a:r>
            <a:r>
              <a:rPr lang="pt-BR" sz="1200" baseline="0">
                <a:solidFill>
                  <a:schemeClr val="accent5">
                    <a:lumMod val="40000"/>
                    <a:lumOff val="60000"/>
                  </a:schemeClr>
                </a:solidFill>
              </a:rPr>
              <a:t> – </a:t>
            </a:r>
            <a:r>
              <a:rPr lang="pt-BR">
                <a:solidFill>
                  <a:schemeClr val="accent5">
                    <a:lumMod val="40000"/>
                    <a:lumOff val="60000"/>
                  </a:schemeClr>
                </a:solidFill>
              </a:rPr>
              <a:t>Conceitos FHRP</a:t>
            </a:r>
          </a:p>
          <a:p>
            <a:pPr rtl="0">
              <a:buFontTx/>
              <a:buNone/>
            </a:pPr>
            <a:r>
              <a:rPr lang="pt-BR" sz="1200" b="0"/>
              <a:t>9.3 - Módulo Prática e Quiz </a:t>
            </a:r>
          </a:p>
        </p:txBody>
      </p:sp>
      <p:sp>
        <p:nvSpPr>
          <p:cNvPr id="4" name="Slide Number Placeholder 3"/>
          <p:cNvSpPr>
            <a:spLocks noGrp="1"/>
          </p:cNvSpPr>
          <p:nvPr>
            <p:ph type="sldNum" sz="quarter" idx="10"/>
          </p:nvPr>
        </p:nvSpPr>
        <p:spPr/>
        <p:txBody>
          <a:bodyPr/>
          <a:lstStyle/>
          <a:p>
            <a:pPr rtl="0"/>
            <a:fld id="{5641018C-6CAF-B84E-B92C-ECB119457FBA}" type="slidenum">
              <a:rPr/>
              <a:t>21</a:t>
            </a:fld>
            <a:endParaRPr/>
          </a:p>
        </p:txBody>
      </p:sp>
    </p:spTree>
    <p:extLst>
      <p:ext uri="{BB962C8B-B14F-4D97-AF65-F5344CB8AC3E}">
        <p14:creationId xmlns:p14="http://schemas.microsoft.com/office/powerpoint/2010/main" val="2217143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C839C26-801B-42B6-A101-60F37FE2B0A8}" type="slidenum">
              <a:rPr sz="800" b="0"/>
              <a:pPr algn="r"/>
              <a:t>2</a:t>
            </a:fld>
            <a:endParaRPr sz="800" b="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3997A419-355F-A04A-96E0-21643AF8E9FF}" type="slidenum">
              <a:rPr sz="800">
                <a:solidFill>
                  <a:prstClr val="black"/>
                </a:solidFill>
              </a:rPr>
              <a:pPr/>
              <a:t>22</a:t>
            </a:fld>
            <a:endParaRPr sz="80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pt-BR"/>
              <a:t>9 – Conceitos FHRP</a:t>
            </a:r>
          </a:p>
          <a:p>
            <a:pPr marL="0" marR="0" lvl="0" indent="0" algn="l" defTabSz="457200" rtl="0" eaLnBrk="1" fontAlgn="auto" latinLnBrk="0" hangingPunct="1">
              <a:lnSpc>
                <a:spcPct val="100000"/>
              </a:lnSpc>
              <a:spcBef>
                <a:spcPts val="0"/>
              </a:spcBef>
              <a:spcAft>
                <a:spcPts val="0"/>
              </a:spcAft>
              <a:buClrTx/>
              <a:buSzTx/>
              <a:buFontTx/>
              <a:buNone/>
              <a:tabLst/>
              <a:defRPr/>
            </a:pPr>
            <a:r>
              <a:rPr lang="pt-BR" sz="1200"/>
              <a:t>9.3 - Módulo Prática e Quiz</a:t>
            </a:r>
          </a:p>
          <a:p>
            <a:pPr marL="0" marR="0" lvl="0" indent="0" algn="l" defTabSz="457200" rtl="0" eaLnBrk="1" fontAlgn="auto" latinLnBrk="0" hangingPunct="1">
              <a:lnSpc>
                <a:spcPct val="100000"/>
              </a:lnSpc>
              <a:spcBef>
                <a:spcPts val="0"/>
              </a:spcBef>
              <a:spcAft>
                <a:spcPts val="0"/>
              </a:spcAft>
              <a:buClrTx/>
              <a:buSzTx/>
              <a:buFontTx/>
              <a:buNone/>
              <a:tabLst/>
              <a:defRPr/>
            </a:pPr>
            <a:r>
              <a:rPr lang="pt-BR" sz="1200"/>
              <a:t>9.3.1 - O que eu aprendi neste módulo?</a:t>
            </a:r>
          </a:p>
        </p:txBody>
      </p:sp>
    </p:spTree>
    <p:extLst>
      <p:ext uri="{BB962C8B-B14F-4D97-AF65-F5344CB8AC3E}">
        <p14:creationId xmlns:p14="http://schemas.microsoft.com/office/powerpoint/2010/main" val="22533629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3997A419-355F-A04A-96E0-21643AF8E9FF}" type="slidenum">
              <a:rPr sz="800">
                <a:solidFill>
                  <a:prstClr val="black"/>
                </a:solidFill>
              </a:rPr>
              <a:pPr/>
              <a:t>23</a:t>
            </a:fld>
            <a:endParaRPr sz="80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pt-BR"/>
              <a:t>9 – Conceitos FHRP</a:t>
            </a:r>
          </a:p>
          <a:p>
            <a:pPr marL="0" marR="0" lvl="0" indent="0" algn="l" defTabSz="457200" rtl="0" eaLnBrk="1" fontAlgn="auto" latinLnBrk="0" hangingPunct="1">
              <a:lnSpc>
                <a:spcPct val="100000"/>
              </a:lnSpc>
              <a:spcBef>
                <a:spcPts val="0"/>
              </a:spcBef>
              <a:spcAft>
                <a:spcPts val="0"/>
              </a:spcAft>
              <a:buClrTx/>
              <a:buSzTx/>
              <a:buFontTx/>
              <a:buNone/>
              <a:tabLst/>
              <a:defRPr/>
            </a:pPr>
            <a:r>
              <a:rPr lang="pt-BR" sz="1200"/>
              <a:t>9.3 - Módulo Prática e Quiz</a:t>
            </a:r>
          </a:p>
          <a:p>
            <a:pPr marL="0" marR="0" lvl="0" indent="0" algn="l" defTabSz="457200" rtl="0" eaLnBrk="1" fontAlgn="auto" latinLnBrk="0" hangingPunct="1">
              <a:lnSpc>
                <a:spcPct val="100000"/>
              </a:lnSpc>
              <a:spcBef>
                <a:spcPts val="0"/>
              </a:spcBef>
              <a:spcAft>
                <a:spcPts val="0"/>
              </a:spcAft>
              <a:buClrTx/>
              <a:buSzTx/>
              <a:buFontTx/>
              <a:buNone/>
              <a:tabLst/>
              <a:defRPr/>
            </a:pPr>
            <a:r>
              <a:rPr lang="pt-BR" sz="1200"/>
              <a:t>9.3.1 - O que eu aprendi neste módulo? (continuação)</a:t>
            </a:r>
          </a:p>
          <a:p>
            <a:pPr marL="0" marR="0" lvl="0" indent="0" algn="l" defTabSz="457200" rtl="0" eaLnBrk="1" fontAlgn="auto" latinLnBrk="0" hangingPunct="1">
              <a:lnSpc>
                <a:spcPct val="100000"/>
              </a:lnSpc>
              <a:spcBef>
                <a:spcPts val="0"/>
              </a:spcBef>
              <a:spcAft>
                <a:spcPts val="0"/>
              </a:spcAft>
              <a:buClrTx/>
              <a:buSzTx/>
              <a:buFontTx/>
              <a:buNone/>
              <a:tabLst/>
              <a:defRPr/>
            </a:pPr>
            <a:r>
              <a:rPr lang="pt-BR" sz="1200"/>
              <a:t>9.3.2 — Questionário de Módulo — Conceitos FHRP</a:t>
            </a:r>
          </a:p>
        </p:txBody>
      </p:sp>
    </p:spTree>
    <p:extLst>
      <p:ext uri="{BB962C8B-B14F-4D97-AF65-F5344CB8AC3E}">
        <p14:creationId xmlns:p14="http://schemas.microsoft.com/office/powerpoint/2010/main" val="2522465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3997A419-355F-A04A-96E0-21643AF8E9FF}" type="slidenum">
              <a:rPr sz="800">
                <a:solidFill>
                  <a:prstClr val="black"/>
                </a:solidFill>
              </a:rPr>
              <a:pPr/>
              <a:t>24</a:t>
            </a:fld>
            <a:endParaRPr sz="80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pt-BR"/>
              <a:t>9 – Conceitos FHRP</a:t>
            </a:r>
          </a:p>
          <a:p>
            <a:pPr marL="0" marR="0" lvl="0" indent="0" algn="l" defTabSz="457200" rtl="0" eaLnBrk="1" fontAlgn="auto" latinLnBrk="0" hangingPunct="1">
              <a:lnSpc>
                <a:spcPct val="100000"/>
              </a:lnSpc>
              <a:spcBef>
                <a:spcPts val="0"/>
              </a:spcBef>
              <a:spcAft>
                <a:spcPts val="0"/>
              </a:spcAft>
              <a:buClrTx/>
              <a:buSzTx/>
              <a:buFontTx/>
              <a:buNone/>
              <a:tabLst/>
              <a:defRPr/>
            </a:pPr>
            <a:r>
              <a:rPr lang="pt-BR" sz="1200"/>
              <a:t>9.3 - Módulo Prática e Quiz</a:t>
            </a:r>
          </a:p>
          <a:p>
            <a:pPr marL="0" marR="0" lvl="0" indent="0" algn="l" defTabSz="457200" rtl="0" eaLnBrk="1" fontAlgn="auto" latinLnBrk="0" hangingPunct="1">
              <a:lnSpc>
                <a:spcPct val="100000"/>
              </a:lnSpc>
              <a:spcBef>
                <a:spcPts val="0"/>
              </a:spcBef>
              <a:spcAft>
                <a:spcPts val="0"/>
              </a:spcAft>
              <a:buClrTx/>
              <a:buSzTx/>
              <a:buFontTx/>
              <a:buNone/>
              <a:tabLst/>
              <a:defRPr/>
            </a:pPr>
            <a:r>
              <a:rPr lang="pt-BR" sz="1200"/>
              <a:t>9.3.3 — Packet Tracer — Guia de Configuração de HSRP</a:t>
            </a:r>
          </a:p>
        </p:txBody>
      </p:sp>
    </p:spTree>
    <p:extLst>
      <p:ext uri="{BB962C8B-B14F-4D97-AF65-F5344CB8AC3E}">
        <p14:creationId xmlns:p14="http://schemas.microsoft.com/office/powerpoint/2010/main" val="16194147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6C92755B-29FD-8743-9094-C0E3A734D22E}" type="slidenum">
              <a:rPr sz="800">
                <a:solidFill>
                  <a:prstClr val="black"/>
                </a:solidFill>
              </a:rPr>
              <a:pPr/>
              <a:t>25</a:t>
            </a:fld>
            <a:endParaRPr sz="80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rtl="0"/>
            <a:fld id="{5641018C-6CAF-B84E-B92C-ECB119457FBA}" type="slidenum">
              <a:rPr/>
              <a:t>26</a:t>
            </a:fld>
            <a:endParaRPr/>
          </a:p>
        </p:txBody>
      </p:sp>
    </p:spTree>
    <p:extLst>
      <p:ext uri="{BB962C8B-B14F-4D97-AF65-F5344CB8AC3E}">
        <p14:creationId xmlns:p14="http://schemas.microsoft.com/office/powerpoint/2010/main" val="15913942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rtl="0"/>
            <a:fld id="{ACE20BE7-F2F3-4E26-9454-50B18F790A4E}" type="slidenum">
              <a:rPr sz="800" b="0">
                <a:ea typeface="ＭＳ Ｐゴシック" pitchFamily="34" charset="-128"/>
              </a:rPr>
              <a:pPr algn="r"/>
              <a:t>5</a:t>
            </a:fld>
            <a:endParaRPr sz="800" b="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0A313ED8-785B-4D16-9B17-4143385249B9}" type="slidenum">
              <a:rPr sz="800" b="0"/>
              <a:pPr algn="r"/>
              <a:t>6</a:t>
            </a:fld>
            <a:endParaRPr sz="800"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87453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391C207-9349-46D5-9D89-8ADDA5014D1F}" type="slidenum">
              <a:rPr sz="800" b="0"/>
              <a:pPr algn="r"/>
              <a:t>7</a:t>
            </a:fld>
            <a:endParaRPr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154600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pt-BR" b="0"/>
              <a:t>Programa da Cisco Networking Academy</a:t>
            </a:r>
          </a:p>
          <a:p>
            <a:pPr rtl="0"/>
            <a:r>
              <a:rPr lang="pt-BR">
                <a:solidFill>
                  <a:schemeClr val="accent5">
                    <a:lumMod val="40000"/>
                    <a:lumOff val="60000"/>
                  </a:schemeClr>
                </a:solidFill>
              </a:rPr>
              <a:t>Switching, Routing, and Wireless Essentials v7.0 (SRWE)</a:t>
            </a:r>
          </a:p>
          <a:p>
            <a:pPr rtl="0">
              <a:buFontTx/>
              <a:buNone/>
            </a:pPr>
            <a:r>
              <a:rPr lang="pt-BR">
                <a:solidFill>
                  <a:schemeClr val="accent5">
                    <a:lumMod val="40000"/>
                    <a:lumOff val="60000"/>
                  </a:schemeClr>
                </a:solidFill>
              </a:rPr>
              <a:t>Módulo 9: Conceitos FHRP</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8</a:t>
            </a:fld>
            <a:endParaRPr/>
          </a:p>
        </p:txBody>
      </p:sp>
    </p:spTree>
    <p:extLst>
      <p:ext uri="{BB962C8B-B14F-4D97-AF65-F5344CB8AC3E}">
        <p14:creationId xmlns:p14="http://schemas.microsoft.com/office/powerpoint/2010/main" val="5081187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C839C26-801B-42B6-A101-60F37FE2B0A8}" type="slidenum">
              <a:rPr sz="800" b="0">
                <a:solidFill>
                  <a:prstClr val="black"/>
                </a:solidFill>
              </a:rPr>
              <a:pPr algn="r"/>
              <a:t>9</a:t>
            </a:fld>
            <a:endParaRPr sz="800" b="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pt-BR"/>
              <a:t>9- Introdução</a:t>
            </a:r>
          </a:p>
          <a:p>
            <a:pPr rtl="0">
              <a:buFontTx/>
              <a:buNone/>
            </a:pPr>
            <a:r>
              <a:rPr lang="pt-BR"/>
              <a:t>9.0.2 - O que vou aprender neste módulo?</a:t>
            </a:r>
          </a:p>
        </p:txBody>
      </p:sp>
    </p:spTree>
    <p:extLst>
      <p:ext uri="{BB962C8B-B14F-4D97-AF65-F5344CB8AC3E}">
        <p14:creationId xmlns:p14="http://schemas.microsoft.com/office/powerpoint/2010/main" val="17344456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pt-BR">
                <a:solidFill>
                  <a:schemeClr val="accent5">
                    <a:lumMod val="40000"/>
                    <a:lumOff val="60000"/>
                  </a:schemeClr>
                </a:solidFill>
              </a:rPr>
              <a:t>9</a:t>
            </a:r>
            <a:r>
              <a:rPr lang="pt-BR" sz="1200" baseline="0">
                <a:solidFill>
                  <a:schemeClr val="accent5">
                    <a:lumMod val="40000"/>
                    <a:lumOff val="60000"/>
                  </a:schemeClr>
                </a:solidFill>
              </a:rPr>
              <a:t> – </a:t>
            </a:r>
            <a:r>
              <a:rPr lang="pt-BR">
                <a:solidFill>
                  <a:schemeClr val="accent5">
                    <a:lumMod val="40000"/>
                    <a:lumOff val="60000"/>
                  </a:schemeClr>
                </a:solidFill>
              </a:rPr>
              <a:t>Conceitos de FHRP</a:t>
            </a:r>
          </a:p>
          <a:p>
            <a:pPr rtl="0">
              <a:buFontTx/>
              <a:buNone/>
            </a:pPr>
            <a:r>
              <a:rPr lang="pt-BR" sz="1200" b="0"/>
              <a:t>9.1 - Protocolos de redundância de primeiro salto</a:t>
            </a:r>
          </a:p>
        </p:txBody>
      </p:sp>
      <p:sp>
        <p:nvSpPr>
          <p:cNvPr id="4" name="Slide Number Placeholder 3"/>
          <p:cNvSpPr>
            <a:spLocks noGrp="1"/>
          </p:cNvSpPr>
          <p:nvPr>
            <p:ph type="sldNum" sz="quarter" idx="10"/>
          </p:nvPr>
        </p:nvSpPr>
        <p:spPr/>
        <p:txBody>
          <a:bodyPr/>
          <a:lstStyle/>
          <a:p>
            <a:pPr rtl="0"/>
            <a:fld id="{5641018C-6CAF-B84E-B92C-ECB119457FBA}" type="slidenum">
              <a:rPr/>
              <a:t>10</a:t>
            </a:fld>
            <a:endParaRPr/>
          </a:p>
        </p:txBody>
      </p:sp>
    </p:spTree>
    <p:extLst>
      <p:ext uri="{BB962C8B-B14F-4D97-AF65-F5344CB8AC3E}">
        <p14:creationId xmlns:p14="http://schemas.microsoft.com/office/powerpoint/2010/main" val="6255296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9 – Conceitos FHRP</a:t>
            </a:r>
          </a:p>
          <a:p>
            <a:pPr rtl="0"/>
            <a:r>
              <a:rPr lang="pt-BR"/>
              <a:t>9.1 - Protocolos de redundância de primeiro salto</a:t>
            </a:r>
          </a:p>
          <a:p>
            <a:pPr rtl="0"/>
            <a:r>
              <a:rPr lang="pt-BR"/>
              <a:t>9.1.1 - Limitações do gateway padrão</a:t>
            </a:r>
          </a:p>
        </p:txBody>
      </p:sp>
      <p:sp>
        <p:nvSpPr>
          <p:cNvPr id="4" name="Slide Number Placeholder 3"/>
          <p:cNvSpPr>
            <a:spLocks noGrp="1"/>
          </p:cNvSpPr>
          <p:nvPr>
            <p:ph type="sldNum" sz="quarter" idx="5"/>
          </p:nvPr>
        </p:nvSpPr>
        <p:spPr/>
        <p:txBody>
          <a:bodyPr/>
          <a:lstStyle/>
          <a:p>
            <a:pPr rtl="0"/>
            <a:fld id="{5641018C-6CAF-B84E-B92C-ECB119457FBA}" type="slidenum">
              <a:rPr/>
              <a:t>11</a:t>
            </a:fld>
            <a:endParaRPr/>
          </a:p>
        </p:txBody>
      </p:sp>
    </p:spTree>
    <p:extLst>
      <p:ext uri="{BB962C8B-B14F-4D97-AF65-F5344CB8AC3E}">
        <p14:creationId xmlns:p14="http://schemas.microsoft.com/office/powerpoint/2010/main" val="7515506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sz="60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pt-BR" sz="600">
                <a:solidFill>
                  <a:schemeClr val="accent5">
                    <a:lumMod val="50000"/>
                  </a:schemeClr>
                </a:solidFill>
                <a:latin typeface="+mn-lt"/>
                <a:ea typeface="+mn-ea"/>
                <a:cs typeface="CiscoSans Thin"/>
              </a:rPr>
              <a:t>© 2016 Cisco e/ou suas afiliadas. Todos os direitos reservados.   Confidencial da Cisco</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sz="60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pt-BR" sz="600">
                <a:solidFill>
                  <a:schemeClr val="accent3">
                    <a:lumMod val="85000"/>
                  </a:schemeClr>
                </a:solidFill>
                <a:latin typeface="+mn-lt"/>
                <a:ea typeface="+mn-ea"/>
                <a:cs typeface="CiscoSans Thin"/>
              </a:rPr>
              <a:t>© 2016 Cisco e/ou suas afiliadas. Todos os direitos reservados.   Confidencial da Cisco</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3.xml"/><Relationship Id="rId1" Type="http://schemas.openxmlformats.org/officeDocument/2006/relationships/tags" Target="../tags/tag14.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3.xml"/><Relationship Id="rId1" Type="http://schemas.openxmlformats.org/officeDocument/2006/relationships/tags" Target="../tags/tag15.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3.xml"/><Relationship Id="rId1" Type="http://schemas.openxmlformats.org/officeDocument/2006/relationships/tags" Target="../tags/tag16.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3.xml"/><Relationship Id="rId1" Type="http://schemas.openxmlformats.org/officeDocument/2006/relationships/tags" Target="../tags/tag17.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0.xml"/><Relationship Id="rId1" Type="http://schemas.openxmlformats.org/officeDocument/2006/relationships/tags" Target="../tags/tag18.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pPr rtl="0"/>
            <a:r>
              <a:rPr lang="pt-BR">
                <a:solidFill>
                  <a:schemeClr val="accent5">
                    <a:lumMod val="40000"/>
                    <a:lumOff val="60000"/>
                  </a:schemeClr>
                </a:solidFill>
              </a:rPr>
              <a:t>Módulo 9: Conceitos FHRP</a:t>
            </a:r>
          </a:p>
        </p:txBody>
      </p:sp>
      <p:sp>
        <p:nvSpPr>
          <p:cNvPr id="5" name="Text Placeholder 4"/>
          <p:cNvSpPr>
            <a:spLocks noGrp="1"/>
          </p:cNvSpPr>
          <p:nvPr>
            <p:ph type="body" sz="quarter" idx="13"/>
          </p:nvPr>
        </p:nvSpPr>
        <p:spPr>
          <a:xfrm>
            <a:off x="469497" y="3127609"/>
            <a:ext cx="5925246" cy="299001"/>
          </a:xfrm>
        </p:spPr>
        <p:txBody>
          <a:bodyPr/>
          <a:lstStyle/>
          <a:p>
            <a:pPr rtl="0"/>
            <a:r>
              <a:rPr lang="pt-BR">
                <a:solidFill>
                  <a:schemeClr val="bg2">
                    <a:lumMod val="40000"/>
                    <a:lumOff val="60000"/>
                  </a:schemeClr>
                </a:solidFill>
              </a:rPr>
              <a:t>Material do instrutor</a:t>
            </a:r>
          </a:p>
        </p:txBody>
      </p:sp>
      <p:sp>
        <p:nvSpPr>
          <p:cNvPr id="7" name="Subtitle 6"/>
          <p:cNvSpPr>
            <a:spLocks noGrp="1"/>
          </p:cNvSpPr>
          <p:nvPr>
            <p:ph type="subTitle" idx="1"/>
          </p:nvPr>
        </p:nvSpPr>
        <p:spPr>
          <a:xfrm>
            <a:off x="469497" y="3809526"/>
            <a:ext cx="2368954" cy="902174"/>
          </a:xfrm>
        </p:spPr>
        <p:txBody>
          <a:bodyPr/>
          <a:lstStyle/>
          <a:p>
            <a:pPr rtl="0"/>
            <a:r>
              <a:rPr lang="pt-BR">
                <a:solidFill>
                  <a:schemeClr val="accent5">
                    <a:lumMod val="40000"/>
                    <a:lumOff val="60000"/>
                  </a:schemeClr>
                </a:solidFill>
              </a:rPr>
              <a:t>Switching, Routing, e Wireless Essentials v7.0 (SRWE)</a:t>
            </a:r>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pPr rtl="0"/>
            <a:r>
              <a:rPr lang="pt-BR">
                <a:solidFill>
                  <a:schemeClr val="accent5">
                    <a:lumMod val="40000"/>
                    <a:lumOff val="60000"/>
                  </a:schemeClr>
                </a:solidFill>
              </a:rPr>
              <a:t>9.1 First Hop Redundancy Protocols</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Protocolos de Redundância de Primeiro Salto</a:t>
            </a:r>
            <a:br>
              <a:rPr lang="en-US" dirty="0"/>
            </a:br>
            <a:r>
              <a:rPr lang="pt-BR" sz="2400"/>
              <a:t> </a:t>
            </a:r>
            <a:r>
              <a:rPr lang="pt-BR" sz="1600"/>
              <a:t>Limitações do gateway padrão</a:t>
            </a:r>
          </a:p>
        </p:txBody>
      </p:sp>
      <p:sp>
        <p:nvSpPr>
          <p:cNvPr id="4" name="Content Placeholder 3">
            <a:extLst>
              <a:ext uri="{FF2B5EF4-FFF2-40B4-BE49-F238E27FC236}">
                <a16:creationId xmlns:a16="http://schemas.microsoft.com/office/drawing/2014/main" id="{3D5485CB-B816-1A47-B966-D19EA3F3139D}"/>
              </a:ext>
            </a:extLst>
          </p:cNvPr>
          <p:cNvSpPr>
            <a:spLocks noGrp="1"/>
          </p:cNvSpPr>
          <p:nvPr>
            <p:ph idx="1"/>
          </p:nvPr>
        </p:nvSpPr>
        <p:spPr>
          <a:xfrm>
            <a:off x="174567" y="731837"/>
            <a:ext cx="4958986" cy="3689897"/>
          </a:xfrm>
        </p:spPr>
        <p:txBody>
          <a:bodyPr/>
          <a:lstStyle/>
          <a:p>
            <a:pPr marL="0" indent="0" algn="l" rtl="0">
              <a:spcBef>
                <a:spcPts val="0"/>
              </a:spcBef>
            </a:pPr>
            <a:r>
              <a:rPr lang="pt-BR" sz="1600">
                <a:solidFill>
                  <a:srgbClr val="000000"/>
                </a:solidFill>
              </a:rPr>
              <a:t>Os dispositivos finais geralmente são configurados com um único endereço IPv4 para um gateway padrão. </a:t>
            </a:r>
          </a:p>
          <a:p>
            <a:pPr marL="285750" indent="-285750" algn="l" rtl="0">
              <a:spcBef>
                <a:spcPts val="0"/>
              </a:spcBef>
              <a:buFont typeface="Arial" panose="020B0604020202020204" pitchFamily="34" charset="0"/>
              <a:buChar char="•"/>
            </a:pPr>
            <a:r>
              <a:rPr lang="pt-BR" sz="1600">
                <a:solidFill>
                  <a:srgbClr val="000000"/>
                </a:solidFill>
              </a:rPr>
              <a:t>Se a interface do roteador de gateway padrão falhar, os hosts de LAN perderão a conectividade LAN externa.</a:t>
            </a:r>
          </a:p>
          <a:p>
            <a:pPr marL="285750" indent="-285750" algn="l" rtl="0">
              <a:spcBef>
                <a:spcPts val="0"/>
              </a:spcBef>
              <a:buFont typeface="Arial" panose="020B0604020202020204" pitchFamily="34" charset="0"/>
              <a:buChar char="•"/>
            </a:pPr>
            <a:r>
              <a:rPr lang="pt-BR" sz="1600">
                <a:solidFill>
                  <a:srgbClr val="000000"/>
                </a:solidFill>
              </a:rPr>
              <a:t>Isso ocorre mesmo se existir um roteador redundante ou switch de camada 3 que poderia servir como um gateway padrão.</a:t>
            </a:r>
          </a:p>
          <a:p>
            <a:pPr marL="0" indent="0" algn="l">
              <a:spcBef>
                <a:spcPts val="0"/>
              </a:spcBef>
            </a:pPr>
            <a:endParaRPr lang="en-US" sz="1600" dirty="0">
              <a:solidFill>
                <a:srgbClr val="000000"/>
              </a:solidFill>
            </a:endParaRPr>
          </a:p>
          <a:p>
            <a:pPr marL="0" indent="0" algn="l" rtl="0"/>
            <a:r>
              <a:rPr lang="pt-BR" sz="1600">
                <a:solidFill>
                  <a:srgbClr val="000000"/>
                </a:solidFill>
              </a:rPr>
              <a:t>Os protocolos de redundância de primeiro salto (FHRPs) são mecanismos que fornecem gateways padrão alternativos em redes comutadas em que dois ou mais roteadores estão conectados às mesmas VLANs. </a:t>
            </a:r>
          </a:p>
          <a:p>
            <a:pPr marL="342900" indent="-342900" algn="l">
              <a:buFont typeface="Arial" panose="020B0604020202020204" pitchFamily="34" charset="0"/>
              <a:buChar char="•"/>
            </a:pPr>
            <a:endParaRPr lang="en-US" dirty="0">
              <a:solidFill>
                <a:srgbClr val="000000"/>
              </a:solidFill>
            </a:endParaRPr>
          </a:p>
        </p:txBody>
      </p:sp>
      <p:pic>
        <p:nvPicPr>
          <p:cNvPr id="2" name="Picture 1">
            <a:extLst>
              <a:ext uri="{FF2B5EF4-FFF2-40B4-BE49-F238E27FC236}">
                <a16:creationId xmlns:a16="http://schemas.microsoft.com/office/drawing/2014/main" id="{02A458F8-CA96-41B9-8641-6706CA960241}"/>
              </a:ext>
            </a:extLst>
          </p:cNvPr>
          <p:cNvPicPr>
            <a:picLocks noChangeAspect="1"/>
          </p:cNvPicPr>
          <p:nvPr/>
        </p:nvPicPr>
        <p:blipFill>
          <a:blip r:embed="rId3"/>
          <a:stretch>
            <a:fillRect/>
          </a:stretch>
        </p:blipFill>
        <p:spPr>
          <a:xfrm>
            <a:off x="5454118" y="493126"/>
            <a:ext cx="3287305" cy="3042619"/>
          </a:xfrm>
          <a:prstGeom prst="rect">
            <a:avLst/>
          </a:prstGeom>
        </p:spPr>
      </p:pic>
    </p:spTree>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Redundância de roteador </a:t>
            </a:r>
            <a:br>
              <a:rPr lang="en-US" dirty="0"/>
            </a:br>
            <a:r>
              <a:rPr lang="pt-BR" sz="2400"/>
              <a:t>de protocolo de redundância </a:t>
            </a:r>
            <a:r>
              <a:rPr lang="pt-BR" sz="1600"/>
              <a:t>de primeiro salto</a:t>
            </a:r>
          </a:p>
        </p:txBody>
      </p:sp>
      <p:sp>
        <p:nvSpPr>
          <p:cNvPr id="5" name="Content Placeholder 4">
            <a:extLst>
              <a:ext uri="{FF2B5EF4-FFF2-40B4-BE49-F238E27FC236}">
                <a16:creationId xmlns:a16="http://schemas.microsoft.com/office/drawing/2014/main" id="{972B5A01-A954-0444-A622-E129348567A5}"/>
              </a:ext>
            </a:extLst>
          </p:cNvPr>
          <p:cNvSpPr>
            <a:spLocks noGrp="1"/>
          </p:cNvSpPr>
          <p:nvPr>
            <p:ph idx="1"/>
          </p:nvPr>
        </p:nvSpPr>
        <p:spPr>
          <a:xfrm>
            <a:off x="474662" y="731837"/>
            <a:ext cx="8280057" cy="3689897"/>
          </a:xfrm>
        </p:spPr>
        <p:txBody>
          <a:bodyPr/>
          <a:lstStyle/>
          <a:p>
            <a:pPr marL="0" indent="0" algn="l" rtl="0"/>
            <a:r>
              <a:rPr lang="pt-BR" sz="1400">
                <a:solidFill>
                  <a:srgbClr val="000000"/>
                </a:solidFill>
              </a:rPr>
              <a:t>Uma maneira de impedir um único ponto de falha no gateway padrão é implementar um roteador virtual. Para implementar esse tipo de redundância de roteador, vários roteadores são configurados para trabalhar juntos para apresentar a ilusão de um único roteador aos hosts da LAN. Ao compartilhar um endereço IP e um endereço MAC, dois ou mais roteadores podem atuar como um único roteador virtual.</a:t>
            </a:r>
          </a:p>
          <a:p>
            <a:pPr marL="342900" indent="-342900" algn="l" rtl="0">
              <a:buFont typeface="Arial" panose="020B0604020202020204" pitchFamily="34" charset="0"/>
              <a:buChar char="•"/>
            </a:pPr>
            <a:r>
              <a:rPr lang="pt-BR" sz="1400">
                <a:solidFill>
                  <a:srgbClr val="000000"/>
                </a:solidFill>
              </a:rPr>
              <a:t>O endereço IPv4 do roteador virtual é configurado como o gateway padrão para as estações de trabalho em um segmento IPv4 específico. </a:t>
            </a:r>
          </a:p>
          <a:p>
            <a:pPr marL="342900" indent="-342900" algn="l" rtl="0">
              <a:buFont typeface="Arial" panose="020B0604020202020204" pitchFamily="34" charset="0"/>
              <a:buChar char="•"/>
            </a:pPr>
            <a:r>
              <a:rPr lang="pt-BR" sz="1400">
                <a:solidFill>
                  <a:srgbClr val="000000"/>
                </a:solidFill>
              </a:rPr>
              <a:t>Quando quadros são enviados de dispositivos host para o gateway padrão, os hosts usam ARP para resolver o endereço MAC associado ao endereço IPv4 do gateway padrão. A resolução ARP retorna o endereço MAC do roteador virtual. Os quadros enviados para o endereço MAC do roteador virtual podem, então, ser fisicamente processados pelo atual roteador ativo dentro do grupo do roteador virtual. </a:t>
            </a:r>
          </a:p>
          <a:p>
            <a:pPr marL="342900" indent="-342900" algn="l" rtl="0">
              <a:buFont typeface="Arial" panose="020B0604020202020204" pitchFamily="34" charset="0"/>
              <a:buChar char="•"/>
            </a:pPr>
            <a:r>
              <a:rPr lang="pt-BR" sz="1400">
                <a:solidFill>
                  <a:srgbClr val="000000"/>
                </a:solidFill>
              </a:rPr>
              <a:t>Utiliza-se um protocolo para identificar dois ou mais roteadores como os dispositivos responsáveis pelo processamento dos quadros enviados para o MAC ou para o endereço IP de um único roteador virtual. Os dispositivos host enviam o tráfego para o endereço do roteador virtual. O roteador físico que encaminha esse tráfego é transparente para os dispositivos host.</a:t>
            </a:r>
          </a:p>
          <a:p>
            <a:pPr marL="342900" indent="-342900" algn="l">
              <a:buFont typeface="Arial" panose="020B0604020202020204" pitchFamily="34" charset="0"/>
              <a:buChar char="•"/>
            </a:pPr>
            <a:endParaRPr lang="en-US" sz="1200" dirty="0">
              <a:solidFill>
                <a:srgbClr val="000000"/>
              </a:solidFill>
            </a:endParaRPr>
          </a:p>
        </p:txBody>
      </p:sp>
    </p:spTree>
    <p:extLst>
      <p:ext uri="{BB962C8B-B14F-4D97-AF65-F5344CB8AC3E}">
        <p14:creationId xmlns:p14="http://schemas.microsoft.com/office/powerpoint/2010/main" val="3327340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Redundância de roteador de protocolo de </a:t>
            </a:r>
            <a:br>
              <a:rPr lang="en-US" dirty="0"/>
            </a:br>
            <a:r>
              <a:rPr lang="pt-BR" sz="2400"/>
              <a:t>redundância</a:t>
            </a:r>
            <a:r>
              <a:rPr lang="pt-BR" sz="1600"/>
              <a:t> de primeiro salto (cont.)</a:t>
            </a:r>
          </a:p>
        </p:txBody>
      </p:sp>
      <p:sp>
        <p:nvSpPr>
          <p:cNvPr id="5" name="Content Placeholder 4">
            <a:extLst>
              <a:ext uri="{FF2B5EF4-FFF2-40B4-BE49-F238E27FC236}">
                <a16:creationId xmlns:a16="http://schemas.microsoft.com/office/drawing/2014/main" id="{972B5A01-A954-0444-A622-E129348567A5}"/>
              </a:ext>
            </a:extLst>
          </p:cNvPr>
          <p:cNvSpPr>
            <a:spLocks noGrp="1"/>
          </p:cNvSpPr>
          <p:nvPr>
            <p:ph idx="1"/>
          </p:nvPr>
        </p:nvSpPr>
        <p:spPr>
          <a:xfrm>
            <a:off x="474662" y="731837"/>
            <a:ext cx="8280057" cy="3689897"/>
          </a:xfrm>
        </p:spPr>
        <p:txBody>
          <a:bodyPr/>
          <a:lstStyle/>
          <a:p>
            <a:pPr marL="342900" indent="-342900" algn="l" rtl="0">
              <a:buFont typeface="Arial" panose="020B0604020202020204" pitchFamily="34" charset="0"/>
              <a:buChar char="•"/>
            </a:pPr>
            <a:r>
              <a:rPr lang="pt-BR" sz="1600">
                <a:solidFill>
                  <a:srgbClr val="000000"/>
                </a:solidFill>
              </a:rPr>
              <a:t>Um protocolo de redundância proporciona o mecanismo para determinar qual roteador deve assumir a função ativa no tráfego de encaminhamento. Ele também determina quando a função de encaminhamento deve ser assumida por um roteador em standby. A transição de um roteador de transmissão para outro é transparente para os dispositivos finais.</a:t>
            </a:r>
          </a:p>
          <a:p>
            <a:pPr marL="342900" indent="-342900" algn="l" rtl="0">
              <a:buFont typeface="Arial" panose="020B0604020202020204" pitchFamily="34" charset="0"/>
              <a:buChar char="•"/>
            </a:pPr>
            <a:r>
              <a:rPr lang="pt-BR" sz="1600">
                <a:solidFill>
                  <a:srgbClr val="000000"/>
                </a:solidFill>
              </a:rPr>
              <a:t>A capacidade de uma rede de se recuperar dinamicamente da falha de um dispositivo que atua como um gateway padrão é conhecida como redundância de primeiro salto.</a:t>
            </a:r>
          </a:p>
          <a:p>
            <a:pPr marL="0" indent="0" algn="l"/>
            <a:endParaRPr lang="en-US" sz="1200" dirty="0">
              <a:solidFill>
                <a:srgbClr val="000000"/>
              </a:solidFill>
            </a:endParaRPr>
          </a:p>
        </p:txBody>
      </p:sp>
    </p:spTree>
    <p:extLst>
      <p:ext uri="{BB962C8B-B14F-4D97-AF65-F5344CB8AC3E}">
        <p14:creationId xmlns:p14="http://schemas.microsoft.com/office/powerpoint/2010/main" val="288326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Protocolos de redundância de primeiro salto </a:t>
            </a:r>
            <a:br>
              <a:rPr lang="en-US" dirty="0"/>
            </a:br>
            <a:r>
              <a:rPr lang="pt-BR" sz="2400"/>
              <a:t>Passaos para detecção de falhas</a:t>
            </a:r>
          </a:p>
        </p:txBody>
      </p:sp>
      <p:sp>
        <p:nvSpPr>
          <p:cNvPr id="4" name="Content Placeholder 3">
            <a:extLst>
              <a:ext uri="{FF2B5EF4-FFF2-40B4-BE49-F238E27FC236}">
                <a16:creationId xmlns:a16="http://schemas.microsoft.com/office/drawing/2014/main" id="{DB2203C8-9AB3-F946-93C5-9C15F626E893}"/>
              </a:ext>
            </a:extLst>
          </p:cNvPr>
          <p:cNvSpPr>
            <a:spLocks noGrp="1"/>
          </p:cNvSpPr>
          <p:nvPr>
            <p:ph idx="1"/>
          </p:nvPr>
        </p:nvSpPr>
        <p:spPr>
          <a:xfrm>
            <a:off x="124692" y="731837"/>
            <a:ext cx="3681766" cy="3689897"/>
          </a:xfrm>
        </p:spPr>
        <p:txBody>
          <a:bodyPr/>
          <a:lstStyle/>
          <a:p>
            <a:pPr marL="0" indent="0" algn="l" rtl="0"/>
            <a:r>
              <a:rPr lang="pt-BR" sz="1500">
                <a:solidFill>
                  <a:srgbClr val="000000"/>
                </a:solidFill>
              </a:rPr>
              <a:t>Quando o roteador ativo falha, o protocolo de redundância faz a transição do roteador em espera para a nova função do roteador ativo, conforme mostrado na figura. Estas são as etapas que ocorrem quando o roteador ativo falha:</a:t>
            </a:r>
          </a:p>
          <a:p>
            <a:pPr marL="415985" lvl="1" indent="-342900" rtl="0">
              <a:buFont typeface="+mj-lt"/>
              <a:buAutoNum type="arabicPeriod"/>
            </a:pPr>
            <a:r>
              <a:rPr lang="pt-BR" sz="1500">
                <a:solidFill>
                  <a:srgbClr val="000000"/>
                </a:solidFill>
              </a:rPr>
              <a:t>O roteador em standby para de visualizar mensagens de Hello do roteador de encaminhamento.</a:t>
            </a:r>
          </a:p>
          <a:p>
            <a:pPr marL="415985" lvl="1" indent="-342900" rtl="0">
              <a:buFont typeface="+mj-lt"/>
              <a:buAutoNum type="arabicPeriod"/>
            </a:pPr>
            <a:r>
              <a:rPr lang="pt-BR" sz="1500">
                <a:solidFill>
                  <a:srgbClr val="000000"/>
                </a:solidFill>
              </a:rPr>
              <a:t>O roteador em standby assume a função do roteador de encaminhamento.</a:t>
            </a:r>
          </a:p>
          <a:p>
            <a:pPr marL="415985" lvl="1" indent="-342900" rtl="0">
              <a:buFont typeface="+mj-lt"/>
              <a:buAutoNum type="arabicPeriod"/>
            </a:pPr>
            <a:r>
              <a:rPr lang="pt-BR" sz="1500">
                <a:solidFill>
                  <a:srgbClr val="000000"/>
                </a:solidFill>
              </a:rPr>
              <a:t>Como o novo roteador de encaminhamento assume os endereços IPv4 e MAC do roteador virtual, os dispositivos host não percebem interrupções no serviço.</a:t>
            </a:r>
          </a:p>
          <a:p>
            <a:pPr marL="342900" indent="-342900" algn="l">
              <a:buFont typeface="Arial" panose="020B0604020202020204" pitchFamily="34" charset="0"/>
              <a:buChar char="•"/>
            </a:pPr>
            <a:endParaRPr lang="en-US" sz="1400" dirty="0">
              <a:solidFill>
                <a:srgbClr val="000000"/>
              </a:solidFill>
            </a:endParaRPr>
          </a:p>
        </p:txBody>
      </p:sp>
      <p:pic>
        <p:nvPicPr>
          <p:cNvPr id="7" name="Picture 6">
            <a:extLst>
              <a:ext uri="{FF2B5EF4-FFF2-40B4-BE49-F238E27FC236}">
                <a16:creationId xmlns:a16="http://schemas.microsoft.com/office/drawing/2014/main" id="{65760B28-058E-7341-B2ED-DE4F6990AD60}"/>
              </a:ext>
            </a:extLst>
          </p:cNvPr>
          <p:cNvPicPr>
            <a:picLocks noChangeAspect="1"/>
          </p:cNvPicPr>
          <p:nvPr/>
        </p:nvPicPr>
        <p:blipFill>
          <a:blip r:embed="rId3"/>
          <a:stretch>
            <a:fillRect/>
          </a:stretch>
        </p:blipFill>
        <p:spPr>
          <a:xfrm>
            <a:off x="3806457" y="721766"/>
            <a:ext cx="5000812" cy="3467462"/>
          </a:xfrm>
          <a:prstGeom prst="rect">
            <a:avLst/>
          </a:prstGeom>
        </p:spPr>
      </p:pic>
    </p:spTree>
    <p:extLst>
      <p:ext uri="{BB962C8B-B14F-4D97-AF65-F5344CB8AC3E}">
        <p14:creationId xmlns:p14="http://schemas.microsoft.com/office/powerpoint/2010/main" val="1611128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Protocolos de redundância de primeiro salto</a:t>
            </a:r>
            <a:br>
              <a:rPr lang="en-US" dirty="0"/>
            </a:br>
            <a:r>
              <a:rPr lang="pt-BR" sz="2400"/>
              <a:t> Opções FHRP</a:t>
            </a:r>
            <a:r>
              <a:rPr lang="pt-BR" sz="1600"/>
              <a:t> </a:t>
            </a:r>
          </a:p>
        </p:txBody>
      </p:sp>
      <p:graphicFrame>
        <p:nvGraphicFramePr>
          <p:cNvPr id="6" name="Content Placeholder 5">
            <a:extLst>
              <a:ext uri="{FF2B5EF4-FFF2-40B4-BE49-F238E27FC236}">
                <a16:creationId xmlns:a16="http://schemas.microsoft.com/office/drawing/2014/main" id="{8C577A76-89AB-744A-916B-9618A7BACA08}"/>
              </a:ext>
            </a:extLst>
          </p:cNvPr>
          <p:cNvGraphicFramePr>
            <a:graphicFrameLocks noGrp="1"/>
          </p:cNvGraphicFramePr>
          <p:nvPr>
            <p:ph idx="1"/>
            <p:extLst>
              <p:ext uri="{D42A27DB-BD31-4B8C-83A1-F6EECF244321}">
                <p14:modId xmlns:p14="http://schemas.microsoft.com/office/powerpoint/2010/main" val="2028143664"/>
              </p:ext>
            </p:extLst>
          </p:nvPr>
        </p:nvGraphicFramePr>
        <p:xfrm>
          <a:off x="191385" y="902603"/>
          <a:ext cx="8676167" cy="3996465"/>
        </p:xfrm>
        <a:graphic>
          <a:graphicData uri="http://schemas.openxmlformats.org/drawingml/2006/table">
            <a:tbl>
              <a:tblPr firstRow="1" bandRow="1">
                <a:tableStyleId>{5C22544A-7EE6-4342-B048-85BDC9FD1C3A}</a:tableStyleId>
              </a:tblPr>
              <a:tblGrid>
                <a:gridCol w="1418859">
                  <a:extLst>
                    <a:ext uri="{9D8B030D-6E8A-4147-A177-3AD203B41FA5}">
                      <a16:colId xmlns:a16="http://schemas.microsoft.com/office/drawing/2014/main" val="141585740"/>
                    </a:ext>
                  </a:extLst>
                </a:gridCol>
                <a:gridCol w="7257308">
                  <a:extLst>
                    <a:ext uri="{9D8B030D-6E8A-4147-A177-3AD203B41FA5}">
                      <a16:colId xmlns:a16="http://schemas.microsoft.com/office/drawing/2014/main" val="2051280231"/>
                    </a:ext>
                  </a:extLst>
                </a:gridCol>
              </a:tblGrid>
              <a:tr h="212909">
                <a:tc>
                  <a:txBody>
                    <a:bodyPr/>
                    <a:lstStyle/>
                    <a:p>
                      <a:pPr algn="l" rtl="0" fontAlgn="ctr"/>
                      <a:r>
                        <a:rPr lang="pt-BR" sz="900" dirty="0">
                          <a:effectLst/>
                        </a:rPr>
                        <a:t>Opções do FHRP</a:t>
                      </a:r>
                    </a:p>
                  </a:txBody>
                  <a:tcPr marL="47625" marR="47625" marT="47625" marB="47625" anchor="ctr"/>
                </a:tc>
                <a:tc>
                  <a:txBody>
                    <a:bodyPr/>
                    <a:lstStyle/>
                    <a:p>
                      <a:pPr algn="l" rtl="0" fontAlgn="ctr"/>
                      <a:r>
                        <a:rPr lang="pt-BR" sz="900" dirty="0">
                          <a:effectLst/>
                        </a:rPr>
                        <a:t>Descrição</a:t>
                      </a:r>
                    </a:p>
                  </a:txBody>
                  <a:tcPr marL="47625" marR="47625" marT="47625" marB="47625" anchor="ctr"/>
                </a:tc>
                <a:extLst>
                  <a:ext uri="{0D108BD9-81ED-4DB2-BD59-A6C34878D82A}">
                    <a16:rowId xmlns:a16="http://schemas.microsoft.com/office/drawing/2014/main" val="1646877341"/>
                  </a:ext>
                </a:extLst>
              </a:tr>
              <a:tr h="550831">
                <a:tc>
                  <a:txBody>
                    <a:bodyPr/>
                    <a:lstStyle/>
                    <a:p>
                      <a:pPr rtl="0" fontAlgn="ctr"/>
                      <a:r>
                        <a:rPr lang="pt-BR" sz="900" b="0" dirty="0">
                          <a:effectLst/>
                        </a:rPr>
                        <a:t>HSRP (Hot Standby </a:t>
                      </a:r>
                      <a:r>
                        <a:rPr lang="pt-BR" sz="900" b="0" dirty="0" err="1">
                          <a:effectLst/>
                        </a:rPr>
                        <a:t>Router</a:t>
                      </a:r>
                      <a:r>
                        <a:rPr lang="pt-BR" sz="900" b="0" dirty="0">
                          <a:effectLst/>
                        </a:rPr>
                        <a:t> </a:t>
                      </a:r>
                      <a:r>
                        <a:rPr lang="pt-BR" sz="900" b="0" dirty="0" err="1">
                          <a:effectLst/>
                        </a:rPr>
                        <a:t>Protocol</a:t>
                      </a:r>
                      <a:r>
                        <a:rPr lang="pt-BR" sz="900" b="0" dirty="0">
                          <a:effectLst/>
                        </a:rPr>
                        <a:t>)</a:t>
                      </a:r>
                    </a:p>
                  </a:txBody>
                  <a:tcPr marL="47625" marR="47625" marT="47625" marB="47625" anchor="ctr"/>
                </a:tc>
                <a:tc>
                  <a:txBody>
                    <a:bodyPr/>
                    <a:lstStyle/>
                    <a:p>
                      <a:pPr rtl="0" fontAlgn="ctr"/>
                      <a:r>
                        <a:rPr lang="pt-BR" sz="900" b="0" dirty="0">
                          <a:effectLst/>
                        </a:rPr>
                        <a:t>HRSP </a:t>
                      </a:r>
                      <a:r>
                        <a:rPr lang="pt-BR" sz="900" b="0" dirty="0" err="1">
                          <a:effectLst/>
                        </a:rPr>
                        <a:t>is</a:t>
                      </a:r>
                      <a:r>
                        <a:rPr lang="pt-BR" sz="900" b="0" dirty="0">
                          <a:effectLst/>
                        </a:rPr>
                        <a:t> a Cisco-</a:t>
                      </a:r>
                      <a:r>
                        <a:rPr lang="pt-BR" sz="900" b="0" dirty="0" err="1">
                          <a:effectLst/>
                        </a:rPr>
                        <a:t>proprietary</a:t>
                      </a:r>
                      <a:r>
                        <a:rPr lang="pt-BR" sz="900" b="0" dirty="0">
                          <a:effectLst/>
                        </a:rPr>
                        <a:t> FHRP </a:t>
                      </a:r>
                      <a:r>
                        <a:rPr lang="pt-BR" sz="900" b="0" dirty="0" err="1">
                          <a:effectLst/>
                        </a:rPr>
                        <a:t>that</a:t>
                      </a:r>
                      <a:r>
                        <a:rPr lang="pt-BR" sz="900" b="0" dirty="0">
                          <a:effectLst/>
                        </a:rPr>
                        <a:t> </a:t>
                      </a:r>
                      <a:r>
                        <a:rPr lang="pt-BR" sz="900" b="0" dirty="0" err="1">
                          <a:effectLst/>
                        </a:rPr>
                        <a:t>is</a:t>
                      </a:r>
                      <a:r>
                        <a:rPr lang="pt-BR" sz="900" b="0" dirty="0">
                          <a:effectLst/>
                        </a:rPr>
                        <a:t> </a:t>
                      </a:r>
                      <a:r>
                        <a:rPr lang="pt-BR" sz="900" b="0" dirty="0" err="1">
                          <a:effectLst/>
                        </a:rPr>
                        <a:t>designed</a:t>
                      </a:r>
                      <a:r>
                        <a:rPr lang="pt-BR" sz="900" b="0" dirty="0">
                          <a:effectLst/>
                        </a:rPr>
                        <a:t> </a:t>
                      </a:r>
                      <a:r>
                        <a:rPr lang="pt-BR" sz="900" b="0" dirty="0" err="1">
                          <a:effectLst/>
                        </a:rPr>
                        <a:t>to</a:t>
                      </a:r>
                      <a:r>
                        <a:rPr lang="pt-BR" sz="900" b="0" dirty="0">
                          <a:effectLst/>
                        </a:rPr>
                        <a:t> </a:t>
                      </a:r>
                      <a:r>
                        <a:rPr lang="pt-BR" sz="900" b="0" dirty="0" err="1">
                          <a:effectLst/>
                        </a:rPr>
                        <a:t>allow</a:t>
                      </a:r>
                      <a:r>
                        <a:rPr lang="pt-BR" sz="900" b="0" dirty="0">
                          <a:effectLst/>
                        </a:rPr>
                        <a:t> for </a:t>
                      </a:r>
                      <a:r>
                        <a:rPr lang="pt-BR" sz="900" b="0" dirty="0" err="1">
                          <a:effectLst/>
                        </a:rPr>
                        <a:t>transparent</a:t>
                      </a:r>
                      <a:r>
                        <a:rPr lang="pt-BR" sz="900" b="0" dirty="0">
                          <a:effectLst/>
                        </a:rPr>
                        <a:t> </a:t>
                      </a:r>
                      <a:r>
                        <a:rPr lang="pt-BR" sz="900" b="0" dirty="0" err="1">
                          <a:effectLst/>
                        </a:rPr>
                        <a:t>failover</a:t>
                      </a:r>
                      <a:r>
                        <a:rPr lang="pt-BR" sz="900" b="0" dirty="0">
                          <a:effectLst/>
                        </a:rPr>
                        <a:t> </a:t>
                      </a:r>
                      <a:r>
                        <a:rPr lang="pt-BR" sz="900" b="0" dirty="0" err="1">
                          <a:effectLst/>
                        </a:rPr>
                        <a:t>of</a:t>
                      </a:r>
                      <a:r>
                        <a:rPr lang="pt-BR" sz="900" b="0" dirty="0">
                          <a:effectLst/>
                        </a:rPr>
                        <a:t> a </a:t>
                      </a:r>
                      <a:r>
                        <a:rPr lang="pt-BR" sz="900" b="0" dirty="0" err="1">
                          <a:effectLst/>
                        </a:rPr>
                        <a:t>first</a:t>
                      </a:r>
                      <a:r>
                        <a:rPr lang="pt-BR" sz="900" b="0" dirty="0">
                          <a:effectLst/>
                        </a:rPr>
                        <a:t>-hop IPv4 device. O HSRP é usado em um grupo de roteadores para selecionar um dispositivo ativo e um dispositivo em standby. The </a:t>
                      </a:r>
                      <a:r>
                        <a:rPr lang="pt-BR" sz="900" b="0" dirty="0" err="1">
                          <a:effectLst/>
                        </a:rPr>
                        <a:t>active</a:t>
                      </a:r>
                      <a:r>
                        <a:rPr lang="pt-BR" sz="900" b="0" dirty="0">
                          <a:effectLst/>
                        </a:rPr>
                        <a:t> device </a:t>
                      </a:r>
                      <a:r>
                        <a:rPr lang="pt-BR" sz="900" b="0" dirty="0" err="1">
                          <a:effectLst/>
                        </a:rPr>
                        <a:t>is</a:t>
                      </a:r>
                      <a:r>
                        <a:rPr lang="pt-BR" sz="900" b="0" dirty="0">
                          <a:effectLst/>
                        </a:rPr>
                        <a:t> </a:t>
                      </a:r>
                      <a:r>
                        <a:rPr lang="pt-BR" sz="900" b="0" dirty="0" err="1">
                          <a:effectLst/>
                        </a:rPr>
                        <a:t>the</a:t>
                      </a:r>
                      <a:r>
                        <a:rPr lang="pt-BR" sz="900" b="0" dirty="0">
                          <a:effectLst/>
                        </a:rPr>
                        <a:t> device </a:t>
                      </a:r>
                      <a:r>
                        <a:rPr lang="pt-BR" sz="900" b="0" dirty="0" err="1">
                          <a:effectLst/>
                        </a:rPr>
                        <a:t>that</a:t>
                      </a:r>
                      <a:r>
                        <a:rPr lang="pt-BR" sz="900" b="0" dirty="0">
                          <a:effectLst/>
                        </a:rPr>
                        <a:t> </a:t>
                      </a:r>
                      <a:r>
                        <a:rPr lang="pt-BR" sz="900" b="0" dirty="0" err="1">
                          <a:effectLst/>
                        </a:rPr>
                        <a:t>is</a:t>
                      </a:r>
                      <a:r>
                        <a:rPr lang="pt-BR" sz="900" b="0" dirty="0">
                          <a:effectLst/>
                        </a:rPr>
                        <a:t> </a:t>
                      </a:r>
                      <a:r>
                        <a:rPr lang="pt-BR" sz="900" b="0" dirty="0" err="1">
                          <a:effectLst/>
                        </a:rPr>
                        <a:t>used</a:t>
                      </a:r>
                      <a:r>
                        <a:rPr lang="pt-BR" sz="900" b="0" dirty="0">
                          <a:effectLst/>
                        </a:rPr>
                        <a:t> for </a:t>
                      </a:r>
                      <a:r>
                        <a:rPr lang="pt-BR" sz="900" b="0" dirty="0" err="1">
                          <a:effectLst/>
                        </a:rPr>
                        <a:t>routing</a:t>
                      </a:r>
                      <a:r>
                        <a:rPr lang="pt-BR" sz="900" b="0" dirty="0">
                          <a:effectLst/>
                        </a:rPr>
                        <a:t> </a:t>
                      </a:r>
                      <a:r>
                        <a:rPr lang="pt-BR" sz="900" b="0" dirty="0" err="1">
                          <a:effectLst/>
                        </a:rPr>
                        <a:t>packets</a:t>
                      </a:r>
                      <a:r>
                        <a:rPr lang="pt-BR" sz="900" b="0" dirty="0">
                          <a:effectLst/>
                        </a:rPr>
                        <a:t>; </a:t>
                      </a:r>
                      <a:r>
                        <a:rPr lang="pt-BR" sz="900" b="0" dirty="0" err="1">
                          <a:effectLst/>
                        </a:rPr>
                        <a:t>the</a:t>
                      </a:r>
                      <a:r>
                        <a:rPr lang="pt-BR" sz="900" b="0" dirty="0">
                          <a:effectLst/>
                        </a:rPr>
                        <a:t> standby device </a:t>
                      </a:r>
                      <a:r>
                        <a:rPr lang="pt-BR" sz="900" b="0" dirty="0" err="1">
                          <a:effectLst/>
                        </a:rPr>
                        <a:t>is</a:t>
                      </a:r>
                      <a:r>
                        <a:rPr lang="pt-BR" sz="900" b="0" dirty="0">
                          <a:effectLst/>
                        </a:rPr>
                        <a:t> </a:t>
                      </a:r>
                      <a:r>
                        <a:rPr lang="pt-BR" sz="900" b="0" dirty="0" err="1">
                          <a:effectLst/>
                        </a:rPr>
                        <a:t>the</a:t>
                      </a:r>
                      <a:r>
                        <a:rPr lang="pt-BR" sz="900" b="0" dirty="0">
                          <a:effectLst/>
                        </a:rPr>
                        <a:t> device </a:t>
                      </a:r>
                      <a:r>
                        <a:rPr lang="pt-BR" sz="900" b="0" dirty="0" err="1">
                          <a:effectLst/>
                        </a:rPr>
                        <a:t>that</a:t>
                      </a:r>
                      <a:r>
                        <a:rPr lang="pt-BR" sz="900" b="0" dirty="0">
                          <a:effectLst/>
                        </a:rPr>
                        <a:t> takes over </a:t>
                      </a:r>
                      <a:r>
                        <a:rPr lang="pt-BR" sz="900" b="0" dirty="0" err="1">
                          <a:effectLst/>
                        </a:rPr>
                        <a:t>when</a:t>
                      </a:r>
                      <a:r>
                        <a:rPr lang="pt-BR" sz="900" b="0" dirty="0">
                          <a:effectLst/>
                        </a:rPr>
                        <a:t> </a:t>
                      </a:r>
                      <a:r>
                        <a:rPr lang="pt-BR" sz="900" b="0" dirty="0" err="1">
                          <a:effectLst/>
                        </a:rPr>
                        <a:t>the</a:t>
                      </a:r>
                      <a:r>
                        <a:rPr lang="pt-BR" sz="900" b="0" dirty="0">
                          <a:effectLst/>
                        </a:rPr>
                        <a:t> </a:t>
                      </a:r>
                      <a:r>
                        <a:rPr lang="pt-BR" sz="900" b="0" dirty="0" err="1">
                          <a:effectLst/>
                        </a:rPr>
                        <a:t>active</a:t>
                      </a:r>
                      <a:r>
                        <a:rPr lang="pt-BR" sz="900" b="0" dirty="0">
                          <a:effectLst/>
                        </a:rPr>
                        <a:t> device </a:t>
                      </a:r>
                      <a:r>
                        <a:rPr lang="pt-BR" sz="900" b="0" dirty="0" err="1">
                          <a:effectLst/>
                        </a:rPr>
                        <a:t>fails</a:t>
                      </a:r>
                      <a:r>
                        <a:rPr lang="pt-BR" sz="900" b="0" dirty="0">
                          <a:effectLst/>
                        </a:rPr>
                        <a:t>, </a:t>
                      </a:r>
                      <a:r>
                        <a:rPr lang="pt-BR" sz="900" b="0" dirty="0" err="1">
                          <a:effectLst/>
                        </a:rPr>
                        <a:t>or</a:t>
                      </a:r>
                      <a:r>
                        <a:rPr lang="pt-BR" sz="900" b="0" dirty="0">
                          <a:effectLst/>
                        </a:rPr>
                        <a:t> </a:t>
                      </a:r>
                      <a:r>
                        <a:rPr lang="pt-BR" sz="900" b="0" dirty="0" err="1">
                          <a:effectLst/>
                        </a:rPr>
                        <a:t>when</a:t>
                      </a:r>
                      <a:r>
                        <a:rPr lang="pt-BR" sz="900" b="0" dirty="0">
                          <a:effectLst/>
                        </a:rPr>
                        <a:t> </a:t>
                      </a:r>
                      <a:r>
                        <a:rPr lang="pt-BR" sz="900" b="0" dirty="0" err="1">
                          <a:effectLst/>
                        </a:rPr>
                        <a:t>pre-set</a:t>
                      </a:r>
                      <a:r>
                        <a:rPr lang="pt-BR" sz="900" b="0" dirty="0">
                          <a:effectLst/>
                        </a:rPr>
                        <a:t> </a:t>
                      </a:r>
                      <a:r>
                        <a:rPr lang="pt-BR" sz="900" b="0" dirty="0" err="1">
                          <a:effectLst/>
                        </a:rPr>
                        <a:t>conditions</a:t>
                      </a:r>
                      <a:r>
                        <a:rPr lang="pt-BR" sz="900" b="0" dirty="0">
                          <a:effectLst/>
                        </a:rPr>
                        <a:t> are met. </a:t>
                      </a:r>
                    </a:p>
                  </a:txBody>
                  <a:tcPr marL="47625" marR="47625" marT="47625" marB="47625" anchor="ctr"/>
                </a:tc>
                <a:extLst>
                  <a:ext uri="{0D108BD9-81ED-4DB2-BD59-A6C34878D82A}">
                    <a16:rowId xmlns:a16="http://schemas.microsoft.com/office/drawing/2014/main" val="3190795731"/>
                  </a:ext>
                </a:extLst>
              </a:tr>
              <a:tr h="605972">
                <a:tc>
                  <a:txBody>
                    <a:bodyPr/>
                    <a:lstStyle/>
                    <a:p>
                      <a:pPr rtl="0" fontAlgn="ctr"/>
                      <a:r>
                        <a:rPr lang="pt-BR" sz="900" b="0" dirty="0">
                          <a:effectLst/>
                        </a:rPr>
                        <a:t>HSRP para IPv6</a:t>
                      </a:r>
                    </a:p>
                  </a:txBody>
                  <a:tcPr marL="47625" marR="47625" marT="47625" marB="47625" anchor="ctr"/>
                </a:tc>
                <a:tc>
                  <a:txBody>
                    <a:bodyPr/>
                    <a:lstStyle/>
                    <a:p>
                      <a:pPr rtl="0" fontAlgn="ctr"/>
                      <a:r>
                        <a:rPr lang="pt-BR" sz="900" b="0" dirty="0" err="1">
                          <a:effectLst/>
                        </a:rPr>
                        <a:t>This</a:t>
                      </a:r>
                      <a:r>
                        <a:rPr lang="pt-BR" sz="900" b="0" dirty="0">
                          <a:effectLst/>
                        </a:rPr>
                        <a:t> </a:t>
                      </a:r>
                      <a:r>
                        <a:rPr lang="pt-BR" sz="900" b="0" dirty="0" err="1">
                          <a:effectLst/>
                        </a:rPr>
                        <a:t>is</a:t>
                      </a:r>
                      <a:r>
                        <a:rPr lang="pt-BR" sz="900" b="0" dirty="0">
                          <a:effectLst/>
                        </a:rPr>
                        <a:t> a Cisco-</a:t>
                      </a:r>
                      <a:r>
                        <a:rPr lang="pt-BR" sz="900" b="0" dirty="0" err="1">
                          <a:effectLst/>
                        </a:rPr>
                        <a:t>proprietary</a:t>
                      </a:r>
                      <a:r>
                        <a:rPr lang="pt-BR" sz="900" b="0" dirty="0">
                          <a:effectLst/>
                        </a:rPr>
                        <a:t> FHRP </a:t>
                      </a:r>
                      <a:r>
                        <a:rPr lang="pt-BR" sz="900" b="0" dirty="0" err="1">
                          <a:effectLst/>
                        </a:rPr>
                        <a:t>that</a:t>
                      </a:r>
                      <a:r>
                        <a:rPr lang="pt-BR" sz="900" b="0" dirty="0">
                          <a:effectLst/>
                        </a:rPr>
                        <a:t> </a:t>
                      </a:r>
                      <a:r>
                        <a:rPr lang="pt-BR" sz="900" b="0" dirty="0" err="1">
                          <a:effectLst/>
                        </a:rPr>
                        <a:t>provides</a:t>
                      </a:r>
                      <a:r>
                        <a:rPr lang="pt-BR" sz="900" b="0" dirty="0">
                          <a:effectLst/>
                        </a:rPr>
                        <a:t> </a:t>
                      </a:r>
                      <a:r>
                        <a:rPr lang="pt-BR" sz="900" b="0" dirty="0" err="1">
                          <a:effectLst/>
                        </a:rPr>
                        <a:t>the</a:t>
                      </a:r>
                      <a:r>
                        <a:rPr lang="pt-BR" sz="900" b="0" dirty="0">
                          <a:effectLst/>
                        </a:rPr>
                        <a:t> </a:t>
                      </a:r>
                      <a:r>
                        <a:rPr lang="pt-BR" sz="900" b="0" dirty="0" err="1">
                          <a:effectLst/>
                        </a:rPr>
                        <a:t>same</a:t>
                      </a:r>
                      <a:r>
                        <a:rPr lang="pt-BR" sz="900" b="0" dirty="0">
                          <a:effectLst/>
                        </a:rPr>
                        <a:t> </a:t>
                      </a:r>
                      <a:r>
                        <a:rPr lang="pt-BR" sz="900" b="0" dirty="0" err="1">
                          <a:effectLst/>
                        </a:rPr>
                        <a:t>functionality</a:t>
                      </a:r>
                      <a:r>
                        <a:rPr lang="pt-BR" sz="900" b="0" dirty="0">
                          <a:effectLst/>
                        </a:rPr>
                        <a:t> </a:t>
                      </a:r>
                      <a:r>
                        <a:rPr lang="pt-BR" sz="900" b="0" dirty="0" err="1">
                          <a:effectLst/>
                        </a:rPr>
                        <a:t>of</a:t>
                      </a:r>
                      <a:r>
                        <a:rPr lang="pt-BR" sz="900" b="0" dirty="0">
                          <a:effectLst/>
                        </a:rPr>
                        <a:t> HSRP, </a:t>
                      </a:r>
                      <a:r>
                        <a:rPr lang="pt-BR" sz="900" b="0" dirty="0" err="1">
                          <a:effectLst/>
                        </a:rPr>
                        <a:t>but</a:t>
                      </a:r>
                      <a:r>
                        <a:rPr lang="pt-BR" sz="900" b="0" dirty="0">
                          <a:effectLst/>
                        </a:rPr>
                        <a:t> in </a:t>
                      </a:r>
                      <a:r>
                        <a:rPr lang="pt-BR" sz="900" b="0" dirty="0" err="1">
                          <a:effectLst/>
                        </a:rPr>
                        <a:t>an</a:t>
                      </a:r>
                      <a:r>
                        <a:rPr lang="pt-BR" sz="900" b="0" dirty="0">
                          <a:effectLst/>
                        </a:rPr>
                        <a:t> IPv6 </a:t>
                      </a:r>
                      <a:r>
                        <a:rPr lang="pt-BR" sz="900" b="0" dirty="0" err="1">
                          <a:effectLst/>
                        </a:rPr>
                        <a:t>environment</a:t>
                      </a:r>
                      <a:r>
                        <a:rPr lang="pt-BR" sz="900" b="0" dirty="0">
                          <a:effectLst/>
                        </a:rPr>
                        <a:t>. Um grupo IPv6 do HSRP tem um endereço MAC virtual derivado do número do grupo de HSRP e um endereço local de link virtual IPv6 derivado do endereço MAC virtual do HSRP. Os anúncios periódicos do roteador (</a:t>
                      </a:r>
                      <a:r>
                        <a:rPr lang="pt-BR" sz="900" b="0" dirty="0" err="1">
                          <a:effectLst/>
                        </a:rPr>
                        <a:t>RAs</a:t>
                      </a:r>
                      <a:r>
                        <a:rPr lang="pt-BR" sz="900" b="0" dirty="0">
                          <a:effectLst/>
                        </a:rPr>
                        <a:t>) são enviados para o endereço local de link IPv6 virtual do HSRP quando o grupo do HSRP está ativo. </a:t>
                      </a:r>
                      <a:r>
                        <a:rPr lang="pt-BR" sz="900" b="0" dirty="0" err="1">
                          <a:effectLst/>
                        </a:rPr>
                        <a:t>When</a:t>
                      </a:r>
                      <a:r>
                        <a:rPr lang="pt-BR" sz="900" b="0" dirty="0">
                          <a:effectLst/>
                        </a:rPr>
                        <a:t> </a:t>
                      </a:r>
                      <a:r>
                        <a:rPr lang="pt-BR" sz="900" b="0" dirty="0" err="1">
                          <a:effectLst/>
                        </a:rPr>
                        <a:t>the</a:t>
                      </a:r>
                      <a:r>
                        <a:rPr lang="pt-BR" sz="900" b="0" dirty="0">
                          <a:effectLst/>
                        </a:rPr>
                        <a:t> </a:t>
                      </a:r>
                      <a:r>
                        <a:rPr lang="pt-BR" sz="900" b="0" dirty="0" err="1">
                          <a:effectLst/>
                        </a:rPr>
                        <a:t>group</a:t>
                      </a:r>
                      <a:r>
                        <a:rPr lang="pt-BR" sz="900" b="0" dirty="0">
                          <a:effectLst/>
                        </a:rPr>
                        <a:t> </a:t>
                      </a:r>
                      <a:r>
                        <a:rPr lang="pt-BR" sz="900" b="0" dirty="0" err="1">
                          <a:effectLst/>
                        </a:rPr>
                        <a:t>becomes</a:t>
                      </a:r>
                      <a:r>
                        <a:rPr lang="pt-BR" sz="900" b="0" dirty="0">
                          <a:effectLst/>
                        </a:rPr>
                        <a:t> </a:t>
                      </a:r>
                      <a:r>
                        <a:rPr lang="pt-BR" sz="900" b="0" dirty="0" err="1">
                          <a:effectLst/>
                        </a:rPr>
                        <a:t>inactive</a:t>
                      </a:r>
                      <a:r>
                        <a:rPr lang="pt-BR" sz="900" b="0" dirty="0">
                          <a:effectLst/>
                        </a:rPr>
                        <a:t>, </a:t>
                      </a:r>
                      <a:r>
                        <a:rPr lang="pt-BR" sz="900" b="0" dirty="0" err="1">
                          <a:effectLst/>
                        </a:rPr>
                        <a:t>these</a:t>
                      </a:r>
                      <a:r>
                        <a:rPr lang="pt-BR" sz="900" b="0" dirty="0">
                          <a:effectLst/>
                        </a:rPr>
                        <a:t> </a:t>
                      </a:r>
                      <a:r>
                        <a:rPr lang="pt-BR" sz="900" b="0" dirty="0" err="1">
                          <a:effectLst/>
                        </a:rPr>
                        <a:t>RAs</a:t>
                      </a:r>
                      <a:r>
                        <a:rPr lang="pt-BR" sz="900" b="0" dirty="0">
                          <a:effectLst/>
                        </a:rPr>
                        <a:t> stop </a:t>
                      </a:r>
                      <a:r>
                        <a:rPr lang="pt-BR" sz="900" b="0" dirty="0" err="1">
                          <a:effectLst/>
                        </a:rPr>
                        <a:t>after</a:t>
                      </a:r>
                      <a:r>
                        <a:rPr lang="pt-BR" sz="900" b="0" dirty="0">
                          <a:effectLst/>
                        </a:rPr>
                        <a:t> a final RA </a:t>
                      </a:r>
                      <a:r>
                        <a:rPr lang="pt-BR" sz="900" b="0" dirty="0" err="1">
                          <a:effectLst/>
                        </a:rPr>
                        <a:t>is</a:t>
                      </a:r>
                      <a:r>
                        <a:rPr lang="pt-BR" sz="900" b="0" dirty="0">
                          <a:effectLst/>
                        </a:rPr>
                        <a:t> sent.</a:t>
                      </a:r>
                    </a:p>
                  </a:txBody>
                  <a:tcPr marL="47625" marR="47625" marT="47625" marB="47625" anchor="ctr"/>
                </a:tc>
                <a:extLst>
                  <a:ext uri="{0D108BD9-81ED-4DB2-BD59-A6C34878D82A}">
                    <a16:rowId xmlns:a16="http://schemas.microsoft.com/office/drawing/2014/main" val="448110865"/>
                  </a:ext>
                </a:extLst>
              </a:tr>
              <a:tr h="605972">
                <a:tc>
                  <a:txBody>
                    <a:bodyPr/>
                    <a:lstStyle/>
                    <a:p>
                      <a:pPr rtl="0" fontAlgn="ctr"/>
                      <a:r>
                        <a:rPr lang="pt-BR" sz="900" b="0" dirty="0">
                          <a:effectLst/>
                        </a:rPr>
                        <a:t>Virtual </a:t>
                      </a:r>
                      <a:r>
                        <a:rPr lang="pt-BR" sz="900" b="0" dirty="0" err="1">
                          <a:effectLst/>
                        </a:rPr>
                        <a:t>Router</a:t>
                      </a:r>
                      <a:r>
                        <a:rPr lang="pt-BR" sz="900" b="0" dirty="0">
                          <a:effectLst/>
                        </a:rPr>
                        <a:t> </a:t>
                      </a:r>
                      <a:r>
                        <a:rPr lang="pt-BR" sz="900" b="0" dirty="0" err="1">
                          <a:effectLst/>
                        </a:rPr>
                        <a:t>Redundancy</a:t>
                      </a:r>
                      <a:r>
                        <a:rPr lang="pt-BR" sz="900" b="0" dirty="0">
                          <a:effectLst/>
                        </a:rPr>
                        <a:t> </a:t>
                      </a:r>
                      <a:r>
                        <a:rPr lang="pt-BR" sz="900" b="0" dirty="0" err="1">
                          <a:effectLst/>
                        </a:rPr>
                        <a:t>Protocol</a:t>
                      </a:r>
                      <a:r>
                        <a:rPr lang="pt-BR" sz="900" b="0" dirty="0">
                          <a:effectLst/>
                        </a:rPr>
                        <a:t> </a:t>
                      </a:r>
                      <a:r>
                        <a:rPr lang="pt-BR" sz="900" b="0" dirty="0" err="1">
                          <a:effectLst/>
                        </a:rPr>
                        <a:t>version</a:t>
                      </a:r>
                      <a:r>
                        <a:rPr lang="pt-BR" sz="900" b="0" dirty="0">
                          <a:effectLst/>
                        </a:rPr>
                        <a:t> 2 (VRRPv2)</a:t>
                      </a:r>
                    </a:p>
                  </a:txBody>
                  <a:tcPr marL="47625" marR="47625" marT="47625" marB="47625" anchor="ctr"/>
                </a:tc>
                <a:tc>
                  <a:txBody>
                    <a:bodyPr/>
                    <a:lstStyle/>
                    <a:p>
                      <a:pPr rtl="0" fontAlgn="ctr"/>
                      <a:r>
                        <a:rPr lang="pt-BR" sz="900" b="0" err="1">
                          <a:effectLst/>
                        </a:rPr>
                        <a:t>This</a:t>
                      </a:r>
                      <a:r>
                        <a:rPr lang="pt-BR" sz="900" b="0" dirty="0">
                          <a:effectLst/>
                        </a:rPr>
                        <a:t> </a:t>
                      </a:r>
                      <a:r>
                        <a:rPr lang="pt-BR" sz="900" b="0" err="1">
                          <a:effectLst/>
                        </a:rPr>
                        <a:t>is</a:t>
                      </a:r>
                      <a:r>
                        <a:rPr lang="pt-BR" sz="900" b="0" dirty="0">
                          <a:effectLst/>
                        </a:rPr>
                        <a:t> a non-</a:t>
                      </a:r>
                      <a:r>
                        <a:rPr lang="pt-BR" sz="900" b="0" err="1">
                          <a:effectLst/>
                        </a:rPr>
                        <a:t>proprietary</a:t>
                      </a:r>
                      <a:r>
                        <a:rPr lang="pt-BR" sz="900" b="0" dirty="0">
                          <a:effectLst/>
                        </a:rPr>
                        <a:t> </a:t>
                      </a:r>
                      <a:r>
                        <a:rPr lang="pt-BR" sz="900" b="0" err="1">
                          <a:effectLst/>
                        </a:rPr>
                        <a:t>election</a:t>
                      </a:r>
                      <a:r>
                        <a:rPr lang="pt-BR" sz="900" b="0" dirty="0">
                          <a:effectLst/>
                        </a:rPr>
                        <a:t> </a:t>
                      </a:r>
                      <a:r>
                        <a:rPr lang="pt-BR" sz="900" b="0" err="1">
                          <a:effectLst/>
                        </a:rPr>
                        <a:t>protocol</a:t>
                      </a:r>
                      <a:r>
                        <a:rPr lang="pt-BR" sz="900" b="0" dirty="0">
                          <a:effectLst/>
                        </a:rPr>
                        <a:t> </a:t>
                      </a:r>
                      <a:r>
                        <a:rPr lang="pt-BR" sz="900" b="0" err="1">
                          <a:effectLst/>
                        </a:rPr>
                        <a:t>that</a:t>
                      </a:r>
                      <a:r>
                        <a:rPr lang="pt-BR" sz="900" b="0" dirty="0">
                          <a:effectLst/>
                        </a:rPr>
                        <a:t> </a:t>
                      </a:r>
                      <a:r>
                        <a:rPr lang="pt-BR" sz="900" b="0" err="1">
                          <a:effectLst/>
                        </a:rPr>
                        <a:t>dynamically</a:t>
                      </a:r>
                      <a:r>
                        <a:rPr lang="pt-BR" sz="900" b="0" dirty="0">
                          <a:effectLst/>
                        </a:rPr>
                        <a:t> </a:t>
                      </a:r>
                      <a:r>
                        <a:rPr lang="pt-BR" sz="900" b="0" err="1">
                          <a:effectLst/>
                        </a:rPr>
                        <a:t>assigns</a:t>
                      </a:r>
                      <a:r>
                        <a:rPr lang="pt-BR" sz="900" b="0" dirty="0">
                          <a:effectLst/>
                        </a:rPr>
                        <a:t> </a:t>
                      </a:r>
                      <a:r>
                        <a:rPr lang="pt-BR" sz="900" b="0" err="1">
                          <a:effectLst/>
                        </a:rPr>
                        <a:t>responsibility</a:t>
                      </a:r>
                      <a:r>
                        <a:rPr lang="pt-BR" sz="900" b="0" dirty="0">
                          <a:effectLst/>
                        </a:rPr>
                        <a:t> for </a:t>
                      </a:r>
                      <a:r>
                        <a:rPr lang="pt-BR" sz="900" b="0" err="1">
                          <a:effectLst/>
                        </a:rPr>
                        <a:t>one</a:t>
                      </a:r>
                      <a:r>
                        <a:rPr lang="pt-BR" sz="900" b="0" dirty="0">
                          <a:effectLst/>
                        </a:rPr>
                        <a:t> </a:t>
                      </a:r>
                      <a:r>
                        <a:rPr lang="pt-BR" sz="900" b="0" err="1">
                          <a:effectLst/>
                        </a:rPr>
                        <a:t>or</a:t>
                      </a:r>
                      <a:r>
                        <a:rPr lang="pt-BR" sz="900" b="0" dirty="0">
                          <a:effectLst/>
                        </a:rPr>
                        <a:t> more virtual </a:t>
                      </a:r>
                      <a:r>
                        <a:rPr lang="pt-BR" sz="900" b="0" err="1">
                          <a:effectLst/>
                        </a:rPr>
                        <a:t>routers</a:t>
                      </a:r>
                      <a:r>
                        <a:rPr lang="pt-BR" sz="900" b="0" dirty="0">
                          <a:effectLst/>
                        </a:rPr>
                        <a:t> </a:t>
                      </a:r>
                      <a:r>
                        <a:rPr lang="pt-BR" sz="900" b="0" err="1">
                          <a:effectLst/>
                        </a:rPr>
                        <a:t>to</a:t>
                      </a:r>
                      <a:r>
                        <a:rPr lang="pt-BR" sz="900" b="0" dirty="0">
                          <a:effectLst/>
                        </a:rPr>
                        <a:t> </a:t>
                      </a:r>
                      <a:r>
                        <a:rPr lang="pt-BR" sz="900" b="0" err="1">
                          <a:effectLst/>
                        </a:rPr>
                        <a:t>the</a:t>
                      </a:r>
                      <a:r>
                        <a:rPr lang="pt-BR" sz="900" b="0" dirty="0">
                          <a:effectLst/>
                        </a:rPr>
                        <a:t> VRRP </a:t>
                      </a:r>
                      <a:r>
                        <a:rPr lang="pt-BR" sz="900" b="0" err="1">
                          <a:effectLst/>
                        </a:rPr>
                        <a:t>routers</a:t>
                      </a:r>
                      <a:r>
                        <a:rPr lang="pt-BR" sz="900" b="0" dirty="0">
                          <a:effectLst/>
                        </a:rPr>
                        <a:t> </a:t>
                      </a:r>
                      <a:r>
                        <a:rPr lang="pt-BR" sz="900" b="0" err="1">
                          <a:effectLst/>
                        </a:rPr>
                        <a:t>on</a:t>
                      </a:r>
                      <a:r>
                        <a:rPr lang="pt-BR" sz="900" b="0" dirty="0">
                          <a:effectLst/>
                        </a:rPr>
                        <a:t> </a:t>
                      </a:r>
                      <a:r>
                        <a:rPr lang="pt-BR" sz="900" b="0" err="1">
                          <a:effectLst/>
                        </a:rPr>
                        <a:t>an</a:t>
                      </a:r>
                      <a:r>
                        <a:rPr lang="pt-BR" sz="900" b="0" dirty="0">
                          <a:effectLst/>
                        </a:rPr>
                        <a:t> IPv4 LAN. Isso permite que vários roteadores em um link </a:t>
                      </a:r>
                      <a:r>
                        <a:rPr lang="pt-BR" sz="900" b="0" dirty="0" err="1">
                          <a:effectLst/>
                        </a:rPr>
                        <a:t>multiacesso</a:t>
                      </a:r>
                      <a:r>
                        <a:rPr lang="pt-BR" sz="900" b="0" dirty="0">
                          <a:effectLst/>
                        </a:rPr>
                        <a:t> usem o mesmo endereço IPv4 virtual. Numa configuração de VRRP, um roteador é eleito como roteador virtual mestre, com os outros roteadores atuando como backup, se o roteador virtual mestre falhar.</a:t>
                      </a:r>
                    </a:p>
                  </a:txBody>
                  <a:tcPr marL="47625" marR="47625" marT="47625" marB="47625" anchor="ctr"/>
                </a:tc>
                <a:extLst>
                  <a:ext uri="{0D108BD9-81ED-4DB2-BD59-A6C34878D82A}">
                    <a16:rowId xmlns:a16="http://schemas.microsoft.com/office/drawing/2014/main" val="3776444347"/>
                  </a:ext>
                </a:extLst>
              </a:tr>
              <a:tr h="343930">
                <a:tc>
                  <a:txBody>
                    <a:bodyPr/>
                    <a:lstStyle/>
                    <a:p>
                      <a:pPr rtl="0" fontAlgn="ctr"/>
                      <a:r>
                        <a:rPr lang="pt-BR" sz="900" b="0" dirty="0">
                          <a:effectLst/>
                        </a:rPr>
                        <a:t>VRRPv3</a:t>
                      </a:r>
                    </a:p>
                  </a:txBody>
                  <a:tcPr marL="47625" marR="47625" marT="47625" marB="47625" anchor="ctr"/>
                </a:tc>
                <a:tc>
                  <a:txBody>
                    <a:bodyPr/>
                    <a:lstStyle/>
                    <a:p>
                      <a:pPr rtl="0" fontAlgn="ctr"/>
                      <a:r>
                        <a:rPr lang="pt-BR" sz="900" b="0" err="1">
                          <a:effectLst/>
                        </a:rPr>
                        <a:t>This</a:t>
                      </a:r>
                      <a:r>
                        <a:rPr lang="pt-BR" sz="900" b="0" dirty="0">
                          <a:effectLst/>
                        </a:rPr>
                        <a:t> </a:t>
                      </a:r>
                      <a:r>
                        <a:rPr lang="pt-BR" sz="900" b="0" err="1">
                          <a:effectLst/>
                        </a:rPr>
                        <a:t>provides</a:t>
                      </a:r>
                      <a:r>
                        <a:rPr lang="pt-BR" sz="900" b="0" dirty="0">
                          <a:effectLst/>
                        </a:rPr>
                        <a:t> </a:t>
                      </a:r>
                      <a:r>
                        <a:rPr lang="pt-BR" sz="900" b="0" err="1">
                          <a:effectLst/>
                        </a:rPr>
                        <a:t>the</a:t>
                      </a:r>
                      <a:r>
                        <a:rPr lang="pt-BR" sz="900" b="0" dirty="0">
                          <a:effectLst/>
                        </a:rPr>
                        <a:t> </a:t>
                      </a:r>
                      <a:r>
                        <a:rPr lang="pt-BR" sz="900" b="0" err="1">
                          <a:effectLst/>
                        </a:rPr>
                        <a:t>capability</a:t>
                      </a:r>
                      <a:r>
                        <a:rPr lang="pt-BR" sz="900" b="0" dirty="0">
                          <a:effectLst/>
                        </a:rPr>
                        <a:t> </a:t>
                      </a:r>
                      <a:r>
                        <a:rPr lang="pt-BR" sz="900" b="0" err="1">
                          <a:effectLst/>
                        </a:rPr>
                        <a:t>to</a:t>
                      </a:r>
                      <a:r>
                        <a:rPr lang="pt-BR" sz="900" b="0" dirty="0">
                          <a:effectLst/>
                        </a:rPr>
                        <a:t> </a:t>
                      </a:r>
                      <a:r>
                        <a:rPr lang="pt-BR" sz="900" b="0" err="1">
                          <a:effectLst/>
                        </a:rPr>
                        <a:t>support</a:t>
                      </a:r>
                      <a:r>
                        <a:rPr lang="pt-BR" sz="900" b="0" dirty="0">
                          <a:effectLst/>
                        </a:rPr>
                        <a:t> IPv4 </a:t>
                      </a:r>
                      <a:r>
                        <a:rPr lang="pt-BR" sz="900" b="0" err="1">
                          <a:effectLst/>
                        </a:rPr>
                        <a:t>and</a:t>
                      </a:r>
                      <a:r>
                        <a:rPr lang="pt-BR" sz="900" b="0" dirty="0">
                          <a:effectLst/>
                        </a:rPr>
                        <a:t> IPv6 </a:t>
                      </a:r>
                      <a:r>
                        <a:rPr lang="pt-BR" sz="900" b="0" err="1">
                          <a:effectLst/>
                        </a:rPr>
                        <a:t>addresses</a:t>
                      </a:r>
                      <a:r>
                        <a:rPr lang="pt-BR" sz="900" b="0" dirty="0">
                          <a:effectLst/>
                        </a:rPr>
                        <a:t>. VRRPv3 funciona em ambientes de vários fornecedores e é mais escalável que o VRRPv2.</a:t>
                      </a:r>
                    </a:p>
                  </a:txBody>
                  <a:tcPr marL="47625" marR="47625" marT="47625" marB="47625" anchor="ctr"/>
                </a:tc>
                <a:extLst>
                  <a:ext uri="{0D108BD9-81ED-4DB2-BD59-A6C34878D82A}">
                    <a16:rowId xmlns:a16="http://schemas.microsoft.com/office/drawing/2014/main" val="1909641129"/>
                  </a:ext>
                </a:extLst>
              </a:tr>
              <a:tr h="474951">
                <a:tc>
                  <a:txBody>
                    <a:bodyPr/>
                    <a:lstStyle/>
                    <a:p>
                      <a:pPr rtl="0" fontAlgn="ctr"/>
                      <a:r>
                        <a:rPr lang="pt-BR" sz="900" b="0" dirty="0">
                          <a:effectLst/>
                        </a:rPr>
                        <a:t>Gateway </a:t>
                      </a:r>
                      <a:r>
                        <a:rPr lang="pt-BR" sz="900" b="0" err="1">
                          <a:effectLst/>
                        </a:rPr>
                        <a:t>Load</a:t>
                      </a:r>
                      <a:r>
                        <a:rPr lang="pt-BR" sz="900" b="0" dirty="0">
                          <a:effectLst/>
                        </a:rPr>
                        <a:t> </a:t>
                      </a:r>
                      <a:r>
                        <a:rPr lang="pt-BR" sz="900" b="0" err="1">
                          <a:effectLst/>
                        </a:rPr>
                        <a:t>Balancing</a:t>
                      </a:r>
                      <a:r>
                        <a:rPr lang="pt-BR" sz="900" b="0" dirty="0">
                          <a:effectLst/>
                        </a:rPr>
                        <a:t> </a:t>
                      </a:r>
                      <a:r>
                        <a:rPr lang="pt-BR" sz="900" b="0" err="1">
                          <a:effectLst/>
                        </a:rPr>
                        <a:t>Protocol</a:t>
                      </a:r>
                      <a:r>
                        <a:rPr lang="pt-BR" sz="900" b="0" dirty="0">
                          <a:effectLst/>
                        </a:rPr>
                        <a:t> (GLBP)</a:t>
                      </a:r>
                    </a:p>
                  </a:txBody>
                  <a:tcPr marL="47625" marR="47625" marT="47625" marB="47625" anchor="ctr"/>
                </a:tc>
                <a:tc>
                  <a:txBody>
                    <a:bodyPr/>
                    <a:lstStyle/>
                    <a:p>
                      <a:pPr rtl="0" fontAlgn="ctr"/>
                      <a:r>
                        <a:rPr lang="pt-BR" sz="900" b="0" err="1">
                          <a:effectLst/>
                        </a:rPr>
                        <a:t>This</a:t>
                      </a:r>
                      <a:r>
                        <a:rPr lang="pt-BR" sz="900" b="0" dirty="0">
                          <a:effectLst/>
                        </a:rPr>
                        <a:t> </a:t>
                      </a:r>
                      <a:r>
                        <a:rPr lang="pt-BR" sz="900" b="0" err="1">
                          <a:effectLst/>
                        </a:rPr>
                        <a:t>is</a:t>
                      </a:r>
                      <a:r>
                        <a:rPr lang="pt-BR" sz="900" b="0" dirty="0">
                          <a:effectLst/>
                        </a:rPr>
                        <a:t> a Cisco-</a:t>
                      </a:r>
                      <a:r>
                        <a:rPr lang="pt-BR" sz="900" b="0" err="1">
                          <a:effectLst/>
                        </a:rPr>
                        <a:t>proprietary</a:t>
                      </a:r>
                      <a:r>
                        <a:rPr lang="pt-BR" sz="900" b="0" dirty="0">
                          <a:effectLst/>
                        </a:rPr>
                        <a:t> FHRP </a:t>
                      </a:r>
                      <a:r>
                        <a:rPr lang="pt-BR" sz="900" b="0" err="1">
                          <a:effectLst/>
                        </a:rPr>
                        <a:t>that</a:t>
                      </a:r>
                      <a:r>
                        <a:rPr lang="pt-BR" sz="900" b="0" dirty="0">
                          <a:effectLst/>
                        </a:rPr>
                        <a:t> </a:t>
                      </a:r>
                      <a:r>
                        <a:rPr lang="pt-BR" sz="900" b="0" err="1">
                          <a:effectLst/>
                        </a:rPr>
                        <a:t>protects</a:t>
                      </a:r>
                      <a:r>
                        <a:rPr lang="pt-BR" sz="900" b="0" dirty="0">
                          <a:effectLst/>
                        </a:rPr>
                        <a:t> data </a:t>
                      </a:r>
                      <a:r>
                        <a:rPr lang="pt-BR" sz="900" b="0" err="1">
                          <a:effectLst/>
                        </a:rPr>
                        <a:t>traffic</a:t>
                      </a:r>
                      <a:r>
                        <a:rPr lang="pt-BR" sz="900" b="0" dirty="0">
                          <a:effectLst/>
                        </a:rPr>
                        <a:t> </a:t>
                      </a:r>
                      <a:r>
                        <a:rPr lang="pt-BR" sz="900" b="0" err="1">
                          <a:effectLst/>
                        </a:rPr>
                        <a:t>from</a:t>
                      </a:r>
                      <a:r>
                        <a:rPr lang="pt-BR" sz="900" b="0" dirty="0">
                          <a:effectLst/>
                        </a:rPr>
                        <a:t> a </a:t>
                      </a:r>
                      <a:r>
                        <a:rPr lang="pt-BR" sz="900" b="0" err="1">
                          <a:effectLst/>
                        </a:rPr>
                        <a:t>failed</a:t>
                      </a:r>
                      <a:r>
                        <a:rPr lang="pt-BR" sz="900" b="0" dirty="0">
                          <a:effectLst/>
                        </a:rPr>
                        <a:t> </a:t>
                      </a:r>
                      <a:r>
                        <a:rPr lang="pt-BR" sz="900" b="0" err="1">
                          <a:effectLst/>
                        </a:rPr>
                        <a:t>router</a:t>
                      </a:r>
                      <a:r>
                        <a:rPr lang="pt-BR" sz="900" b="0" dirty="0">
                          <a:effectLst/>
                        </a:rPr>
                        <a:t> </a:t>
                      </a:r>
                      <a:r>
                        <a:rPr lang="pt-BR" sz="900" b="0" err="1">
                          <a:effectLst/>
                        </a:rPr>
                        <a:t>or</a:t>
                      </a:r>
                      <a:r>
                        <a:rPr lang="pt-BR" sz="900" b="0" dirty="0">
                          <a:effectLst/>
                        </a:rPr>
                        <a:t> </a:t>
                      </a:r>
                      <a:r>
                        <a:rPr lang="pt-BR" sz="900" b="0" err="1">
                          <a:effectLst/>
                        </a:rPr>
                        <a:t>circuit</a:t>
                      </a:r>
                      <a:r>
                        <a:rPr lang="pt-BR" sz="900" b="0" dirty="0">
                          <a:effectLst/>
                        </a:rPr>
                        <a:t>, like HSRP </a:t>
                      </a:r>
                      <a:r>
                        <a:rPr lang="pt-BR" sz="900" b="0" err="1">
                          <a:effectLst/>
                        </a:rPr>
                        <a:t>and</a:t>
                      </a:r>
                      <a:r>
                        <a:rPr lang="pt-BR" sz="900" b="0" dirty="0">
                          <a:effectLst/>
                        </a:rPr>
                        <a:t> VRRP, </a:t>
                      </a:r>
                      <a:r>
                        <a:rPr lang="pt-BR" sz="900" b="0" err="1">
                          <a:effectLst/>
                        </a:rPr>
                        <a:t>while</a:t>
                      </a:r>
                      <a:r>
                        <a:rPr lang="pt-BR" sz="900" b="0" dirty="0">
                          <a:effectLst/>
                        </a:rPr>
                        <a:t> </a:t>
                      </a:r>
                      <a:r>
                        <a:rPr lang="pt-BR" sz="900" b="0" err="1">
                          <a:effectLst/>
                        </a:rPr>
                        <a:t>also</a:t>
                      </a:r>
                      <a:r>
                        <a:rPr lang="pt-BR" sz="900" b="0" dirty="0">
                          <a:effectLst/>
                        </a:rPr>
                        <a:t> </a:t>
                      </a:r>
                      <a:r>
                        <a:rPr lang="pt-BR" sz="900" b="0" err="1">
                          <a:effectLst/>
                        </a:rPr>
                        <a:t>allowing</a:t>
                      </a:r>
                      <a:r>
                        <a:rPr lang="pt-BR" sz="900" b="0" dirty="0">
                          <a:effectLst/>
                        </a:rPr>
                        <a:t> </a:t>
                      </a:r>
                      <a:r>
                        <a:rPr lang="pt-BR" sz="900" b="0" err="1">
                          <a:effectLst/>
                        </a:rPr>
                        <a:t>load</a:t>
                      </a:r>
                      <a:r>
                        <a:rPr lang="pt-BR" sz="900" b="0" dirty="0">
                          <a:effectLst/>
                        </a:rPr>
                        <a:t> </a:t>
                      </a:r>
                      <a:r>
                        <a:rPr lang="pt-BR" sz="900" b="0" err="1">
                          <a:effectLst/>
                        </a:rPr>
                        <a:t>balancing</a:t>
                      </a:r>
                      <a:r>
                        <a:rPr lang="pt-BR" sz="900" b="0" dirty="0">
                          <a:effectLst/>
                        </a:rPr>
                        <a:t> (</a:t>
                      </a:r>
                      <a:r>
                        <a:rPr lang="pt-BR" sz="900" b="0" err="1">
                          <a:effectLst/>
                        </a:rPr>
                        <a:t>also</a:t>
                      </a:r>
                      <a:r>
                        <a:rPr lang="pt-BR" sz="900" b="0" dirty="0">
                          <a:effectLst/>
                        </a:rPr>
                        <a:t> </a:t>
                      </a:r>
                      <a:r>
                        <a:rPr lang="pt-BR" sz="900" b="0" err="1">
                          <a:effectLst/>
                        </a:rPr>
                        <a:t>called</a:t>
                      </a:r>
                      <a:r>
                        <a:rPr lang="pt-BR" sz="900" b="0" dirty="0">
                          <a:effectLst/>
                        </a:rPr>
                        <a:t> </a:t>
                      </a:r>
                      <a:r>
                        <a:rPr lang="pt-BR" sz="900" b="0" err="1">
                          <a:effectLst/>
                        </a:rPr>
                        <a:t>load</a:t>
                      </a:r>
                      <a:r>
                        <a:rPr lang="pt-BR" sz="900" b="0" dirty="0">
                          <a:effectLst/>
                        </a:rPr>
                        <a:t> </a:t>
                      </a:r>
                      <a:r>
                        <a:rPr lang="pt-BR" sz="900" b="0" err="1">
                          <a:effectLst/>
                        </a:rPr>
                        <a:t>sharing</a:t>
                      </a:r>
                      <a:r>
                        <a:rPr lang="pt-BR" sz="900" b="0" dirty="0">
                          <a:effectLst/>
                        </a:rPr>
                        <a:t>) </a:t>
                      </a:r>
                      <a:r>
                        <a:rPr lang="pt-BR" sz="900" b="0" err="1">
                          <a:effectLst/>
                        </a:rPr>
                        <a:t>between</a:t>
                      </a:r>
                      <a:r>
                        <a:rPr lang="pt-BR" sz="900" b="0" dirty="0">
                          <a:effectLst/>
                        </a:rPr>
                        <a:t> a </a:t>
                      </a:r>
                      <a:r>
                        <a:rPr lang="pt-BR" sz="900" b="0" err="1">
                          <a:effectLst/>
                        </a:rPr>
                        <a:t>group</a:t>
                      </a:r>
                      <a:r>
                        <a:rPr lang="pt-BR" sz="900" b="0" dirty="0">
                          <a:effectLst/>
                        </a:rPr>
                        <a:t> </a:t>
                      </a:r>
                      <a:r>
                        <a:rPr lang="pt-BR" sz="900" b="0" err="1">
                          <a:effectLst/>
                        </a:rPr>
                        <a:t>of</a:t>
                      </a:r>
                      <a:r>
                        <a:rPr lang="pt-BR" sz="900" b="0" dirty="0">
                          <a:effectLst/>
                        </a:rPr>
                        <a:t> </a:t>
                      </a:r>
                      <a:r>
                        <a:rPr lang="pt-BR" sz="900" b="0" err="1">
                          <a:effectLst/>
                        </a:rPr>
                        <a:t>redundant</a:t>
                      </a:r>
                      <a:r>
                        <a:rPr lang="pt-BR" sz="900" b="0" dirty="0">
                          <a:effectLst/>
                        </a:rPr>
                        <a:t> </a:t>
                      </a:r>
                      <a:r>
                        <a:rPr lang="pt-BR" sz="900" b="0" err="1">
                          <a:effectLst/>
                        </a:rPr>
                        <a:t>routers</a:t>
                      </a:r>
                      <a:r>
                        <a:rPr lang="pt-BR" sz="900" b="0" dirty="0">
                          <a:effectLst/>
                        </a:rPr>
                        <a:t>.</a:t>
                      </a:r>
                    </a:p>
                  </a:txBody>
                  <a:tcPr marL="47625" marR="47625" marT="47625" marB="47625" anchor="ctr"/>
                </a:tc>
                <a:extLst>
                  <a:ext uri="{0D108BD9-81ED-4DB2-BD59-A6C34878D82A}">
                    <a16:rowId xmlns:a16="http://schemas.microsoft.com/office/drawing/2014/main" val="3038858797"/>
                  </a:ext>
                </a:extLst>
              </a:tr>
              <a:tr h="474951">
                <a:tc>
                  <a:txBody>
                    <a:bodyPr/>
                    <a:lstStyle/>
                    <a:p>
                      <a:pPr rtl="0" fontAlgn="ctr"/>
                      <a:r>
                        <a:rPr lang="pt-BR" sz="900" b="0" dirty="0">
                          <a:effectLst/>
                        </a:rPr>
                        <a:t>GLBP para IPv6</a:t>
                      </a:r>
                    </a:p>
                  </a:txBody>
                  <a:tcPr marL="47625" marR="47625" marT="47625" marB="47625" anchor="ctr"/>
                </a:tc>
                <a:tc>
                  <a:txBody>
                    <a:bodyPr/>
                    <a:lstStyle/>
                    <a:p>
                      <a:pPr rtl="0" fontAlgn="ctr"/>
                      <a:r>
                        <a:rPr lang="pt-BR" sz="900" b="0" err="1">
                          <a:effectLst/>
                        </a:rPr>
                        <a:t>This</a:t>
                      </a:r>
                      <a:r>
                        <a:rPr lang="pt-BR" sz="900" b="0" dirty="0">
                          <a:effectLst/>
                        </a:rPr>
                        <a:t> </a:t>
                      </a:r>
                      <a:r>
                        <a:rPr lang="pt-BR" sz="900" b="0" err="1">
                          <a:effectLst/>
                        </a:rPr>
                        <a:t>is</a:t>
                      </a:r>
                      <a:r>
                        <a:rPr lang="pt-BR" sz="900" b="0" dirty="0">
                          <a:effectLst/>
                        </a:rPr>
                        <a:t> a Cisco-</a:t>
                      </a:r>
                      <a:r>
                        <a:rPr lang="pt-BR" sz="900" b="0" err="1">
                          <a:effectLst/>
                        </a:rPr>
                        <a:t>proprietary</a:t>
                      </a:r>
                      <a:r>
                        <a:rPr lang="pt-BR" sz="900" b="0" dirty="0">
                          <a:effectLst/>
                        </a:rPr>
                        <a:t> FHRP </a:t>
                      </a:r>
                      <a:r>
                        <a:rPr lang="pt-BR" sz="900" b="0" err="1">
                          <a:effectLst/>
                        </a:rPr>
                        <a:t>that</a:t>
                      </a:r>
                      <a:r>
                        <a:rPr lang="pt-BR" sz="900" b="0" dirty="0">
                          <a:effectLst/>
                        </a:rPr>
                        <a:t> </a:t>
                      </a:r>
                      <a:r>
                        <a:rPr lang="pt-BR" sz="900" b="0" err="1">
                          <a:effectLst/>
                        </a:rPr>
                        <a:t>provides</a:t>
                      </a:r>
                      <a:r>
                        <a:rPr lang="pt-BR" sz="900" b="0" dirty="0">
                          <a:effectLst/>
                        </a:rPr>
                        <a:t> </a:t>
                      </a:r>
                      <a:r>
                        <a:rPr lang="pt-BR" sz="900" b="0" err="1">
                          <a:effectLst/>
                        </a:rPr>
                        <a:t>the</a:t>
                      </a:r>
                      <a:r>
                        <a:rPr lang="pt-BR" sz="900" b="0" dirty="0">
                          <a:effectLst/>
                        </a:rPr>
                        <a:t> </a:t>
                      </a:r>
                      <a:r>
                        <a:rPr lang="pt-BR" sz="900" b="0" err="1">
                          <a:effectLst/>
                        </a:rPr>
                        <a:t>same</a:t>
                      </a:r>
                      <a:r>
                        <a:rPr lang="pt-BR" sz="900" b="0" dirty="0">
                          <a:effectLst/>
                        </a:rPr>
                        <a:t> </a:t>
                      </a:r>
                      <a:r>
                        <a:rPr lang="pt-BR" sz="900" b="0" err="1">
                          <a:effectLst/>
                        </a:rPr>
                        <a:t>functionality</a:t>
                      </a:r>
                      <a:r>
                        <a:rPr lang="pt-BR" sz="900" b="0" dirty="0">
                          <a:effectLst/>
                        </a:rPr>
                        <a:t> </a:t>
                      </a:r>
                      <a:r>
                        <a:rPr lang="pt-BR" sz="900" b="0" err="1">
                          <a:effectLst/>
                        </a:rPr>
                        <a:t>of</a:t>
                      </a:r>
                      <a:r>
                        <a:rPr lang="pt-BR" sz="900" b="0" dirty="0">
                          <a:effectLst/>
                        </a:rPr>
                        <a:t> GLBP, </a:t>
                      </a:r>
                      <a:r>
                        <a:rPr lang="pt-BR" sz="900" b="0" err="1">
                          <a:effectLst/>
                        </a:rPr>
                        <a:t>but</a:t>
                      </a:r>
                      <a:r>
                        <a:rPr lang="pt-BR" sz="900" b="0" dirty="0">
                          <a:effectLst/>
                        </a:rPr>
                        <a:t> in </a:t>
                      </a:r>
                      <a:r>
                        <a:rPr lang="pt-BR" sz="900" b="0" err="1">
                          <a:effectLst/>
                        </a:rPr>
                        <a:t>an</a:t>
                      </a:r>
                      <a:r>
                        <a:rPr lang="pt-BR" sz="900" b="0" dirty="0">
                          <a:effectLst/>
                        </a:rPr>
                        <a:t> IPv6 </a:t>
                      </a:r>
                      <a:r>
                        <a:rPr lang="pt-BR" sz="900" b="0" err="1">
                          <a:effectLst/>
                        </a:rPr>
                        <a:t>environment</a:t>
                      </a:r>
                      <a:r>
                        <a:rPr lang="pt-BR" sz="900" b="0" dirty="0">
                          <a:effectLst/>
                        </a:rPr>
                        <a:t>. O GLBP para IPv6 oferece backup automático do roteador para os hosts IPv6 configurados com um único gateway padrão em uma LAN. Vários roteadores de primeiro salto na LAN combinam-se para oferecer um único roteador IPv6 virtual de primeiro salto, ao mesmo tempo que compartilham a carga de encaminhamento de pacotes IPv6.</a:t>
                      </a:r>
                    </a:p>
                  </a:txBody>
                  <a:tcPr marL="47625" marR="47625" marT="47625" marB="47625" anchor="ctr"/>
                </a:tc>
                <a:extLst>
                  <a:ext uri="{0D108BD9-81ED-4DB2-BD59-A6C34878D82A}">
                    <a16:rowId xmlns:a16="http://schemas.microsoft.com/office/drawing/2014/main" val="876343197"/>
                  </a:ext>
                </a:extLst>
              </a:tr>
              <a:tr h="474951">
                <a:tc>
                  <a:txBody>
                    <a:bodyPr/>
                    <a:lstStyle/>
                    <a:p>
                      <a:pPr rtl="0" fontAlgn="ctr"/>
                      <a:r>
                        <a:rPr lang="pt-BR" sz="900" b="0" dirty="0">
                          <a:effectLst/>
                        </a:rPr>
                        <a:t>IRDP (ICMP </a:t>
                      </a:r>
                      <a:r>
                        <a:rPr lang="pt-BR" sz="900" b="0" err="1">
                          <a:effectLst/>
                        </a:rPr>
                        <a:t>Router</a:t>
                      </a:r>
                      <a:r>
                        <a:rPr lang="pt-BR" sz="900" b="0" dirty="0">
                          <a:effectLst/>
                        </a:rPr>
                        <a:t> Discovery </a:t>
                      </a:r>
                      <a:r>
                        <a:rPr lang="pt-BR" sz="900" b="0" err="1">
                          <a:effectLst/>
                        </a:rPr>
                        <a:t>Protocol</a:t>
                      </a:r>
                      <a:r>
                        <a:rPr lang="pt-BR" sz="900" b="0" dirty="0">
                          <a:effectLst/>
                        </a:rPr>
                        <a:t>)</a:t>
                      </a:r>
                    </a:p>
                  </a:txBody>
                  <a:tcPr marL="47625" marR="47625" marT="47625" marB="47625" anchor="ctr"/>
                </a:tc>
                <a:tc>
                  <a:txBody>
                    <a:bodyPr/>
                    <a:lstStyle/>
                    <a:p>
                      <a:pPr rtl="0" fontAlgn="ctr"/>
                      <a:r>
                        <a:rPr lang="pt-BR" sz="900" b="0" dirty="0">
                          <a:effectLst/>
                        </a:rPr>
                        <a:t>Especificado na RFC 1256, o IRDP é uma solução FHRP herdada. O IRDP permite que os hosts IPv4 localizem os roteadores que oferecem conectividade IPv4 a outras redes IP (não locais).</a:t>
                      </a:r>
                    </a:p>
                  </a:txBody>
                  <a:tcPr marL="47625" marR="47625" marT="47625" marB="47625" anchor="ctr"/>
                </a:tc>
                <a:extLst>
                  <a:ext uri="{0D108BD9-81ED-4DB2-BD59-A6C34878D82A}">
                    <a16:rowId xmlns:a16="http://schemas.microsoft.com/office/drawing/2014/main" val="1947414994"/>
                  </a:ext>
                </a:extLst>
              </a:tr>
            </a:tbl>
          </a:graphicData>
        </a:graphic>
      </p:graphicFrame>
    </p:spTree>
    <p:extLst>
      <p:ext uri="{BB962C8B-B14F-4D97-AF65-F5344CB8AC3E}">
        <p14:creationId xmlns:p14="http://schemas.microsoft.com/office/powerpoint/2010/main" val="1391364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pt-BR">
                <a:solidFill>
                  <a:schemeClr val="accent5">
                    <a:lumMod val="40000"/>
                    <a:lumOff val="60000"/>
                  </a:schemeClr>
                </a:solidFill>
              </a:rPr>
              <a:t>9,2 HSRP</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HSRP</a:t>
            </a:r>
            <a:br>
              <a:rPr lang="en-US" dirty="0"/>
            </a:br>
            <a:r>
              <a:rPr lang="pt-BR" sz="2400"/>
              <a:t>HSRP Overview</a:t>
            </a:r>
          </a:p>
        </p:txBody>
      </p:sp>
      <p:sp>
        <p:nvSpPr>
          <p:cNvPr id="4" name="Content Placeholder 3">
            <a:extLst>
              <a:ext uri="{FF2B5EF4-FFF2-40B4-BE49-F238E27FC236}">
                <a16:creationId xmlns:a16="http://schemas.microsoft.com/office/drawing/2014/main" id="{81400BE2-4975-1F4D-99D8-C232353A974E}"/>
              </a:ext>
            </a:extLst>
          </p:cNvPr>
          <p:cNvSpPr>
            <a:spLocks noGrp="1"/>
          </p:cNvSpPr>
          <p:nvPr>
            <p:ph idx="1"/>
          </p:nvPr>
        </p:nvSpPr>
        <p:spPr>
          <a:xfrm>
            <a:off x="474662" y="731837"/>
            <a:ext cx="8280057" cy="3689897"/>
          </a:xfrm>
        </p:spPr>
        <p:txBody>
          <a:bodyPr/>
          <a:lstStyle/>
          <a:p>
            <a:pPr marL="0" indent="0" algn="l" rtl="0"/>
            <a:r>
              <a:rPr lang="pt-BR" sz="1400">
                <a:solidFill>
                  <a:srgbClr val="000000"/>
                </a:solidFill>
              </a:rPr>
              <a:t>A Cisco fornece HSRP e HSRP para IPv6 como uma forma de evitar a perda de acesso externo à rede se o roteador padrão falhar. HSRP is a Cisco-proprietary FHRP that is designed to allow for transparent failover of a first-hop IP device.</a:t>
            </a:r>
          </a:p>
          <a:p>
            <a:pPr marL="0" indent="0" algn="l"/>
            <a:endParaRPr lang="en-US" sz="1400" dirty="0">
              <a:solidFill>
                <a:srgbClr val="000000"/>
              </a:solidFill>
            </a:endParaRPr>
          </a:p>
          <a:p>
            <a:pPr marL="0" indent="0" algn="l" rtl="0"/>
            <a:r>
              <a:rPr lang="pt-BR" sz="1400">
                <a:solidFill>
                  <a:srgbClr val="000000"/>
                </a:solidFill>
              </a:rPr>
              <a:t>HSRP ensures high network availability by providing first-hop routing redundancy for IP hosts on networks configured with an IP default gateway address. O HSRP é usado em um grupo de roteadores para selecionar um dispositivo ativo e um dispositivo em standby. Em um grupo de interfaces de dispositivo, o dispositivo ativo é aquele usado para rotear pacotes; o dispositivo em standby é aquele que assume controle quando o dispositivo ativo falha ou quando as condições predefinidas são atendidas. A função de roteador em standby do HSRP é monitorar o status operacional do grupo de HSRP e para assumir rapidamente a responsabilidade de encaminhamento de pacotes se o roteador ativo falhar.</a:t>
            </a:r>
          </a:p>
          <a:p>
            <a:pPr marL="0" indent="0" algn="l"/>
            <a:endParaRPr lang="en-US" sz="1400" dirty="0">
              <a:solidFill>
                <a:srgbClr val="000000"/>
              </a:solidFill>
            </a:endParaRPr>
          </a:p>
        </p:txBody>
      </p:sp>
    </p:spTree>
    <p:extLst>
      <p:ext uri="{BB962C8B-B14F-4D97-AF65-F5344CB8AC3E}">
        <p14:creationId xmlns:p14="http://schemas.microsoft.com/office/powerpoint/2010/main" val="1907564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HSRP</a:t>
            </a:r>
            <a:br>
              <a:rPr lang="en-US" dirty="0"/>
            </a:br>
            <a:r>
              <a:rPr lang="pt-BR" sz="2400"/>
              <a:t>HSRP Priority and Preemption</a:t>
            </a:r>
          </a:p>
        </p:txBody>
      </p:sp>
      <p:sp>
        <p:nvSpPr>
          <p:cNvPr id="5" name="Content Placeholder 4">
            <a:extLst>
              <a:ext uri="{FF2B5EF4-FFF2-40B4-BE49-F238E27FC236}">
                <a16:creationId xmlns:a16="http://schemas.microsoft.com/office/drawing/2014/main" id="{6F5BBAAA-B22D-324B-8BD3-79C7933D1A7D}"/>
              </a:ext>
            </a:extLst>
          </p:cNvPr>
          <p:cNvSpPr>
            <a:spLocks noGrp="1"/>
          </p:cNvSpPr>
          <p:nvPr>
            <p:ph idx="1"/>
          </p:nvPr>
        </p:nvSpPr>
        <p:spPr>
          <a:xfrm>
            <a:off x="74815" y="731837"/>
            <a:ext cx="4813069" cy="3612437"/>
          </a:xfrm>
        </p:spPr>
        <p:txBody>
          <a:bodyPr/>
          <a:lstStyle/>
          <a:p>
            <a:pPr marL="0" indent="0" algn="l" rtl="0"/>
            <a:r>
              <a:rPr lang="pt-BR" sz="1400">
                <a:solidFill>
                  <a:srgbClr val="000000"/>
                </a:solidFill>
              </a:rPr>
              <a:t>A função dos roteadores ativos e de standby é determinada durante o processo de eleição do HSRP. Por padrão, o roteador com o endereço IPv4 mis alto numericamente é escolhido como o roteador ativo. No entanto, é sempre melhor controlar como a rede funcionará em condições normais, em vez de deixar ao acaso.</a:t>
            </a:r>
          </a:p>
          <a:p>
            <a:pPr marL="342900" indent="-342900" algn="l" rtl="0">
              <a:buFont typeface="Arial" panose="020B0604020202020204" pitchFamily="34" charset="0"/>
              <a:buChar char="•"/>
            </a:pPr>
            <a:r>
              <a:rPr lang="pt-BR" sz="1400">
                <a:solidFill>
                  <a:srgbClr val="000000"/>
                </a:solidFill>
              </a:rPr>
              <a:t>A prioridade do HSRP pode ser usada para determinar o roteador ativo. </a:t>
            </a:r>
          </a:p>
          <a:p>
            <a:pPr marL="342900" indent="-342900" algn="l" rtl="0">
              <a:buFont typeface="Arial" panose="020B0604020202020204" pitchFamily="34" charset="0"/>
              <a:buChar char="•"/>
            </a:pPr>
            <a:r>
              <a:rPr lang="pt-BR" sz="1400">
                <a:solidFill>
                  <a:srgbClr val="000000"/>
                </a:solidFill>
              </a:rPr>
              <a:t>O roteador com a maior prioridade do HSRP será o roteador ativo. </a:t>
            </a:r>
          </a:p>
          <a:p>
            <a:pPr marL="342900" indent="-342900" algn="l" rtl="0">
              <a:buFont typeface="Arial" panose="020B0604020202020204" pitchFamily="34" charset="0"/>
              <a:buChar char="•"/>
            </a:pPr>
            <a:r>
              <a:rPr lang="pt-BR" sz="1400">
                <a:solidFill>
                  <a:srgbClr val="000000"/>
                </a:solidFill>
              </a:rPr>
              <a:t>Por padrão, a prioridade do HSRP é 100.</a:t>
            </a:r>
          </a:p>
          <a:p>
            <a:pPr marL="342900" indent="-342900" algn="l" rtl="0">
              <a:buFont typeface="Arial" panose="020B0604020202020204" pitchFamily="34" charset="0"/>
              <a:buChar char="•"/>
            </a:pPr>
            <a:r>
              <a:rPr lang="pt-BR" sz="1400">
                <a:solidFill>
                  <a:srgbClr val="000000"/>
                </a:solidFill>
              </a:rPr>
              <a:t>Se as prioridades forem iguais, o roteador com o endereço IPv4 mais alto numericamente será escolhido como o roteador ativo.</a:t>
            </a:r>
          </a:p>
          <a:p>
            <a:pPr marL="342900" indent="-342900" algn="l" rtl="0">
              <a:buFont typeface="Arial" panose="020B0604020202020204" pitchFamily="34" charset="0"/>
              <a:buChar char="•"/>
            </a:pPr>
            <a:r>
              <a:rPr lang="pt-BR" sz="1400">
                <a:solidFill>
                  <a:srgbClr val="000000"/>
                </a:solidFill>
              </a:rPr>
              <a:t>To configure a router to be the active router, use the </a:t>
            </a:r>
            <a:r>
              <a:rPr lang="pt-BR" sz="1400" b="1">
                <a:solidFill>
                  <a:srgbClr val="000000"/>
                </a:solidFill>
              </a:rPr>
              <a:t>standby priority</a:t>
            </a:r>
            <a:r>
              <a:rPr lang="pt-BR" sz="1400">
                <a:solidFill>
                  <a:srgbClr val="000000"/>
                </a:solidFill>
              </a:rPr>
              <a:t> interface command. O intervalo da prioridade do HSRP é de 0 a 255.</a:t>
            </a:r>
          </a:p>
          <a:p>
            <a:pPr marL="342900" indent="-342900" algn="l">
              <a:buFont typeface="Arial" panose="020B0604020202020204" pitchFamily="34" charset="0"/>
              <a:buChar char="•"/>
            </a:pPr>
            <a:endParaRPr lang="en-US" sz="1200" dirty="0">
              <a:solidFill>
                <a:srgbClr val="000000"/>
              </a:solidFill>
            </a:endParaRPr>
          </a:p>
        </p:txBody>
      </p:sp>
      <p:pic>
        <p:nvPicPr>
          <p:cNvPr id="6" name="Picture 5">
            <a:extLst>
              <a:ext uri="{FF2B5EF4-FFF2-40B4-BE49-F238E27FC236}">
                <a16:creationId xmlns:a16="http://schemas.microsoft.com/office/drawing/2014/main" id="{1D2FA1F9-0021-49AB-B72A-CAD8F128BC10}"/>
              </a:ext>
            </a:extLst>
          </p:cNvPr>
          <p:cNvPicPr>
            <a:picLocks noChangeAspect="1"/>
          </p:cNvPicPr>
          <p:nvPr/>
        </p:nvPicPr>
        <p:blipFill>
          <a:blip r:embed="rId3"/>
          <a:stretch>
            <a:fillRect/>
          </a:stretch>
        </p:blipFill>
        <p:spPr>
          <a:xfrm>
            <a:off x="5092688" y="1512916"/>
            <a:ext cx="3835181" cy="2415755"/>
          </a:xfrm>
          <a:prstGeom prst="rect">
            <a:avLst/>
          </a:prstGeom>
        </p:spPr>
      </p:pic>
    </p:spTree>
    <p:extLst>
      <p:ext uri="{BB962C8B-B14F-4D97-AF65-F5344CB8AC3E}">
        <p14:creationId xmlns:p14="http://schemas.microsoft.com/office/powerpoint/2010/main" val="3647850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HSRP</a:t>
            </a:r>
            <a:br>
              <a:rPr lang="en-US" dirty="0"/>
            </a:br>
            <a:r>
              <a:rPr lang="pt-BR" sz="2400"/>
              <a:t>HSRP Priority and Preemption (Cont.)</a:t>
            </a:r>
          </a:p>
        </p:txBody>
      </p:sp>
      <p:sp>
        <p:nvSpPr>
          <p:cNvPr id="4" name="Content Placeholder 3">
            <a:extLst>
              <a:ext uri="{FF2B5EF4-FFF2-40B4-BE49-F238E27FC236}">
                <a16:creationId xmlns:a16="http://schemas.microsoft.com/office/drawing/2014/main" id="{A4E41E6A-CDF5-0640-8804-41A2B2B6B6A0}"/>
              </a:ext>
            </a:extLst>
          </p:cNvPr>
          <p:cNvSpPr>
            <a:spLocks noGrp="1"/>
          </p:cNvSpPr>
          <p:nvPr>
            <p:ph idx="1"/>
          </p:nvPr>
        </p:nvSpPr>
        <p:spPr>
          <a:xfrm>
            <a:off x="0" y="731837"/>
            <a:ext cx="4896196" cy="3689897"/>
          </a:xfrm>
        </p:spPr>
        <p:txBody>
          <a:bodyPr/>
          <a:lstStyle/>
          <a:p>
            <a:pPr marL="0" indent="0" algn="l" rtl="0"/>
            <a:r>
              <a:rPr lang="pt-BR" sz="1400">
                <a:solidFill>
                  <a:srgbClr val="000000"/>
                </a:solidFill>
              </a:rPr>
              <a:t>Por padrão, após um roteador se tornar o roteador ativo, ele continuará ativo, mesmo que outro roteador com uma prioridade de HSRP maior fique on-line.</a:t>
            </a:r>
          </a:p>
          <a:p>
            <a:pPr marL="342900" indent="-342900" algn="l" rtl="0">
              <a:buFont typeface="Arial" panose="020B0604020202020204" pitchFamily="34" charset="0"/>
              <a:buChar char="•"/>
            </a:pPr>
            <a:r>
              <a:rPr lang="pt-BR" sz="1400">
                <a:solidFill>
                  <a:srgbClr val="000000"/>
                </a:solidFill>
              </a:rPr>
              <a:t>To force a new HSRP election process to take place when a higher priority router comes online, preemption must be enabled using the </a:t>
            </a:r>
            <a:r>
              <a:rPr lang="pt-BR" sz="1400" b="1">
                <a:solidFill>
                  <a:srgbClr val="000000"/>
                </a:solidFill>
              </a:rPr>
              <a:t>standby preempt</a:t>
            </a:r>
            <a:r>
              <a:rPr lang="pt-BR" sz="1400">
                <a:solidFill>
                  <a:srgbClr val="000000"/>
                </a:solidFill>
              </a:rPr>
              <a:t> interface command. Apropriação é a capacidade de um roteador HSRP acionar o processo de reeleição. Com a apropriação ativada, um roteador on-line com a maior prioridade de HSRP assumirá a função de roteador ativo.</a:t>
            </a:r>
          </a:p>
          <a:p>
            <a:pPr marL="342900" indent="-342900" algn="l" rtl="0">
              <a:buFont typeface="Arial" panose="020B0604020202020204" pitchFamily="34" charset="0"/>
              <a:buChar char="•"/>
            </a:pPr>
            <a:r>
              <a:rPr lang="pt-BR" sz="1400">
                <a:solidFill>
                  <a:srgbClr val="000000"/>
                </a:solidFill>
              </a:rPr>
              <a:t>A preempção permite que um roteador se torne o roteador ativo, apenas se ele ti ver uma prioridade mais alta. Um roteador ativado para preempção, com prioridade igual, mas um endereço IPv4 mais alto, não irá fazer a preempção de um roteador ativo. Consulte a topologia na figura.</a:t>
            </a:r>
          </a:p>
          <a:p>
            <a:pPr marL="0" indent="0" algn="l" rtl="0"/>
            <a:r>
              <a:rPr lang="pt-BR" sz="1200" b="1">
                <a:solidFill>
                  <a:srgbClr val="000000"/>
                </a:solidFill>
              </a:rPr>
              <a:t>Note</a:t>
            </a:r>
            <a:r>
              <a:rPr lang="pt-BR" sz="1200">
                <a:solidFill>
                  <a:srgbClr val="000000"/>
                </a:solidFill>
              </a:rPr>
              <a:t>: With preemption disabled, the router that boots up first will become the active router if there are no other routers online during the election process.</a:t>
            </a:r>
          </a:p>
          <a:p>
            <a:pPr marL="342900" indent="-342900" algn="l">
              <a:buFont typeface="Arial" panose="020B0604020202020204" pitchFamily="34" charset="0"/>
              <a:buChar char="•"/>
            </a:pPr>
            <a:endParaRPr lang="en-US" sz="1200" dirty="0">
              <a:solidFill>
                <a:srgbClr val="000000"/>
              </a:solidFill>
            </a:endParaRPr>
          </a:p>
        </p:txBody>
      </p:sp>
      <p:pic>
        <p:nvPicPr>
          <p:cNvPr id="7" name="Picture 6">
            <a:extLst>
              <a:ext uri="{FF2B5EF4-FFF2-40B4-BE49-F238E27FC236}">
                <a16:creationId xmlns:a16="http://schemas.microsoft.com/office/drawing/2014/main" id="{C6F27F9D-11B5-114E-AA42-B00DF8AA05C3}"/>
              </a:ext>
            </a:extLst>
          </p:cNvPr>
          <p:cNvPicPr>
            <a:picLocks noChangeAspect="1"/>
          </p:cNvPicPr>
          <p:nvPr/>
        </p:nvPicPr>
        <p:blipFill>
          <a:blip r:embed="rId3"/>
          <a:stretch>
            <a:fillRect/>
          </a:stretch>
        </p:blipFill>
        <p:spPr>
          <a:xfrm>
            <a:off x="5184747" y="1372185"/>
            <a:ext cx="3808786" cy="2399129"/>
          </a:xfrm>
          <a:prstGeom prst="rect">
            <a:avLst/>
          </a:prstGeom>
        </p:spPr>
      </p:pic>
    </p:spTree>
    <p:extLst>
      <p:ext uri="{BB962C8B-B14F-4D97-AF65-F5344CB8AC3E}">
        <p14:creationId xmlns:p14="http://schemas.microsoft.com/office/powerpoint/2010/main" val="1841943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50629"/>
            <a:ext cx="9144000" cy="757551"/>
          </a:xfrm>
        </p:spPr>
        <p:txBody>
          <a:bodyPr/>
          <a:lstStyle/>
          <a:p>
            <a:pPr rtl="0"/>
            <a:r>
              <a:rPr lang="pt-BR"/>
              <a:t>Instructor Materials – Module 9 Planning Guide</a:t>
            </a:r>
          </a:p>
        </p:txBody>
      </p:sp>
      <p:sp>
        <p:nvSpPr>
          <p:cNvPr id="4099" name="Rectangle 34"/>
          <p:cNvSpPr>
            <a:spLocks noGrp="1" noChangeArrowheads="1"/>
          </p:cNvSpPr>
          <p:nvPr>
            <p:ph idx="1"/>
          </p:nvPr>
        </p:nvSpPr>
        <p:spPr>
          <a:xfrm>
            <a:off x="145357" y="808180"/>
            <a:ext cx="8923828" cy="3193936"/>
          </a:xfrm>
        </p:spPr>
        <p:txBody>
          <a:bodyPr/>
          <a:lstStyle/>
          <a:p>
            <a:pPr marL="0" indent="0" rtl="0">
              <a:buNone/>
            </a:pPr>
            <a:r>
              <a:rPr lang="pt-BR"/>
              <a:t>This PowerPoint deck is divided in two parts:</a:t>
            </a:r>
          </a:p>
          <a:p>
            <a:pPr rtl="0">
              <a:buFont typeface="Arial" panose="020B0604020202020204" pitchFamily="34" charset="0"/>
              <a:buChar char="•"/>
            </a:pPr>
            <a:r>
              <a:rPr lang="pt-BR"/>
              <a:t>Instructor Planning Guide</a:t>
            </a:r>
          </a:p>
          <a:p>
            <a:pPr lvl="1" rtl="0"/>
            <a:r>
              <a:rPr lang="pt-BR"/>
              <a:t>Information to help you become familiar with the module</a:t>
            </a:r>
          </a:p>
          <a:p>
            <a:pPr lvl="1" rtl="0"/>
            <a:r>
              <a:rPr lang="pt-BR"/>
              <a:t>Teaching aids</a:t>
            </a:r>
          </a:p>
          <a:p>
            <a:pPr rtl="0">
              <a:buFont typeface="Arial" panose="020B0604020202020204" pitchFamily="34" charset="0"/>
              <a:buChar char="•"/>
            </a:pPr>
            <a:r>
              <a:rPr lang="pt-BR"/>
              <a:t>Instructor Class Presentation</a:t>
            </a:r>
          </a:p>
          <a:p>
            <a:pPr lvl="1" rtl="0"/>
            <a:r>
              <a:rPr lang="pt-BR"/>
              <a:t>Optional slides that you can use in the classroom</a:t>
            </a:r>
          </a:p>
          <a:p>
            <a:pPr lvl="1" rtl="0"/>
            <a:r>
              <a:rPr lang="pt-BR"/>
              <a:t>Begins on slide # 8</a:t>
            </a:r>
          </a:p>
          <a:p>
            <a:pPr marL="142875" lvl="1" indent="0" algn="ctr" rtl="0">
              <a:buNone/>
            </a:pPr>
            <a:r>
              <a:rPr lang="pt-BR" sz="1600" b="1"/>
              <a:t>Note</a:t>
            </a:r>
            <a:r>
              <a:rPr lang="pt-BR" sz="1600"/>
              <a:t>: Remove the Planning Guide from this presentation before sharing with anyone.</a:t>
            </a:r>
          </a:p>
          <a:p>
            <a:pPr marL="0" indent="0" rtl="0">
              <a:buNone/>
            </a:pPr>
            <a:r>
              <a:rPr lang="pt-BR" sz="1600" b="1">
                <a:solidFill>
                  <a:schemeClr val="accent4"/>
                </a:solidFill>
              </a:rPr>
              <a:t>For additional help and resources go to the Instructor Home Page and Course Resources for this course. You also can visit the professional development site on netacad.com, the official Cisco Networking Academy Facebook page, or Instructor Only FB group.</a:t>
            </a:r>
          </a:p>
        </p:txBody>
      </p:sp>
    </p:spTree>
    <p:custDataLst>
      <p:tags r:id="rId1"/>
    </p:custDataLst>
    <p:extLst>
      <p:ext uri="{BB962C8B-B14F-4D97-AF65-F5344CB8AC3E}">
        <p14:creationId xmlns:p14="http://schemas.microsoft.com/office/powerpoint/2010/main" val="3599581950"/>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HSRP</a:t>
            </a:r>
            <a:br>
              <a:rPr lang="en-US" dirty="0"/>
            </a:br>
            <a:r>
              <a:rPr lang="pt-BR" sz="2400"/>
              <a:t>HSRP States and Times</a:t>
            </a:r>
          </a:p>
        </p:txBody>
      </p:sp>
      <p:graphicFrame>
        <p:nvGraphicFramePr>
          <p:cNvPr id="6" name="Content Placeholder 5">
            <a:extLst>
              <a:ext uri="{FF2B5EF4-FFF2-40B4-BE49-F238E27FC236}">
                <a16:creationId xmlns:a16="http://schemas.microsoft.com/office/drawing/2014/main" id="{7FE344E1-48D1-4B48-ABFC-55F5BB949F83}"/>
              </a:ext>
            </a:extLst>
          </p:cNvPr>
          <p:cNvGraphicFramePr>
            <a:graphicFrameLocks noGrp="1"/>
          </p:cNvGraphicFramePr>
          <p:nvPr>
            <p:ph idx="1"/>
            <p:extLst>
              <p:ext uri="{D42A27DB-BD31-4B8C-83A1-F6EECF244321}">
                <p14:modId xmlns:p14="http://schemas.microsoft.com/office/powerpoint/2010/main" val="3831118152"/>
              </p:ext>
            </p:extLst>
          </p:nvPr>
        </p:nvGraphicFramePr>
        <p:xfrm>
          <a:off x="431800" y="601951"/>
          <a:ext cx="8280400" cy="2585720"/>
        </p:xfrm>
        <a:graphic>
          <a:graphicData uri="http://schemas.openxmlformats.org/drawingml/2006/table">
            <a:tbl>
              <a:tblPr firstRow="1" bandRow="1">
                <a:tableStyleId>{5C22544A-7EE6-4342-B048-85BDC9FD1C3A}</a:tableStyleId>
              </a:tblPr>
              <a:tblGrid>
                <a:gridCol w="1279709">
                  <a:extLst>
                    <a:ext uri="{9D8B030D-6E8A-4147-A177-3AD203B41FA5}">
                      <a16:colId xmlns:a16="http://schemas.microsoft.com/office/drawing/2014/main" val="3026019774"/>
                    </a:ext>
                  </a:extLst>
                </a:gridCol>
                <a:gridCol w="7000691">
                  <a:extLst>
                    <a:ext uri="{9D8B030D-6E8A-4147-A177-3AD203B41FA5}">
                      <a16:colId xmlns:a16="http://schemas.microsoft.com/office/drawing/2014/main" val="541146387"/>
                    </a:ext>
                  </a:extLst>
                </a:gridCol>
              </a:tblGrid>
              <a:tr h="370840">
                <a:tc>
                  <a:txBody>
                    <a:bodyPr/>
                    <a:lstStyle/>
                    <a:p>
                      <a:pPr algn="l" rtl="0" fontAlgn="ctr"/>
                      <a:r>
                        <a:rPr lang="pt-BR" sz="1200">
                          <a:effectLst/>
                        </a:rPr>
                        <a:t>HSRP State</a:t>
                      </a:r>
                    </a:p>
                  </a:txBody>
                  <a:tcPr marL="47625" marR="47625" marT="47625" marB="47625" anchor="ctr"/>
                </a:tc>
                <a:tc>
                  <a:txBody>
                    <a:bodyPr/>
                    <a:lstStyle/>
                    <a:p>
                      <a:pPr algn="l" rtl="0" fontAlgn="ctr"/>
                      <a:r>
                        <a:rPr lang="pt-BR" sz="1200">
                          <a:effectLst/>
                        </a:rPr>
                        <a:t>Descrição</a:t>
                      </a:r>
                    </a:p>
                  </a:txBody>
                  <a:tcPr marL="47625" marR="47625" marT="47625" marB="47625" anchor="ctr"/>
                </a:tc>
                <a:extLst>
                  <a:ext uri="{0D108BD9-81ED-4DB2-BD59-A6C34878D82A}">
                    <a16:rowId xmlns:a16="http://schemas.microsoft.com/office/drawing/2014/main" val="1133325050"/>
                  </a:ext>
                </a:extLst>
              </a:tr>
              <a:tr h="370840">
                <a:tc>
                  <a:txBody>
                    <a:bodyPr/>
                    <a:lstStyle/>
                    <a:p>
                      <a:pPr rtl="0" fontAlgn="ctr"/>
                      <a:r>
                        <a:rPr lang="pt-BR" sz="1200" b="0">
                          <a:solidFill>
                            <a:srgbClr val="000000"/>
                          </a:solidFill>
                          <a:effectLst/>
                        </a:rPr>
                        <a:t>Inicial</a:t>
                      </a:r>
                    </a:p>
                  </a:txBody>
                  <a:tcPr marL="47625" marR="47625" marT="47625" marB="47625" anchor="ctr"/>
                </a:tc>
                <a:tc>
                  <a:txBody>
                    <a:bodyPr/>
                    <a:lstStyle/>
                    <a:p>
                      <a:pPr rtl="0" fontAlgn="ctr"/>
                      <a:r>
                        <a:rPr lang="pt-BR" sz="1200" b="0">
                          <a:solidFill>
                            <a:srgbClr val="000000"/>
                          </a:solidFill>
                          <a:effectLst/>
                        </a:rPr>
                        <a:t>Este estado é inserido por meio de uma alteração de configuração ou quando uma interface se torna disponível pela primeira vez.</a:t>
                      </a:r>
                    </a:p>
                  </a:txBody>
                  <a:tcPr marL="47625" marR="47625" marT="47625" marB="47625" anchor="ctr"/>
                </a:tc>
                <a:extLst>
                  <a:ext uri="{0D108BD9-81ED-4DB2-BD59-A6C34878D82A}">
                    <a16:rowId xmlns:a16="http://schemas.microsoft.com/office/drawing/2014/main" val="1148319399"/>
                  </a:ext>
                </a:extLst>
              </a:tr>
              <a:tr h="370840">
                <a:tc>
                  <a:txBody>
                    <a:bodyPr/>
                    <a:lstStyle/>
                    <a:p>
                      <a:pPr rtl="0" fontAlgn="ctr"/>
                      <a:r>
                        <a:rPr lang="pt-BR" sz="1200" b="0">
                          <a:solidFill>
                            <a:srgbClr val="000000"/>
                          </a:solidFill>
                          <a:effectLst/>
                        </a:rPr>
                        <a:t>Aprendizado</a:t>
                      </a:r>
                    </a:p>
                  </a:txBody>
                  <a:tcPr marL="47625" marR="47625" marT="47625" marB="47625" anchor="ctr"/>
                </a:tc>
                <a:tc>
                  <a:txBody>
                    <a:bodyPr/>
                    <a:lstStyle/>
                    <a:p>
                      <a:pPr rtl="0" fontAlgn="ctr"/>
                      <a:r>
                        <a:rPr lang="pt-BR" sz="1200" b="0">
                          <a:solidFill>
                            <a:srgbClr val="000000"/>
                          </a:solidFill>
                          <a:effectLst/>
                        </a:rPr>
                        <a:t>O roteador não determinou o endereço IP virtual e não recebeu uma mensagem de aviso do roteador ativo. Nesse estado, o roteador aguarda o recebimento de uma mensagem do roteador ativo.</a:t>
                      </a:r>
                    </a:p>
                  </a:txBody>
                  <a:tcPr marL="47625" marR="47625" marT="47625" marB="47625" anchor="ctr"/>
                </a:tc>
                <a:extLst>
                  <a:ext uri="{0D108BD9-81ED-4DB2-BD59-A6C34878D82A}">
                    <a16:rowId xmlns:a16="http://schemas.microsoft.com/office/drawing/2014/main" val="917921214"/>
                  </a:ext>
                </a:extLst>
              </a:tr>
              <a:tr h="370840">
                <a:tc>
                  <a:txBody>
                    <a:bodyPr/>
                    <a:lstStyle/>
                    <a:p>
                      <a:pPr rtl="0" fontAlgn="ctr"/>
                      <a:r>
                        <a:rPr lang="pt-BR" sz="1200" b="0">
                          <a:solidFill>
                            <a:srgbClr val="000000"/>
                          </a:solidFill>
                          <a:effectLst/>
                        </a:rPr>
                        <a:t>Ouvir</a:t>
                      </a:r>
                    </a:p>
                  </a:txBody>
                  <a:tcPr marL="47625" marR="47625" marT="47625" marB="47625" anchor="ctr"/>
                </a:tc>
                <a:tc>
                  <a:txBody>
                    <a:bodyPr/>
                    <a:lstStyle/>
                    <a:p>
                      <a:pPr rtl="0" fontAlgn="ctr"/>
                      <a:r>
                        <a:rPr lang="pt-BR" sz="1200" b="0">
                          <a:solidFill>
                            <a:srgbClr val="000000"/>
                          </a:solidFill>
                          <a:effectLst/>
                        </a:rPr>
                        <a:t>O roteador conhece o endereço IP virtual, mas não é o roteador ativo nem em standby. Ele escuta mensagens de aviso desses roteadores.</a:t>
                      </a:r>
                    </a:p>
                  </a:txBody>
                  <a:tcPr marL="47625" marR="47625" marT="47625" marB="47625" anchor="ctr"/>
                </a:tc>
                <a:extLst>
                  <a:ext uri="{0D108BD9-81ED-4DB2-BD59-A6C34878D82A}">
                    <a16:rowId xmlns:a16="http://schemas.microsoft.com/office/drawing/2014/main" val="3623876716"/>
                  </a:ext>
                </a:extLst>
              </a:tr>
              <a:tr h="370840">
                <a:tc>
                  <a:txBody>
                    <a:bodyPr/>
                    <a:lstStyle/>
                    <a:p>
                      <a:pPr rtl="0" fontAlgn="ctr"/>
                      <a:r>
                        <a:rPr lang="pt-BR" sz="1200" b="0">
                          <a:solidFill>
                            <a:srgbClr val="000000"/>
                          </a:solidFill>
                          <a:effectLst/>
                        </a:rPr>
                        <a:t>Falar</a:t>
                      </a:r>
                    </a:p>
                  </a:txBody>
                  <a:tcPr marL="47625" marR="47625" marT="47625" marB="47625" anchor="ctr"/>
                </a:tc>
                <a:tc>
                  <a:txBody>
                    <a:bodyPr/>
                    <a:lstStyle/>
                    <a:p>
                      <a:pPr rtl="0" fontAlgn="ctr"/>
                      <a:r>
                        <a:rPr lang="pt-BR" sz="1200" b="0">
                          <a:solidFill>
                            <a:srgbClr val="000000"/>
                          </a:solidFill>
                          <a:effectLst/>
                        </a:rPr>
                        <a:t>O roteador envia mensagens de aviso periódicas e participa ativamente da eleição do roteador ativo e/ou do roteador em standby.</a:t>
                      </a:r>
                    </a:p>
                  </a:txBody>
                  <a:tcPr marL="47625" marR="47625" marT="47625" marB="47625" anchor="ctr"/>
                </a:tc>
                <a:extLst>
                  <a:ext uri="{0D108BD9-81ED-4DB2-BD59-A6C34878D82A}">
                    <a16:rowId xmlns:a16="http://schemas.microsoft.com/office/drawing/2014/main" val="326289891"/>
                  </a:ext>
                </a:extLst>
              </a:tr>
              <a:tr h="370840">
                <a:tc>
                  <a:txBody>
                    <a:bodyPr/>
                    <a:lstStyle/>
                    <a:p>
                      <a:pPr rtl="0" fontAlgn="ctr"/>
                      <a:r>
                        <a:rPr lang="pt-BR" sz="1200" b="0">
                          <a:solidFill>
                            <a:srgbClr val="000000"/>
                          </a:solidFill>
                          <a:effectLst/>
                        </a:rPr>
                        <a:t>Standby</a:t>
                      </a:r>
                    </a:p>
                  </a:txBody>
                  <a:tcPr marL="47625" marR="47625" marT="47625" marB="47625" anchor="ctr"/>
                </a:tc>
                <a:tc>
                  <a:txBody>
                    <a:bodyPr/>
                    <a:lstStyle/>
                    <a:p>
                      <a:pPr rtl="0" fontAlgn="ctr"/>
                      <a:r>
                        <a:rPr lang="pt-BR" sz="1200" b="0">
                          <a:solidFill>
                            <a:srgbClr val="000000"/>
                          </a:solidFill>
                          <a:effectLst/>
                        </a:rPr>
                        <a:t>O roteador é candidato a se tornar o próximo roteador ativo e envia mensagens de aviso periódicas.</a:t>
                      </a:r>
                    </a:p>
                  </a:txBody>
                  <a:tcPr marL="47625" marR="47625" marT="47625" marB="47625" anchor="ctr"/>
                </a:tc>
                <a:extLst>
                  <a:ext uri="{0D108BD9-81ED-4DB2-BD59-A6C34878D82A}">
                    <a16:rowId xmlns:a16="http://schemas.microsoft.com/office/drawing/2014/main" val="3139545418"/>
                  </a:ext>
                </a:extLst>
              </a:tr>
            </a:tbl>
          </a:graphicData>
        </a:graphic>
      </p:graphicFrame>
      <p:sp>
        <p:nvSpPr>
          <p:cNvPr id="8" name="Rectangle 7">
            <a:extLst>
              <a:ext uri="{FF2B5EF4-FFF2-40B4-BE49-F238E27FC236}">
                <a16:creationId xmlns:a16="http://schemas.microsoft.com/office/drawing/2014/main" id="{E10172B9-E5FB-2B4A-B80F-2F1FE8313D8F}"/>
              </a:ext>
            </a:extLst>
          </p:cNvPr>
          <p:cNvSpPr/>
          <p:nvPr/>
        </p:nvSpPr>
        <p:spPr>
          <a:xfrm>
            <a:off x="431800" y="3227387"/>
            <a:ext cx="8280399" cy="1477328"/>
          </a:xfrm>
          <a:prstGeom prst="rect">
            <a:avLst/>
          </a:prstGeom>
        </p:spPr>
        <p:txBody>
          <a:bodyPr wrap="square">
            <a:spAutoFit/>
          </a:bodyPr>
          <a:lstStyle/>
          <a:p>
            <a:pPr rtl="0"/>
            <a:r>
              <a:rPr lang="pt-BR" sz="1500">
                <a:solidFill>
                  <a:srgbClr val="000000"/>
                </a:solidFill>
                <a:latin typeface="+mn-lt"/>
              </a:rPr>
              <a:t>The active and standby HSRP routers send hello packets to the HSRP group multicast address every 3 seconds by default. O roteador em standby vai tornar-se ativo se não receber uma mensagem de aviso do roteador ativo após 10 segundos. Você pode reduzir essas configurações do temporizador para acelerar o failover ou a apropriação. Entretanto, para evitar aumento no uso da CPU e alterações desnecessárias do estado de standby, não defina o temporizador de aviso para menos de 1 segundo nem o temporizador de espera para menos de 4 segundos.</a:t>
            </a:r>
          </a:p>
        </p:txBody>
      </p:sp>
    </p:spTree>
    <p:extLst>
      <p:ext uri="{BB962C8B-B14F-4D97-AF65-F5344CB8AC3E}">
        <p14:creationId xmlns:p14="http://schemas.microsoft.com/office/powerpoint/2010/main" val="589863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pPr rtl="0"/>
            <a:r>
              <a:rPr lang="pt-BR">
                <a:solidFill>
                  <a:schemeClr val="accent5">
                    <a:lumMod val="40000"/>
                    <a:lumOff val="60000"/>
                  </a:schemeClr>
                </a:solidFill>
              </a:rPr>
              <a:t>9.3 Module Practice and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rtl="0"/>
            <a:r>
              <a:rPr lang="pt-BR" sz="1400">
                <a:latin typeface="Arial" charset="0"/>
              </a:rPr>
              <a:t>Module Practice and Quiz</a:t>
            </a:r>
            <a:br>
              <a:rPr lang="en-US" dirty="0">
                <a:latin typeface="Arial" charset="0"/>
              </a:rPr>
            </a:br>
            <a:r>
              <a:rPr lang="pt-BR">
                <a:latin typeface="Arial" charset="0"/>
              </a:rPr>
              <a:t>What Did I Learn In This Module?</a:t>
            </a:r>
          </a:p>
        </p:txBody>
      </p:sp>
      <p:sp>
        <p:nvSpPr>
          <p:cNvPr id="4" name="Content Placeholder 3">
            <a:extLst>
              <a:ext uri="{FF2B5EF4-FFF2-40B4-BE49-F238E27FC236}">
                <a16:creationId xmlns:a16="http://schemas.microsoft.com/office/drawing/2014/main" id="{9DAAA2C6-CC53-0E46-BE13-C1359F442BEC}"/>
              </a:ext>
            </a:extLst>
          </p:cNvPr>
          <p:cNvSpPr>
            <a:spLocks noGrp="1"/>
          </p:cNvSpPr>
          <p:nvPr>
            <p:ph idx="1"/>
          </p:nvPr>
        </p:nvSpPr>
        <p:spPr/>
        <p:txBody>
          <a:bodyPr/>
          <a:lstStyle/>
          <a:p>
            <a:pPr rtl="0">
              <a:spcBef>
                <a:spcPts val="0"/>
              </a:spcBef>
              <a:spcAft>
                <a:spcPts val="0"/>
              </a:spcAft>
              <a:buFont typeface="Arial" panose="020B0604020202020204" pitchFamily="34" charset="0"/>
              <a:buChar char="•"/>
            </a:pPr>
            <a:r>
              <a:rPr lang="pt-BR" sz="1400"/>
              <a:t>FHRP provides alternate default gateways in switched networks where two or more routers are connected to the same VLANs. </a:t>
            </a:r>
          </a:p>
          <a:p>
            <a:pPr rtl="0">
              <a:spcBef>
                <a:spcPts val="0"/>
              </a:spcBef>
              <a:spcAft>
                <a:spcPts val="0"/>
              </a:spcAft>
              <a:buFont typeface="Arial" panose="020B0604020202020204" pitchFamily="34" charset="0"/>
              <a:buChar char="•"/>
            </a:pPr>
            <a:r>
              <a:rPr lang="pt-BR" sz="1400"/>
              <a:t>Uma forma de impedir um único ponto de falha no gateway padrão é implementar um roteador virtual. With a virtual router, multiple routers are configured to work together to present the illusion of a single router to the hosts on the LAN. </a:t>
            </a:r>
          </a:p>
          <a:p>
            <a:pPr rtl="0">
              <a:spcBef>
                <a:spcPts val="0"/>
              </a:spcBef>
              <a:spcAft>
                <a:spcPts val="0"/>
              </a:spcAft>
              <a:buFont typeface="Arial" panose="020B0604020202020204" pitchFamily="34" charset="0"/>
              <a:buChar char="•"/>
            </a:pPr>
            <a:r>
              <a:rPr lang="pt-BR" sz="1400"/>
              <a:t>Quando o roteador ativo falha, o protocolo de redundância faz a transição do roteador em standby para a nova função do roteador ativo. Estas são as etapas que ocorrem quando o roteador ativo falha:</a:t>
            </a:r>
          </a:p>
          <a:p>
            <a:pPr marL="417512" lvl="1" indent="-228600" rtl="0">
              <a:spcBef>
                <a:spcPts val="0"/>
              </a:spcBef>
              <a:spcAft>
                <a:spcPts val="0"/>
              </a:spcAft>
              <a:buFont typeface="Arial" panose="020B0604020202020204" pitchFamily="34" charset="0"/>
              <a:buChar char="•"/>
            </a:pPr>
            <a:r>
              <a:rPr lang="pt-BR"/>
              <a:t>O roteador em standby para de visualizar mensagens de Hello do roteador de encaminhamento.</a:t>
            </a:r>
          </a:p>
          <a:p>
            <a:pPr marL="417512" lvl="1" indent="-228600" rtl="0">
              <a:spcBef>
                <a:spcPts val="0"/>
              </a:spcBef>
              <a:spcAft>
                <a:spcPts val="0"/>
              </a:spcAft>
              <a:buFont typeface="Arial" panose="020B0604020202020204" pitchFamily="34" charset="0"/>
              <a:buChar char="•"/>
            </a:pPr>
            <a:r>
              <a:rPr lang="pt-BR"/>
              <a:t>O roteador em standby assume a função do roteador de encaminhamento.</a:t>
            </a:r>
          </a:p>
          <a:p>
            <a:pPr marL="417512" lvl="1" indent="-228600" rtl="0">
              <a:spcBef>
                <a:spcPts val="0"/>
              </a:spcBef>
              <a:spcAft>
                <a:spcPts val="0"/>
              </a:spcAft>
              <a:buFont typeface="Arial" panose="020B0604020202020204" pitchFamily="34" charset="0"/>
              <a:buChar char="•"/>
            </a:pPr>
            <a:r>
              <a:rPr lang="pt-BR"/>
              <a:t>Como o novo roteador de encaminhamento assume os endereços IPv4 e MAC do roteador virtual, os dispositivos host não percebem interrupções no serviço.</a:t>
            </a:r>
          </a:p>
          <a:p>
            <a:pPr rtl="0">
              <a:spcBef>
                <a:spcPts val="0"/>
              </a:spcBef>
              <a:spcAft>
                <a:spcPts val="0"/>
              </a:spcAft>
              <a:buFont typeface="Arial" panose="020B0604020202020204" pitchFamily="34" charset="0"/>
              <a:buChar char="•"/>
            </a:pPr>
            <a:r>
              <a:rPr lang="pt-BR" sz="1400"/>
              <a:t>O FHRP usado em um ambiente de produção depende em grande parte do equipamento e das necessidades da rede. Estas são as opções disponíveis para FHRPs:</a:t>
            </a:r>
          </a:p>
          <a:p>
            <a:pPr lvl="1" rtl="0">
              <a:spcBef>
                <a:spcPts val="0"/>
              </a:spcBef>
              <a:spcAft>
                <a:spcPts val="0"/>
              </a:spcAft>
              <a:buFont typeface="Arial" panose="020B0604020202020204" pitchFamily="34" charset="0"/>
              <a:buChar char="•"/>
            </a:pPr>
            <a:r>
              <a:rPr lang="pt-BR"/>
              <a:t>HSRP e HSRP para IPv6</a:t>
            </a:r>
          </a:p>
          <a:p>
            <a:pPr lvl="1" rtl="0">
              <a:spcBef>
                <a:spcPts val="0"/>
              </a:spcBef>
              <a:spcAft>
                <a:spcPts val="0"/>
              </a:spcAft>
              <a:buFont typeface="Arial" panose="020B0604020202020204" pitchFamily="34" charset="0"/>
              <a:buChar char="•"/>
            </a:pPr>
            <a:r>
              <a:rPr lang="pt-BR"/>
              <a:t>vrrrPv2 e vrrrPv3</a:t>
            </a:r>
          </a:p>
          <a:p>
            <a:pPr lvl="1" rtl="0">
              <a:spcBef>
                <a:spcPts val="0"/>
              </a:spcBef>
              <a:spcAft>
                <a:spcPts val="0"/>
              </a:spcAft>
              <a:buFont typeface="Arial" panose="020B0604020202020204" pitchFamily="34" charset="0"/>
              <a:buChar char="•"/>
            </a:pPr>
            <a:r>
              <a:rPr lang="pt-BR"/>
              <a:t>GLBP and GLBP for IPv6</a:t>
            </a:r>
          </a:p>
          <a:p>
            <a:pPr lvl="1" rtl="0">
              <a:spcBef>
                <a:spcPts val="0"/>
              </a:spcBef>
              <a:spcAft>
                <a:spcPts val="0"/>
              </a:spcAft>
              <a:buFont typeface="Arial" panose="020B0604020202020204" pitchFamily="34" charset="0"/>
              <a:buChar char="•"/>
            </a:pPr>
            <a:r>
              <a:rPr lang="pt-BR"/>
              <a:t>IDP</a:t>
            </a:r>
          </a:p>
          <a:p>
            <a:pPr>
              <a:spcBef>
                <a:spcPts val="0"/>
              </a:spcBef>
              <a:spcAft>
                <a:spcPts val="0"/>
              </a:spcAft>
            </a:pPr>
            <a:endParaRPr lang="en-US" sz="1400" dirty="0"/>
          </a:p>
        </p:txBody>
      </p:sp>
    </p:spTree>
    <p:custDataLst>
      <p:tags r:id="rId1"/>
    </p:custDataLst>
    <p:extLst>
      <p:ext uri="{BB962C8B-B14F-4D97-AF65-F5344CB8AC3E}">
        <p14:creationId xmlns:p14="http://schemas.microsoft.com/office/powerpoint/2010/main" val="3610298723"/>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rtl="0"/>
            <a:r>
              <a:rPr lang="pt-BR" sz="1400">
                <a:latin typeface="Arial" charset="0"/>
              </a:rPr>
              <a:t>Módulo Prática e Quiz</a:t>
            </a:r>
            <a:br>
              <a:rPr lang="en-US" dirty="0">
                <a:latin typeface="Arial" charset="0"/>
              </a:rPr>
            </a:br>
            <a:r>
              <a:rPr lang="pt-BR">
                <a:latin typeface="Arial" charset="0"/>
              </a:rPr>
              <a:t>O que aprendi neste módulo? (continuação)</a:t>
            </a:r>
          </a:p>
        </p:txBody>
      </p:sp>
      <p:sp>
        <p:nvSpPr>
          <p:cNvPr id="4" name="Content Placeholder 3">
            <a:extLst>
              <a:ext uri="{FF2B5EF4-FFF2-40B4-BE49-F238E27FC236}">
                <a16:creationId xmlns:a16="http://schemas.microsoft.com/office/drawing/2014/main" id="{9DAAA2C6-CC53-0E46-BE13-C1359F442BEC}"/>
              </a:ext>
            </a:extLst>
          </p:cNvPr>
          <p:cNvSpPr>
            <a:spLocks noGrp="1"/>
          </p:cNvSpPr>
          <p:nvPr>
            <p:ph idx="1"/>
          </p:nvPr>
        </p:nvSpPr>
        <p:spPr/>
        <p:txBody>
          <a:bodyPr/>
          <a:lstStyle/>
          <a:p>
            <a:pPr rtl="0">
              <a:spcBef>
                <a:spcPts val="0"/>
              </a:spcBef>
              <a:spcAft>
                <a:spcPts val="0"/>
              </a:spcAft>
              <a:buFont typeface="Arial" panose="020B0604020202020204" pitchFamily="34" charset="0"/>
              <a:buChar char="•"/>
            </a:pPr>
            <a:r>
              <a:rPr lang="pt-BR" sz="1400"/>
              <a:t>HSRP is a Cisco-proprietary FHRP designed to allow for transparent failover of a first-hop IP device. O HSRP é usado em um grupo de roteadores para selecionar um dispositivo ativo e um dispositivo em standby. </a:t>
            </a:r>
          </a:p>
          <a:p>
            <a:pPr rtl="0">
              <a:spcBef>
                <a:spcPts val="0"/>
              </a:spcBef>
              <a:spcAft>
                <a:spcPts val="0"/>
              </a:spcAft>
              <a:buFont typeface="Arial" panose="020B0604020202020204" pitchFamily="34" charset="0"/>
              <a:buChar char="•"/>
            </a:pPr>
            <a:r>
              <a:rPr lang="pt-BR" sz="1400"/>
              <a:t>Em um grupo de interfaces de dispositivo, o dispositivo ativo é aquele usado para rotear pacotes; o dispositivo em standby é aquele que assume controle quando o dispositivo ativo falha ou quando as condições predefinidas são atendidas. A função de roteador em standby do HSRP é monitorar o status operacional do grupo de HSRP e para assumir rapidamente a responsabilidade de encaminhamento de pacotes se o roteador ativo falhar. </a:t>
            </a:r>
          </a:p>
          <a:p>
            <a:pPr rtl="0">
              <a:spcBef>
                <a:spcPts val="0"/>
              </a:spcBef>
              <a:spcAft>
                <a:spcPts val="0"/>
              </a:spcAft>
              <a:buFont typeface="Arial" panose="020B0604020202020204" pitchFamily="34" charset="0"/>
              <a:buChar char="•"/>
            </a:pPr>
            <a:r>
              <a:rPr lang="pt-BR" sz="1400"/>
              <a:t>O roteador com a maior prioridade do HSRP será o roteador ativo. Apropriação é a capacidade de um roteador HSRP acionar o processo de reeleição. Com a apropriação ativada, um roteador on-line com a maior prioridade de HSRP assumirá a função de roteador ativo. Os estados de HSRP incluem inicial, aprender, ouvir, falar e espera</a:t>
            </a:r>
          </a:p>
          <a:p>
            <a:pPr>
              <a:spcBef>
                <a:spcPts val="0"/>
              </a:spcBef>
              <a:spcAft>
                <a:spcPts val="0"/>
              </a:spcAft>
            </a:pPr>
            <a:endParaRPr lang="en-US" sz="1400" dirty="0"/>
          </a:p>
        </p:txBody>
      </p:sp>
    </p:spTree>
    <p:custDataLst>
      <p:tags r:id="rId1"/>
    </p:custDataLst>
    <p:extLst>
      <p:ext uri="{BB962C8B-B14F-4D97-AF65-F5344CB8AC3E}">
        <p14:creationId xmlns:p14="http://schemas.microsoft.com/office/powerpoint/2010/main" val="4151046100"/>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rtl="0"/>
            <a:r>
              <a:rPr lang="pt-BR" sz="1400">
                <a:latin typeface="Arial" charset="0"/>
              </a:rPr>
              <a:t>Module Practice and Quiz</a:t>
            </a:r>
            <a:br>
              <a:rPr lang="en-US" dirty="0">
                <a:latin typeface="Arial" charset="0"/>
              </a:rPr>
            </a:br>
            <a:r>
              <a:rPr lang="pt-BR">
                <a:latin typeface="Arial" charset="0"/>
              </a:rPr>
              <a:t>Packet Tracer – HSRP Configuration Guide</a:t>
            </a:r>
          </a:p>
        </p:txBody>
      </p:sp>
      <p:sp>
        <p:nvSpPr>
          <p:cNvPr id="2" name="Content Placeholder 1">
            <a:extLst>
              <a:ext uri="{FF2B5EF4-FFF2-40B4-BE49-F238E27FC236}">
                <a16:creationId xmlns:a16="http://schemas.microsoft.com/office/drawing/2014/main" id="{4CE2DB35-19E4-5146-BF9E-88132E6584B9}"/>
              </a:ext>
            </a:extLst>
          </p:cNvPr>
          <p:cNvSpPr>
            <a:spLocks noGrp="1"/>
          </p:cNvSpPr>
          <p:nvPr>
            <p:ph idx="1"/>
          </p:nvPr>
        </p:nvSpPr>
        <p:spPr/>
        <p:txBody>
          <a:bodyPr/>
          <a:lstStyle/>
          <a:p>
            <a:pPr marL="0" indent="0" rtl="0">
              <a:buNone/>
            </a:pPr>
            <a:r>
              <a:rPr lang="pt-BR" sz="1400"/>
              <a:t>In this Packet Tracer activity, you will learn how to configure Hot Standby Router Protocol (HSRP) to provide redundant default gateway devices to hosts on LANs. After configuring HSRP, you will test the configuration to verify that hosts are able to use the redundant default gateway if the current gateway device becomes unavailable.</a:t>
            </a:r>
          </a:p>
          <a:p>
            <a:pPr rtl="0">
              <a:buFont typeface="Arial" panose="020B0604020202020204" pitchFamily="34" charset="0"/>
              <a:buChar char="•"/>
            </a:pPr>
            <a:r>
              <a:rPr lang="pt-BR" sz="1400"/>
              <a:t>Configure an HSRP active router.</a:t>
            </a:r>
          </a:p>
          <a:p>
            <a:pPr rtl="0">
              <a:buFont typeface="Arial" panose="020B0604020202020204" pitchFamily="34" charset="0"/>
              <a:buChar char="•"/>
            </a:pPr>
            <a:r>
              <a:rPr lang="pt-BR" sz="1400"/>
              <a:t>Configure an HSRP standby router.</a:t>
            </a:r>
          </a:p>
          <a:p>
            <a:pPr rtl="0">
              <a:buFont typeface="Arial" panose="020B0604020202020204" pitchFamily="34" charset="0"/>
              <a:buChar char="•"/>
            </a:pPr>
            <a:r>
              <a:rPr lang="pt-BR" sz="1400"/>
              <a:t>Verify HSRP operation.</a:t>
            </a:r>
            <a:br>
              <a:rPr lang="en-US" sz="1400" dirty="0"/>
            </a:br>
            <a:endParaRPr lang="en-US" sz="1400" dirty="0"/>
          </a:p>
        </p:txBody>
      </p:sp>
    </p:spTree>
    <p:custDataLst>
      <p:tags r:id="rId1"/>
    </p:custDataLst>
    <p:extLst>
      <p:ext uri="{BB962C8B-B14F-4D97-AF65-F5344CB8AC3E}">
        <p14:creationId xmlns:p14="http://schemas.microsoft.com/office/powerpoint/2010/main" val="2014399492"/>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0" y="0"/>
            <a:ext cx="9144000" cy="609056"/>
          </a:xfrm>
        </p:spPr>
        <p:txBody>
          <a:bodyPr/>
          <a:lstStyle/>
          <a:p>
            <a:pPr rtl="0" eaLnBrk="1" hangingPunct="1"/>
            <a:r>
              <a:rPr lang="pt-BR" sz="1400">
                <a:latin typeface="Arial" charset="0"/>
              </a:rPr>
              <a:t>Module 9: FHRP Concepts</a:t>
            </a:r>
            <a:br>
              <a:rPr lang="en-US" dirty="0">
                <a:latin typeface="Arial" charset="0"/>
              </a:rPr>
            </a:br>
            <a:r>
              <a:rPr lang="pt-BR">
                <a:latin typeface="Arial" charset="0"/>
              </a:rPr>
              <a:t>New Terms and Commands</a:t>
            </a:r>
          </a:p>
        </p:txBody>
      </p:sp>
      <p:sp>
        <p:nvSpPr>
          <p:cNvPr id="3" name="Content Placeholder 2">
            <a:extLst>
              <a:ext uri="{FF2B5EF4-FFF2-40B4-BE49-F238E27FC236}">
                <a16:creationId xmlns:a16="http://schemas.microsoft.com/office/drawing/2014/main" id="{CE8C6162-D86A-9644-A0EE-E1EE5E7020B3}"/>
              </a:ext>
            </a:extLst>
          </p:cNvPr>
          <p:cNvSpPr>
            <a:spLocks noGrp="1"/>
          </p:cNvSpPr>
          <p:nvPr>
            <p:ph idx="1"/>
          </p:nvPr>
        </p:nvSpPr>
        <p:spPr>
          <a:xfrm>
            <a:off x="144065" y="755912"/>
            <a:ext cx="4703064" cy="3256689"/>
          </a:xfrm>
        </p:spPr>
        <p:txBody>
          <a:bodyPr/>
          <a:lstStyle/>
          <a:p>
            <a:pPr rtl="0">
              <a:spcBef>
                <a:spcPts val="0"/>
              </a:spcBef>
              <a:spcAft>
                <a:spcPts val="0"/>
              </a:spcAft>
              <a:buFont typeface="Arial" panose="020B0604020202020204" pitchFamily="34" charset="0"/>
              <a:buChar char="•"/>
            </a:pPr>
            <a:r>
              <a:rPr lang="pt-BR" sz="1600"/>
              <a:t>First Hop Redundancy Protocol (FHRP)</a:t>
            </a:r>
          </a:p>
          <a:p>
            <a:pPr rtl="0">
              <a:spcBef>
                <a:spcPts val="0"/>
              </a:spcBef>
              <a:spcAft>
                <a:spcPts val="0"/>
              </a:spcAft>
              <a:buFont typeface="Arial" panose="020B0604020202020204" pitchFamily="34" charset="0"/>
              <a:buChar char="•"/>
            </a:pPr>
            <a:r>
              <a:rPr lang="pt-BR" sz="1600"/>
              <a:t>Router Redundancy</a:t>
            </a:r>
          </a:p>
          <a:p>
            <a:pPr rtl="0">
              <a:spcBef>
                <a:spcPts val="0"/>
              </a:spcBef>
              <a:spcAft>
                <a:spcPts val="0"/>
              </a:spcAft>
              <a:buFont typeface="Arial" panose="020B0604020202020204" pitchFamily="34" charset="0"/>
              <a:buChar char="•"/>
            </a:pPr>
            <a:r>
              <a:rPr lang="pt-BR" sz="1600"/>
              <a:t>Virtual Router</a:t>
            </a:r>
          </a:p>
          <a:p>
            <a:pPr rtl="0">
              <a:spcBef>
                <a:spcPts val="0"/>
              </a:spcBef>
              <a:spcAft>
                <a:spcPts val="0"/>
              </a:spcAft>
              <a:buFont typeface="Arial" panose="020B0604020202020204" pitchFamily="34" charset="0"/>
              <a:buChar char="•"/>
            </a:pPr>
            <a:r>
              <a:rPr lang="pt-BR" sz="1600"/>
              <a:t>Active Router</a:t>
            </a:r>
          </a:p>
          <a:p>
            <a:pPr rtl="0">
              <a:spcBef>
                <a:spcPts val="0"/>
              </a:spcBef>
              <a:spcAft>
                <a:spcPts val="0"/>
              </a:spcAft>
              <a:buFont typeface="Arial" panose="020B0604020202020204" pitchFamily="34" charset="0"/>
              <a:buChar char="•"/>
            </a:pPr>
            <a:r>
              <a:rPr lang="pt-BR" sz="1600"/>
              <a:t>Standby Router</a:t>
            </a:r>
          </a:p>
          <a:p>
            <a:pPr rtl="0">
              <a:spcBef>
                <a:spcPts val="0"/>
              </a:spcBef>
              <a:spcAft>
                <a:spcPts val="0"/>
              </a:spcAft>
              <a:buFont typeface="Arial" panose="020B0604020202020204" pitchFamily="34" charset="0"/>
              <a:buChar char="•"/>
            </a:pPr>
            <a:r>
              <a:rPr lang="pt-BR" sz="1600"/>
              <a:t>Hot Standby Routing Protocol (HSRP)</a:t>
            </a:r>
          </a:p>
          <a:p>
            <a:pPr rtl="0">
              <a:spcBef>
                <a:spcPts val="0"/>
              </a:spcBef>
              <a:spcAft>
                <a:spcPts val="0"/>
              </a:spcAft>
              <a:buFont typeface="Arial" panose="020B0604020202020204" pitchFamily="34" charset="0"/>
              <a:buChar char="•"/>
            </a:pPr>
            <a:r>
              <a:rPr lang="pt-BR" sz="1600"/>
              <a:t>Virtual Router Redundancy Protocol (VRRP)</a:t>
            </a:r>
          </a:p>
          <a:p>
            <a:pPr rtl="0">
              <a:spcBef>
                <a:spcPts val="0"/>
              </a:spcBef>
              <a:spcAft>
                <a:spcPts val="0"/>
              </a:spcAft>
              <a:buFont typeface="Arial" panose="020B0604020202020204" pitchFamily="34" charset="0"/>
              <a:buChar char="•"/>
            </a:pPr>
            <a:r>
              <a:rPr lang="pt-BR" sz="1600"/>
              <a:t>Gateway Load Balancing Protocol (GLBP)</a:t>
            </a:r>
          </a:p>
          <a:p>
            <a:pPr rtl="0">
              <a:spcBef>
                <a:spcPts val="0"/>
              </a:spcBef>
              <a:spcAft>
                <a:spcPts val="0"/>
              </a:spcAft>
              <a:buFont typeface="Arial" panose="020B0604020202020204" pitchFamily="34" charset="0"/>
              <a:buChar char="•"/>
            </a:pPr>
            <a:r>
              <a:rPr lang="pt-BR" sz="1600"/>
              <a:t>ICMP Router Discovery Protocol (IRDP)</a:t>
            </a:r>
          </a:p>
          <a:p>
            <a:pPr rtl="0">
              <a:spcBef>
                <a:spcPts val="0"/>
              </a:spcBef>
              <a:spcAft>
                <a:spcPts val="0"/>
              </a:spcAft>
              <a:buFont typeface="Arial" panose="020B0604020202020204" pitchFamily="34" charset="0"/>
              <a:buChar char="•"/>
            </a:pPr>
            <a:r>
              <a:rPr lang="pt-BR" sz="1600"/>
              <a:t>Virtual Router Master</a:t>
            </a:r>
          </a:p>
          <a:p>
            <a:pPr rtl="0">
              <a:spcBef>
                <a:spcPts val="0"/>
              </a:spcBef>
              <a:spcAft>
                <a:spcPts val="0"/>
              </a:spcAft>
              <a:buFont typeface="Arial" panose="020B0604020202020204" pitchFamily="34" charset="0"/>
              <a:buChar char="•"/>
            </a:pPr>
            <a:r>
              <a:rPr lang="pt-BR" sz="1600" b="1"/>
              <a:t>standby priority</a:t>
            </a:r>
          </a:p>
          <a:p>
            <a:pPr rtl="0">
              <a:spcBef>
                <a:spcPts val="0"/>
              </a:spcBef>
              <a:spcAft>
                <a:spcPts val="0"/>
              </a:spcAft>
              <a:buFont typeface="Arial" panose="020B0604020202020204" pitchFamily="34" charset="0"/>
              <a:buChar char="•"/>
            </a:pPr>
            <a:r>
              <a:rPr lang="pt-BR" sz="1600" b="1"/>
              <a:t>standby preempt</a:t>
            </a:r>
          </a:p>
          <a:p>
            <a:pPr>
              <a:spcBef>
                <a:spcPts val="0"/>
              </a:spcBef>
              <a:spcAft>
                <a:spcPts val="0"/>
              </a:spcAft>
            </a:pPr>
            <a:endParaRPr lang="en-US" sz="1600" dirty="0"/>
          </a:p>
        </p:txBody>
      </p:sp>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0" y="189238"/>
            <a:ext cx="9144000" cy="609708"/>
          </a:xfrm>
        </p:spPr>
        <p:txBody>
          <a:bodyPr/>
          <a:lstStyle/>
          <a:p>
            <a:pPr rtl="0"/>
            <a:r>
              <a:rPr lang="pt-BR"/>
              <a:t>What to Expect in this Module</a:t>
            </a:r>
          </a:p>
        </p:txBody>
      </p:sp>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144065" y="798945"/>
            <a:ext cx="8853286" cy="346366"/>
          </a:xfrm>
        </p:spPr>
        <p:txBody>
          <a:bodyPr/>
          <a:lstStyle/>
          <a:p>
            <a:pPr rtl="0"/>
            <a:r>
              <a:rPr lang="pt-BR"/>
              <a:t>To facilitate learning, the following features within the GUI may be included in this module:</a:t>
            </a:r>
          </a:p>
          <a:p>
            <a:endParaRPr lang="en-US" dirty="0"/>
          </a:p>
          <a:p>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24EE699F-A87C-2246-9235-C1DFDF6B2651}"/>
              </a:ext>
            </a:extLst>
          </p:cNvPr>
          <p:cNvGraphicFramePr>
            <a:graphicFrameLocks noGrp="1"/>
          </p:cNvGraphicFramePr>
          <p:nvPr/>
        </p:nvGraphicFramePr>
        <p:xfrm>
          <a:off x="301658" y="1145310"/>
          <a:ext cx="8557528" cy="3006492"/>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val="200107645"/>
                    </a:ext>
                  </a:extLst>
                </a:gridCol>
                <a:gridCol w="6416970">
                  <a:extLst>
                    <a:ext uri="{9D8B030D-6E8A-4147-A177-3AD203B41FA5}">
                      <a16:colId xmlns:a16="http://schemas.microsoft.com/office/drawing/2014/main" val="2648404099"/>
                    </a:ext>
                  </a:extLst>
                </a:gridCol>
              </a:tblGrid>
              <a:tr h="265091">
                <a:tc>
                  <a:txBody>
                    <a:bodyPr/>
                    <a:lstStyle/>
                    <a:p>
                      <a:pPr rtl="0"/>
                      <a:r>
                        <a:rPr lang="pt-BR"/>
                        <a:t>Feature</a:t>
                      </a:r>
                    </a:p>
                  </a:txBody>
                  <a:tcPr/>
                </a:tc>
                <a:tc>
                  <a:txBody>
                    <a:bodyPr/>
                    <a:lstStyle/>
                    <a:p>
                      <a:pPr rtl="0"/>
                      <a:r>
                        <a:rPr lang="pt-BR"/>
                        <a:t>Description</a:t>
                      </a:r>
                    </a:p>
                  </a:txBody>
                  <a:tcPr/>
                </a:tc>
                <a:extLst>
                  <a:ext uri="{0D108BD9-81ED-4DB2-BD59-A6C34878D82A}">
                    <a16:rowId xmlns:a16="http://schemas.microsoft.com/office/drawing/2014/main" val="367710602"/>
                  </a:ext>
                </a:extLst>
              </a:tr>
              <a:tr h="331556">
                <a:tc>
                  <a:txBody>
                    <a:bodyPr/>
                    <a:lstStyle/>
                    <a:p>
                      <a:pPr algn="l" rtl="0" fontAlgn="b"/>
                      <a:r>
                        <a:rPr lang="pt-BR" sz="1400" b="0" i="0" u="none" strike="noStrike">
                          <a:solidFill>
                            <a:srgbClr val="000000"/>
                          </a:solidFill>
                          <a:effectLst/>
                          <a:latin typeface="+mn-lt"/>
                        </a:rPr>
                        <a:t>Animations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a:t>Expose learners to new skills and concepts.</a:t>
                      </a:r>
                    </a:p>
                  </a:txBody>
                  <a:tcPr/>
                </a:tc>
                <a:extLst>
                  <a:ext uri="{0D108BD9-81ED-4DB2-BD59-A6C34878D82A}">
                    <a16:rowId xmlns:a16="http://schemas.microsoft.com/office/drawing/2014/main"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pt-BR" sz="1400" b="0" i="0" u="none" strike="noStrike">
                          <a:solidFill>
                            <a:srgbClr val="000000"/>
                          </a:solidFill>
                          <a:effectLst/>
                          <a:latin typeface="+mn-lt"/>
                        </a:rPr>
                        <a:t>Videos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a:t>Expose learners to new skills and concepts.</a:t>
                      </a:r>
                    </a:p>
                  </a:txBody>
                  <a:tcPr/>
                </a:tc>
                <a:extLst>
                  <a:ext uri="{0D108BD9-81ED-4DB2-BD59-A6C34878D82A}">
                    <a16:rowId xmlns:a16="http://schemas.microsoft.com/office/drawing/2014/main" val="904576505"/>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pt-BR" sz="1400" b="0" i="0" u="none" strike="noStrike">
                          <a:solidFill>
                            <a:srgbClr val="000000"/>
                          </a:solidFill>
                          <a:effectLst/>
                          <a:latin typeface="+mn-lt"/>
                        </a:rPr>
                        <a:t>Check Your Understanding(CYU)</a:t>
                      </a:r>
                    </a:p>
                    <a:p>
                      <a:pPr algn="l" fontAlgn="b"/>
                      <a:endParaRPr lang="en-US" sz="1400" b="0" i="0" u="none" strike="noStrike" dirty="0">
                        <a:solidFill>
                          <a:srgbClr val="000000"/>
                        </a:solidFill>
                        <a:effectLst/>
                        <a:latin typeface="+mn-lt"/>
                      </a:endParaRPr>
                    </a:p>
                  </a:txBody>
                  <a:tcPr marL="9525" marR="9525" marT="9525" marB="0" anchor="b"/>
                </a:tc>
                <a:tc>
                  <a:txBody>
                    <a:bodyPr/>
                    <a:lstStyle/>
                    <a:p>
                      <a:pPr rtl="0"/>
                      <a:r>
                        <a:rPr lang="pt-BR"/>
                        <a:t>Per topic online quiz to help learners gauge content understanding. </a:t>
                      </a:r>
                    </a:p>
                  </a:txBody>
                  <a:tcPr/>
                </a:tc>
                <a:extLst>
                  <a:ext uri="{0D108BD9-81ED-4DB2-BD59-A6C34878D82A}">
                    <a16:rowId xmlns:a16="http://schemas.microsoft.com/office/drawing/2014/main" val="2876586054"/>
                  </a:ext>
                </a:extLst>
              </a:tr>
              <a:tr h="17814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pt-BR" sz="1400" b="0" i="0" u="none" strike="noStrike">
                          <a:solidFill>
                            <a:srgbClr val="000000"/>
                          </a:solidFill>
                          <a:effectLst/>
                          <a:latin typeface="+mn-lt"/>
                        </a:rPr>
                        <a:t>Interactive Activities</a:t>
                      </a:r>
                    </a:p>
                  </a:txBody>
                  <a:tcPr marL="9525" marR="9525" marT="9525" marB="0" anchor="b"/>
                </a:tc>
                <a:tc>
                  <a:txBody>
                    <a:bodyPr/>
                    <a:lstStyle/>
                    <a:p>
                      <a:pPr rtl="0"/>
                      <a:r>
                        <a:rPr lang="pt-BR"/>
                        <a:t>A variety of formats to help learners gauge content understanding.</a:t>
                      </a:r>
                    </a:p>
                  </a:txBody>
                  <a:tcPr/>
                </a:tc>
                <a:extLst>
                  <a:ext uri="{0D108BD9-81ED-4DB2-BD59-A6C34878D82A}">
                    <a16:rowId xmlns:a16="http://schemas.microsoft.com/office/drawing/2014/main" val="3454703549"/>
                  </a:ext>
                </a:extLst>
              </a:tr>
              <a:tr h="215293">
                <a:tc>
                  <a:txBody>
                    <a:bodyPr/>
                    <a:lstStyle/>
                    <a:p>
                      <a:pPr algn="l" rtl="0" fontAlgn="b"/>
                      <a:r>
                        <a:rPr lang="pt-BR" sz="1400" b="0" i="0" u="none" strike="noStrike">
                          <a:solidFill>
                            <a:srgbClr val="000000"/>
                          </a:solidFill>
                          <a:effectLst/>
                          <a:latin typeface="+mn-lt"/>
                        </a:rPr>
                        <a:t>Syntax Checker</a:t>
                      </a:r>
                    </a:p>
                  </a:txBody>
                  <a:tcPr marL="9525" marR="9525" marT="9525" marB="0" anchor="b"/>
                </a:tc>
                <a:tc>
                  <a:txBody>
                    <a:bodyPr/>
                    <a:lstStyle/>
                    <a:p>
                      <a:pPr rtl="0"/>
                      <a:r>
                        <a:rPr lang="pt-BR"/>
                        <a:t>Small simulations that expose learners to Cisco command line to practice configuration skills.</a:t>
                      </a:r>
                    </a:p>
                  </a:txBody>
                  <a:tcPr/>
                </a:tc>
                <a:extLst>
                  <a:ext uri="{0D108BD9-81ED-4DB2-BD59-A6C34878D82A}">
                    <a16:rowId xmlns:a16="http://schemas.microsoft.com/office/drawing/2014/main" val="2195331658"/>
                  </a:ext>
                </a:extLst>
              </a:tr>
              <a:tr h="265091">
                <a:tc>
                  <a:txBody>
                    <a:bodyPr/>
                    <a:lstStyle/>
                    <a:p>
                      <a:pPr algn="l" rtl="0" fontAlgn="b"/>
                      <a:r>
                        <a:rPr lang="pt-BR" sz="1400" b="0" i="0" u="none" strike="noStrike">
                          <a:solidFill>
                            <a:srgbClr val="000000"/>
                          </a:solidFill>
                          <a:effectLst/>
                          <a:latin typeface="+mn-lt"/>
                        </a:rPr>
                        <a:t>PT Activity</a:t>
                      </a:r>
                    </a:p>
                  </a:txBody>
                  <a:tcPr marL="9525" marR="9525" marT="9525" marB="0" anchor="b"/>
                </a:tc>
                <a:tc>
                  <a:txBody>
                    <a:bodyPr/>
                    <a:lstStyle/>
                    <a:p>
                      <a:pPr rtl="0"/>
                      <a:r>
                        <a:rPr lang="pt-BR"/>
                        <a:t>Simulation and modeling activities designed to explore, acquire, reinforce, and expand skills.</a:t>
                      </a:r>
                    </a:p>
                  </a:txBody>
                  <a:tcPr/>
                </a:tc>
                <a:extLst>
                  <a:ext uri="{0D108BD9-81ED-4DB2-BD59-A6C34878D82A}">
                    <a16:rowId xmlns:a16="http://schemas.microsoft.com/office/drawing/2014/main" val="3727131555"/>
                  </a:ext>
                </a:extLst>
              </a:tr>
            </a:tbl>
          </a:graphicData>
        </a:graphic>
      </p:graphicFrame>
    </p:spTree>
    <p:custDataLst>
      <p:tags r:id="rId1"/>
    </p:custDataLst>
    <p:extLst>
      <p:ext uri="{BB962C8B-B14F-4D97-AF65-F5344CB8AC3E}">
        <p14:creationId xmlns:p14="http://schemas.microsoft.com/office/powerpoint/2010/main" val="12215396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D10C50B-ED86-4E5D-BD0F-658911DFEF9B}"/>
              </a:ext>
            </a:extLst>
          </p:cNvPr>
          <p:cNvSpPr>
            <a:spLocks noGrp="1"/>
          </p:cNvSpPr>
          <p:nvPr>
            <p:ph type="title"/>
          </p:nvPr>
        </p:nvSpPr>
        <p:spPr>
          <a:xfrm>
            <a:off x="0" y="-15285"/>
            <a:ext cx="9144000" cy="757238"/>
          </a:xfrm>
        </p:spPr>
        <p:txBody>
          <a:bodyPr/>
          <a:lstStyle/>
          <a:p>
            <a:pPr rtl="0"/>
            <a:r>
              <a:rPr lang="pt-BR"/>
              <a:t>What to Expect in this Module (Cont.)</a:t>
            </a:r>
          </a:p>
        </p:txBody>
      </p:sp>
      <p:sp>
        <p:nvSpPr>
          <p:cNvPr id="6" name="Content Placeholder 1">
            <a:extLst>
              <a:ext uri="{FF2B5EF4-FFF2-40B4-BE49-F238E27FC236}">
                <a16:creationId xmlns:a16="http://schemas.microsoft.com/office/drawing/2014/main" id="{031D3D35-BC84-421A-A5F0-48081A310F8E}"/>
              </a:ext>
            </a:extLst>
          </p:cNvPr>
          <p:cNvSpPr txBox="1">
            <a:spLocks/>
          </p:cNvSpPr>
          <p:nvPr/>
        </p:nvSpPr>
        <p:spPr bwMode="auto">
          <a:xfrm>
            <a:off x="106756" y="668963"/>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rtl="0"/>
            <a:r>
              <a:rPr lang="pt-BR"/>
              <a:t>To facilitate learning, the following features may be included in this module:</a:t>
            </a:r>
          </a:p>
          <a:p>
            <a:pPr marL="0" indent="0">
              <a:buNone/>
            </a:pPr>
            <a:endParaRPr lang="en-US" dirty="0"/>
          </a:p>
          <a:p>
            <a:pPr marL="0" indent="0">
              <a:buFont typeface="Wingdings" panose="05000000000000000000" pitchFamily="2" charset="2"/>
              <a:buNone/>
            </a:pPr>
            <a:endParaRPr lang="en-US" dirty="0"/>
          </a:p>
        </p:txBody>
      </p:sp>
      <p:graphicFrame>
        <p:nvGraphicFramePr>
          <p:cNvPr id="4" name="Content Placeholder 3">
            <a:extLst>
              <a:ext uri="{FF2B5EF4-FFF2-40B4-BE49-F238E27FC236}">
                <a16:creationId xmlns:a16="http://schemas.microsoft.com/office/drawing/2014/main" id="{DDD52CCD-9D1E-4CC4-815A-A5967A0831D9}"/>
              </a:ext>
            </a:extLst>
          </p:cNvPr>
          <p:cNvGraphicFramePr>
            <a:graphicFrameLocks noGrp="1"/>
          </p:cNvGraphicFramePr>
          <p:nvPr>
            <p:ph idx="1"/>
          </p:nvPr>
        </p:nvGraphicFramePr>
        <p:xfrm>
          <a:off x="106756" y="1279280"/>
          <a:ext cx="8595235" cy="1950720"/>
        </p:xfrm>
        <a:graphic>
          <a:graphicData uri="http://schemas.openxmlformats.org/drawingml/2006/table">
            <a:tbl>
              <a:tblPr firstRow="1" bandRow="1">
                <a:tableStyleId>{5C22544A-7EE6-4342-B048-85BDC9FD1C3A}</a:tableStyleId>
              </a:tblPr>
              <a:tblGrid>
                <a:gridCol w="2178265">
                  <a:extLst>
                    <a:ext uri="{9D8B030D-6E8A-4147-A177-3AD203B41FA5}">
                      <a16:colId xmlns:a16="http://schemas.microsoft.com/office/drawing/2014/main" val="3215831619"/>
                    </a:ext>
                  </a:extLst>
                </a:gridCol>
                <a:gridCol w="6416970">
                  <a:extLst>
                    <a:ext uri="{9D8B030D-6E8A-4147-A177-3AD203B41FA5}">
                      <a16:colId xmlns:a16="http://schemas.microsoft.com/office/drawing/2014/main" val="276475465"/>
                    </a:ext>
                  </a:extLst>
                </a:gridCol>
              </a:tblGrid>
              <a:tr h="265091">
                <a:tc>
                  <a:txBody>
                    <a:bodyPr/>
                    <a:lstStyle/>
                    <a:p>
                      <a:pPr algn="l" rtl="0" fontAlgn="b"/>
                      <a:r>
                        <a:rPr lang="pt-BR" sz="1400" b="1" i="0" u="none" strike="noStrike">
                          <a:solidFill>
                            <a:schemeClr val="bg1"/>
                          </a:solidFill>
                          <a:effectLst/>
                          <a:latin typeface="+mn-lt"/>
                        </a:rPr>
                        <a:t>Feature</a:t>
                      </a:r>
                    </a:p>
                  </a:txBody>
                  <a:tcPr marL="9525" marR="9525" marT="9525" marB="0" anchor="b"/>
                </a:tc>
                <a:tc>
                  <a:txBody>
                    <a:bodyPr/>
                    <a:lstStyle/>
                    <a:p>
                      <a:pPr rtl="0"/>
                      <a:r>
                        <a:rPr lang="pt-BR"/>
                        <a:t>Description</a:t>
                      </a:r>
                    </a:p>
                  </a:txBody>
                  <a:tcPr/>
                </a:tc>
                <a:extLst>
                  <a:ext uri="{0D108BD9-81ED-4DB2-BD59-A6C34878D82A}">
                    <a16:rowId xmlns:a16="http://schemas.microsoft.com/office/drawing/2014/main" val="3768427975"/>
                  </a:ext>
                </a:extLst>
              </a:tr>
              <a:tr h="265091">
                <a:tc>
                  <a:txBody>
                    <a:bodyPr/>
                    <a:lstStyle/>
                    <a:p>
                      <a:pPr algn="l" rtl="0" fontAlgn="b"/>
                      <a:r>
                        <a:rPr lang="pt-BR" sz="1400" b="0" i="0" u="none" strike="noStrike">
                          <a:solidFill>
                            <a:srgbClr val="000000"/>
                          </a:solidFill>
                          <a:effectLst/>
                          <a:latin typeface="+mn-lt"/>
                        </a:rPr>
                        <a:t>Hands-On Labs</a:t>
                      </a:r>
                    </a:p>
                  </a:txBody>
                  <a:tcPr marL="9525" marR="9525" marT="9525" marB="0" anchor="b"/>
                </a:tc>
                <a:tc>
                  <a:txBody>
                    <a:bodyPr/>
                    <a:lstStyle/>
                    <a:p>
                      <a:pPr rtl="0"/>
                      <a:r>
                        <a:rPr lang="pt-BR"/>
                        <a:t>Labs designed for working with physical equipment.</a:t>
                      </a:r>
                    </a:p>
                  </a:txBody>
                  <a:tcPr/>
                </a:tc>
                <a:extLst>
                  <a:ext uri="{0D108BD9-81ED-4DB2-BD59-A6C34878D82A}">
                    <a16:rowId xmlns:a16="http://schemas.microsoft.com/office/drawing/2014/main" val="2258594367"/>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pt-BR" sz="1400" b="0" i="0" u="none" strike="noStrike">
                          <a:solidFill>
                            <a:srgbClr val="000000"/>
                          </a:solidFill>
                          <a:effectLst/>
                          <a:latin typeface="+mn-lt"/>
                        </a:rPr>
                        <a:t>Class Activities</a:t>
                      </a:r>
                    </a:p>
                    <a:p>
                      <a:pPr algn="l" fontAlgn="b"/>
                      <a:endParaRPr lang="en-US" sz="1400" b="0" i="0" u="none" strike="noStrike" dirty="0">
                        <a:solidFill>
                          <a:srgbClr val="000000"/>
                        </a:solidFill>
                        <a:effectLst/>
                        <a:latin typeface="+mn-lt"/>
                      </a:endParaRPr>
                    </a:p>
                  </a:txBody>
                  <a:tcPr marL="9525" marR="9525" marT="9525" marB="0" anchor="b"/>
                </a:tc>
                <a:tc>
                  <a:txBody>
                    <a:bodyPr/>
                    <a:lstStyle/>
                    <a:p>
                      <a:pPr rtl="0"/>
                      <a:r>
                        <a:rPr lang="pt-BR"/>
                        <a:t>These are found on the Instructor Resources page. Class Activities are designed to facilitate learning, class discussion, and collaboration.</a:t>
                      </a:r>
                    </a:p>
                  </a:txBody>
                  <a:tcPr/>
                </a:tc>
                <a:extLst>
                  <a:ext uri="{0D108BD9-81ED-4DB2-BD59-A6C34878D82A}">
                    <a16:rowId xmlns:a16="http://schemas.microsoft.com/office/drawing/2014/main" val="1125566603"/>
                  </a:ext>
                </a:extLst>
              </a:tr>
              <a:tr h="265091">
                <a:tc>
                  <a:txBody>
                    <a:bodyPr/>
                    <a:lstStyle/>
                    <a:p>
                      <a:pPr algn="l" rtl="0" fontAlgn="b"/>
                      <a:r>
                        <a:rPr lang="pt-BR" sz="1400" b="0" i="0" u="none" strike="noStrike">
                          <a:solidFill>
                            <a:srgbClr val="000000"/>
                          </a:solidFill>
                          <a:effectLst/>
                          <a:latin typeface="+mn-lt"/>
                        </a:rPr>
                        <a:t>Module Quizzes</a:t>
                      </a:r>
                    </a:p>
                  </a:txBody>
                  <a:tcPr marL="9525" marR="9525" marT="9525" marB="0" anchor="b"/>
                </a:tc>
                <a:tc>
                  <a:txBody>
                    <a:bodyPr/>
                    <a:lstStyle/>
                    <a:p>
                      <a:pPr rtl="0"/>
                      <a:r>
                        <a:rPr lang="pt-BR"/>
                        <a:t>Self-assessments that integrate concepts and skills learned throughout the series of topics presented in the module.</a:t>
                      </a:r>
                    </a:p>
                  </a:txBody>
                  <a:tcPr/>
                </a:tc>
                <a:extLst>
                  <a:ext uri="{0D108BD9-81ED-4DB2-BD59-A6C34878D82A}">
                    <a16:rowId xmlns:a16="http://schemas.microsoft.com/office/drawing/2014/main" val="831502776"/>
                  </a:ext>
                </a:extLst>
              </a:tr>
              <a:tr h="265091">
                <a:tc>
                  <a:txBody>
                    <a:bodyPr/>
                    <a:lstStyle/>
                    <a:p>
                      <a:pPr algn="l" rtl="0" fontAlgn="b"/>
                      <a:r>
                        <a:rPr lang="pt-BR" sz="1400" b="0" i="0" u="none" strike="noStrike">
                          <a:solidFill>
                            <a:srgbClr val="000000"/>
                          </a:solidFill>
                          <a:effectLst/>
                          <a:latin typeface="+mn-lt"/>
                        </a:rPr>
                        <a:t>Module Summary</a:t>
                      </a:r>
                    </a:p>
                  </a:txBody>
                  <a:tcPr marL="9525" marR="9525" marT="9525" marB="0" anchor="b"/>
                </a:tc>
                <a:tc>
                  <a:txBody>
                    <a:bodyPr/>
                    <a:lstStyle/>
                    <a:p>
                      <a:pPr rtl="0"/>
                      <a:r>
                        <a:rPr lang="pt-BR"/>
                        <a:t>Briefly recaps module content.</a:t>
                      </a:r>
                    </a:p>
                  </a:txBody>
                  <a:tcPr/>
                </a:tc>
                <a:extLst>
                  <a:ext uri="{0D108BD9-81ED-4DB2-BD59-A6C34878D82A}">
                    <a16:rowId xmlns:a16="http://schemas.microsoft.com/office/drawing/2014/main" val="2267046280"/>
                  </a:ext>
                </a:extLst>
              </a:tr>
            </a:tbl>
          </a:graphicData>
        </a:graphic>
      </p:graphicFrame>
    </p:spTree>
    <p:custDataLst>
      <p:tags r:id="rId1"/>
    </p:custDataLst>
    <p:extLst>
      <p:ext uri="{BB962C8B-B14F-4D97-AF65-F5344CB8AC3E}">
        <p14:creationId xmlns:p14="http://schemas.microsoft.com/office/powerpoint/2010/main" val="173605805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rtl="0" eaLnBrk="1" hangingPunct="1"/>
            <a:r>
              <a:rPr lang="pt-BR"/>
              <a:t>Check Your Understanding</a:t>
            </a:r>
          </a:p>
        </p:txBody>
      </p:sp>
      <p:sp>
        <p:nvSpPr>
          <p:cNvPr id="7171" name="Rectangle 34"/>
          <p:cNvSpPr>
            <a:spLocks noGrp="1" noChangeArrowheads="1"/>
          </p:cNvSpPr>
          <p:nvPr>
            <p:ph idx="1"/>
          </p:nvPr>
        </p:nvSpPr>
        <p:spPr>
          <a:xfrm>
            <a:off x="145357" y="965201"/>
            <a:ext cx="8878570" cy="3643747"/>
          </a:xfrm>
        </p:spPr>
        <p:txBody>
          <a:bodyPr/>
          <a:lstStyle/>
          <a:p>
            <a:pPr rtl="0">
              <a:spcBef>
                <a:spcPct val="30000"/>
              </a:spcBef>
              <a:buFont typeface="Arial" panose="020B0604020202020204" pitchFamily="34" charset="0"/>
              <a:buChar char="•"/>
            </a:pPr>
            <a:r>
              <a:rPr lang="pt-BR" sz="1600"/>
              <a:t>Check Your Understanding activities are designed to let students quickly determine if they understand the content and can proceed, or if they need to review. </a:t>
            </a:r>
          </a:p>
          <a:p>
            <a:pPr rtl="0">
              <a:spcBef>
                <a:spcPct val="30000"/>
              </a:spcBef>
              <a:buFont typeface="Arial" panose="020B0604020202020204" pitchFamily="34" charset="0"/>
              <a:buChar char="•"/>
            </a:pPr>
            <a:r>
              <a:rPr lang="pt-BR" sz="1600"/>
              <a:t>Check Your Understanding activities </a:t>
            </a:r>
            <a:r>
              <a:rPr lang="pt-BR" sz="1600" b="1" i="1"/>
              <a:t>do not </a:t>
            </a:r>
            <a:r>
              <a:rPr lang="pt-BR" sz="1600"/>
              <a:t>affect student grades.</a:t>
            </a:r>
          </a:p>
          <a:p>
            <a:pPr rtl="0">
              <a:spcBef>
                <a:spcPct val="30000"/>
              </a:spcBef>
              <a:buFont typeface="Arial" panose="020B0604020202020204" pitchFamily="34" charset="0"/>
              <a:buChar char="•"/>
            </a:pPr>
            <a:r>
              <a:rPr lang="pt-BR" sz="1600"/>
              <a:t>There are no separate slides for these activities in the PPT. They are listed in the notes area of the slide that appears before these activities.</a:t>
            </a:r>
          </a:p>
          <a:p>
            <a:pPr marL="0" indent="0" eaLnBrk="1" hangingPunct="1">
              <a:spcBef>
                <a:spcPct val="30000"/>
              </a:spcBef>
              <a:buNone/>
            </a:pPr>
            <a:endParaRPr lang="en-US" dirty="0"/>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73643951"/>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rtl="0" eaLnBrk="1" hangingPunct="1"/>
            <a:r>
              <a:rPr lang="pt-BR"/>
              <a:t>Module 9: Activities</a:t>
            </a:r>
          </a:p>
        </p:txBody>
      </p:sp>
      <p:sp>
        <p:nvSpPr>
          <p:cNvPr id="6147" name="Rectangle 34"/>
          <p:cNvSpPr>
            <a:spLocks noGrp="1" noChangeArrowheads="1"/>
          </p:cNvSpPr>
          <p:nvPr>
            <p:ph idx="1"/>
          </p:nvPr>
        </p:nvSpPr>
        <p:spPr>
          <a:xfrm>
            <a:off x="144065" y="733629"/>
            <a:ext cx="8695135" cy="348414"/>
          </a:xfrm>
        </p:spPr>
        <p:txBody>
          <a:bodyPr/>
          <a:lstStyle/>
          <a:p>
            <a:pPr marL="0" indent="0" rtl="0">
              <a:spcBef>
                <a:spcPct val="30000"/>
              </a:spcBef>
              <a:buNone/>
            </a:pPr>
            <a:r>
              <a:rPr lang="pt-BR"/>
              <a:t>What activities are associated with this module?</a:t>
            </a: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2936028607"/>
              </p:ext>
            </p:extLst>
          </p:nvPr>
        </p:nvGraphicFramePr>
        <p:xfrm>
          <a:off x="457291" y="1190108"/>
          <a:ext cx="8229418" cy="1353786"/>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pt-BR" sz="120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200"/>
                        <a:t>Activity Type</a:t>
                      </a:r>
                    </a:p>
                  </a:txBody>
                  <a:tcPr marL="68580" marR="68580" marT="34290" marB="34290" anchor="ctr"/>
                </a:tc>
                <a:tc>
                  <a:txBody>
                    <a:bodyPr/>
                    <a:lstStyle/>
                    <a:p>
                      <a:pPr rtl="0"/>
                      <a:r>
                        <a:rPr lang="pt-BR" sz="1200"/>
                        <a:t>Activity Name</a:t>
                      </a:r>
                    </a:p>
                  </a:txBody>
                  <a:tcPr marL="68580" marR="68580" marT="34290" marB="34290" anchor="ctr"/>
                </a:tc>
                <a:tc>
                  <a:txBody>
                    <a:bodyPr/>
                    <a:lstStyle/>
                    <a:p>
                      <a:pPr rtl="0"/>
                      <a:r>
                        <a:rPr lang="pt-BR" sz="1200"/>
                        <a:t>Optional?</a:t>
                      </a:r>
                    </a:p>
                  </a:txBody>
                  <a:tcPr marL="68580" marR="68580" marT="34290" marB="34290" anchor="ctr"/>
                </a:tc>
                <a:extLst>
                  <a:ext uri="{0D108BD9-81ED-4DB2-BD59-A6C34878D82A}">
                    <a16:rowId xmlns:a16="http://schemas.microsoft.com/office/drawing/2014/main" val="10000"/>
                  </a:ext>
                </a:extLst>
              </a:tr>
              <a:tr h="350784">
                <a:tc>
                  <a:txBody>
                    <a:bodyPr/>
                    <a:lstStyle/>
                    <a:p>
                      <a:pPr algn="ctr" rtl="0"/>
                      <a:r>
                        <a:rPr lang="pt-BR" sz="1100">
                          <a:solidFill>
                            <a:srgbClr val="000000"/>
                          </a:solidFill>
                        </a:rPr>
                        <a:t>9.1.5</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100">
                          <a:solidFill>
                            <a:srgbClr val="000000"/>
                          </a:solidFill>
                        </a:rPr>
                        <a:t>Check Your Understanding</a:t>
                      </a:r>
                    </a:p>
                  </a:txBody>
                  <a:tcPr marL="68580" marR="68580" marT="34290" marB="34290" anchor="ctr"/>
                </a:tc>
                <a:tc>
                  <a:txBody>
                    <a:bodyPr/>
                    <a:lstStyle/>
                    <a:p>
                      <a:pPr rtl="0"/>
                      <a:r>
                        <a:rPr lang="pt-BR" sz="1100">
                          <a:solidFill>
                            <a:srgbClr val="000000"/>
                          </a:solidFill>
                        </a:rPr>
                        <a:t>First Hop Redundancy Protocols</a:t>
                      </a:r>
                    </a:p>
                  </a:txBody>
                  <a:tcPr marL="68580" marR="68580" marT="34290" marB="34290" anchor="ctr"/>
                </a:tc>
                <a:tc>
                  <a:txBody>
                    <a:bodyPr/>
                    <a:lstStyle/>
                    <a:p>
                      <a:pPr rtl="0"/>
                      <a:r>
                        <a:rPr lang="pt-BR" sz="1100">
                          <a:solidFill>
                            <a:srgbClr val="000000"/>
                          </a:solidFill>
                        </a:rPr>
                        <a:t>Recommended</a:t>
                      </a:r>
                    </a:p>
                  </a:txBody>
                  <a:tcPr marL="68580" marR="68580" marT="34290" marB="34290" anchor="ctr"/>
                </a:tc>
                <a:extLst>
                  <a:ext uri="{0D108BD9-81ED-4DB2-BD59-A6C34878D82A}">
                    <a16:rowId xmlns:a16="http://schemas.microsoft.com/office/drawing/2014/main" val="10001"/>
                  </a:ext>
                </a:extLst>
              </a:tr>
              <a:tr h="350784">
                <a:tc>
                  <a:txBody>
                    <a:bodyPr/>
                    <a:lstStyle/>
                    <a:p>
                      <a:pPr algn="ctr" rtl="0"/>
                      <a:r>
                        <a:rPr lang="pt-BR" sz="1100">
                          <a:solidFill>
                            <a:srgbClr val="000000"/>
                          </a:solidFill>
                        </a:rPr>
                        <a:t>9.2.4</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100">
                          <a:solidFill>
                            <a:srgbClr val="000000"/>
                          </a:solidFill>
                        </a:rPr>
                        <a:t>Check Your Understanding</a:t>
                      </a:r>
                    </a:p>
                  </a:txBody>
                  <a:tcPr marL="68580" marR="68580" marT="34290" marB="34290" anchor="ctr"/>
                </a:tc>
                <a:tc>
                  <a:txBody>
                    <a:bodyPr/>
                    <a:lstStyle/>
                    <a:p>
                      <a:pPr rtl="0"/>
                      <a:r>
                        <a:rPr lang="pt-BR" sz="1100">
                          <a:solidFill>
                            <a:srgbClr val="000000"/>
                          </a:solidFill>
                        </a:rPr>
                        <a:t>HSRP</a:t>
                      </a:r>
                    </a:p>
                  </a:txBody>
                  <a:tcPr marL="68580" marR="68580" marT="34290" marB="34290" anchor="ctr"/>
                </a:tc>
                <a:tc>
                  <a:txBody>
                    <a:bodyPr/>
                    <a:lstStyle/>
                    <a:p>
                      <a:pPr rtl="0"/>
                      <a:r>
                        <a:rPr lang="pt-BR" sz="1100">
                          <a:solidFill>
                            <a:srgbClr val="000000"/>
                          </a:solidFill>
                        </a:rPr>
                        <a:t>Recommended</a:t>
                      </a:r>
                    </a:p>
                  </a:txBody>
                  <a:tcPr marL="68580" marR="68580" marT="34290" marB="34290" anchor="ctr"/>
                </a:tc>
                <a:extLst>
                  <a:ext uri="{0D108BD9-81ED-4DB2-BD59-A6C34878D82A}">
                    <a16:rowId xmlns:a16="http://schemas.microsoft.com/office/drawing/2014/main" val="10006"/>
                  </a:ext>
                </a:extLst>
              </a:tr>
              <a:tr h="350784">
                <a:tc>
                  <a:txBody>
                    <a:bodyPr/>
                    <a:lstStyle/>
                    <a:p>
                      <a:pPr algn="ctr" rtl="0"/>
                      <a:r>
                        <a:rPr lang="pt-BR" sz="1100">
                          <a:solidFill>
                            <a:srgbClr val="000000"/>
                          </a:solidFill>
                        </a:rPr>
                        <a:t>9.3.3</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100">
                          <a:solidFill>
                            <a:srgbClr val="000000"/>
                          </a:solidFill>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100">
                          <a:solidFill>
                            <a:srgbClr val="000000"/>
                          </a:solidFill>
                        </a:rPr>
                        <a:t>HSRP Configuration Guide</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pt-BR" sz="1100" u="none" strike="noStrike" kern="1200" cap="none" spc="0" normalizeH="0" baseline="0">
                          <a:ln>
                            <a:noFill/>
                          </a:ln>
                          <a:solidFill>
                            <a:srgbClr val="000000"/>
                          </a:solidFill>
                          <a:effectLst/>
                          <a:uLnTx/>
                          <a:uFillTx/>
                        </a:rPr>
                        <a:t>Recommended</a:t>
                      </a:r>
                    </a:p>
                  </a:txBody>
                  <a:tcPr marL="68580" marR="68580" marT="34290" marB="34290" anchor="ctr"/>
                </a:tc>
                <a:extLst>
                  <a:ext uri="{0D108BD9-81ED-4DB2-BD59-A6C34878D82A}">
                    <a16:rowId xmlns:a16="http://schemas.microsoft.com/office/drawing/2014/main" val="2582900979"/>
                  </a:ext>
                </a:extLst>
              </a:tr>
            </a:tbl>
          </a:graphicData>
        </a:graphic>
      </p:graphicFrame>
    </p:spTree>
    <p:custDataLst>
      <p:tags r:id="rId1"/>
    </p:custDataLst>
    <p:extLst>
      <p:ext uri="{BB962C8B-B14F-4D97-AF65-F5344CB8AC3E}">
        <p14:creationId xmlns:p14="http://schemas.microsoft.com/office/powerpoint/2010/main" val="2145273728"/>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pt-BR"/>
              <a:t>Module 9: Best Practices</a:t>
            </a:r>
          </a:p>
        </p:txBody>
      </p:sp>
      <p:sp>
        <p:nvSpPr>
          <p:cNvPr id="11266" name="Rectangle 34"/>
          <p:cNvSpPr>
            <a:spLocks noGrp="1" noChangeArrowheads="1"/>
          </p:cNvSpPr>
          <p:nvPr>
            <p:ph idx="1"/>
          </p:nvPr>
        </p:nvSpPr>
        <p:spPr>
          <a:xfrm>
            <a:off x="145357" y="684644"/>
            <a:ext cx="8853286" cy="4155319"/>
          </a:xfrm>
        </p:spPr>
        <p:txBody>
          <a:bodyPr/>
          <a:lstStyle/>
          <a:p>
            <a:pPr marL="0" indent="0" rtl="0">
              <a:lnSpc>
                <a:spcPct val="85000"/>
              </a:lnSpc>
              <a:spcBef>
                <a:spcPct val="30000"/>
              </a:spcBef>
              <a:buNone/>
            </a:pPr>
            <a:r>
              <a:rPr lang="pt-BR" sz="1400"/>
              <a:t>Prior to teaching Module 9, the instructor should:</a:t>
            </a:r>
          </a:p>
          <a:p>
            <a:pPr rtl="0">
              <a:lnSpc>
                <a:spcPct val="85000"/>
              </a:lnSpc>
              <a:spcBef>
                <a:spcPct val="30000"/>
              </a:spcBef>
              <a:buFont typeface="Arial" panose="020B0604020202020204" pitchFamily="34" charset="0"/>
              <a:buChar char="•"/>
            </a:pPr>
            <a:r>
              <a:rPr lang="pt-BR" sz="1400"/>
              <a:t>Review the activities and assessments for this module.</a:t>
            </a:r>
          </a:p>
          <a:p>
            <a:pPr rtl="0">
              <a:lnSpc>
                <a:spcPct val="85000"/>
              </a:lnSpc>
              <a:spcBef>
                <a:spcPct val="30000"/>
              </a:spcBef>
              <a:buFont typeface="Arial" panose="020B0604020202020204" pitchFamily="34" charset="0"/>
              <a:buChar char="•"/>
            </a:pPr>
            <a:r>
              <a:rPr lang="pt-BR" sz="1400"/>
              <a:t>Try to include as many questions as possible to keep students engaged during classroom presentation.</a:t>
            </a:r>
          </a:p>
          <a:p>
            <a:pPr rtl="0">
              <a:lnSpc>
                <a:spcPct val="85000"/>
              </a:lnSpc>
              <a:spcBef>
                <a:spcPct val="30000"/>
              </a:spcBef>
              <a:buFont typeface="Arial" panose="020B0604020202020204" pitchFamily="34" charset="0"/>
              <a:buChar char="•"/>
            </a:pPr>
            <a:r>
              <a:rPr lang="pt-BR" sz="1400"/>
              <a:t>After this Module, the Available and Reliable Networks Exam is available, covering Modules 7-9.</a:t>
            </a:r>
          </a:p>
          <a:p>
            <a:pPr marL="0" indent="0" rtl="0">
              <a:lnSpc>
                <a:spcPct val="85000"/>
              </a:lnSpc>
              <a:spcBef>
                <a:spcPct val="30000"/>
              </a:spcBef>
              <a:buNone/>
            </a:pPr>
            <a:r>
              <a:rPr lang="pt-BR" sz="1400"/>
              <a:t>Topic 9.1</a:t>
            </a:r>
          </a:p>
          <a:p>
            <a:pPr lvl="1" rtl="0">
              <a:lnSpc>
                <a:spcPct val="85000"/>
              </a:lnSpc>
              <a:spcBef>
                <a:spcPct val="30000"/>
              </a:spcBef>
            </a:pPr>
            <a:r>
              <a:rPr lang="pt-BR"/>
              <a:t>Ask the students or have a class discussion</a:t>
            </a:r>
          </a:p>
          <a:p>
            <a:pPr lvl="2" rtl="0">
              <a:lnSpc>
                <a:spcPct val="85000"/>
              </a:lnSpc>
              <a:spcBef>
                <a:spcPct val="30000"/>
              </a:spcBef>
            </a:pPr>
            <a:r>
              <a:rPr lang="pt-BR" sz="1400"/>
              <a:t>What happens if the default gateway of your host went down?</a:t>
            </a:r>
          </a:p>
          <a:p>
            <a:pPr lvl="2" rtl="0">
              <a:lnSpc>
                <a:spcPct val="85000"/>
              </a:lnSpc>
              <a:spcBef>
                <a:spcPct val="30000"/>
              </a:spcBef>
            </a:pPr>
            <a:r>
              <a:rPr lang="pt-BR" sz="1400"/>
              <a:t>What would happen if there were two possible default gateways, but the one your host connected to went down?</a:t>
            </a:r>
          </a:p>
          <a:p>
            <a:pPr marL="0" indent="0" rtl="0">
              <a:lnSpc>
                <a:spcPct val="85000"/>
              </a:lnSpc>
              <a:spcBef>
                <a:spcPct val="30000"/>
              </a:spcBef>
              <a:buNone/>
            </a:pPr>
            <a:r>
              <a:rPr lang="pt-BR" sz="1400"/>
              <a:t>Topic 9.2</a:t>
            </a:r>
          </a:p>
          <a:p>
            <a:pPr lvl="1" rtl="0">
              <a:lnSpc>
                <a:spcPct val="85000"/>
              </a:lnSpc>
              <a:spcBef>
                <a:spcPct val="30000"/>
              </a:spcBef>
            </a:pPr>
            <a:r>
              <a:rPr lang="pt-BR"/>
              <a:t>Ask the students or have a class discussion</a:t>
            </a:r>
          </a:p>
          <a:p>
            <a:pPr lvl="2" rtl="0">
              <a:lnSpc>
                <a:spcPct val="85000"/>
              </a:lnSpc>
              <a:spcBef>
                <a:spcPct val="30000"/>
              </a:spcBef>
            </a:pPr>
            <a:r>
              <a:rPr lang="pt-BR" sz="1400"/>
              <a:t>How do you think two routers could provide a consistent default gateway to LAN hosts?</a:t>
            </a:r>
          </a:p>
          <a:p>
            <a:pPr lvl="2" rtl="0">
              <a:lnSpc>
                <a:spcPct val="85000"/>
              </a:lnSpc>
              <a:spcBef>
                <a:spcPct val="30000"/>
              </a:spcBef>
            </a:pPr>
            <a:r>
              <a:rPr lang="pt-BR" sz="1400"/>
              <a:t>How does HSRP operate?</a:t>
            </a:r>
          </a:p>
          <a:p>
            <a:pPr>
              <a:lnSpc>
                <a:spcPct val="85000"/>
              </a:lnSpc>
              <a:spcBef>
                <a:spcPct val="30000"/>
              </a:spcBef>
              <a:buFont typeface="Arial" panose="020B0604020202020204" pitchFamily="34" charset="0"/>
              <a:buChar char="•"/>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custDataLst>
      <p:tags r:id="rId1"/>
    </p:custDataLst>
    <p:extLst>
      <p:ext uri="{BB962C8B-B14F-4D97-AF65-F5344CB8AC3E}">
        <p14:creationId xmlns:p14="http://schemas.microsoft.com/office/powerpoint/2010/main" val="2109317603"/>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a:xfrm>
            <a:off x="469497" y="3809526"/>
            <a:ext cx="2368954" cy="902174"/>
          </a:xfrm>
        </p:spPr>
        <p:txBody>
          <a:bodyPr/>
          <a:lstStyle/>
          <a:p>
            <a:pPr rtl="0"/>
            <a:r>
              <a:rPr lang="pt-BR">
                <a:solidFill>
                  <a:schemeClr val="accent5">
                    <a:lumMod val="40000"/>
                    <a:lumOff val="60000"/>
                  </a:schemeClr>
                </a:solidFill>
              </a:rPr>
              <a:t>Switching, Routing, e Wireless Essentials v7.0 (SRWE)</a:t>
            </a:r>
          </a:p>
          <a:p>
            <a:endParaRPr lang="en-US" dirty="0"/>
          </a:p>
        </p:txBody>
      </p:sp>
      <p:sp>
        <p:nvSpPr>
          <p:cNvPr id="6" name="Title 5"/>
          <p:cNvSpPr>
            <a:spLocks noGrp="1"/>
          </p:cNvSpPr>
          <p:nvPr>
            <p:ph type="ctrTitle"/>
          </p:nvPr>
        </p:nvSpPr>
        <p:spPr>
          <a:xfrm>
            <a:off x="469497" y="2316480"/>
            <a:ext cx="6672708" cy="1080143"/>
          </a:xfrm>
        </p:spPr>
        <p:txBody>
          <a:bodyPr/>
          <a:lstStyle/>
          <a:p>
            <a:pPr rtl="0"/>
            <a:r>
              <a:rPr lang="pt-BR">
                <a:solidFill>
                  <a:schemeClr val="accent5">
                    <a:lumMod val="40000"/>
                    <a:lumOff val="60000"/>
                  </a:schemeClr>
                </a:solidFill>
              </a:rPr>
              <a:t>Módulo 9: Conceitos FHRP</a:t>
            </a:r>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rtl="0" eaLnBrk="1" hangingPunct="1"/>
            <a:r>
              <a:rPr lang="pt-BR"/>
              <a:t>Objetivos do módulo</a:t>
            </a:r>
          </a:p>
        </p:txBody>
      </p:sp>
      <p:sp>
        <p:nvSpPr>
          <p:cNvPr id="2" name="Content Placeholder 1">
            <a:extLst>
              <a:ext uri="{FF2B5EF4-FFF2-40B4-BE49-F238E27FC236}">
                <a16:creationId xmlns:a16="http://schemas.microsoft.com/office/drawing/2014/main" id="{578E99C3-C6EF-8348-99C6-8024418DDEF2}"/>
              </a:ext>
            </a:extLst>
          </p:cNvPr>
          <p:cNvSpPr>
            <a:spLocks noGrp="1"/>
          </p:cNvSpPr>
          <p:nvPr>
            <p:ph idx="1"/>
          </p:nvPr>
        </p:nvSpPr>
        <p:spPr>
          <a:xfrm>
            <a:off x="144065" y="798944"/>
            <a:ext cx="8853286" cy="757551"/>
          </a:xfrm>
        </p:spPr>
        <p:txBody>
          <a:bodyPr/>
          <a:lstStyle/>
          <a:p>
            <a:pPr marL="0" lvl="0" indent="0" defTabSz="914400" rtl="0" eaLnBrk="0" hangingPunct="0">
              <a:spcBef>
                <a:spcPct val="0"/>
              </a:spcBef>
              <a:spcAft>
                <a:spcPct val="0"/>
              </a:spcAft>
              <a:buClrTx/>
              <a:buSzTx/>
              <a:buNone/>
            </a:pPr>
            <a:r>
              <a:rPr lang="pt-BR" sz="1400" b="1">
                <a:solidFill>
                  <a:schemeClr val="tx1"/>
                </a:solidFill>
                <a:ea typeface="Calibri" panose="020F0502020204030204" pitchFamily="34" charset="0"/>
                <a:cs typeface="Calibri" panose="020F0502020204030204" pitchFamily="34" charset="0"/>
              </a:rPr>
              <a:t>Título do Módulo: </a:t>
            </a:r>
            <a:r>
              <a:rPr lang="pt-BR" sz="1400">
                <a:solidFill>
                  <a:schemeClr val="tx1"/>
                </a:solidFill>
                <a:ea typeface="Calibri" panose="020F0502020204030204" pitchFamily="34" charset="0"/>
                <a:cs typeface="Calibri" panose="020F0502020204030204" pitchFamily="34" charset="0"/>
              </a:rPr>
              <a:t>Conceitos de FHRP</a:t>
            </a:r>
          </a:p>
          <a:p>
            <a:pPr marL="0" lvl="0" indent="0" defTabSz="914400" eaLnBrk="0" hangingPunct="0">
              <a:spcBef>
                <a:spcPct val="0"/>
              </a:spcBef>
              <a:spcAft>
                <a:spcPct val="0"/>
              </a:spcAft>
              <a:buClrTx/>
              <a:buSzTx/>
              <a:buNone/>
            </a:pPr>
            <a:endParaRPr lang="en-US" altLang="en-US" sz="1400" dirty="0">
              <a:solidFill>
                <a:schemeClr val="tx1"/>
              </a:solidFill>
            </a:endParaRPr>
          </a:p>
          <a:p>
            <a:pPr marL="0" lvl="0" indent="0" defTabSz="914400" rtl="0" eaLnBrk="0" hangingPunct="0">
              <a:spcBef>
                <a:spcPct val="0"/>
              </a:spcBef>
              <a:spcAft>
                <a:spcPct val="0"/>
              </a:spcAft>
              <a:buClrTx/>
              <a:buSzTx/>
              <a:buNone/>
            </a:pPr>
            <a:r>
              <a:rPr lang="pt-BR" sz="1400" b="1">
                <a:solidFill>
                  <a:schemeClr val="tx1"/>
                </a:solidFill>
                <a:ea typeface="Calibri" panose="020F0502020204030204" pitchFamily="34" charset="0"/>
                <a:cs typeface="Calibri" panose="020F0502020204030204" pitchFamily="34" charset="0"/>
              </a:rPr>
              <a:t>Objetivo do Módulo</a:t>
            </a:r>
            <a:r>
              <a:rPr lang="pt-BR" sz="1400">
                <a:solidFill>
                  <a:schemeClr val="tx1"/>
                </a:solidFill>
                <a:ea typeface="Calibri" panose="020F0502020204030204" pitchFamily="34" charset="0"/>
                <a:cs typeface="Calibri" panose="020F0502020204030204" pitchFamily="34" charset="0"/>
              </a:rPr>
              <a:t>:</a:t>
            </a:r>
            <a:r>
              <a:rPr lang="pt-BR" sz="1400"/>
              <a:t> Explicar como os FHRPs oferecem serviços de gateway padrão em uma rede redundante.</a:t>
            </a:r>
          </a:p>
        </p:txBody>
      </p:sp>
      <p:graphicFrame>
        <p:nvGraphicFramePr>
          <p:cNvPr id="3" name="Table 2">
            <a:extLst>
              <a:ext uri="{FF2B5EF4-FFF2-40B4-BE49-F238E27FC236}">
                <a16:creationId xmlns:a16="http://schemas.microsoft.com/office/drawing/2014/main" id="{2203BE17-8BB3-DF41-A2CF-06DE014D1956}"/>
              </a:ext>
            </a:extLst>
          </p:cNvPr>
          <p:cNvGraphicFramePr>
            <a:graphicFrameLocks noGrp="1"/>
          </p:cNvGraphicFramePr>
          <p:nvPr>
            <p:extLst>
              <p:ext uri="{D42A27DB-BD31-4B8C-83A1-F6EECF244321}">
                <p14:modId xmlns:p14="http://schemas.microsoft.com/office/powerpoint/2010/main" val="211649682"/>
              </p:ext>
            </p:extLst>
          </p:nvPr>
        </p:nvGraphicFramePr>
        <p:xfrm>
          <a:off x="655782" y="2095848"/>
          <a:ext cx="7555085" cy="1263650"/>
        </p:xfrm>
        <a:graphic>
          <a:graphicData uri="http://schemas.openxmlformats.org/drawingml/2006/table">
            <a:tbl>
              <a:tblPr firstRow="1" bandRow="1">
                <a:tableStyleId>{5C22544A-7EE6-4342-B048-85BDC9FD1C3A}</a:tableStyleId>
              </a:tblPr>
              <a:tblGrid>
                <a:gridCol w="3225845">
                  <a:extLst>
                    <a:ext uri="{9D8B030D-6E8A-4147-A177-3AD203B41FA5}">
                      <a16:colId xmlns:a16="http://schemas.microsoft.com/office/drawing/2014/main" val="2579019526"/>
                    </a:ext>
                  </a:extLst>
                </a:gridCol>
                <a:gridCol w="4329240">
                  <a:extLst>
                    <a:ext uri="{9D8B030D-6E8A-4147-A177-3AD203B41FA5}">
                      <a16:colId xmlns:a16="http://schemas.microsoft.com/office/drawing/2014/main" val="1764220437"/>
                    </a:ext>
                  </a:extLst>
                </a:gridCol>
              </a:tblGrid>
              <a:tr h="370840">
                <a:tc>
                  <a:txBody>
                    <a:bodyPr/>
                    <a:lstStyle/>
                    <a:p>
                      <a:pPr algn="l" rtl="0" fontAlgn="ctr"/>
                      <a:r>
                        <a:rPr lang="pt-BR" b="1">
                          <a:effectLst/>
                        </a:rPr>
                        <a:t>Título do Tópico</a:t>
                      </a:r>
                    </a:p>
                  </a:txBody>
                  <a:tcPr marL="47625" marR="47625" marT="47625" marB="47625" anchor="ctr"/>
                </a:tc>
                <a:tc>
                  <a:txBody>
                    <a:bodyPr/>
                    <a:lstStyle/>
                    <a:p>
                      <a:pPr algn="l" rtl="0" fontAlgn="ctr"/>
                      <a:r>
                        <a:rPr lang="pt-BR" b="1">
                          <a:effectLst/>
                        </a:rPr>
                        <a:t>Objetivo do Tópico</a:t>
                      </a:r>
                    </a:p>
                  </a:txBody>
                  <a:tcPr marL="47625" marR="47625" marT="47625" marB="47625" anchor="ctr"/>
                </a:tc>
                <a:extLst>
                  <a:ext uri="{0D108BD9-81ED-4DB2-BD59-A6C34878D82A}">
                    <a16:rowId xmlns:a16="http://schemas.microsoft.com/office/drawing/2014/main" val="742401779"/>
                  </a:ext>
                </a:extLst>
              </a:tr>
              <a:tr h="370840">
                <a:tc>
                  <a:txBody>
                    <a:bodyPr/>
                    <a:lstStyle/>
                    <a:p>
                      <a:pPr rtl="0" fontAlgn="ctr"/>
                      <a:r>
                        <a:rPr lang="pt-BR" b="1">
                          <a:solidFill>
                            <a:schemeClr val="bg1"/>
                          </a:solidFill>
                          <a:effectLst/>
                        </a:rPr>
                        <a:t>First Hop Redundancy Protocols (FHRP)</a:t>
                      </a:r>
                    </a:p>
                  </a:txBody>
                  <a:tcPr marL="47625" marR="47625" marT="47625" marB="47625" anchor="ctr">
                    <a:solidFill>
                      <a:schemeClr val="accent1"/>
                    </a:solidFill>
                  </a:tcPr>
                </a:tc>
                <a:tc>
                  <a:txBody>
                    <a:bodyPr/>
                    <a:lstStyle/>
                    <a:p>
                      <a:pPr rtl="0" fontAlgn="ctr"/>
                      <a:r>
                        <a:rPr lang="pt-BR" b="0">
                          <a:effectLst/>
                        </a:rPr>
                        <a:t>Explicar a finalidade e a operação dos diferentes tipos de FHRP.</a:t>
                      </a:r>
                    </a:p>
                  </a:txBody>
                  <a:tcPr marL="47625" marR="47625" marT="47625" marB="47625" anchor="ctr"/>
                </a:tc>
                <a:extLst>
                  <a:ext uri="{0D108BD9-81ED-4DB2-BD59-A6C34878D82A}">
                    <a16:rowId xmlns:a16="http://schemas.microsoft.com/office/drawing/2014/main" val="3150950737"/>
                  </a:ext>
                </a:extLst>
              </a:tr>
              <a:tr h="370840">
                <a:tc>
                  <a:txBody>
                    <a:bodyPr/>
                    <a:lstStyle/>
                    <a:p>
                      <a:pPr rtl="0" fontAlgn="ctr"/>
                      <a:r>
                        <a:rPr lang="pt-BR" b="1">
                          <a:solidFill>
                            <a:schemeClr val="bg1"/>
                          </a:solidFill>
                          <a:effectLst/>
                        </a:rPr>
                        <a:t>HSRP</a:t>
                      </a:r>
                    </a:p>
                  </a:txBody>
                  <a:tcPr marL="47625" marR="47625" marT="47625" marB="47625" anchor="ctr">
                    <a:solidFill>
                      <a:schemeClr val="accent1"/>
                    </a:solidFill>
                  </a:tcPr>
                </a:tc>
                <a:tc>
                  <a:txBody>
                    <a:bodyPr/>
                    <a:lstStyle/>
                    <a:p>
                      <a:pPr rtl="0" fontAlgn="ctr"/>
                      <a:r>
                        <a:rPr lang="pt-BR" b="0">
                          <a:effectLst/>
                        </a:rPr>
                        <a:t>Explicar como o HSRP funciona.</a:t>
                      </a:r>
                    </a:p>
                  </a:txBody>
                  <a:tcPr marL="47625" marR="47625" marT="47625" marB="47625" anchor="ctr"/>
                </a:tc>
                <a:extLst>
                  <a:ext uri="{0D108BD9-81ED-4DB2-BD59-A6C34878D82A}">
                    <a16:rowId xmlns:a16="http://schemas.microsoft.com/office/drawing/2014/main" val="2772085455"/>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5666</TotalTime>
  <Words>2897</Words>
  <Application>Microsoft Office PowerPoint</Application>
  <PresentationFormat>On-screen Show (16:9)</PresentationFormat>
  <Paragraphs>275</Paragraphs>
  <Slides>26</Slides>
  <Notes>24</Notes>
  <HiddenSlides>7</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Default Theme</vt:lpstr>
      <vt:lpstr>Módulo 9: Conceitos FHRP</vt:lpstr>
      <vt:lpstr>Instructor Materials – Module 9 Planning Guide</vt:lpstr>
      <vt:lpstr>What to Expect in this Module</vt:lpstr>
      <vt:lpstr>What to Expect in this Module (Cont.)</vt:lpstr>
      <vt:lpstr>Check Your Understanding</vt:lpstr>
      <vt:lpstr>Module 9: Activities</vt:lpstr>
      <vt:lpstr>Module 9: Best Practices</vt:lpstr>
      <vt:lpstr>Módulo 9: Conceitos FHRP</vt:lpstr>
      <vt:lpstr>Objetivos do módulo</vt:lpstr>
      <vt:lpstr>9.1 First Hop Redundancy Protocols</vt:lpstr>
      <vt:lpstr>Protocolos de Redundância de Primeiro Salto  Limitações do gateway padrão</vt:lpstr>
      <vt:lpstr>Redundância de roteador  de protocolo de redundância de primeiro salto</vt:lpstr>
      <vt:lpstr>Redundância de roteador de protocolo de  redundância de primeiro salto (cont.)</vt:lpstr>
      <vt:lpstr>Protocolos de redundância de primeiro salto  Passaos para detecção de falhas</vt:lpstr>
      <vt:lpstr>Protocolos de redundância de primeiro salto  Opções FHRP </vt:lpstr>
      <vt:lpstr>9,2 HSRP</vt:lpstr>
      <vt:lpstr>HSRP HSRP Overview</vt:lpstr>
      <vt:lpstr>HSRP HSRP Priority and Preemption</vt:lpstr>
      <vt:lpstr>HSRP HSRP Priority and Preemption (Cont.)</vt:lpstr>
      <vt:lpstr>HSRP HSRP States and Times</vt:lpstr>
      <vt:lpstr>9.3 Module Practice and Quiz</vt:lpstr>
      <vt:lpstr>Module Practice and Quiz What Did I Learn In This Module?</vt:lpstr>
      <vt:lpstr>Módulo Prática e Quiz O que aprendi neste módulo? (continuação)</vt:lpstr>
      <vt:lpstr>Module Practice and Quiz Packet Tracer – HSRP Configuration Guide</vt:lpstr>
      <vt:lpstr>Module 9: FHRP Concepts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Sue Livingston -X (suliving - UNICON INC at Cisco)</cp:lastModifiedBy>
  <cp:revision>426</cp:revision>
  <dcterms:created xsi:type="dcterms:W3CDTF">2019-10-18T06:21:22Z</dcterms:created>
  <dcterms:modified xsi:type="dcterms:W3CDTF">2020-06-08T02:31:31Z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