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tags/tag1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1"/>
  </p:notesMasterIdLst>
  <p:sldIdLst>
    <p:sldId id="513" r:id="rId2"/>
    <p:sldId id="730" r:id="rId3"/>
    <p:sldId id="1070" r:id="rId4"/>
    <p:sldId id="1071" r:id="rId5"/>
    <p:sldId id="1053" r:id="rId6"/>
    <p:sldId id="763" r:id="rId7"/>
    <p:sldId id="1052" r:id="rId8"/>
    <p:sldId id="1069" r:id="rId9"/>
    <p:sldId id="876" r:id="rId10"/>
    <p:sldId id="1090" r:id="rId11"/>
    <p:sldId id="759" r:id="rId12"/>
    <p:sldId id="1054" r:id="rId13"/>
    <p:sldId id="1091" r:id="rId14"/>
    <p:sldId id="1103" r:id="rId15"/>
    <p:sldId id="1056" r:id="rId16"/>
    <p:sldId id="1058" r:id="rId17"/>
    <p:sldId id="1092" r:id="rId18"/>
    <p:sldId id="1093" r:id="rId19"/>
    <p:sldId id="1094" r:id="rId20"/>
    <p:sldId id="1061" r:id="rId21"/>
    <p:sldId id="1095" r:id="rId22"/>
    <p:sldId id="1096" r:id="rId23"/>
    <p:sldId id="1097" r:id="rId24"/>
    <p:sldId id="1098" r:id="rId25"/>
    <p:sldId id="1099" r:id="rId26"/>
    <p:sldId id="1063" r:id="rId27"/>
    <p:sldId id="1064" r:id="rId28"/>
    <p:sldId id="1100" r:id="rId29"/>
    <p:sldId id="1104" r:id="rId30"/>
    <p:sldId id="1105" r:id="rId31"/>
    <p:sldId id="957" r:id="rId32"/>
    <p:sldId id="958" r:id="rId33"/>
    <p:sldId id="1102" r:id="rId34"/>
    <p:sldId id="1106" r:id="rId35"/>
    <p:sldId id="1107" r:id="rId36"/>
    <p:sldId id="1101" r:id="rId37"/>
    <p:sldId id="1089" r:id="rId38"/>
    <p:sldId id="874" r:id="rId39"/>
    <p:sldId id="291" r:id="rId40"/>
  </p:sldIdLst>
  <p:sldSz cx="9144000" cy="5143500" type="screen16x9"/>
  <p:notesSz cx="6858000" cy="9144000"/>
  <p:custDataLst>
    <p:tags r:id="rId4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758FBD-E7B8-5418-58C9-A888B60C2EA3}" v="5" dt="2020-06-28T23:11:20.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0340" autoAdjust="0"/>
  </p:normalViewPr>
  <p:slideViewPr>
    <p:cSldViewPr snapToGrid="0" showGuides="1">
      <p:cViewPr varScale="1">
        <p:scale>
          <a:sx n="62" d="100"/>
          <a:sy n="62" d="100"/>
        </p:scale>
        <p:origin x="1400" y="4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berto Neves Sudre Filho" userId="S::gilberto.neves@faesa.br::d3375f58-c24b-48d7-baef-871d87266953" providerId="AD" clId="Web-{3B758FBD-E7B8-5418-58C9-A888B60C2EA3}"/>
    <pc:docChg chg="modSld">
      <pc:chgData name="Gilberto Neves Sudre Filho" userId="S::gilberto.neves@faesa.br::d3375f58-c24b-48d7-baef-871d87266953" providerId="AD" clId="Web-{3B758FBD-E7B8-5418-58C9-A888B60C2EA3}" dt="2020-06-28T23:11:20.808" v="4" actId="1076"/>
      <pc:docMkLst>
        <pc:docMk/>
      </pc:docMkLst>
      <pc:sldChg chg="modSp">
        <pc:chgData name="Gilberto Neves Sudre Filho" userId="S::gilberto.neves@faesa.br::d3375f58-c24b-48d7-baef-871d87266953" providerId="AD" clId="Web-{3B758FBD-E7B8-5418-58C9-A888B60C2EA3}" dt="2020-06-28T23:11:20.808" v="4" actId="1076"/>
        <pc:sldMkLst>
          <pc:docMk/>
          <pc:sldMk cId="3737522584" sldId="1061"/>
        </pc:sldMkLst>
        <pc:graphicFrameChg chg="mod">
          <ac:chgData name="Gilberto Neves Sudre Filho" userId="S::gilberto.neves@faesa.br::d3375f58-c24b-48d7-baef-871d87266953" providerId="AD" clId="Web-{3B758FBD-E7B8-5418-58C9-A888B60C2EA3}" dt="2020-06-28T23:11:20.808" v="4" actId="1076"/>
          <ac:graphicFrameMkLst>
            <pc:docMk/>
            <pc:sldMk cId="3737522584" sldId="1061"/>
            <ac:graphicFrameMk id="7" creationId="{73BB6E86-62EB-2348-9F73-08093BACDAF3}"/>
          </ac:graphicFrameMkLst>
        </pc:graphicFrameChg>
      </pc:sldChg>
      <pc:sldChg chg="modSp">
        <pc:chgData name="Gilberto Neves Sudre Filho" userId="S::gilberto.neves@faesa.br::d3375f58-c24b-48d7-baef-871d87266953" providerId="AD" clId="Web-{3B758FBD-E7B8-5418-58C9-A888B60C2EA3}" dt="2020-06-28T23:10:48.587" v="1" actId="1076"/>
        <pc:sldMkLst>
          <pc:docMk/>
          <pc:sldMk cId="181678701" sldId="1092"/>
        </pc:sldMkLst>
        <pc:spChg chg="mod">
          <ac:chgData name="Gilberto Neves Sudre Filho" userId="S::gilberto.neves@faesa.br::d3375f58-c24b-48d7-baef-871d87266953" providerId="AD" clId="Web-{3B758FBD-E7B8-5418-58C9-A888B60C2EA3}" dt="2020-06-28T23:10:43.571" v="0" actId="1076"/>
          <ac:spMkLst>
            <pc:docMk/>
            <pc:sldMk cId="181678701" sldId="1092"/>
            <ac:spMk id="13" creationId="{17B97E3D-C6EF-4A93-B49A-A6755E6AE1C3}"/>
          </ac:spMkLst>
        </pc:spChg>
        <pc:picChg chg="mod">
          <ac:chgData name="Gilberto Neves Sudre Filho" userId="S::gilberto.neves@faesa.br::d3375f58-c24b-48d7-baef-871d87266953" providerId="AD" clId="Web-{3B758FBD-E7B8-5418-58C9-A888B60C2EA3}" dt="2020-06-28T23:10:48.587" v="1" actId="1076"/>
          <ac:picMkLst>
            <pc:docMk/>
            <pc:sldMk cId="181678701" sldId="1092"/>
            <ac:picMk id="6" creationId="{93C10989-3D4F-45C9-BEEB-776028CA1969}"/>
          </ac:picMkLst>
        </pc:picChg>
      </pc:sldChg>
      <pc:sldChg chg="modSp">
        <pc:chgData name="Gilberto Neves Sudre Filho" userId="S::gilberto.neves@faesa.br::d3375f58-c24b-48d7-baef-871d87266953" providerId="AD" clId="Web-{3B758FBD-E7B8-5418-58C9-A888B60C2EA3}" dt="2020-06-28T23:11:09.713" v="3" actId="1076"/>
        <pc:sldMkLst>
          <pc:docMk/>
          <pc:sldMk cId="3827609789" sldId="1093"/>
        </pc:sldMkLst>
        <pc:spChg chg="mod">
          <ac:chgData name="Gilberto Neves Sudre Filho" userId="S::gilberto.neves@faesa.br::d3375f58-c24b-48d7-baef-871d87266953" providerId="AD" clId="Web-{3B758FBD-E7B8-5418-58C9-A888B60C2EA3}" dt="2020-06-28T23:11:06.416" v="2" actId="1076"/>
          <ac:spMkLst>
            <pc:docMk/>
            <pc:sldMk cId="3827609789" sldId="1093"/>
            <ac:spMk id="13" creationId="{17B97E3D-C6EF-4A93-B49A-A6755E6AE1C3}"/>
          </ac:spMkLst>
        </pc:spChg>
        <pc:picChg chg="mod">
          <ac:chgData name="Gilberto Neves Sudre Filho" userId="S::gilberto.neves@faesa.br::d3375f58-c24b-48d7-baef-871d87266953" providerId="AD" clId="Web-{3B758FBD-E7B8-5418-58C9-A888B60C2EA3}" dt="2020-06-28T23:11:09.713" v="3" actId="1076"/>
          <ac:picMkLst>
            <pc:docMk/>
            <pc:sldMk cId="3827609789" sldId="1093"/>
            <ac:picMk id="6" creationId="{93C10989-3D4F-45C9-BEEB-776028CA196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10.1 - Definir configurações iniciais do roteador</a:t>
            </a:r>
          </a:p>
          <a:p>
            <a:pPr rtl="0"/>
            <a:r>
              <a:rPr lang="pt-BR"/>
              <a:t>10.1.1 - Etapas básicas da configuração de roteamento</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10.1 - Definir configurações iniciais do roteador</a:t>
            </a:r>
          </a:p>
          <a:p>
            <a:pPr rtl="0"/>
            <a:r>
              <a:rPr lang="pt-BR"/>
              <a:t>10.1.2 — Exemplo de Configuração de Roteamento Básico</a:t>
            </a:r>
          </a:p>
          <a:p>
            <a:pPr rtl="0"/>
            <a:r>
              <a:rPr lang="pt-BR"/>
              <a:t>10.1.3 - Verificador de Sintaxe — Configurar Definições Iniciais do Roteador</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98165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10.1 - Definir configurações iniciais do roteador</a:t>
            </a:r>
          </a:p>
          <a:p>
            <a:pPr rtl="0"/>
            <a:r>
              <a:rPr lang="pt-BR"/>
              <a:t>10.1.4 – Packet Tracer – Definição das configurações iniciais do roteador</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52130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Configurar interfaces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10.2.1 Configurar interfaces do roteador</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4173039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10.2.2 — Exemplo de Configuração de Interfaces de Roteador</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3790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10.2.2 — Exemplo de Configuração de Interfaces de Roteador (Cont.)</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831126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10.2.3 – Verificar a configuração da Interface</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92883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10.2.4 — Comandos de Verificação de Configuração</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045062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10.2.4 — Comandos de Verificação de Configuração (Cont.)</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60444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10.2.4 — Comandos de Verificação de Configuração (Cont.)</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3956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10.2.4 — Comandos de Verificação de Configuração (Cont.)</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907790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10.2.4 — Comandos de Verificação de Configuração (Cont.)</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44157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10.2 — Configurar interfaces</a:t>
            </a:r>
          </a:p>
          <a:p>
            <a:pPr rtl="0"/>
            <a:r>
              <a:rPr lang="pt-BR"/>
              <a:t>10.2.4 — Comandos de Verificação de Configuração (Cont.)</a:t>
            </a:r>
          </a:p>
          <a:p>
            <a:pPr rtl="0"/>
            <a:r>
              <a:rPr lang="pt-BR"/>
              <a:t>10.2.5 Verificador de Sintaxe — Configurar Interfaces</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894074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10.3 Configurar o Gateway Padrão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Basic Router Configuration</a:t>
            </a:r>
          </a:p>
          <a:p>
            <a:pPr rtl="0"/>
            <a:r>
              <a:rPr lang="pt-BR"/>
              <a:t>10.3 – Configurar o gateway padrão</a:t>
            </a:r>
          </a:p>
          <a:p>
            <a:pPr rtl="0"/>
            <a:r>
              <a:rPr lang="pt-BR"/>
              <a:t>10.3.1 - Gateway padrão em um host</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315570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10.3 – Configurar o gateway padrão</a:t>
            </a:r>
          </a:p>
          <a:p>
            <a:pPr rtl="0"/>
            <a:r>
              <a:rPr lang="pt-BR"/>
              <a:t>10.3.2 - Gateway padrão em um switch</a:t>
            </a:r>
          </a:p>
          <a:p>
            <a:pPr rtl="0"/>
            <a:r>
              <a:rPr lang="pt-BR"/>
              <a:t>10.3.3 — Verificador de Sintaxe — Configurar o Gateway Padrão</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130310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10.3 - Configurar o gateway padrão</a:t>
            </a:r>
          </a:p>
          <a:p>
            <a:pPr rtl="0"/>
            <a:r>
              <a:rPr lang="pt-BR"/>
              <a:t>10.3.4 – Packet Tracer – Conectar um roteador a uma LAN</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093664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10.3 - Configurar o gateway padrão</a:t>
            </a:r>
          </a:p>
          <a:p>
            <a:pPr rtl="0"/>
            <a:r>
              <a:rPr lang="pt-BR"/>
              <a:t>10.3.5 - Packet Tracer - Solucionar problemas de gateway padrão</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623651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10.4 -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10 - Configuração básica do roteador</a:t>
            </a:r>
          </a:p>
          <a:p>
            <a:pPr rtl="0"/>
            <a:r>
              <a:rPr lang="pt-BR"/>
              <a:t>10.4 - Módulo Prática e Quiz</a:t>
            </a:r>
          </a:p>
          <a:p>
            <a:pPr rtl="0"/>
            <a:r>
              <a:rPr lang="pt-BR"/>
              <a:t>10.4.1 — Vídeo — Diferenças de Dispositivos de Rede: Parte 1</a:t>
            </a:r>
          </a:p>
        </p:txBody>
      </p:sp>
    </p:spTree>
    <p:extLst>
      <p:ext uri="{BB962C8B-B14F-4D97-AF65-F5344CB8AC3E}">
        <p14:creationId xmlns:p14="http://schemas.microsoft.com/office/powerpoint/2010/main" val="147682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10 - Configuração básica do roteador</a:t>
            </a:r>
          </a:p>
          <a:p>
            <a:pPr rtl="0"/>
            <a:r>
              <a:rPr lang="pt-BR"/>
              <a:t>10.4 - Módulo Prática e Quiz</a:t>
            </a:r>
          </a:p>
          <a:p>
            <a:pPr rtl="0"/>
            <a:r>
              <a:rPr lang="pt-BR"/>
              <a:t>10.4.2 — Vídeo — Diferenças de Dispositivos de Rede: Parte 2</a:t>
            </a:r>
          </a:p>
        </p:txBody>
      </p:sp>
    </p:spTree>
    <p:extLst>
      <p:ext uri="{BB962C8B-B14F-4D97-AF65-F5344CB8AC3E}">
        <p14:creationId xmlns:p14="http://schemas.microsoft.com/office/powerpoint/2010/main" val="2533704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10.4 - Configurar o gateway padrão</a:t>
            </a:r>
          </a:p>
          <a:p>
            <a:pPr rtl="0"/>
            <a:r>
              <a:rPr lang="pt-BR"/>
              <a:t>10.4.3 — Tracer de Pacotes — Configuração Básica do Dispositivo</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3247973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10.4 - Configurar o gateway padrão</a:t>
            </a:r>
          </a:p>
          <a:p>
            <a:pPr rtl="0"/>
            <a:r>
              <a:rPr lang="pt-BR"/>
              <a:t>10.4.4 - Laboratório - Crie uma rede de switches e roteadores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14921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10 - Configuração básica do roteador</a:t>
            </a:r>
          </a:p>
          <a:p>
            <a:pPr rtl="0"/>
            <a:r>
              <a:rPr lang="pt-BR"/>
              <a:t>10.4 - Módulo Prática e Quiz</a:t>
            </a:r>
          </a:p>
          <a:p>
            <a:pPr rtl="0"/>
            <a:r>
              <a:rPr lang="pt-BR"/>
              <a:t>10.4.5 - O que eu aprendi neste módulo?</a:t>
            </a:r>
          </a:p>
        </p:txBody>
      </p:sp>
    </p:spTree>
    <p:extLst>
      <p:ext uri="{BB962C8B-B14F-4D97-AF65-F5344CB8AC3E}">
        <p14:creationId xmlns:p14="http://schemas.microsoft.com/office/powerpoint/2010/main" val="2606168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10 - Configuração básica do roteador</a:t>
            </a:r>
          </a:p>
          <a:p>
            <a:pPr rtl="0"/>
            <a:r>
              <a:rPr lang="pt-BR"/>
              <a:t>10.4 - Módulo Prática e Quiz</a:t>
            </a:r>
          </a:p>
          <a:p>
            <a:pPr rtl="0"/>
            <a:r>
              <a:rPr lang="pt-BR"/>
              <a:t>10.4.5 - O que aprendi neste módulo (cont.)?</a:t>
            </a:r>
          </a:p>
        </p:txBody>
      </p:sp>
    </p:spTree>
    <p:extLst>
      <p:ext uri="{BB962C8B-B14F-4D97-AF65-F5344CB8AC3E}">
        <p14:creationId xmlns:p14="http://schemas.microsoft.com/office/powerpoint/2010/main" val="2707434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38</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buFontTx/>
              <a:buNone/>
            </a:pPr>
            <a:r>
              <a:rPr lang="pt-BR" b="0" baseline="0"/>
              <a:t>Introdução às redes v</a:t>
            </a:r>
            <a:r>
              <a:rPr lang="pt-BR" b="0"/>
              <a:t>7.0 (ITN)</a:t>
            </a:r>
          </a:p>
          <a:p>
            <a:pPr rtl="0"/>
            <a:r>
              <a:rPr lang="pt-BR"/>
              <a:t>Módulo 10: Configuração básica do roteador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10 - Configuração básica do roteador</a:t>
            </a:r>
          </a:p>
          <a:p>
            <a:pPr rtl="0">
              <a:buFontTx/>
              <a:buNone/>
            </a:pPr>
            <a:r>
              <a:rPr lang="pt-BR"/>
              <a:t>10.0.2- O que vou aprender neste módulo?</a:t>
            </a: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10 - Configuração básica do roteador</a:t>
            </a:r>
          </a:p>
          <a:p>
            <a:pPr rtl="0"/>
            <a:r>
              <a:rPr lang="pt-BR"/>
              <a:t>10.1 Definir configurações iniciais do roteador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10: Configuração básica do roteador</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Introdução às redes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do módulo: </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Configuração básica do roteador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pt-B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do módulo</a:t>
            </a:r>
            <a:r>
              <a:rPr kumimoji="0" lang="pt-B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pt-BR" sz="1600">
                <a:latin typeface="+mn-lt"/>
                <a:ea typeface="Calibri" panose="020F0502020204030204" pitchFamily="34" charset="0"/>
                <a:cs typeface="Calibri" panose="020F0502020204030204" pitchFamily="34" charset="0"/>
              </a:rPr>
              <a:t>Implementar configurações iniciais em um roteador e dispositivos finais.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825932762"/>
              </p:ext>
            </p:extLst>
          </p:nvPr>
        </p:nvGraphicFramePr>
        <p:xfrm>
          <a:off x="880345" y="2118939"/>
          <a:ext cx="6980904" cy="1481903"/>
        </p:xfrm>
        <a:graphic>
          <a:graphicData uri="http://schemas.openxmlformats.org/drawingml/2006/table">
            <a:tbl>
              <a:tblPr firstRow="1" firstCol="1" bandRow="1">
                <a:tableStyleId>{5C22544A-7EE6-4342-B048-85BDC9FD1C3A}</a:tableStyleId>
              </a:tblPr>
              <a:tblGrid>
                <a:gridCol w="3490452">
                  <a:extLst>
                    <a:ext uri="{9D8B030D-6E8A-4147-A177-3AD203B41FA5}">
                      <a16:colId xmlns:a16="http://schemas.microsoft.com/office/drawing/2014/main" val="1523797708"/>
                    </a:ext>
                  </a:extLst>
                </a:gridCol>
                <a:gridCol w="3490452">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pt-BR" sz="1200">
                          <a:effectLst/>
                        </a:rPr>
                        <a:t>Título do Tópico</a:t>
                      </a:r>
                    </a:p>
                  </a:txBody>
                  <a:tcPr marL="68580" marR="68580" marT="0" marB="0"/>
                </a:tc>
                <a:tc>
                  <a:txBody>
                    <a:bodyPr/>
                    <a:lstStyle/>
                    <a:p>
                      <a:pPr marL="0" marR="0" rtl="0">
                        <a:lnSpc>
                          <a:spcPct val="107000"/>
                        </a:lnSpc>
                        <a:spcBef>
                          <a:spcPts val="0"/>
                        </a:spcBef>
                        <a:spcAft>
                          <a:spcPts val="0"/>
                        </a:spcAft>
                      </a:pPr>
                      <a:r>
                        <a:rPr lang="pt-BR" sz="1200">
                          <a:effectLst/>
                        </a:rPr>
                        <a:t>Objetivo do Tópico</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pt-BR" sz="1200">
                          <a:effectLst/>
                        </a:rPr>
                        <a:t>Configurar definições iniciais do roteador</a:t>
                      </a:r>
                    </a:p>
                  </a:txBody>
                  <a:tcPr marL="68580" marR="68580" marT="0" marB="0"/>
                </a:tc>
                <a:tc>
                  <a:txBody>
                    <a:bodyPr/>
                    <a:lstStyle/>
                    <a:p>
                      <a:pPr marL="0" marR="0" rtl="0">
                        <a:lnSpc>
                          <a:spcPct val="107000"/>
                        </a:lnSpc>
                        <a:spcBef>
                          <a:spcPts val="0"/>
                        </a:spcBef>
                        <a:spcAft>
                          <a:spcPts val="0"/>
                        </a:spcAft>
                      </a:pPr>
                      <a:r>
                        <a:rPr lang="pt-BR" sz="1200">
                          <a:effectLst/>
                        </a:rPr>
                        <a:t>Defina as configurações iniciais em um roteador Cisco IOS.</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pt-BR" sz="1200">
                          <a:effectLst/>
                        </a:rPr>
                        <a:t>Configurar interfaces</a:t>
                      </a:r>
                    </a:p>
                  </a:txBody>
                  <a:tcPr marL="68580" marR="68580" marT="0" marB="0"/>
                </a:tc>
                <a:tc>
                  <a:txBody>
                    <a:bodyPr/>
                    <a:lstStyle/>
                    <a:p>
                      <a:pPr marL="0" marR="0" rtl="0">
                        <a:lnSpc>
                          <a:spcPct val="107000"/>
                        </a:lnSpc>
                        <a:spcBef>
                          <a:spcPts val="0"/>
                        </a:spcBef>
                        <a:spcAft>
                          <a:spcPts val="0"/>
                        </a:spcAft>
                      </a:pPr>
                      <a:r>
                        <a:rPr lang="pt-BR" sz="1200">
                          <a:effectLst/>
                        </a:rPr>
                        <a:t>Configurar duas interfaces ativas em um roteador Cisco IOS.</a:t>
                      </a:r>
                    </a:p>
                  </a:txBody>
                  <a:tcPr marL="68580" marR="68580" marT="0" marB="0"/>
                </a:tc>
                <a:extLst>
                  <a:ext uri="{0D108BD9-81ED-4DB2-BD59-A6C34878D82A}">
                    <a16:rowId xmlns:a16="http://schemas.microsoft.com/office/drawing/2014/main" val="1435904258"/>
                  </a:ext>
                </a:extLst>
              </a:tr>
              <a:tr h="444151">
                <a:tc>
                  <a:txBody>
                    <a:bodyPr/>
                    <a:lstStyle/>
                    <a:p>
                      <a:pPr marL="0" marR="0" rtl="0">
                        <a:lnSpc>
                          <a:spcPct val="107000"/>
                        </a:lnSpc>
                        <a:spcBef>
                          <a:spcPts val="0"/>
                        </a:spcBef>
                        <a:spcAft>
                          <a:spcPts val="0"/>
                        </a:spcAft>
                      </a:pPr>
                      <a:r>
                        <a:rPr lang="pt-BR" sz="1200">
                          <a:effectLst/>
                        </a:rPr>
                        <a:t>Configurar o gateway padrão</a:t>
                      </a:r>
                    </a:p>
                  </a:txBody>
                  <a:tcPr marL="68580" marR="68580" marT="0" marB="0"/>
                </a:tc>
                <a:tc>
                  <a:txBody>
                    <a:bodyPr/>
                    <a:lstStyle/>
                    <a:p>
                      <a:pPr marL="0" marR="0" rtl="0">
                        <a:lnSpc>
                          <a:spcPct val="107000"/>
                        </a:lnSpc>
                        <a:spcBef>
                          <a:spcPts val="0"/>
                        </a:spcBef>
                        <a:spcAft>
                          <a:spcPts val="0"/>
                        </a:spcAft>
                      </a:pPr>
                      <a:r>
                        <a:rPr lang="pt-BR" sz="1200">
                          <a:effectLst/>
                        </a:rPr>
                        <a:t>Configurar dispositivos para que usem o gateway padrão.</a:t>
                      </a: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49938957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10.1 Definir configurações iniciais do roteador</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ajustes iniciais </a:t>
            </a:r>
            <a:br>
              <a:rPr lang="en-US" dirty="0"/>
            </a:br>
            <a:r>
              <a:rPr lang="pt-BR" sz="2400"/>
              <a:t>Etapas de configuração básica do roteador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19"/>
            <a:ext cx="3265419" cy="3517076"/>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Configurar o nome do dispositivo.</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Proteger o modo EXEC privilegiado.</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Proteger o modo EXEC usuário.</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Proteger o acesso remoto Telnet/SSH</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Criptografe todas as senhas em texto simples.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600">
                <a:solidFill>
                  <a:srgbClr val="000000"/>
                </a:solidFill>
              </a:rPr>
              <a:t>Forneça notificação legal e salve a configuração.</a:t>
            </a:r>
          </a:p>
        </p:txBody>
      </p:sp>
      <p:sp>
        <p:nvSpPr>
          <p:cNvPr id="2" name="TextBox 1">
            <a:extLst>
              <a:ext uri="{FF2B5EF4-FFF2-40B4-BE49-F238E27FC236}">
                <a16:creationId xmlns:a16="http://schemas.microsoft.com/office/drawing/2014/main" id="{ECC2C7B6-BFA0-4414-A9FD-310FB45A4012}"/>
              </a:ext>
            </a:extLst>
          </p:cNvPr>
          <p:cNvSpPr txBox="1"/>
          <p:nvPr/>
        </p:nvSpPr>
        <p:spPr>
          <a:xfrm>
            <a:off x="3798284" y="855419"/>
            <a:ext cx="4913744" cy="276999"/>
          </a:xfrm>
          <a:prstGeom prst="rect">
            <a:avLst/>
          </a:prstGeom>
          <a:solidFill>
            <a:srgbClr val="000000"/>
          </a:solidFill>
        </p:spPr>
        <p:txBody>
          <a:bodyPr wrap="square" rtlCol="0">
            <a:spAutoFit/>
          </a:bodyPr>
          <a:lstStyle/>
          <a:p>
            <a:pPr rtl="0"/>
            <a:r>
              <a:rPr lang="pt-BR" sz="1200">
                <a:solidFill>
                  <a:schemeClr val="bg1"/>
                </a:solidFill>
                <a:latin typeface="Courier New" panose="02070309020205020404" pitchFamily="49" charset="0"/>
                <a:cs typeface="Courier New" panose="02070309020205020404" pitchFamily="49" charset="0"/>
              </a:rPr>
              <a:t>Router(config)# </a:t>
            </a:r>
            <a:r>
              <a:rPr lang="pt-BR" sz="1200" b="1">
                <a:solidFill>
                  <a:schemeClr val="bg1"/>
                </a:solidFill>
                <a:latin typeface="Courier New" panose="02070309020205020404" pitchFamily="49" charset="0"/>
                <a:cs typeface="Courier New" panose="02070309020205020404" pitchFamily="49" charset="0"/>
              </a:rPr>
              <a:t>hostname </a:t>
            </a:r>
            <a:r>
              <a:rPr lang="pt-BR" sz="1200" i="1">
                <a:solidFill>
                  <a:schemeClr val="bg1"/>
                </a:solidFill>
                <a:latin typeface="Courier New" panose="02070309020205020404" pitchFamily="49" charset="0"/>
                <a:cs typeface="Courier New" panose="02070309020205020404" pitchFamily="49" charset="0"/>
              </a:rPr>
              <a:t>hostname</a:t>
            </a:r>
          </a:p>
        </p:txBody>
      </p:sp>
      <p:sp>
        <p:nvSpPr>
          <p:cNvPr id="6" name="TextBox 5">
            <a:extLst>
              <a:ext uri="{FF2B5EF4-FFF2-40B4-BE49-F238E27FC236}">
                <a16:creationId xmlns:a16="http://schemas.microsoft.com/office/drawing/2014/main" id="{43E8BC38-AC68-4E30-A757-4BD5691E2755}"/>
              </a:ext>
            </a:extLst>
          </p:cNvPr>
          <p:cNvSpPr txBox="1"/>
          <p:nvPr/>
        </p:nvSpPr>
        <p:spPr>
          <a:xfrm>
            <a:off x="3798284" y="1256000"/>
            <a:ext cx="4913744" cy="276999"/>
          </a:xfrm>
          <a:prstGeom prst="rect">
            <a:avLst/>
          </a:prstGeom>
          <a:solidFill>
            <a:srgbClr val="000000"/>
          </a:solidFill>
        </p:spPr>
        <p:txBody>
          <a:bodyPr wrap="square" rtlCol="0">
            <a:spAutoFit/>
          </a:bodyPr>
          <a:lstStyle/>
          <a:p>
            <a:pPr rtl="0"/>
            <a:r>
              <a:rPr lang="pt-BR" sz="1200">
                <a:solidFill>
                  <a:schemeClr val="bg1"/>
                </a:solidFill>
                <a:latin typeface="Courier New" panose="02070309020205020404" pitchFamily="49" charset="0"/>
                <a:cs typeface="Courier New" panose="02070309020205020404" pitchFamily="49" charset="0"/>
              </a:rPr>
              <a:t>Router(config)# </a:t>
            </a:r>
            <a:r>
              <a:rPr lang="pt-BR" sz="1200" b="1">
                <a:solidFill>
                  <a:schemeClr val="bg1"/>
                </a:solidFill>
                <a:latin typeface="Courier New" panose="02070309020205020404" pitchFamily="49" charset="0"/>
                <a:cs typeface="Courier New" panose="02070309020205020404" pitchFamily="49" charset="0"/>
              </a:rPr>
              <a:t>enable secret </a:t>
            </a:r>
            <a:r>
              <a:rPr lang="pt-BR" sz="1200" i="1">
                <a:solidFill>
                  <a:schemeClr val="bg1"/>
                </a:solidFill>
                <a:latin typeface="Courier New" panose="02070309020205020404" pitchFamily="49" charset="0"/>
                <a:cs typeface="Courier New" panose="02070309020205020404" pitchFamily="49" charset="0"/>
              </a:rPr>
              <a:t>password</a:t>
            </a:r>
          </a:p>
        </p:txBody>
      </p:sp>
      <p:sp>
        <p:nvSpPr>
          <p:cNvPr id="7" name="TextBox 6">
            <a:extLst>
              <a:ext uri="{FF2B5EF4-FFF2-40B4-BE49-F238E27FC236}">
                <a16:creationId xmlns:a16="http://schemas.microsoft.com/office/drawing/2014/main" id="{E3C42215-AFFA-4B80-8518-0228983486B9}"/>
              </a:ext>
            </a:extLst>
          </p:cNvPr>
          <p:cNvSpPr txBox="1"/>
          <p:nvPr/>
        </p:nvSpPr>
        <p:spPr>
          <a:xfrm>
            <a:off x="3798284" y="1656581"/>
            <a:ext cx="4913744" cy="646331"/>
          </a:xfrm>
          <a:prstGeom prst="rect">
            <a:avLst/>
          </a:prstGeom>
          <a:solidFill>
            <a:srgbClr val="000000"/>
          </a:solidFill>
        </p:spPr>
        <p:txBody>
          <a:bodyPr wrap="square" rtlCol="0">
            <a:spAutoFit/>
          </a:bodyPr>
          <a:lstStyle/>
          <a:p>
            <a:pPr rtl="0"/>
            <a:r>
              <a:rPr lang="pt-BR" sz="1200">
                <a:solidFill>
                  <a:schemeClr val="bg1"/>
                </a:solidFill>
                <a:latin typeface="Courier New" panose="02070309020205020404" pitchFamily="49" charset="0"/>
                <a:cs typeface="Courier New" panose="02070309020205020404" pitchFamily="49" charset="0"/>
              </a:rPr>
              <a:t>Router(config)# </a:t>
            </a:r>
            <a:r>
              <a:rPr lang="pt-BR" sz="1200" b="1">
                <a:solidFill>
                  <a:schemeClr val="bg1"/>
                </a:solidFill>
                <a:latin typeface="Courier New" panose="02070309020205020404" pitchFamily="49" charset="0"/>
                <a:cs typeface="Courier New" panose="02070309020205020404" pitchFamily="49" charset="0"/>
              </a:rPr>
              <a:t>line console 0</a:t>
            </a:r>
          </a:p>
          <a:p>
            <a:pPr rtl="0"/>
            <a:r>
              <a:rPr lang="pt-BR" sz="1200">
                <a:solidFill>
                  <a:schemeClr val="bg1"/>
                </a:solidFill>
                <a:latin typeface="Courier New" panose="02070309020205020404" pitchFamily="49" charset="0"/>
                <a:cs typeface="Courier New" panose="02070309020205020404" pitchFamily="49" charset="0"/>
              </a:rPr>
              <a:t>Router(config-line)# password </a:t>
            </a:r>
            <a:r>
              <a:rPr lang="pt-BR" sz="1200" i="1">
                <a:solidFill>
                  <a:schemeClr val="bg1"/>
                </a:solidFill>
                <a:latin typeface="Courier New" panose="02070309020205020404" pitchFamily="49" charset="0"/>
                <a:cs typeface="Courier New" panose="02070309020205020404" pitchFamily="49" charset="0"/>
              </a:rPr>
              <a:t>password</a:t>
            </a:r>
          </a:p>
          <a:p>
            <a:pPr rtl="0"/>
            <a:r>
              <a:rPr lang="pt-BR" sz="1200">
                <a:solidFill>
                  <a:schemeClr val="bg1"/>
                </a:solidFill>
                <a:latin typeface="Courier New" panose="02070309020205020404" pitchFamily="49" charset="0"/>
                <a:cs typeface="Courier New" panose="02070309020205020404" pitchFamily="49" charset="0"/>
              </a:rPr>
              <a:t>Router(config-line)# login</a:t>
            </a:r>
          </a:p>
        </p:txBody>
      </p:sp>
      <p:sp>
        <p:nvSpPr>
          <p:cNvPr id="8" name="TextBox 7">
            <a:extLst>
              <a:ext uri="{FF2B5EF4-FFF2-40B4-BE49-F238E27FC236}">
                <a16:creationId xmlns:a16="http://schemas.microsoft.com/office/drawing/2014/main" id="{FE2CA5BC-EB52-4F1C-9E7F-0082B26780ED}"/>
              </a:ext>
            </a:extLst>
          </p:cNvPr>
          <p:cNvSpPr txBox="1"/>
          <p:nvPr/>
        </p:nvSpPr>
        <p:spPr>
          <a:xfrm>
            <a:off x="3798284" y="2413242"/>
            <a:ext cx="4926349" cy="830997"/>
          </a:xfrm>
          <a:prstGeom prst="rect">
            <a:avLst/>
          </a:prstGeom>
          <a:solidFill>
            <a:srgbClr val="000000"/>
          </a:solidFill>
        </p:spPr>
        <p:txBody>
          <a:bodyPr wrap="none" rtlCol="0">
            <a:spAutoFit/>
          </a:bodyPr>
          <a:lstStyle/>
          <a:p>
            <a:pPr rtl="0"/>
            <a:r>
              <a:rPr lang="pt-BR" sz="1200">
                <a:solidFill>
                  <a:schemeClr val="bg1"/>
                </a:solidFill>
                <a:latin typeface="Courier New" panose="02070309020205020404" pitchFamily="49" charset="0"/>
                <a:cs typeface="Courier New" panose="02070309020205020404" pitchFamily="49" charset="0"/>
              </a:rPr>
              <a:t>Router(config)# </a:t>
            </a:r>
            <a:r>
              <a:rPr lang="pt-BR" sz="1200" b="1">
                <a:solidFill>
                  <a:schemeClr val="bg1"/>
                </a:solidFill>
                <a:latin typeface="Courier New" panose="02070309020205020404" pitchFamily="49" charset="0"/>
                <a:cs typeface="Courier New" panose="02070309020205020404" pitchFamily="49" charset="0"/>
              </a:rPr>
              <a:t>line vty 0 4</a:t>
            </a:r>
          </a:p>
          <a:p>
            <a:pPr rtl="0"/>
            <a:r>
              <a:rPr lang="pt-BR" sz="1200">
                <a:solidFill>
                  <a:schemeClr val="bg1"/>
                </a:solidFill>
                <a:latin typeface="Courier New" panose="02070309020205020404" pitchFamily="49" charset="0"/>
                <a:cs typeface="Courier New" panose="02070309020205020404" pitchFamily="49" charset="0"/>
              </a:rPr>
              <a:t>Router(config-line)# password </a:t>
            </a:r>
            <a:r>
              <a:rPr lang="pt-BR" sz="1200" i="1">
                <a:solidFill>
                  <a:schemeClr val="bg1"/>
                </a:solidFill>
                <a:latin typeface="Courier New" panose="02070309020205020404" pitchFamily="49" charset="0"/>
                <a:cs typeface="Courier New" panose="02070309020205020404" pitchFamily="49" charset="0"/>
              </a:rPr>
              <a:t>password</a:t>
            </a:r>
          </a:p>
          <a:p>
            <a:pPr rtl="0"/>
            <a:r>
              <a:rPr lang="pt-BR" sz="1200">
                <a:solidFill>
                  <a:schemeClr val="bg1"/>
                </a:solidFill>
                <a:latin typeface="Courier New" panose="02070309020205020404" pitchFamily="49" charset="0"/>
                <a:cs typeface="Courier New" panose="02070309020205020404" pitchFamily="49" charset="0"/>
              </a:rPr>
              <a:t>Router(config-line)# login</a:t>
            </a:r>
          </a:p>
          <a:p>
            <a:pPr rtl="0"/>
            <a:r>
              <a:rPr lang="pt-BR" sz="1200">
                <a:solidFill>
                  <a:schemeClr val="bg1"/>
                </a:solidFill>
                <a:latin typeface="Courier New" panose="02070309020205020404" pitchFamily="49" charset="0"/>
                <a:cs typeface="Courier New" panose="02070309020205020404" pitchFamily="49" charset="0"/>
              </a:rPr>
              <a:t>Router(config-line)# transport input {ssh | telnet}</a:t>
            </a:r>
          </a:p>
        </p:txBody>
      </p:sp>
      <p:sp>
        <p:nvSpPr>
          <p:cNvPr id="9" name="TextBox 8">
            <a:extLst>
              <a:ext uri="{FF2B5EF4-FFF2-40B4-BE49-F238E27FC236}">
                <a16:creationId xmlns:a16="http://schemas.microsoft.com/office/drawing/2014/main" id="{C917E84C-919C-4F49-B88F-D6C32C285E08}"/>
              </a:ext>
            </a:extLst>
          </p:cNvPr>
          <p:cNvSpPr txBox="1"/>
          <p:nvPr/>
        </p:nvSpPr>
        <p:spPr>
          <a:xfrm>
            <a:off x="3798284" y="3352472"/>
            <a:ext cx="4913744" cy="276999"/>
          </a:xfrm>
          <a:prstGeom prst="rect">
            <a:avLst/>
          </a:prstGeom>
          <a:solidFill>
            <a:srgbClr val="000000"/>
          </a:solidFill>
        </p:spPr>
        <p:txBody>
          <a:bodyPr wrap="square" rtlCol="0">
            <a:spAutoFit/>
          </a:bodyPr>
          <a:lstStyle/>
          <a:p>
            <a:pPr rtl="0"/>
            <a:r>
              <a:rPr lang="pt-BR" sz="1200">
                <a:solidFill>
                  <a:schemeClr val="bg1"/>
                </a:solidFill>
                <a:latin typeface="Courier New" panose="02070309020205020404" pitchFamily="49" charset="0"/>
                <a:cs typeface="Courier New" panose="02070309020205020404" pitchFamily="49" charset="0"/>
              </a:rPr>
              <a:t>Router(config)# </a:t>
            </a:r>
            <a:r>
              <a:rPr lang="pt-BR" sz="1200" b="1">
                <a:solidFill>
                  <a:schemeClr val="bg1"/>
                </a:solidFill>
                <a:latin typeface="Courier New" panose="02070309020205020404" pitchFamily="49" charset="0"/>
                <a:cs typeface="Courier New" panose="02070309020205020404" pitchFamily="49" charset="0"/>
              </a:rPr>
              <a:t>service password encryption</a:t>
            </a:r>
          </a:p>
        </p:txBody>
      </p:sp>
      <p:sp>
        <p:nvSpPr>
          <p:cNvPr id="10" name="TextBox 9">
            <a:extLst>
              <a:ext uri="{FF2B5EF4-FFF2-40B4-BE49-F238E27FC236}">
                <a16:creationId xmlns:a16="http://schemas.microsoft.com/office/drawing/2014/main" id="{17CA1035-A981-4284-92B3-0FB302E7DAF6}"/>
              </a:ext>
            </a:extLst>
          </p:cNvPr>
          <p:cNvSpPr txBox="1"/>
          <p:nvPr/>
        </p:nvSpPr>
        <p:spPr>
          <a:xfrm>
            <a:off x="3798284" y="3737302"/>
            <a:ext cx="4913744" cy="646331"/>
          </a:xfrm>
          <a:prstGeom prst="rect">
            <a:avLst/>
          </a:prstGeom>
          <a:solidFill>
            <a:srgbClr val="000000"/>
          </a:solidFill>
        </p:spPr>
        <p:txBody>
          <a:bodyPr wrap="square" rtlCol="0">
            <a:spAutoFit/>
          </a:bodyPr>
          <a:lstStyle/>
          <a:p>
            <a:pPr rtl="0"/>
            <a:r>
              <a:rPr lang="pt-BR" sz="1200">
                <a:solidFill>
                  <a:schemeClr val="bg1"/>
                </a:solidFill>
                <a:latin typeface="Courier New" panose="02070309020205020404" pitchFamily="49" charset="0"/>
                <a:cs typeface="Courier New" panose="02070309020205020404" pitchFamily="49" charset="0"/>
              </a:rPr>
              <a:t>Router(config)# </a:t>
            </a:r>
            <a:r>
              <a:rPr lang="pt-BR" sz="1200" b="1">
                <a:solidFill>
                  <a:schemeClr val="bg1"/>
                </a:solidFill>
                <a:latin typeface="Courier New" panose="02070309020205020404" pitchFamily="49" charset="0"/>
                <a:cs typeface="Courier New" panose="02070309020205020404" pitchFamily="49" charset="0"/>
              </a:rPr>
              <a:t>banner motd </a:t>
            </a:r>
            <a:r>
              <a:rPr lang="pt-BR" sz="1200" b="1" i="1">
                <a:solidFill>
                  <a:schemeClr val="bg1"/>
                </a:solidFill>
                <a:latin typeface="Courier New" panose="02070309020205020404" pitchFamily="49" charset="0"/>
                <a:cs typeface="Courier New" panose="02070309020205020404" pitchFamily="49" charset="0"/>
              </a:rPr>
              <a:t># message #</a:t>
            </a:r>
          </a:p>
          <a:p>
            <a:pPr rtl="0"/>
            <a:r>
              <a:rPr lang="pt-BR" sz="1200">
                <a:solidFill>
                  <a:schemeClr val="bg1"/>
                </a:solidFill>
                <a:latin typeface="Courier New" panose="02070309020205020404" pitchFamily="49" charset="0"/>
                <a:cs typeface="Courier New" panose="02070309020205020404" pitchFamily="49" charset="0"/>
              </a:rPr>
              <a:t>Router(config)# end</a:t>
            </a:r>
          </a:p>
          <a:p>
            <a:pPr rtl="0"/>
            <a:r>
              <a:rPr lang="pt-BR" sz="1200">
                <a:solidFill>
                  <a:schemeClr val="bg1"/>
                </a:solidFill>
                <a:latin typeface="Courier New" panose="02070309020205020404" pitchFamily="49" charset="0"/>
                <a:cs typeface="Courier New" panose="02070309020205020404" pitchFamily="49" charset="0"/>
              </a:rPr>
              <a:t>Router# copy running-config startup-config</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Definir configurações iniciais do roteador </a:t>
            </a:r>
            <a:br>
              <a:rPr lang="en-US" dirty="0"/>
            </a:br>
            <a:r>
              <a:rPr lang="pt-BR" sz="2400"/>
              <a:t>Exemplo de configuração básica do roteador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9"/>
            <a:ext cx="3135194" cy="611640"/>
          </a:xfrm>
        </p:spPr>
        <p:txBody>
          <a:bodyPr/>
          <a:lstStyle/>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500">
                <a:solidFill>
                  <a:srgbClr val="000000"/>
                </a:solidFill>
              </a:rPr>
              <a:t>Comandos para configuração básica do roteador no R1.</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500">
                <a:solidFill>
                  <a:srgbClr val="000000"/>
                </a:solidFill>
              </a:rPr>
              <a:t>A configuração é salva na NVRAM.</a:t>
            </a:r>
          </a:p>
        </p:txBody>
      </p:sp>
      <p:sp>
        <p:nvSpPr>
          <p:cNvPr id="2" name="TextBox 1">
            <a:extLst>
              <a:ext uri="{FF2B5EF4-FFF2-40B4-BE49-F238E27FC236}">
                <a16:creationId xmlns:a16="http://schemas.microsoft.com/office/drawing/2014/main" id="{ECC2C7B6-BFA0-4414-A9FD-310FB45A4012}"/>
              </a:ext>
            </a:extLst>
          </p:cNvPr>
          <p:cNvSpPr txBox="1"/>
          <p:nvPr/>
        </p:nvSpPr>
        <p:spPr>
          <a:xfrm>
            <a:off x="3818374" y="855419"/>
            <a:ext cx="4893654" cy="3600986"/>
          </a:xfrm>
          <a:prstGeom prst="rect">
            <a:avLst/>
          </a:prstGeom>
          <a:solidFill>
            <a:srgbClr val="000000"/>
          </a:solidFill>
        </p:spPr>
        <p:txBody>
          <a:bodyPr wrap="square" rtlCol="0">
            <a:spAutoFit/>
          </a:bodyPr>
          <a:lstStyle/>
          <a:p>
            <a:pPr rtl="0"/>
            <a:r>
              <a:rPr lang="pt-BR" sz="1200">
                <a:solidFill>
                  <a:schemeClr val="bg1"/>
                </a:solidFill>
                <a:latin typeface="Courier New" panose="02070309020205020404" pitchFamily="49" charset="0"/>
                <a:cs typeface="Courier New" panose="02070309020205020404" pitchFamily="49" charset="0"/>
              </a:rPr>
              <a:t>R1(config)# </a:t>
            </a:r>
            <a:r>
              <a:rPr lang="pt-BR" sz="1200" b="1">
                <a:solidFill>
                  <a:schemeClr val="bg1"/>
                </a:solidFill>
                <a:latin typeface="Courier New" panose="02070309020205020404" pitchFamily="49" charset="0"/>
                <a:cs typeface="Courier New" panose="02070309020205020404" pitchFamily="49" charset="0"/>
              </a:rPr>
              <a:t>hostname R1</a:t>
            </a:r>
          </a:p>
          <a:p>
            <a:pPr rtl="0"/>
            <a:r>
              <a:rPr lang="pt-BR" sz="1200">
                <a:solidFill>
                  <a:schemeClr val="bg1"/>
                </a:solidFill>
                <a:latin typeface="Courier New" panose="02070309020205020404" pitchFamily="49" charset="0"/>
                <a:cs typeface="Courier New" panose="02070309020205020404" pitchFamily="49" charset="0"/>
              </a:rPr>
              <a:t>R1(config)# </a:t>
            </a:r>
            <a:r>
              <a:rPr lang="pt-BR" sz="1200" b="1">
                <a:solidFill>
                  <a:schemeClr val="bg1"/>
                </a:solidFill>
                <a:latin typeface="Courier New" panose="02070309020205020404" pitchFamily="49" charset="0"/>
                <a:cs typeface="Courier New" panose="02070309020205020404" pitchFamily="49" charset="0"/>
              </a:rPr>
              <a:t>enable secret class</a:t>
            </a:r>
          </a:p>
          <a:p>
            <a:pPr rtl="0"/>
            <a:r>
              <a:rPr lang="pt-BR" sz="1200">
                <a:solidFill>
                  <a:schemeClr val="bg1"/>
                </a:solidFill>
                <a:latin typeface="Courier New" panose="02070309020205020404" pitchFamily="49" charset="0"/>
                <a:cs typeface="Courier New" panose="02070309020205020404" pitchFamily="49" charset="0"/>
              </a:rPr>
              <a:t>R1(config)#</a:t>
            </a:r>
            <a:r>
              <a:rPr lang="pt-BR" sz="1200" b="1">
                <a:solidFill>
                  <a:schemeClr val="bg1"/>
                </a:solidFill>
                <a:latin typeface="Courier New" panose="02070309020205020404" pitchFamily="49" charset="0"/>
                <a:cs typeface="Courier New" panose="02070309020205020404" pitchFamily="49" charset="0"/>
              </a:rPr>
              <a:t>line console 0</a:t>
            </a:r>
          </a:p>
          <a:p>
            <a:pPr rtl="0"/>
            <a:r>
              <a:rPr lang="pt-BR" sz="1200">
                <a:solidFill>
                  <a:schemeClr val="bg1"/>
                </a:solidFill>
                <a:latin typeface="Courier New" panose="02070309020205020404" pitchFamily="49" charset="0"/>
                <a:cs typeface="Courier New" panose="02070309020205020404" pitchFamily="49" charset="0"/>
              </a:rPr>
              <a:t>R1(config-line)# </a:t>
            </a:r>
            <a:r>
              <a:rPr lang="pt-BR" sz="1200" b="1">
                <a:solidFill>
                  <a:schemeClr val="bg1"/>
                </a:solidFill>
                <a:latin typeface="Courier New" panose="02070309020205020404" pitchFamily="49" charset="0"/>
                <a:cs typeface="Courier New" panose="02070309020205020404" pitchFamily="49" charset="0"/>
              </a:rPr>
              <a:t>password cisco</a:t>
            </a:r>
          </a:p>
          <a:p>
            <a:pPr rtl="0"/>
            <a:r>
              <a:rPr lang="pt-BR" sz="1200">
                <a:solidFill>
                  <a:schemeClr val="bg1"/>
                </a:solidFill>
                <a:latin typeface="Courier New" panose="02070309020205020404" pitchFamily="49" charset="0"/>
                <a:cs typeface="Courier New" panose="02070309020205020404" pitchFamily="49" charset="0"/>
              </a:rPr>
              <a:t>R1(config-line)#</a:t>
            </a:r>
            <a:r>
              <a:rPr lang="pt-BR" sz="1200" b="1">
                <a:solidFill>
                  <a:schemeClr val="bg1"/>
                </a:solidFill>
                <a:latin typeface="Courier New" panose="02070309020205020404" pitchFamily="49" charset="0"/>
                <a:cs typeface="Courier New" panose="02070309020205020404" pitchFamily="49" charset="0"/>
              </a:rPr>
              <a:t>login</a:t>
            </a:r>
          </a:p>
          <a:p>
            <a:pPr rtl="0"/>
            <a:r>
              <a:rPr lang="pt-BR" sz="1200">
                <a:solidFill>
                  <a:schemeClr val="bg1"/>
                </a:solidFill>
                <a:latin typeface="Courier New" panose="02070309020205020404" pitchFamily="49" charset="0"/>
                <a:cs typeface="Courier New" panose="02070309020205020404" pitchFamily="49" charset="0"/>
              </a:rPr>
              <a:t>R1</a:t>
            </a:r>
            <a:r>
              <a:rPr lang="pt-BR" sz="1200" b="1">
                <a:solidFill>
                  <a:schemeClr val="bg1"/>
                </a:solidFill>
                <a:latin typeface="Courier New" panose="02070309020205020404" pitchFamily="49" charset="0"/>
                <a:cs typeface="Courier New" panose="02070309020205020404" pitchFamily="49" charset="0"/>
              </a:rPr>
              <a:t>(</a:t>
            </a:r>
            <a:r>
              <a:rPr lang="pt-BR" sz="1200">
                <a:solidFill>
                  <a:schemeClr val="bg1"/>
                </a:solidFill>
                <a:latin typeface="Courier New" panose="02070309020205020404" pitchFamily="49" charset="0"/>
                <a:cs typeface="Courier New" panose="02070309020205020404" pitchFamily="49" charset="0"/>
              </a:rPr>
              <a:t>config-line)# </a:t>
            </a:r>
            <a:r>
              <a:rPr lang="pt-BR" sz="1200" b="1">
                <a:solidFill>
                  <a:schemeClr val="bg1"/>
                </a:solidFill>
                <a:latin typeface="Courier New" panose="02070309020205020404" pitchFamily="49" charset="0"/>
                <a:cs typeface="Courier New" panose="02070309020205020404" pitchFamily="49" charset="0"/>
              </a:rPr>
              <a:t>line vty 0 4</a:t>
            </a:r>
          </a:p>
          <a:p>
            <a:pPr rtl="0"/>
            <a:r>
              <a:rPr lang="pt-BR" sz="1200">
                <a:solidFill>
                  <a:schemeClr val="bg1"/>
                </a:solidFill>
                <a:latin typeface="Courier New" panose="02070309020205020404" pitchFamily="49" charset="0"/>
                <a:cs typeface="Courier New" panose="02070309020205020404" pitchFamily="49" charset="0"/>
              </a:rPr>
              <a:t>R1(config-line)# </a:t>
            </a:r>
            <a:r>
              <a:rPr lang="pt-BR" sz="1200" b="1">
                <a:solidFill>
                  <a:schemeClr val="bg1"/>
                </a:solidFill>
                <a:latin typeface="Courier New" panose="02070309020205020404" pitchFamily="49" charset="0"/>
                <a:cs typeface="Courier New" panose="02070309020205020404" pitchFamily="49" charset="0"/>
              </a:rPr>
              <a:t>password cisco</a:t>
            </a:r>
          </a:p>
          <a:p>
            <a:pPr rtl="0"/>
            <a:r>
              <a:rPr lang="pt-BR" sz="1200">
                <a:solidFill>
                  <a:schemeClr val="bg1"/>
                </a:solidFill>
                <a:latin typeface="Courier New" panose="02070309020205020404" pitchFamily="49" charset="0"/>
                <a:cs typeface="Courier New" panose="02070309020205020404" pitchFamily="49" charset="0"/>
              </a:rPr>
              <a:t>R1(config-line)#</a:t>
            </a:r>
            <a:r>
              <a:rPr lang="pt-BR" sz="1200" b="1">
                <a:solidFill>
                  <a:schemeClr val="bg1"/>
                </a:solidFill>
                <a:latin typeface="Courier New" panose="02070309020205020404" pitchFamily="49" charset="0"/>
                <a:cs typeface="Courier New" panose="02070309020205020404" pitchFamily="49" charset="0"/>
              </a:rPr>
              <a:t>login</a:t>
            </a:r>
          </a:p>
          <a:p>
            <a:pPr rtl="0"/>
            <a:r>
              <a:rPr lang="pt-BR" sz="1200">
                <a:solidFill>
                  <a:schemeClr val="bg1"/>
                </a:solidFill>
                <a:latin typeface="Courier New" panose="02070309020205020404" pitchFamily="49" charset="0"/>
                <a:cs typeface="Courier New" panose="02070309020205020404" pitchFamily="49" charset="0"/>
              </a:rPr>
              <a:t>R1(config-line)# </a:t>
            </a:r>
            <a:r>
              <a:rPr lang="pt-BR" sz="1200" b="1">
                <a:solidFill>
                  <a:schemeClr val="bg1"/>
                </a:solidFill>
                <a:latin typeface="Courier New" panose="02070309020205020404" pitchFamily="49" charset="0"/>
                <a:cs typeface="Courier New" panose="02070309020205020404" pitchFamily="49" charset="0"/>
              </a:rPr>
              <a:t>transport input ssh telnet</a:t>
            </a:r>
          </a:p>
          <a:p>
            <a:pPr rtl="0"/>
            <a:r>
              <a:rPr lang="pt-BR" sz="1200">
                <a:solidFill>
                  <a:schemeClr val="bg1"/>
                </a:solidFill>
                <a:latin typeface="Courier New" panose="02070309020205020404" pitchFamily="49" charset="0"/>
                <a:cs typeface="Courier New" panose="02070309020205020404" pitchFamily="49" charset="0"/>
              </a:rPr>
              <a:t>R1(config-line)# </a:t>
            </a:r>
            <a:r>
              <a:rPr lang="pt-BR" sz="1200" b="1">
                <a:solidFill>
                  <a:schemeClr val="bg1"/>
                </a:solidFill>
                <a:latin typeface="Courier New" panose="02070309020205020404" pitchFamily="49" charset="0"/>
                <a:cs typeface="Courier New" panose="02070309020205020404" pitchFamily="49" charset="0"/>
              </a:rPr>
              <a:t>exit</a:t>
            </a:r>
          </a:p>
          <a:p>
            <a:pPr rtl="0"/>
            <a:r>
              <a:rPr lang="pt-BR" sz="1200">
                <a:solidFill>
                  <a:schemeClr val="bg1"/>
                </a:solidFill>
                <a:latin typeface="Courier New" panose="02070309020205020404" pitchFamily="49" charset="0"/>
                <a:cs typeface="Courier New" panose="02070309020205020404" pitchFamily="49" charset="0"/>
              </a:rPr>
              <a:t>R1(config)# </a:t>
            </a:r>
            <a:r>
              <a:rPr lang="pt-BR" sz="1200" b="1">
                <a:solidFill>
                  <a:schemeClr val="bg1"/>
                </a:solidFill>
                <a:latin typeface="Courier New" panose="02070309020205020404" pitchFamily="49" charset="0"/>
                <a:cs typeface="Courier New" panose="02070309020205020404" pitchFamily="49" charset="0"/>
              </a:rPr>
              <a:t>service password encryption</a:t>
            </a:r>
          </a:p>
          <a:p>
            <a:pPr rtl="0"/>
            <a:r>
              <a:rPr lang="pt-BR" sz="1200">
                <a:solidFill>
                  <a:schemeClr val="bg1"/>
                </a:solidFill>
                <a:latin typeface="Courier New" panose="02070309020205020404" pitchFamily="49" charset="0"/>
                <a:cs typeface="Courier New" panose="02070309020205020404" pitchFamily="49" charset="0"/>
              </a:rPr>
              <a:t>R1(config)# </a:t>
            </a:r>
            <a:r>
              <a:rPr lang="pt-BR" sz="1200" b="1">
                <a:solidFill>
                  <a:schemeClr val="bg1"/>
                </a:solidFill>
                <a:latin typeface="Courier New" panose="02070309020205020404" pitchFamily="49" charset="0"/>
                <a:cs typeface="Courier New" panose="02070309020205020404" pitchFamily="49" charset="0"/>
              </a:rPr>
              <a:t>banner motd #</a:t>
            </a:r>
          </a:p>
          <a:p>
            <a:pPr rtl="0"/>
            <a:r>
              <a:rPr lang="pt-BR" sz="1200">
                <a:solidFill>
                  <a:schemeClr val="bg1"/>
                </a:solidFill>
                <a:latin typeface="Courier New" panose="02070309020205020404" pitchFamily="49" charset="0"/>
                <a:cs typeface="Courier New" panose="02070309020205020404" pitchFamily="49" charset="0"/>
              </a:rPr>
              <a:t>Digite a mensagem de texto. End with a new line and the #</a:t>
            </a:r>
          </a:p>
          <a:p>
            <a:pPr rtl="0"/>
            <a:r>
              <a:rPr lang="pt-BR" sz="1200">
                <a:solidFill>
                  <a:schemeClr val="bg1"/>
                </a:solidFill>
                <a:latin typeface="Courier New" panose="02070309020205020404" pitchFamily="49" charset="0"/>
                <a:cs typeface="Courier New" panose="02070309020205020404" pitchFamily="49" charset="0"/>
              </a:rPr>
              <a:t>*********************************************** </a:t>
            </a:r>
          </a:p>
          <a:p>
            <a:pPr rtl="0"/>
            <a:r>
              <a:rPr lang="pt-BR" sz="1200">
                <a:solidFill>
                  <a:schemeClr val="bg1"/>
                </a:solidFill>
                <a:latin typeface="Courier New" panose="02070309020205020404" pitchFamily="49" charset="0"/>
                <a:cs typeface="Courier New" panose="02070309020205020404" pitchFamily="49" charset="0"/>
              </a:rPr>
              <a:t>AVISO: O acesso não autorizado é proibido!</a:t>
            </a:r>
          </a:p>
          <a:p>
            <a:pPr rtl="0"/>
            <a:r>
              <a:rPr lang="pt-BR" sz="1200">
                <a:solidFill>
                  <a:schemeClr val="bg1"/>
                </a:solidFill>
                <a:latin typeface="Courier New" panose="02070309020205020404" pitchFamily="49" charset="0"/>
                <a:cs typeface="Courier New" panose="02070309020205020404" pitchFamily="49" charset="0"/>
              </a:rPr>
              <a:t>**********************************************</a:t>
            </a:r>
          </a:p>
          <a:p>
            <a:pPr rtl="0"/>
            <a:r>
              <a:rPr lang="pt-BR" sz="1200">
                <a:solidFill>
                  <a:schemeClr val="bg1"/>
                </a:solidFill>
                <a:latin typeface="Courier New" panose="02070309020205020404" pitchFamily="49" charset="0"/>
                <a:cs typeface="Courier New" panose="02070309020205020404" pitchFamily="49" charset="0"/>
              </a:rPr>
              <a:t>R1(config)# </a:t>
            </a:r>
            <a:r>
              <a:rPr lang="pt-BR" sz="1200" b="1">
                <a:solidFill>
                  <a:schemeClr val="bg1"/>
                </a:solidFill>
                <a:latin typeface="Courier New" panose="02070309020205020404" pitchFamily="49" charset="0"/>
                <a:cs typeface="Courier New" panose="02070309020205020404" pitchFamily="49" charset="0"/>
              </a:rPr>
              <a:t>exit</a:t>
            </a:r>
          </a:p>
          <a:p>
            <a:pPr rtl="0"/>
            <a:r>
              <a:rPr lang="pt-BR" sz="1200">
                <a:solidFill>
                  <a:schemeClr val="bg1"/>
                </a:solidFill>
                <a:latin typeface="Courier New" panose="02070309020205020404" pitchFamily="49" charset="0"/>
                <a:cs typeface="Courier New" panose="02070309020205020404" pitchFamily="49" charset="0"/>
              </a:rPr>
              <a:t>R1# </a:t>
            </a:r>
            <a:r>
              <a:rPr lang="pt-BR" sz="1200" b="1">
                <a:solidFill>
                  <a:schemeClr val="bg1"/>
                </a:solidFill>
                <a:latin typeface="Courier New" panose="02070309020205020404" pitchFamily="49" charset="0"/>
                <a:cs typeface="Courier New" panose="02070309020205020404" pitchFamily="49" charset="0"/>
              </a:rPr>
              <a:t>copy running-config startup-config</a:t>
            </a:r>
          </a:p>
          <a:p>
            <a:endParaRPr lang="en-US" sz="12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Configurações iniciais do roteador</a:t>
            </a:r>
            <a:br>
              <a:rPr lang="en-US" dirty="0"/>
            </a:br>
            <a:r>
              <a:rPr lang="pt-BR" sz="2400"/>
              <a:t>Packet Tracer - Definir configurações iniciais do roteador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pt-BR" sz="1800">
                <a:solidFill>
                  <a:srgbClr val="000000"/>
                </a:solidFill>
              </a:rPr>
              <a:t>Neste Packet Tracer, você fará o seguinte: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Verifique a configuração padrão do roteador.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Configure e verifique a configuração inicial do roteador.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Salve o arquivo de configuração em execução.</a:t>
            </a: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10.2 Configurar interfaces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Configuração de interfaces</a:t>
            </a:r>
            <a:br>
              <a:rPr lang="en-US" dirty="0"/>
            </a:br>
            <a:r>
              <a:rPr lang="pt-BR" sz="2400"/>
              <a:t>Configurar interfaces de roteador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299258" y="806335"/>
            <a:ext cx="8455461" cy="590204"/>
          </a:xfrm>
        </p:spPr>
        <p:txBody>
          <a:bodyPr/>
          <a:lstStyle/>
          <a:p>
            <a:pPr marL="0" indent="0" algn="l" rtl="0"/>
            <a:r>
              <a:rPr lang="pt-BR">
                <a:solidFill>
                  <a:srgbClr val="000000"/>
                </a:solidFill>
              </a:rPr>
              <a:t>A configuração de uma interface de roteador inclui a emissão dos seguintes comandos:</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sp>
        <p:nvSpPr>
          <p:cNvPr id="5" name="Rectangle 1">
            <a:extLst>
              <a:ext uri="{FF2B5EF4-FFF2-40B4-BE49-F238E27FC236}">
                <a16:creationId xmlns:a16="http://schemas.microsoft.com/office/drawing/2014/main" id="{F3E17110-55CB-48EF-A414-A5E9B1617467}"/>
              </a:ext>
            </a:extLst>
          </p:cNvPr>
          <p:cNvSpPr>
            <a:spLocks noChangeArrowheads="1"/>
          </p:cNvSpPr>
          <p:nvPr/>
        </p:nvSpPr>
        <p:spPr bwMode="auto">
          <a:xfrm>
            <a:off x="1282972" y="1571547"/>
            <a:ext cx="6578056" cy="1015663"/>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 </a:t>
            </a:r>
            <a:r>
              <a:rPr kumimoji="0" lang="pt-B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interface</a:t>
            </a:r>
            <a:r>
              <a:rPr kumimoji="0" lang="pt-B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pt-B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type-and-number</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pt-B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pt-B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description</a:t>
            </a:r>
            <a:r>
              <a:rPr kumimoji="0" lang="pt-B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pt-B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description-text</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pt-B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pt-B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 address</a:t>
            </a:r>
            <a:r>
              <a:rPr kumimoji="0" lang="pt-B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pt-B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ipv4-address subnet-mask</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pt-B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pt-B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 address</a:t>
            </a:r>
            <a:r>
              <a:rPr kumimoji="0" lang="pt-B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r>
              <a:rPr kumimoji="0" lang="pt-BR" sz="1200" b="0" i="1" u="none" strike="noStrike" cap="none" normalizeH="0" baseline="0">
                <a:ln>
                  <a:noFill/>
                </a:ln>
                <a:solidFill>
                  <a:schemeClr val="bg1"/>
                </a:solidFill>
                <a:effectLst/>
                <a:latin typeface="Courier New" panose="02070309020205020404" pitchFamily="49" charset="0"/>
                <a:cs typeface="Courier New" panose="02070309020205020404" pitchFamily="49" charset="0"/>
              </a:rPr>
              <a:t>ipv6-address/prefix-length</a:t>
            </a:r>
            <a:br>
              <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pt-BR"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Router(config-if)# </a:t>
            </a:r>
            <a:r>
              <a:rPr kumimoji="0" lang="pt-BR" sz="1200" b="1"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no shutdown </a:t>
            </a:r>
            <a:r>
              <a:rPr kumimoji="0" lang="pt-BR" sz="9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 </a:t>
            </a:r>
          </a:p>
        </p:txBody>
      </p:sp>
      <p:sp>
        <p:nvSpPr>
          <p:cNvPr id="7" name="Content Placeholder 3">
            <a:extLst>
              <a:ext uri="{FF2B5EF4-FFF2-40B4-BE49-F238E27FC236}">
                <a16:creationId xmlns:a16="http://schemas.microsoft.com/office/drawing/2014/main" id="{694B5632-F1A8-4FC1-AA4C-612027B45A69}"/>
              </a:ext>
            </a:extLst>
          </p:cNvPr>
          <p:cNvSpPr txBox="1">
            <a:spLocks/>
          </p:cNvSpPr>
          <p:nvPr/>
        </p:nvSpPr>
        <p:spPr>
          <a:xfrm>
            <a:off x="474661" y="2932333"/>
            <a:ext cx="8280057" cy="117565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rtl="0">
              <a:buFont typeface="Arial" panose="020B0604020202020204" pitchFamily="34" charset="0"/>
              <a:buChar char="•"/>
            </a:pPr>
            <a:r>
              <a:rPr lang="pt-BR">
                <a:solidFill>
                  <a:srgbClr val="000000"/>
                </a:solidFill>
              </a:rPr>
              <a:t>É uma boa prática usar o comando </a:t>
            </a:r>
            <a:r>
              <a:rPr lang="pt-BR" b="1">
                <a:solidFill>
                  <a:srgbClr val="000000"/>
                </a:solidFill>
              </a:rPr>
              <a:t>description</a:t>
            </a:r>
            <a:r>
              <a:rPr lang="pt-BR">
                <a:solidFill>
                  <a:srgbClr val="000000"/>
                </a:solidFill>
              </a:rPr>
              <a:t> para adicionar informações sobre a rede conectada à interface.</a:t>
            </a:r>
          </a:p>
          <a:p>
            <a:pPr marL="342900" indent="-342900" algn="l" rtl="0">
              <a:buFont typeface="Arial" panose="020B0604020202020204" pitchFamily="34" charset="0"/>
              <a:buChar char="•"/>
            </a:pPr>
            <a:r>
              <a:rPr lang="pt-BR">
                <a:solidFill>
                  <a:srgbClr val="000000"/>
                </a:solidFill>
              </a:rPr>
              <a:t>O comando </a:t>
            </a:r>
            <a:r>
              <a:rPr lang="pt-BR" b="1">
                <a:solidFill>
                  <a:srgbClr val="000000"/>
                </a:solidFill>
              </a:rPr>
              <a:t>no</a:t>
            </a:r>
            <a:r>
              <a:rPr lang="pt-BR">
                <a:solidFill>
                  <a:srgbClr val="000000"/>
                </a:solidFill>
              </a:rPr>
              <a:t> </a:t>
            </a:r>
            <a:r>
              <a:rPr lang="pt-BR" b="1">
                <a:solidFill>
                  <a:srgbClr val="000000"/>
                </a:solidFill>
              </a:rPr>
              <a:t>shutdown</a:t>
            </a:r>
            <a:r>
              <a:rPr lang="pt-BR">
                <a:solidFill>
                  <a:srgbClr val="000000"/>
                </a:solidFill>
              </a:rPr>
              <a:t> ativa a interface.</a:t>
            </a:r>
          </a:p>
        </p:txBody>
      </p:sp>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interfaces</a:t>
            </a:r>
            <a:br>
              <a:rPr lang="en-US" dirty="0"/>
            </a:br>
            <a:r>
              <a:rPr lang="pt-BR" sz="2400"/>
              <a:t>Exemplo de configuração de interfaces de roteador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409279"/>
          </a:xfrm>
        </p:spPr>
        <p:txBody>
          <a:bodyPr/>
          <a:lstStyle/>
          <a:p>
            <a:pPr marL="0" indent="0" algn="l" rtl="0"/>
            <a:r>
              <a:rPr lang="pt-BR">
                <a:solidFill>
                  <a:srgbClr val="000000"/>
                </a:solidFill>
              </a:rPr>
              <a:t>Os comandos para configurar a interface G0/0/0 em R1 são mostrados aqui:</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93C10989-3D4F-45C9-BEEB-776028CA1969}"/>
              </a:ext>
            </a:extLst>
          </p:cNvPr>
          <p:cNvPicPr>
            <a:picLocks noChangeAspect="1"/>
          </p:cNvPicPr>
          <p:nvPr/>
        </p:nvPicPr>
        <p:blipFill>
          <a:blip r:embed="rId3"/>
          <a:stretch>
            <a:fillRect/>
          </a:stretch>
        </p:blipFill>
        <p:spPr>
          <a:xfrm>
            <a:off x="1420307" y="1558659"/>
            <a:ext cx="4998966" cy="1505949"/>
          </a:xfrm>
          <a:prstGeom prst="rect">
            <a:avLst/>
          </a:prstGeom>
        </p:spPr>
      </p:pic>
      <p:sp>
        <p:nvSpPr>
          <p:cNvPr id="13" name="TextBox 12">
            <a:extLst>
              <a:ext uri="{FF2B5EF4-FFF2-40B4-BE49-F238E27FC236}">
                <a16:creationId xmlns:a16="http://schemas.microsoft.com/office/drawing/2014/main" id="{17B97E3D-C6EF-4A93-B49A-A6755E6AE1C3}"/>
              </a:ext>
            </a:extLst>
          </p:cNvPr>
          <p:cNvSpPr txBox="1"/>
          <p:nvPr/>
        </p:nvSpPr>
        <p:spPr>
          <a:xfrm>
            <a:off x="958200" y="3362598"/>
            <a:ext cx="6903747" cy="1615827"/>
          </a:xfrm>
          <a:prstGeom prst="rect">
            <a:avLst/>
          </a:prstGeom>
          <a:solidFill>
            <a:srgbClr val="000000"/>
          </a:solidFill>
        </p:spPr>
        <p:txBody>
          <a:bodyPr wrap="square" rtlCol="0">
            <a:spAutoFit/>
          </a:bodyPr>
          <a:lstStyle/>
          <a:p>
            <a:pPr rtl="0"/>
            <a:r>
              <a:rPr lang="pt-BR" sz="900">
                <a:solidFill>
                  <a:schemeClr val="bg1"/>
                </a:solidFill>
                <a:latin typeface="Courier New" panose="02070309020205020404" pitchFamily="49" charset="0"/>
                <a:cs typeface="Courier New" panose="02070309020205020404" pitchFamily="49" charset="0"/>
              </a:rPr>
              <a:t>R1(config)# </a:t>
            </a:r>
            <a:r>
              <a:rPr lang="pt-BR" sz="900" b="1">
                <a:solidFill>
                  <a:schemeClr val="bg1"/>
                </a:solidFill>
                <a:latin typeface="Courier New" panose="02070309020205020404" pitchFamily="49" charset="0"/>
                <a:cs typeface="Courier New" panose="02070309020205020404" pitchFamily="49" charset="0"/>
              </a:rPr>
              <a:t>interface gigabitEthernet 0/0/0</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description Link to LAN</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ip address 192.168.10.1 255.255.255.0</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ipv6 address 2001:db8:acad:10::1/64</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no shutdown</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exit</a:t>
            </a:r>
          </a:p>
          <a:p>
            <a:pPr rtl="0"/>
            <a:r>
              <a:rPr lang="pt-BR" sz="900">
                <a:solidFill>
                  <a:schemeClr val="bg1"/>
                </a:solidFill>
                <a:latin typeface="Courier New" panose="02070309020205020404" pitchFamily="49" charset="0"/>
                <a:cs typeface="Courier New" panose="02070309020205020404" pitchFamily="49" charset="0"/>
              </a:rPr>
              <a:t>R1(config)#</a:t>
            </a:r>
          </a:p>
          <a:p>
            <a:pPr rtl="0"/>
            <a:r>
              <a:rPr lang="pt-BR" sz="900">
                <a:solidFill>
                  <a:schemeClr val="bg1"/>
                </a:solidFill>
                <a:latin typeface="Courier New" panose="02070309020205020404" pitchFamily="49" charset="0"/>
                <a:cs typeface="Courier New" panose="02070309020205020404" pitchFamily="49" charset="0"/>
              </a:rPr>
              <a:t>*Aug 1 01:43:53.435: %LINK-3-UPDOWN: Interface GigabitEthernet0/0/0, changed state to down</a:t>
            </a:r>
          </a:p>
          <a:p>
            <a:pPr rtl="0"/>
            <a:r>
              <a:rPr lang="pt-BR" sz="900">
                <a:solidFill>
                  <a:schemeClr val="bg1"/>
                </a:solidFill>
                <a:latin typeface="Courier New" panose="02070309020205020404" pitchFamily="49" charset="0"/>
                <a:cs typeface="Courier New" panose="02070309020205020404" pitchFamily="49" charset="0"/>
              </a:rPr>
              <a:t>*Aug 1 01:43:56.447: %LINK-3-UPDOWN: Interface GigabitEthernet0/0/0, changed state to up</a:t>
            </a:r>
          </a:p>
          <a:p>
            <a:pPr rtl="0"/>
            <a:r>
              <a:rPr lang="pt-BR" sz="900">
                <a:solidFill>
                  <a:schemeClr val="bg1"/>
                </a:solidFill>
                <a:latin typeface="Courier New" panose="02070309020205020404" pitchFamily="49" charset="0"/>
                <a:cs typeface="Courier New" panose="02070309020205020404" pitchFamily="49" charset="0"/>
              </a:rPr>
              <a:t>*Aug 1 01:43:57.447: %LINEPROTO-5-UPDOWN: Line protocol on Interface GigabitEthernet0/0/0, changed state to up</a:t>
            </a:r>
          </a:p>
        </p:txBody>
      </p:sp>
    </p:spTree>
    <p:extLst>
      <p:ext uri="{BB962C8B-B14F-4D97-AF65-F5344CB8AC3E}">
        <p14:creationId xmlns:p14="http://schemas.microsoft.com/office/powerpoint/2010/main" val="18167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interfaces </a:t>
            </a:r>
            <a:br>
              <a:rPr lang="en-US" dirty="0"/>
            </a:br>
            <a:r>
              <a:rPr lang="pt-BR" sz="2400"/>
              <a:t>Exemplo de configuração de interfaces de roteador (cont)</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409279"/>
          </a:xfrm>
        </p:spPr>
        <p:txBody>
          <a:bodyPr/>
          <a:lstStyle/>
          <a:p>
            <a:pPr marL="0" indent="0" algn="l" rtl="0"/>
            <a:r>
              <a:rPr lang="pt-BR">
                <a:solidFill>
                  <a:srgbClr val="000000"/>
                </a:solidFill>
              </a:rPr>
              <a:t>Os comandos para configurar a interface G0/0/1 em R1 são mostrados aqui:</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93C10989-3D4F-45C9-BEEB-776028CA1969}"/>
              </a:ext>
            </a:extLst>
          </p:cNvPr>
          <p:cNvPicPr>
            <a:picLocks noChangeAspect="1"/>
          </p:cNvPicPr>
          <p:nvPr/>
        </p:nvPicPr>
        <p:blipFill>
          <a:blip r:embed="rId3"/>
          <a:stretch>
            <a:fillRect/>
          </a:stretch>
        </p:blipFill>
        <p:spPr>
          <a:xfrm>
            <a:off x="1420307" y="1565986"/>
            <a:ext cx="4998966" cy="1505949"/>
          </a:xfrm>
          <a:prstGeom prst="rect">
            <a:avLst/>
          </a:prstGeom>
        </p:spPr>
      </p:pic>
      <p:sp>
        <p:nvSpPr>
          <p:cNvPr id="13" name="TextBox 12">
            <a:extLst>
              <a:ext uri="{FF2B5EF4-FFF2-40B4-BE49-F238E27FC236}">
                <a16:creationId xmlns:a16="http://schemas.microsoft.com/office/drawing/2014/main" id="{17B97E3D-C6EF-4A93-B49A-A6755E6AE1C3}"/>
              </a:ext>
            </a:extLst>
          </p:cNvPr>
          <p:cNvSpPr txBox="1"/>
          <p:nvPr/>
        </p:nvSpPr>
        <p:spPr>
          <a:xfrm>
            <a:off x="958200" y="3377252"/>
            <a:ext cx="6903747" cy="1615827"/>
          </a:xfrm>
          <a:prstGeom prst="rect">
            <a:avLst/>
          </a:prstGeom>
          <a:solidFill>
            <a:srgbClr val="000000"/>
          </a:solidFill>
        </p:spPr>
        <p:txBody>
          <a:bodyPr wrap="square" rtlCol="0">
            <a:spAutoFit/>
          </a:bodyPr>
          <a:lstStyle/>
          <a:p>
            <a:pPr rtl="0"/>
            <a:r>
              <a:rPr lang="pt-BR" sz="900">
                <a:solidFill>
                  <a:schemeClr val="bg1"/>
                </a:solidFill>
                <a:latin typeface="Courier New" panose="02070309020205020404" pitchFamily="49" charset="0"/>
                <a:cs typeface="Courier New" panose="02070309020205020404" pitchFamily="49" charset="0"/>
              </a:rPr>
              <a:t>R1(config)# </a:t>
            </a:r>
            <a:r>
              <a:rPr lang="pt-BR" sz="900" b="1">
                <a:solidFill>
                  <a:schemeClr val="bg1"/>
                </a:solidFill>
                <a:latin typeface="Courier New" panose="02070309020205020404" pitchFamily="49" charset="0"/>
                <a:cs typeface="Courier New" panose="02070309020205020404" pitchFamily="49" charset="0"/>
              </a:rPr>
              <a:t>interface gigabitEthernet 0/0/1</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description Link to R2</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ip address 209.165.200.225 255.255.255.252</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ipv6 address 2001:db8:feed:224::1/64</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no shutdown</a:t>
            </a:r>
          </a:p>
          <a:p>
            <a:pPr rtl="0"/>
            <a:r>
              <a:rPr lang="pt-BR" sz="900">
                <a:solidFill>
                  <a:schemeClr val="bg1"/>
                </a:solidFill>
                <a:latin typeface="Courier New" panose="02070309020205020404" pitchFamily="49" charset="0"/>
                <a:cs typeface="Courier New" panose="02070309020205020404" pitchFamily="49" charset="0"/>
              </a:rPr>
              <a:t>R1(config-if)# </a:t>
            </a:r>
            <a:r>
              <a:rPr lang="pt-BR" sz="900" b="1">
                <a:solidFill>
                  <a:schemeClr val="bg1"/>
                </a:solidFill>
                <a:latin typeface="Courier New" panose="02070309020205020404" pitchFamily="49" charset="0"/>
                <a:cs typeface="Courier New" panose="02070309020205020404" pitchFamily="49" charset="0"/>
              </a:rPr>
              <a:t>exit</a:t>
            </a:r>
          </a:p>
          <a:p>
            <a:pPr rtl="0"/>
            <a:r>
              <a:rPr lang="pt-BR" sz="900">
                <a:solidFill>
                  <a:schemeClr val="bg1"/>
                </a:solidFill>
                <a:latin typeface="Courier New" panose="02070309020205020404" pitchFamily="49" charset="0"/>
                <a:cs typeface="Courier New" panose="02070309020205020404" pitchFamily="49" charset="0"/>
              </a:rPr>
              <a:t>R1(config)#</a:t>
            </a:r>
          </a:p>
          <a:p>
            <a:pPr rtl="0"/>
            <a:r>
              <a:rPr lang="pt-BR" sz="900">
                <a:solidFill>
                  <a:schemeClr val="bg1"/>
                </a:solidFill>
                <a:latin typeface="Courier New" panose="02070309020205020404" pitchFamily="49" charset="0"/>
                <a:cs typeface="Courier New" panose="02070309020205020404" pitchFamily="49" charset="0"/>
              </a:rPr>
              <a:t>*Aug 1 01:46:29.170: %LINK-3-UPDOWN: Interface GigabitEthernet0/0/1, changed state to down</a:t>
            </a:r>
          </a:p>
          <a:p>
            <a:pPr rtl="0"/>
            <a:r>
              <a:rPr lang="pt-BR" sz="900">
                <a:solidFill>
                  <a:schemeClr val="bg1"/>
                </a:solidFill>
                <a:latin typeface="Courier New" panose="02070309020205020404" pitchFamily="49" charset="0"/>
                <a:cs typeface="Courier New" panose="02070309020205020404" pitchFamily="49" charset="0"/>
              </a:rPr>
              <a:t>*Aug 1 01:46:32.171: %LINK-3-UPDOWN: Interface GigabitEthernet0/0/1, changed state to up</a:t>
            </a:r>
          </a:p>
          <a:p>
            <a:pPr rtl="0"/>
            <a:r>
              <a:rPr lang="pt-BR" sz="900">
                <a:solidFill>
                  <a:schemeClr val="bg1"/>
                </a:solidFill>
                <a:latin typeface="Courier New" panose="02070309020205020404" pitchFamily="49" charset="0"/>
                <a:cs typeface="Courier New" panose="02070309020205020404" pitchFamily="49" charset="0"/>
              </a:rPr>
              <a:t>*Aug 1 01:46:33.171: %LINEPROTO-5-UPDOWN: Line protocol on Interface GigabitEthernet0/0/1, changed state to up</a:t>
            </a:r>
          </a:p>
        </p:txBody>
      </p:sp>
    </p:spTree>
    <p:extLst>
      <p:ext uri="{BB962C8B-B14F-4D97-AF65-F5344CB8AC3E}">
        <p14:creationId xmlns:p14="http://schemas.microsoft.com/office/powerpoint/2010/main" val="382760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interfaces </a:t>
            </a:r>
            <a:br>
              <a:rPr lang="en-US" dirty="0"/>
            </a:br>
            <a:r>
              <a:rPr lang="pt-BR" sz="2400"/>
              <a:t>Verificar a configuração da interface</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2" y="844062"/>
            <a:ext cx="7870825" cy="884985"/>
          </a:xfrm>
        </p:spPr>
        <p:txBody>
          <a:bodyPr/>
          <a:lstStyle/>
          <a:p>
            <a:pPr marL="0" indent="0" algn="l" rtl="0"/>
            <a:r>
              <a:rPr lang="pt-BR">
                <a:solidFill>
                  <a:srgbClr val="000000"/>
                </a:solidFill>
              </a:rPr>
              <a:t>Para verificar a configuração da interface, use os comandos </a:t>
            </a:r>
            <a:r>
              <a:rPr lang="pt-BR" b="1">
                <a:solidFill>
                  <a:srgbClr val="000000"/>
                </a:solidFill>
              </a:rPr>
              <a:t>show ip interface brief </a:t>
            </a:r>
            <a:r>
              <a:rPr lang="pt-BR">
                <a:solidFill>
                  <a:srgbClr val="000000"/>
                </a:solidFill>
              </a:rPr>
              <a:t>e </a:t>
            </a:r>
            <a:r>
              <a:rPr lang="pt-BR" b="1">
                <a:solidFill>
                  <a:srgbClr val="000000"/>
                </a:solidFill>
              </a:rPr>
              <a:t>show ipv6 interface brief </a:t>
            </a:r>
            <a:r>
              <a:rPr lang="pt-BR">
                <a:solidFill>
                  <a:srgbClr val="000000"/>
                </a:solidFill>
              </a:rPr>
              <a:t>mostrados aqui:</a:t>
            </a:r>
          </a:p>
        </p:txBody>
      </p:sp>
      <p:sp>
        <p:nvSpPr>
          <p:cNvPr id="2" name="TextBox 1">
            <a:extLst>
              <a:ext uri="{FF2B5EF4-FFF2-40B4-BE49-F238E27FC236}">
                <a16:creationId xmlns:a16="http://schemas.microsoft.com/office/drawing/2014/main" id="{59FED6C1-89E0-4375-8477-F0EBA769203F}"/>
              </a:ext>
            </a:extLst>
          </p:cNvPr>
          <p:cNvSpPr txBox="1"/>
          <p:nvPr/>
        </p:nvSpPr>
        <p:spPr>
          <a:xfrm>
            <a:off x="2823587" y="5576207"/>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7B97E3D-C6EF-4A93-B49A-A6755E6AE1C3}"/>
              </a:ext>
            </a:extLst>
          </p:cNvPr>
          <p:cNvSpPr txBox="1"/>
          <p:nvPr/>
        </p:nvSpPr>
        <p:spPr>
          <a:xfrm>
            <a:off x="1721391" y="1940923"/>
            <a:ext cx="5701218" cy="784830"/>
          </a:xfrm>
          <a:prstGeom prst="rect">
            <a:avLst/>
          </a:prstGeom>
          <a:solidFill>
            <a:srgbClr val="000000"/>
          </a:solidFill>
        </p:spPr>
        <p:txBody>
          <a:bodyPr wrap="square" rtlCol="0">
            <a:spAutoFit/>
          </a:bodyPr>
          <a:lstStyle/>
          <a:p>
            <a:pPr rtl="0"/>
            <a:r>
              <a:rPr lang="pt-BR" sz="900">
                <a:solidFill>
                  <a:schemeClr val="bg1"/>
                </a:solidFill>
                <a:latin typeface="Courier New" panose="02070309020205020404" pitchFamily="49" charset="0"/>
                <a:cs typeface="Courier New" panose="02070309020205020404" pitchFamily="49" charset="0"/>
              </a:rPr>
              <a:t>R1# </a:t>
            </a:r>
            <a:r>
              <a:rPr lang="pt-BR" sz="900" b="1">
                <a:solidFill>
                  <a:schemeClr val="bg1"/>
                </a:solidFill>
                <a:latin typeface="Courier New" panose="02070309020205020404" pitchFamily="49" charset="0"/>
                <a:cs typeface="Courier New" panose="02070309020205020404" pitchFamily="49" charset="0"/>
              </a:rPr>
              <a:t>show ip interface brief</a:t>
            </a:r>
          </a:p>
          <a:p>
            <a:pPr rtl="0"/>
            <a:r>
              <a:rPr lang="pt-BR" sz="900">
                <a:solidFill>
                  <a:schemeClr val="bg1"/>
                </a:solidFill>
                <a:latin typeface="Courier New" panose="02070309020205020404" pitchFamily="49" charset="0"/>
                <a:cs typeface="Courier New" panose="02070309020205020404" pitchFamily="49" charset="0"/>
              </a:rPr>
              <a:t>Interface IP-Address OK? Method Status Protocol </a:t>
            </a:r>
          </a:p>
          <a:p>
            <a:pPr rtl="0"/>
            <a:r>
              <a:rPr lang="pt-BR" sz="900">
                <a:solidFill>
                  <a:schemeClr val="bg1"/>
                </a:solidFill>
                <a:latin typeface="Courier New" panose="02070309020205020404" pitchFamily="49" charset="0"/>
                <a:cs typeface="Courier New" panose="02070309020205020404" pitchFamily="49" charset="0"/>
              </a:rPr>
              <a:t>GigabitEthernet0/0/0 192.168.10.1 YES manual up up </a:t>
            </a:r>
          </a:p>
          <a:p>
            <a:pPr rtl="0"/>
            <a:r>
              <a:rPr lang="pt-BR" sz="900">
                <a:solidFill>
                  <a:schemeClr val="bg1"/>
                </a:solidFill>
                <a:latin typeface="Courier New" panose="02070309020205020404" pitchFamily="49" charset="0"/>
                <a:cs typeface="Courier New" panose="02070309020205020404" pitchFamily="49" charset="0"/>
              </a:rPr>
              <a:t>GigabitEthernet0/0/1 209.165.200.225 YES manual up up </a:t>
            </a:r>
          </a:p>
          <a:p>
            <a:pPr rtl="0"/>
            <a:r>
              <a:rPr lang="pt-BR" sz="900">
                <a:solidFill>
                  <a:schemeClr val="bg1"/>
                </a:solidFill>
                <a:latin typeface="Courier New" panose="02070309020205020404" pitchFamily="49" charset="0"/>
                <a:cs typeface="Courier New" panose="02070309020205020404" pitchFamily="49" charset="0"/>
              </a:rPr>
              <a:t>Vlan1 unassigned YES unset administratively down down </a:t>
            </a:r>
          </a:p>
        </p:txBody>
      </p:sp>
      <p:sp>
        <p:nvSpPr>
          <p:cNvPr id="7" name="TextBox 6">
            <a:extLst>
              <a:ext uri="{FF2B5EF4-FFF2-40B4-BE49-F238E27FC236}">
                <a16:creationId xmlns:a16="http://schemas.microsoft.com/office/drawing/2014/main" id="{6D9205F4-B6F7-4CBB-9733-95EEED388FC7}"/>
              </a:ext>
            </a:extLst>
          </p:cNvPr>
          <p:cNvSpPr txBox="1"/>
          <p:nvPr/>
        </p:nvSpPr>
        <p:spPr>
          <a:xfrm>
            <a:off x="1721391" y="2907887"/>
            <a:ext cx="5701218" cy="1477328"/>
          </a:xfrm>
          <a:prstGeom prst="rect">
            <a:avLst/>
          </a:prstGeom>
          <a:solidFill>
            <a:srgbClr val="000000"/>
          </a:solidFill>
        </p:spPr>
        <p:txBody>
          <a:bodyPr wrap="square" rtlCol="0">
            <a:spAutoFit/>
          </a:bodyPr>
          <a:lstStyle/>
          <a:p>
            <a:pPr rtl="0"/>
            <a:r>
              <a:rPr lang="pt-BR" sz="900">
                <a:solidFill>
                  <a:schemeClr val="bg1"/>
                </a:solidFill>
                <a:latin typeface="Courier New" panose="02070309020205020404" pitchFamily="49" charset="0"/>
                <a:cs typeface="Courier New" panose="02070309020205020404" pitchFamily="49" charset="0"/>
              </a:rPr>
              <a:t>R1#</a:t>
            </a:r>
            <a:r>
              <a:rPr lang="pt-BR" sz="900" b="1">
                <a:solidFill>
                  <a:schemeClr val="bg1"/>
                </a:solidFill>
                <a:latin typeface="Courier New" panose="02070309020205020404" pitchFamily="49" charset="0"/>
                <a:cs typeface="Courier New" panose="02070309020205020404" pitchFamily="49" charset="0"/>
              </a:rPr>
              <a:t>show ipv6 interface brief</a:t>
            </a:r>
          </a:p>
          <a:p>
            <a:pPr rtl="0"/>
            <a:r>
              <a:rPr lang="pt-BR" sz="900">
                <a:solidFill>
                  <a:schemeClr val="bg1"/>
                </a:solidFill>
                <a:latin typeface="Courier New" panose="02070309020205020404" pitchFamily="49" charset="0"/>
                <a:cs typeface="Courier New" panose="02070309020205020404" pitchFamily="49" charset="0"/>
              </a:rPr>
              <a:t>GigabitEthernet0/0/0 [up/up]</a:t>
            </a:r>
          </a:p>
          <a:p>
            <a:pPr rtl="0"/>
            <a:r>
              <a:rPr lang="pt-BR" sz="900">
                <a:solidFill>
                  <a:schemeClr val="bg1"/>
                </a:solidFill>
                <a:latin typeface="Courier New" panose="02070309020205020404" pitchFamily="49" charset="0"/>
                <a:cs typeface="Courier New" panose="02070309020205020404" pitchFamily="49" charset="0"/>
              </a:rPr>
              <a:t>    FE80::201:C9FF:FE89:4501</a:t>
            </a:r>
          </a:p>
          <a:p>
            <a:pPr rtl="0"/>
            <a:r>
              <a:rPr lang="pt-BR" sz="900">
                <a:solidFill>
                  <a:schemeClr val="bg1"/>
                </a:solidFill>
                <a:latin typeface="Courier New" panose="02070309020205020404" pitchFamily="49" charset="0"/>
                <a:cs typeface="Courier New" panose="02070309020205020404" pitchFamily="49" charset="0"/>
              </a:rPr>
              <a:t>    2001:DB8:ACAD:10::1</a:t>
            </a:r>
          </a:p>
          <a:p>
            <a:pPr rtl="0"/>
            <a:r>
              <a:rPr lang="pt-BR" sz="900">
                <a:solidFill>
                  <a:schemeClr val="bg1"/>
                </a:solidFill>
                <a:latin typeface="Courier New" panose="02070309020205020404" pitchFamily="49" charset="0"/>
                <a:cs typeface="Courier New" panose="02070309020205020404" pitchFamily="49" charset="0"/>
              </a:rPr>
              <a:t>GigabitEthernet0/0/1 [up/up]</a:t>
            </a:r>
          </a:p>
          <a:p>
            <a:pPr rtl="0"/>
            <a:r>
              <a:rPr lang="pt-BR" sz="900">
                <a:solidFill>
                  <a:schemeClr val="bg1"/>
                </a:solidFill>
                <a:latin typeface="Courier New" panose="02070309020205020404" pitchFamily="49" charset="0"/>
                <a:cs typeface="Courier New" panose="02070309020205020404" pitchFamily="49" charset="0"/>
              </a:rPr>
              <a:t>    FE80::201:C9FF:FE89:4502</a:t>
            </a:r>
          </a:p>
          <a:p>
            <a:pPr rtl="0"/>
            <a:r>
              <a:rPr lang="pt-BR" sz="900">
                <a:solidFill>
                  <a:schemeClr val="bg1"/>
                </a:solidFill>
                <a:latin typeface="Courier New" panose="02070309020205020404" pitchFamily="49" charset="0"/>
                <a:cs typeface="Courier New" panose="02070309020205020404" pitchFamily="49" charset="0"/>
              </a:rPr>
              <a:t>    2001:DB8:FEED:224::1</a:t>
            </a:r>
          </a:p>
          <a:p>
            <a:pPr rtl="0"/>
            <a:r>
              <a:rPr lang="pt-BR" sz="900">
                <a:solidFill>
                  <a:schemeClr val="bg1"/>
                </a:solidFill>
                <a:latin typeface="Courier New" panose="02070309020205020404" pitchFamily="49" charset="0"/>
                <a:cs typeface="Courier New" panose="02070309020205020404" pitchFamily="49" charset="0"/>
              </a:rPr>
              <a:t>Vlan1 [administratively down/down]</a:t>
            </a:r>
          </a:p>
          <a:p>
            <a:pPr rtl="0"/>
            <a:r>
              <a:rPr lang="pt-BR" sz="900">
                <a:solidFill>
                  <a:schemeClr val="bg1"/>
                </a:solidFill>
                <a:latin typeface="Courier New" panose="02070309020205020404" pitchFamily="49" charset="0"/>
                <a:cs typeface="Courier New" panose="02070309020205020404" pitchFamily="49" charset="0"/>
              </a:rPr>
              <a:t>    unassigned </a:t>
            </a:r>
          </a:p>
          <a:p>
            <a:pPr rtl="0"/>
            <a:r>
              <a:rPr lang="pt-B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302534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10 Planning Guide</a:t>
            </a:r>
          </a:p>
        </p:txBody>
      </p:sp>
      <p:sp>
        <p:nvSpPr>
          <p:cNvPr id="4099" name="Rectangle 34"/>
          <p:cNvSpPr>
            <a:spLocks noGrp="1" noChangeArrowheads="1"/>
          </p:cNvSpPr>
          <p:nvPr>
            <p:ph idx="1"/>
          </p:nvPr>
        </p:nvSpPr>
        <p:spPr>
          <a:xfrm>
            <a:off x="145357" y="808180"/>
            <a:ext cx="8774199" cy="3805384"/>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r>
              <a:rPr lang="pt-BR"/>
              <a:t>Information to help you become familiar with the module</a:t>
            </a:r>
          </a:p>
          <a:p>
            <a:pPr lvl="1" rtl="0"/>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9</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interfaces</a:t>
            </a:r>
            <a:br>
              <a:rPr lang="en-US" dirty="0"/>
            </a:br>
            <a:r>
              <a:rPr lang="pt-BR" sz="2400"/>
              <a:t>Configurar comandos de verificação</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369332"/>
          </a:xfrm>
          <a:prstGeom prst="rect">
            <a:avLst/>
          </a:prstGeom>
          <a:noFill/>
        </p:spPr>
        <p:txBody>
          <a:bodyPr wrap="square" rtlCol="0">
            <a:spAutoFit/>
          </a:bodyPr>
          <a:lstStyle/>
          <a:p>
            <a:pPr rtl="0"/>
            <a:r>
              <a:rPr lang="pt-BR">
                <a:solidFill>
                  <a:srgbClr val="000000"/>
                </a:solidFill>
              </a:rPr>
              <a:t>A tabela resume os comandos show usados para verificar a configuração da interface</a:t>
            </a:r>
            <a:r>
              <a:rPr lang="pt-BR" sz="1600">
                <a:solidFill>
                  <a:srgbClr val="000000"/>
                </a:solidFill>
              </a:rPr>
              <a:t>.</a:t>
            </a:r>
          </a:p>
        </p:txBody>
      </p:sp>
      <p:graphicFrame>
        <p:nvGraphicFramePr>
          <p:cNvPr id="7" name="Content Placeholder 6">
            <a:extLst>
              <a:ext uri="{FF2B5EF4-FFF2-40B4-BE49-F238E27FC236}">
                <a16:creationId xmlns:a16="http://schemas.microsoft.com/office/drawing/2014/main" id="{73BB6E86-62EB-2348-9F73-08093BACDAF3}"/>
              </a:ext>
            </a:extLst>
          </p:cNvPr>
          <p:cNvGraphicFramePr>
            <a:graphicFrameLocks noGrp="1"/>
          </p:cNvGraphicFramePr>
          <p:nvPr>
            <p:ph idx="1"/>
            <p:extLst>
              <p:ext uri="{D42A27DB-BD31-4B8C-83A1-F6EECF244321}">
                <p14:modId xmlns:p14="http://schemas.microsoft.com/office/powerpoint/2010/main" val="2160549468"/>
              </p:ext>
            </p:extLst>
          </p:nvPr>
        </p:nvGraphicFramePr>
        <p:xfrm>
          <a:off x="675861" y="1675844"/>
          <a:ext cx="7893708" cy="3046350"/>
        </p:xfrm>
        <a:graphic>
          <a:graphicData uri="http://schemas.openxmlformats.org/drawingml/2006/table">
            <a:tbl>
              <a:tblPr firstRow="1" bandRow="1">
                <a:tableStyleId>{5C22544A-7EE6-4342-B048-85BDC9FD1C3A}</a:tableStyleId>
              </a:tblPr>
              <a:tblGrid>
                <a:gridCol w="3056215">
                  <a:extLst>
                    <a:ext uri="{9D8B030D-6E8A-4147-A177-3AD203B41FA5}">
                      <a16:colId xmlns:a16="http://schemas.microsoft.com/office/drawing/2014/main" val="3729139006"/>
                    </a:ext>
                  </a:extLst>
                </a:gridCol>
                <a:gridCol w="4837493">
                  <a:extLst>
                    <a:ext uri="{9D8B030D-6E8A-4147-A177-3AD203B41FA5}">
                      <a16:colId xmlns:a16="http://schemas.microsoft.com/office/drawing/2014/main" val="1988913492"/>
                    </a:ext>
                  </a:extLst>
                </a:gridCol>
              </a:tblGrid>
              <a:tr h="455550">
                <a:tc>
                  <a:txBody>
                    <a:bodyPr/>
                    <a:lstStyle/>
                    <a:p>
                      <a:pPr rtl="0"/>
                      <a:r>
                        <a:rPr lang="pt-BR" sz="1400"/>
                        <a:t>Comandos</a:t>
                      </a:r>
                    </a:p>
                  </a:txBody>
                  <a:tcPr/>
                </a:tc>
                <a:tc>
                  <a:txBody>
                    <a:bodyPr/>
                    <a:lstStyle/>
                    <a:p>
                      <a:pPr rtl="0"/>
                      <a:r>
                        <a:rPr lang="pt-BR" sz="1400"/>
                        <a:t>Descrição</a:t>
                      </a:r>
                    </a:p>
                  </a:txBody>
                  <a:tcPr/>
                </a:tc>
                <a:extLst>
                  <a:ext uri="{0D108BD9-81ED-4DB2-BD59-A6C34878D82A}">
                    <a16:rowId xmlns:a16="http://schemas.microsoft.com/office/drawing/2014/main" val="2583676789"/>
                  </a:ext>
                </a:extLst>
              </a:tr>
              <a:tr h="505472">
                <a:tc>
                  <a:txBody>
                    <a:bodyPr/>
                    <a:lstStyle/>
                    <a:p>
                      <a:pPr rtl="0"/>
                      <a:r>
                        <a:rPr lang="pt-BR" sz="1400" b="1">
                          <a:latin typeface="Courier New" panose="02070309020205020404" pitchFamily="49" charset="0"/>
                          <a:cs typeface="Courier New" panose="02070309020205020404" pitchFamily="49" charset="0"/>
                        </a:rPr>
                        <a:t>show ip interface brief</a:t>
                      </a:r>
                    </a:p>
                    <a:p>
                      <a:pPr rtl="0"/>
                      <a:r>
                        <a:rPr lang="pt-BR" sz="1400" b="1">
                          <a:latin typeface="Courier New" panose="02070309020205020404" pitchFamily="49" charset="0"/>
                          <a:cs typeface="Courier New" panose="02070309020205020404" pitchFamily="49" charset="0"/>
                        </a:rPr>
                        <a:t>show ipv6 interface brief</a:t>
                      </a:r>
                    </a:p>
                  </a:txBody>
                  <a:tcPr/>
                </a:tc>
                <a:tc>
                  <a:txBody>
                    <a:bodyPr/>
                    <a:lstStyle/>
                    <a:p>
                      <a:pPr rtl="0"/>
                      <a:r>
                        <a:rPr lang="pt-BR" sz="1400"/>
                        <a:t>Exibe todas as interfaces, seus endereços IP e seu status atual. </a:t>
                      </a:r>
                    </a:p>
                  </a:txBody>
                  <a:tcPr/>
                </a:tc>
                <a:extLst>
                  <a:ext uri="{0D108BD9-81ED-4DB2-BD59-A6C34878D82A}">
                    <a16:rowId xmlns:a16="http://schemas.microsoft.com/office/drawing/2014/main" val="3849654457"/>
                  </a:ext>
                </a:extLst>
              </a:tr>
              <a:tr h="505472">
                <a:tc>
                  <a:txBody>
                    <a:bodyPr/>
                    <a:lstStyle/>
                    <a:p>
                      <a:pPr rtl="0"/>
                      <a:r>
                        <a:rPr lang="pt-BR" sz="1400" b="1">
                          <a:latin typeface="Courier New" panose="02070309020205020404" pitchFamily="49" charset="0"/>
                          <a:cs typeface="Courier New" panose="02070309020205020404" pitchFamily="49" charset="0"/>
                        </a:rPr>
                        <a:t>show ip route</a:t>
                      </a:r>
                    </a:p>
                    <a:p>
                      <a:pPr rtl="0"/>
                      <a:r>
                        <a:rPr lang="pt-BR" sz="1400" b="1">
                          <a:latin typeface="Courier New" panose="02070309020205020404" pitchFamily="49" charset="0"/>
                          <a:cs typeface="Courier New" panose="02070309020205020404" pitchFamily="49" charset="0"/>
                        </a:rPr>
                        <a:t>show ipv6 route</a:t>
                      </a:r>
                    </a:p>
                  </a:txBody>
                  <a:tcPr/>
                </a:tc>
                <a:tc>
                  <a:txBody>
                    <a:bodyPr/>
                    <a:lstStyle/>
                    <a:p>
                      <a:pPr rtl="0"/>
                      <a:r>
                        <a:rPr lang="pt-BR" sz="1400"/>
                        <a:t>Exibe o conteúdo das tabelas de roteamento IP armazenadas na RAM.</a:t>
                      </a:r>
                    </a:p>
                  </a:txBody>
                  <a:tcPr/>
                </a:tc>
                <a:extLst>
                  <a:ext uri="{0D108BD9-81ED-4DB2-BD59-A6C34878D82A}">
                    <a16:rowId xmlns:a16="http://schemas.microsoft.com/office/drawing/2014/main" val="235735172"/>
                  </a:ext>
                </a:extLst>
              </a:tr>
              <a:tr h="455550">
                <a:tc>
                  <a:txBody>
                    <a:bodyPr/>
                    <a:lstStyle/>
                    <a:p>
                      <a:pPr rtl="0"/>
                      <a:r>
                        <a:rPr lang="pt-BR" sz="1400" b="1">
                          <a:latin typeface="Courier New" panose="02070309020205020404" pitchFamily="49" charset="0"/>
                          <a:cs typeface="Courier New" panose="02070309020205020404" pitchFamily="49" charset="0"/>
                        </a:rPr>
                        <a:t>show interfaces</a:t>
                      </a:r>
                    </a:p>
                  </a:txBody>
                  <a:tcPr/>
                </a:tc>
                <a:tc>
                  <a:txBody>
                    <a:bodyPr/>
                    <a:lstStyle/>
                    <a:p>
                      <a:pPr rtl="0"/>
                      <a:r>
                        <a:rPr lang="pt-BR" sz="1400"/>
                        <a:t>Exibe estatísticas para todas as interfaces no dispositivo. Exibe somente as informações de endereçamento IPv4.</a:t>
                      </a:r>
                    </a:p>
                  </a:txBody>
                  <a:tcPr/>
                </a:tc>
                <a:extLst>
                  <a:ext uri="{0D108BD9-81ED-4DB2-BD59-A6C34878D82A}">
                    <a16:rowId xmlns:a16="http://schemas.microsoft.com/office/drawing/2014/main" val="354468046"/>
                  </a:ext>
                </a:extLst>
              </a:tr>
              <a:tr h="455550">
                <a:tc>
                  <a:txBody>
                    <a:bodyPr/>
                    <a:lstStyle/>
                    <a:p>
                      <a:pPr rtl="0"/>
                      <a:r>
                        <a:rPr lang="pt-BR" sz="1400" b="1">
                          <a:latin typeface="Courier New" panose="02070309020205020404" pitchFamily="49" charset="0"/>
                          <a:cs typeface="Courier New" panose="02070309020205020404" pitchFamily="49" charset="0"/>
                        </a:rPr>
                        <a:t>show ip interfaces</a:t>
                      </a:r>
                    </a:p>
                  </a:txBody>
                  <a:tcPr/>
                </a:tc>
                <a:tc>
                  <a:txBody>
                    <a:bodyPr/>
                    <a:lstStyle/>
                    <a:p>
                      <a:pPr rtl="0"/>
                      <a:r>
                        <a:rPr lang="pt-BR" sz="1400"/>
                        <a:t>Exibe as estatísticas do IPv4 para todas as interfaces em um roteador.</a:t>
                      </a:r>
                    </a:p>
                  </a:txBody>
                  <a:tcPr/>
                </a:tc>
                <a:extLst>
                  <a:ext uri="{0D108BD9-81ED-4DB2-BD59-A6C34878D82A}">
                    <a16:rowId xmlns:a16="http://schemas.microsoft.com/office/drawing/2014/main" val="1458107787"/>
                  </a:ext>
                </a:extLst>
              </a:tr>
              <a:tr h="455550">
                <a:tc>
                  <a:txBody>
                    <a:bodyPr/>
                    <a:lstStyle/>
                    <a:p>
                      <a:pPr rtl="0"/>
                      <a:r>
                        <a:rPr lang="pt-BR" sz="1400" b="1">
                          <a:latin typeface="Courier New" panose="02070309020205020404" pitchFamily="49" charset="0"/>
                          <a:cs typeface="Courier New" panose="02070309020205020404" pitchFamily="49" charset="0"/>
                        </a:rPr>
                        <a:t>show ipv6 interfaces</a:t>
                      </a:r>
                    </a:p>
                  </a:txBody>
                  <a:tcPr/>
                </a:tc>
                <a:tc>
                  <a:txBody>
                    <a:bodyPr/>
                    <a:lstStyle/>
                    <a:p>
                      <a:pPr rtl="0"/>
                      <a:r>
                        <a:rPr lang="pt-BR" sz="1400"/>
                        <a:t>Exibe as estatísticas do IPv6 para todas as interfaces em um roteador.</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373752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Interfaces</a:t>
            </a:r>
            <a:br>
              <a:rPr lang="en-US" dirty="0"/>
            </a:br>
            <a:r>
              <a:rPr lang="pt-BR" sz="2400"/>
              <a:t>Configurar Comandos de Verificação (Cont.) </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584775"/>
          </a:xfrm>
          <a:prstGeom prst="rect">
            <a:avLst/>
          </a:prstGeom>
          <a:noFill/>
        </p:spPr>
        <p:txBody>
          <a:bodyPr wrap="square" rtlCol="0">
            <a:spAutoFit/>
          </a:bodyPr>
          <a:lstStyle/>
          <a:p>
            <a:pPr rtl="0"/>
            <a:r>
              <a:rPr lang="pt-BR" sz="1600">
                <a:solidFill>
                  <a:srgbClr val="000000"/>
                </a:solidFill>
              </a:rPr>
              <a:t>Veja o status de todas as interfaces com os comandos </a:t>
            </a:r>
            <a:r>
              <a:rPr lang="pt-BR" sz="1600" b="1">
                <a:solidFill>
                  <a:srgbClr val="000000"/>
                </a:solidFill>
              </a:rPr>
              <a:t>show ip interface brief </a:t>
            </a:r>
            <a:r>
              <a:rPr lang="pt-BR" sz="1600">
                <a:solidFill>
                  <a:srgbClr val="000000"/>
                </a:solidFill>
              </a:rPr>
              <a:t>e </a:t>
            </a:r>
            <a:r>
              <a:rPr lang="pt-BR" sz="1600" b="1">
                <a:solidFill>
                  <a:srgbClr val="000000"/>
                </a:solidFill>
              </a:rPr>
              <a:t>show ipv6 interface brief </a:t>
            </a:r>
            <a:r>
              <a:rPr lang="pt-BR" sz="1600">
                <a:solidFill>
                  <a:srgbClr val="000000"/>
                </a:solidFill>
              </a:rPr>
              <a:t>, mostrados aqui:</a:t>
            </a:r>
          </a:p>
        </p:txBody>
      </p:sp>
      <p:sp>
        <p:nvSpPr>
          <p:cNvPr id="8" name="TextBox 7">
            <a:extLst>
              <a:ext uri="{FF2B5EF4-FFF2-40B4-BE49-F238E27FC236}">
                <a16:creationId xmlns:a16="http://schemas.microsoft.com/office/drawing/2014/main" id="{A707EA06-7465-4C52-AE81-CBACEDBD6441}"/>
              </a:ext>
            </a:extLst>
          </p:cNvPr>
          <p:cNvSpPr txBox="1"/>
          <p:nvPr/>
        </p:nvSpPr>
        <p:spPr>
          <a:xfrm>
            <a:off x="1721391" y="1785521"/>
            <a:ext cx="5701218" cy="923330"/>
          </a:xfrm>
          <a:prstGeom prst="rect">
            <a:avLst/>
          </a:prstGeom>
          <a:solidFill>
            <a:srgbClr val="000000"/>
          </a:solidFill>
        </p:spPr>
        <p:txBody>
          <a:bodyPr wrap="square" rtlCol="0">
            <a:spAutoFit/>
          </a:bodyPr>
          <a:lstStyle/>
          <a:p>
            <a:pPr rtl="0"/>
            <a:r>
              <a:rPr lang="pt-BR" sz="900">
                <a:solidFill>
                  <a:schemeClr val="bg1"/>
                </a:solidFill>
                <a:latin typeface="Courier New" panose="02070309020205020404" pitchFamily="49" charset="0"/>
                <a:cs typeface="Courier New" panose="02070309020205020404" pitchFamily="49" charset="0"/>
              </a:rPr>
              <a:t>R1# </a:t>
            </a:r>
            <a:r>
              <a:rPr lang="pt-BR" sz="900" b="1">
                <a:solidFill>
                  <a:schemeClr val="bg1"/>
                </a:solidFill>
                <a:latin typeface="Courier New" panose="02070309020205020404" pitchFamily="49" charset="0"/>
                <a:cs typeface="Courier New" panose="02070309020205020404" pitchFamily="49" charset="0"/>
              </a:rPr>
              <a:t>show ip interface brief</a:t>
            </a:r>
          </a:p>
          <a:p>
            <a:pPr rtl="0"/>
            <a:r>
              <a:rPr lang="pt-BR" sz="900">
                <a:solidFill>
                  <a:schemeClr val="bg1"/>
                </a:solidFill>
                <a:latin typeface="Courier New" panose="02070309020205020404" pitchFamily="49" charset="0"/>
                <a:cs typeface="Courier New" panose="02070309020205020404" pitchFamily="49" charset="0"/>
              </a:rPr>
              <a:t>Interface IP-Address OK? Method Status Protocol </a:t>
            </a:r>
          </a:p>
          <a:p>
            <a:pPr rtl="0"/>
            <a:r>
              <a:rPr lang="pt-BR" sz="900">
                <a:solidFill>
                  <a:schemeClr val="bg1"/>
                </a:solidFill>
                <a:latin typeface="Courier New" panose="02070309020205020404" pitchFamily="49" charset="0"/>
                <a:cs typeface="Courier New" panose="02070309020205020404" pitchFamily="49" charset="0"/>
              </a:rPr>
              <a:t>GigabitEthernet0/0/0 192.168.10.1 YES manual up up </a:t>
            </a:r>
          </a:p>
          <a:p>
            <a:pPr rtl="0"/>
            <a:r>
              <a:rPr lang="pt-BR" sz="900">
                <a:solidFill>
                  <a:schemeClr val="bg1"/>
                </a:solidFill>
                <a:latin typeface="Courier New" panose="02070309020205020404" pitchFamily="49" charset="0"/>
                <a:cs typeface="Courier New" panose="02070309020205020404" pitchFamily="49" charset="0"/>
              </a:rPr>
              <a:t>Gigabitethernet0/0/1 209.165.200.225 SIM manual up </a:t>
            </a:r>
          </a:p>
          <a:p>
            <a:pPr rtl="0"/>
            <a:r>
              <a:rPr lang="pt-BR" sz="900">
                <a:solidFill>
                  <a:schemeClr val="bg1"/>
                </a:solidFill>
                <a:latin typeface="Courier New" panose="02070309020205020404" pitchFamily="49" charset="0"/>
                <a:cs typeface="Courier New" panose="02070309020205020404" pitchFamily="49" charset="0"/>
              </a:rPr>
              <a:t>Vlan1 unassigned YES unset administratively down down </a:t>
            </a:r>
          </a:p>
          <a:p>
            <a:pPr rtl="0"/>
            <a:r>
              <a:rPr lang="pt-BR" sz="900">
                <a:solidFill>
                  <a:schemeClr val="bg1"/>
                </a:solidFill>
                <a:latin typeface="Courier New" panose="02070309020205020404" pitchFamily="49" charset="0"/>
                <a:cs typeface="Courier New" panose="02070309020205020404" pitchFamily="49" charset="0"/>
              </a:rPr>
              <a:t>R1#</a:t>
            </a:r>
          </a:p>
        </p:txBody>
      </p:sp>
      <p:sp>
        <p:nvSpPr>
          <p:cNvPr id="9" name="TextBox 8">
            <a:extLst>
              <a:ext uri="{FF2B5EF4-FFF2-40B4-BE49-F238E27FC236}">
                <a16:creationId xmlns:a16="http://schemas.microsoft.com/office/drawing/2014/main" id="{3D345167-82FC-49E7-B10D-34FE13887791}"/>
              </a:ext>
            </a:extLst>
          </p:cNvPr>
          <p:cNvSpPr txBox="1"/>
          <p:nvPr/>
        </p:nvSpPr>
        <p:spPr>
          <a:xfrm>
            <a:off x="1721391" y="2929108"/>
            <a:ext cx="5701218" cy="1477328"/>
          </a:xfrm>
          <a:prstGeom prst="rect">
            <a:avLst/>
          </a:prstGeom>
          <a:solidFill>
            <a:srgbClr val="000000"/>
          </a:solidFill>
        </p:spPr>
        <p:txBody>
          <a:bodyPr wrap="square" rtlCol="0">
            <a:spAutoFit/>
          </a:bodyPr>
          <a:lstStyle/>
          <a:p>
            <a:pPr rtl="0"/>
            <a:r>
              <a:rPr lang="pt-BR" sz="900">
                <a:solidFill>
                  <a:schemeClr val="bg1"/>
                </a:solidFill>
                <a:latin typeface="Courier New" panose="02070309020205020404" pitchFamily="49" charset="0"/>
                <a:cs typeface="Courier New" panose="02070309020205020404" pitchFamily="49" charset="0"/>
              </a:rPr>
              <a:t>R1#</a:t>
            </a:r>
            <a:r>
              <a:rPr lang="pt-BR" sz="900" b="1">
                <a:solidFill>
                  <a:schemeClr val="bg1"/>
                </a:solidFill>
                <a:latin typeface="Courier New" panose="02070309020205020404" pitchFamily="49" charset="0"/>
                <a:cs typeface="Courier New" panose="02070309020205020404" pitchFamily="49" charset="0"/>
              </a:rPr>
              <a:t>show ipv6 interface brief</a:t>
            </a:r>
          </a:p>
          <a:p>
            <a:pPr rtl="0"/>
            <a:r>
              <a:rPr lang="pt-BR" sz="900">
                <a:solidFill>
                  <a:schemeClr val="bg1"/>
                </a:solidFill>
                <a:latin typeface="Courier New" panose="02070309020205020404" pitchFamily="49" charset="0"/>
                <a:cs typeface="Courier New" panose="02070309020205020404" pitchFamily="49" charset="0"/>
              </a:rPr>
              <a:t>GigabitEthernet0/0/0 [up/up]</a:t>
            </a:r>
          </a:p>
          <a:p>
            <a:pPr rtl="0"/>
            <a:r>
              <a:rPr lang="pt-BR" sz="900">
                <a:solidFill>
                  <a:schemeClr val="bg1"/>
                </a:solidFill>
                <a:latin typeface="Courier New" panose="02070309020205020404" pitchFamily="49" charset="0"/>
                <a:cs typeface="Courier New" panose="02070309020205020404" pitchFamily="49" charset="0"/>
              </a:rPr>
              <a:t>    FE80::201:C9FF:FE89:4501</a:t>
            </a:r>
          </a:p>
          <a:p>
            <a:pPr rtl="0"/>
            <a:r>
              <a:rPr lang="pt-BR" sz="900">
                <a:solidFill>
                  <a:schemeClr val="bg1"/>
                </a:solidFill>
                <a:latin typeface="Courier New" panose="02070309020205020404" pitchFamily="49" charset="0"/>
                <a:cs typeface="Courier New" panose="02070309020205020404" pitchFamily="49" charset="0"/>
              </a:rPr>
              <a:t>    2001:DB8:ACAD:10::1</a:t>
            </a:r>
          </a:p>
          <a:p>
            <a:pPr rtl="0"/>
            <a:r>
              <a:rPr lang="pt-BR" sz="900">
                <a:solidFill>
                  <a:schemeClr val="bg1"/>
                </a:solidFill>
                <a:latin typeface="Courier New" panose="02070309020205020404" pitchFamily="49" charset="0"/>
                <a:cs typeface="Courier New" panose="02070309020205020404" pitchFamily="49" charset="0"/>
              </a:rPr>
              <a:t>GigabitEthernet0/0/1 [up/up]</a:t>
            </a:r>
          </a:p>
          <a:p>
            <a:pPr rtl="0"/>
            <a:r>
              <a:rPr lang="pt-BR" sz="900">
                <a:solidFill>
                  <a:schemeClr val="bg1"/>
                </a:solidFill>
                <a:latin typeface="Courier New" panose="02070309020205020404" pitchFamily="49" charset="0"/>
                <a:cs typeface="Courier New" panose="02070309020205020404" pitchFamily="49" charset="0"/>
              </a:rPr>
              <a:t>    FE80::201:C9FF:FE89:4502</a:t>
            </a:r>
          </a:p>
          <a:p>
            <a:pPr rtl="0"/>
            <a:r>
              <a:rPr lang="pt-BR" sz="900">
                <a:solidFill>
                  <a:schemeClr val="bg1"/>
                </a:solidFill>
                <a:latin typeface="Courier New" panose="02070309020205020404" pitchFamily="49" charset="0"/>
                <a:cs typeface="Courier New" panose="02070309020205020404" pitchFamily="49" charset="0"/>
              </a:rPr>
              <a:t>    2001:DB8:FEED:224::1</a:t>
            </a:r>
          </a:p>
          <a:p>
            <a:pPr rtl="0"/>
            <a:r>
              <a:rPr lang="pt-BR" sz="900">
                <a:solidFill>
                  <a:schemeClr val="bg1"/>
                </a:solidFill>
                <a:latin typeface="Courier New" panose="02070309020205020404" pitchFamily="49" charset="0"/>
                <a:cs typeface="Courier New" panose="02070309020205020404" pitchFamily="49" charset="0"/>
              </a:rPr>
              <a:t>Vlan1 [administratively down/down]</a:t>
            </a:r>
          </a:p>
          <a:p>
            <a:pPr rtl="0"/>
            <a:r>
              <a:rPr lang="pt-BR" sz="900">
                <a:solidFill>
                  <a:schemeClr val="bg1"/>
                </a:solidFill>
                <a:latin typeface="Courier New" panose="02070309020205020404" pitchFamily="49" charset="0"/>
                <a:cs typeface="Courier New" panose="02070309020205020404" pitchFamily="49" charset="0"/>
              </a:rPr>
              <a:t>    unassigned </a:t>
            </a:r>
          </a:p>
          <a:p>
            <a:pPr rtl="0"/>
            <a:r>
              <a:rPr lang="pt-B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304882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Interfaces</a:t>
            </a:r>
            <a:br>
              <a:rPr lang="en-US" dirty="0"/>
            </a:br>
            <a:r>
              <a:rPr lang="pt-BR" sz="2400"/>
              <a:t>Configurar Comandos de Verificação (Cont.) </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8094907" cy="584775"/>
          </a:xfrm>
          <a:prstGeom prst="rect">
            <a:avLst/>
          </a:prstGeom>
          <a:noFill/>
        </p:spPr>
        <p:txBody>
          <a:bodyPr wrap="square" rtlCol="0">
            <a:spAutoFit/>
          </a:bodyPr>
          <a:lstStyle/>
          <a:p>
            <a:pPr rtl="0"/>
            <a:r>
              <a:rPr lang="pt-BR" sz="1600">
                <a:solidFill>
                  <a:srgbClr val="000000"/>
                </a:solidFill>
              </a:rPr>
              <a:t>Exiba o conteúdo das tabelas de roteamento IP com os comandos </a:t>
            </a:r>
            <a:r>
              <a:rPr lang="pt-BR" sz="1600" b="1">
                <a:solidFill>
                  <a:srgbClr val="000000"/>
                </a:solidFill>
              </a:rPr>
              <a:t>show ip route </a:t>
            </a:r>
            <a:r>
              <a:rPr lang="pt-BR" sz="1600">
                <a:solidFill>
                  <a:srgbClr val="000000"/>
                </a:solidFill>
              </a:rPr>
              <a:t>e </a:t>
            </a:r>
            <a:r>
              <a:rPr lang="pt-BR" sz="1600" b="1">
                <a:solidFill>
                  <a:srgbClr val="000000"/>
                </a:solidFill>
              </a:rPr>
              <a:t>show ipv6 route </a:t>
            </a:r>
            <a:r>
              <a:rPr lang="pt-BR" sz="1600">
                <a:solidFill>
                  <a:srgbClr val="000000"/>
                </a:solidFill>
              </a:rPr>
              <a:t>, conforme mostrado aqui:</a:t>
            </a:r>
          </a:p>
        </p:txBody>
      </p:sp>
      <p:sp>
        <p:nvSpPr>
          <p:cNvPr id="8" name="TextBox 7">
            <a:extLst>
              <a:ext uri="{FF2B5EF4-FFF2-40B4-BE49-F238E27FC236}">
                <a16:creationId xmlns:a16="http://schemas.microsoft.com/office/drawing/2014/main" id="{A707EA06-7465-4C52-AE81-CBACEDBD6441}"/>
              </a:ext>
            </a:extLst>
          </p:cNvPr>
          <p:cNvSpPr txBox="1"/>
          <p:nvPr/>
        </p:nvSpPr>
        <p:spPr>
          <a:xfrm>
            <a:off x="1701233" y="1475729"/>
            <a:ext cx="5701218" cy="1477328"/>
          </a:xfrm>
          <a:prstGeom prst="rect">
            <a:avLst/>
          </a:prstGeom>
          <a:solidFill>
            <a:srgbClr val="000000"/>
          </a:solidFill>
        </p:spPr>
        <p:txBody>
          <a:bodyPr wrap="square" rtlCol="0">
            <a:spAutoFit/>
          </a:bodyPr>
          <a:lstStyle/>
          <a:p>
            <a:pPr rtl="0"/>
            <a:r>
              <a:rPr lang="pt-BR" sz="900">
                <a:solidFill>
                  <a:schemeClr val="bg1"/>
                </a:solidFill>
                <a:latin typeface="Courier New" panose="02070309020205020404" pitchFamily="49" charset="0"/>
                <a:cs typeface="Courier New" panose="02070309020205020404" pitchFamily="49" charset="0"/>
              </a:rPr>
              <a:t>R1# </a:t>
            </a:r>
            <a:r>
              <a:rPr lang="pt-BR" sz="900" b="1">
                <a:solidFill>
                  <a:schemeClr val="bg1"/>
                </a:solidFill>
                <a:latin typeface="Courier New" panose="02070309020205020404" pitchFamily="49" charset="0"/>
                <a:cs typeface="Courier New" panose="02070309020205020404" pitchFamily="49" charset="0"/>
              </a:rPr>
              <a:t>show ip route</a:t>
            </a:r>
          </a:p>
          <a:p>
            <a:pPr rtl="0"/>
            <a:r>
              <a:rPr lang="pt-BR" sz="900">
                <a:solidFill>
                  <a:schemeClr val="bg1"/>
                </a:solidFill>
                <a:latin typeface="Courier New" panose="02070309020205020404" pitchFamily="49" charset="0"/>
                <a:cs typeface="Courier New" panose="02070309020205020404" pitchFamily="49" charset="0"/>
              </a:rPr>
              <a:t>&lt; output omitted&gt;</a:t>
            </a:r>
          </a:p>
          <a:p>
            <a:pPr rtl="0"/>
            <a:r>
              <a:rPr lang="pt-BR" sz="900">
                <a:solidFill>
                  <a:schemeClr val="bg1"/>
                </a:solidFill>
                <a:latin typeface="Courier New" panose="02070309020205020404" pitchFamily="49" charset="0"/>
                <a:cs typeface="Courier New" panose="02070309020205020404" pitchFamily="49" charset="0"/>
              </a:rPr>
              <a:t>Gateway of last resort is not set.</a:t>
            </a:r>
          </a:p>
          <a:p>
            <a:pPr rtl="0"/>
            <a:r>
              <a:rPr lang="pt-BR" sz="900">
                <a:solidFill>
                  <a:schemeClr val="bg1"/>
                </a:solidFill>
                <a:latin typeface="Courier New" panose="02070309020205020404" pitchFamily="49" charset="0"/>
                <a:cs typeface="Courier New" panose="02070309020205020404" pitchFamily="49" charset="0"/>
              </a:rPr>
              <a:t>      192.168.10.0/24 is variably subnetted, 2 subnets, 2 masks</a:t>
            </a:r>
          </a:p>
          <a:p>
            <a:pPr rtl="0"/>
            <a:r>
              <a:rPr lang="pt-BR" sz="900">
                <a:solidFill>
                  <a:schemeClr val="bg1"/>
                </a:solidFill>
                <a:latin typeface="Courier New" panose="02070309020205020404" pitchFamily="49" charset="0"/>
                <a:cs typeface="Courier New" panose="02070309020205020404" pitchFamily="49" charset="0"/>
              </a:rPr>
              <a:t>C 192.168.10.0/24 is directly connected, GigabitEthernet0/0/0</a:t>
            </a:r>
          </a:p>
          <a:p>
            <a:pPr rtl="0"/>
            <a:r>
              <a:rPr lang="pt-BR" sz="900">
                <a:solidFill>
                  <a:schemeClr val="bg1"/>
                </a:solidFill>
                <a:latin typeface="Courier New" panose="02070309020205020404" pitchFamily="49" charset="0"/>
                <a:cs typeface="Courier New" panose="02070309020205020404" pitchFamily="49" charset="0"/>
              </a:rPr>
              <a:t>L 192.168.10.1/32 está conectado diretamente, GigabitEthernet0 / 0/0</a:t>
            </a:r>
          </a:p>
          <a:p>
            <a:pPr rtl="0"/>
            <a:r>
              <a:rPr lang="pt-BR" sz="900">
                <a:solidFill>
                  <a:schemeClr val="bg1"/>
                </a:solidFill>
                <a:latin typeface="Courier New" panose="02070309020205020404" pitchFamily="49" charset="0"/>
                <a:cs typeface="Courier New" panose="02070309020205020404" pitchFamily="49" charset="0"/>
              </a:rPr>
              <a:t>      209.165.200.0/24 is variably subnetted, 2 subnets, 2 masks</a:t>
            </a:r>
          </a:p>
          <a:p>
            <a:pPr rtl="0"/>
            <a:r>
              <a:rPr lang="pt-BR" sz="900">
                <a:solidFill>
                  <a:schemeClr val="bg1"/>
                </a:solidFill>
                <a:latin typeface="Courier New" panose="02070309020205020404" pitchFamily="49" charset="0"/>
                <a:cs typeface="Courier New" panose="02070309020205020404" pitchFamily="49" charset="0"/>
              </a:rPr>
              <a:t>C 209.165.200.224/30 is directly connected, GigabitEthernet0/0/1</a:t>
            </a:r>
          </a:p>
          <a:p>
            <a:pPr rtl="0"/>
            <a:r>
              <a:rPr lang="pt-BR" sz="900">
                <a:solidFill>
                  <a:schemeClr val="bg1"/>
                </a:solidFill>
                <a:latin typeface="Courier New" panose="02070309020205020404" pitchFamily="49" charset="0"/>
                <a:cs typeface="Courier New" panose="02070309020205020404" pitchFamily="49" charset="0"/>
              </a:rPr>
              <a:t>L 209.165.200.225/32 está conectado diretamente, GigabitEthernet0 / 0/1</a:t>
            </a:r>
          </a:p>
          <a:p>
            <a:pPr rtl="0"/>
            <a:r>
              <a:rPr lang="pt-BR" sz="900">
                <a:solidFill>
                  <a:schemeClr val="bg1"/>
                </a:solidFill>
                <a:latin typeface="Courier New" panose="02070309020205020404" pitchFamily="49" charset="0"/>
                <a:cs typeface="Courier New" panose="02070309020205020404" pitchFamily="49" charset="0"/>
              </a:rPr>
              <a:t>R1#</a:t>
            </a:r>
          </a:p>
        </p:txBody>
      </p:sp>
      <p:sp>
        <p:nvSpPr>
          <p:cNvPr id="9" name="TextBox 8">
            <a:extLst>
              <a:ext uri="{FF2B5EF4-FFF2-40B4-BE49-F238E27FC236}">
                <a16:creationId xmlns:a16="http://schemas.microsoft.com/office/drawing/2014/main" id="{3D345167-82FC-49E7-B10D-34FE13887791}"/>
              </a:ext>
            </a:extLst>
          </p:cNvPr>
          <p:cNvSpPr txBox="1"/>
          <p:nvPr/>
        </p:nvSpPr>
        <p:spPr>
          <a:xfrm>
            <a:off x="1721391" y="3035889"/>
            <a:ext cx="5701218" cy="1892826"/>
          </a:xfrm>
          <a:prstGeom prst="rect">
            <a:avLst/>
          </a:prstGeom>
          <a:solidFill>
            <a:srgbClr val="000000"/>
          </a:solidFill>
        </p:spPr>
        <p:txBody>
          <a:bodyPr wrap="square" rtlCol="0">
            <a:spAutoFit/>
          </a:bodyPr>
          <a:lstStyle/>
          <a:p>
            <a:pPr rtl="0"/>
            <a:r>
              <a:rPr lang="pt-BR" sz="900">
                <a:solidFill>
                  <a:schemeClr val="bg1"/>
                </a:solidFill>
                <a:latin typeface="Courier New" panose="02070309020205020404" pitchFamily="49" charset="0"/>
                <a:cs typeface="Courier New" panose="02070309020205020404" pitchFamily="49" charset="0"/>
              </a:rPr>
              <a:t>R1# show ipv6 route</a:t>
            </a:r>
          </a:p>
          <a:p>
            <a:pPr rtl="0"/>
            <a:r>
              <a:rPr lang="pt-BR" sz="900">
                <a:solidFill>
                  <a:schemeClr val="bg1"/>
                </a:solidFill>
                <a:latin typeface="Courier New" panose="02070309020205020404" pitchFamily="49" charset="0"/>
                <a:cs typeface="Courier New" panose="02070309020205020404" pitchFamily="49" charset="0"/>
              </a:rPr>
              <a:t>&lt;output omitted&gt;</a:t>
            </a:r>
          </a:p>
          <a:p>
            <a:pPr rtl="0"/>
            <a:r>
              <a:rPr lang="pt-BR" sz="900">
                <a:solidFill>
                  <a:schemeClr val="bg1"/>
                </a:solidFill>
                <a:latin typeface="Courier New" panose="02070309020205020404" pitchFamily="49" charset="0"/>
                <a:cs typeface="Courier New" panose="02070309020205020404" pitchFamily="49" charset="0"/>
              </a:rPr>
              <a:t>C 2001:DB8:ACAD:10::/64 [0/0]</a:t>
            </a:r>
          </a:p>
          <a:p>
            <a:pPr rtl="0"/>
            <a:r>
              <a:rPr lang="pt-BR" sz="900">
                <a:solidFill>
                  <a:schemeClr val="bg1"/>
                </a:solidFill>
                <a:latin typeface="Courier New" panose="02070309020205020404" pitchFamily="49" charset="0"/>
                <a:cs typeface="Courier New" panose="02070309020205020404" pitchFamily="49" charset="0"/>
              </a:rPr>
              <a:t>     via GigabitEthernet0/0/0, directly connected</a:t>
            </a:r>
          </a:p>
          <a:p>
            <a:pPr rtl="0"/>
            <a:r>
              <a:rPr lang="pt-BR" sz="900">
                <a:solidFill>
                  <a:schemeClr val="bg1"/>
                </a:solidFill>
                <a:latin typeface="Courier New" panose="02070309020205020404" pitchFamily="49" charset="0"/>
                <a:cs typeface="Courier New" panose="02070309020205020404" pitchFamily="49" charset="0"/>
              </a:rPr>
              <a:t>L 2001:DB8:ACAD:10::1/128 [0/0]</a:t>
            </a:r>
          </a:p>
          <a:p>
            <a:pPr rtl="0"/>
            <a:r>
              <a:rPr lang="pt-BR" sz="900">
                <a:solidFill>
                  <a:schemeClr val="bg1"/>
                </a:solidFill>
                <a:latin typeface="Courier New" panose="02070309020205020404" pitchFamily="49" charset="0"/>
                <a:cs typeface="Courier New" panose="02070309020205020404" pitchFamily="49" charset="0"/>
              </a:rPr>
              <a:t>     via GigabitEthernet0/0/0, receive</a:t>
            </a:r>
          </a:p>
          <a:p>
            <a:pPr rtl="0"/>
            <a:r>
              <a:rPr lang="pt-BR" sz="900">
                <a:solidFill>
                  <a:schemeClr val="bg1"/>
                </a:solidFill>
                <a:latin typeface="Courier New" panose="02070309020205020404" pitchFamily="49" charset="0"/>
                <a:cs typeface="Courier New" panose="02070309020205020404" pitchFamily="49" charset="0"/>
              </a:rPr>
              <a:t>C 2001:DB8:FEED:224::/64 [0/0]</a:t>
            </a:r>
          </a:p>
          <a:p>
            <a:pPr rtl="0"/>
            <a:r>
              <a:rPr lang="pt-BR" sz="900">
                <a:solidFill>
                  <a:schemeClr val="bg1"/>
                </a:solidFill>
                <a:latin typeface="Courier New" panose="02070309020205020404" pitchFamily="49" charset="0"/>
                <a:cs typeface="Courier New" panose="02070309020205020404" pitchFamily="49" charset="0"/>
              </a:rPr>
              <a:t>     via GigabitEthernet0/0/1, directly connected</a:t>
            </a:r>
          </a:p>
          <a:p>
            <a:pPr rtl="0"/>
            <a:r>
              <a:rPr lang="pt-BR" sz="900">
                <a:solidFill>
                  <a:schemeClr val="bg1"/>
                </a:solidFill>
                <a:latin typeface="Courier New" panose="02070309020205020404" pitchFamily="49" charset="0"/>
                <a:cs typeface="Courier New" panose="02070309020205020404" pitchFamily="49" charset="0"/>
              </a:rPr>
              <a:t>L 2001:DB8:FEED:224: :1/128 [0/0]</a:t>
            </a:r>
          </a:p>
          <a:p>
            <a:pPr rtl="0"/>
            <a:r>
              <a:rPr lang="pt-BR" sz="900">
                <a:solidFill>
                  <a:schemeClr val="bg1"/>
                </a:solidFill>
                <a:latin typeface="Courier New" panose="02070309020205020404" pitchFamily="49" charset="0"/>
                <a:cs typeface="Courier New" panose="02070309020205020404" pitchFamily="49" charset="0"/>
              </a:rPr>
              <a:t>     via GigabitEthernet0/0/1, receive</a:t>
            </a:r>
          </a:p>
          <a:p>
            <a:pPr rtl="0"/>
            <a:r>
              <a:rPr lang="pt-BR" sz="900">
                <a:solidFill>
                  <a:schemeClr val="bg1"/>
                </a:solidFill>
                <a:latin typeface="Courier New" panose="02070309020205020404" pitchFamily="49" charset="0"/>
                <a:cs typeface="Courier New" panose="02070309020205020404" pitchFamily="49" charset="0"/>
              </a:rPr>
              <a:t>L FF00::/8 [0/0]</a:t>
            </a:r>
          </a:p>
          <a:p>
            <a:pPr rtl="0"/>
            <a:r>
              <a:rPr lang="pt-BR" sz="900">
                <a:solidFill>
                  <a:schemeClr val="bg1"/>
                </a:solidFill>
                <a:latin typeface="Courier New" panose="02070309020205020404" pitchFamily="49" charset="0"/>
                <a:cs typeface="Courier New" panose="02070309020205020404" pitchFamily="49" charset="0"/>
              </a:rPr>
              <a:t>     via Null0, receive</a:t>
            </a:r>
          </a:p>
          <a:p>
            <a:pPr rtl="0"/>
            <a:r>
              <a:rPr lang="pt-B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4688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Interfaces</a:t>
            </a:r>
            <a:br>
              <a:rPr lang="en-US" dirty="0"/>
            </a:br>
            <a:r>
              <a:rPr lang="pt-BR" sz="2400"/>
              <a:t>Configurar Comandos de Verificação (Cont.) </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pPr rtl="0"/>
            <a:r>
              <a:rPr lang="pt-BR" sz="1600">
                <a:solidFill>
                  <a:srgbClr val="000000"/>
                </a:solidFill>
              </a:rPr>
              <a:t>Exibe estatísticas para todas as interfaces com o comando </a:t>
            </a:r>
            <a:r>
              <a:rPr lang="pt-BR" sz="1600" b="1">
                <a:solidFill>
                  <a:srgbClr val="000000"/>
                </a:solidFill>
              </a:rPr>
              <a:t>show interfaces </a:t>
            </a:r>
            <a:r>
              <a:rPr lang="pt-BR" sz="1600">
                <a:solidFill>
                  <a:srgbClr val="000000"/>
                </a:solidFill>
              </a:rPr>
              <a:t>, conforme mostrado aqui:</a:t>
            </a:r>
          </a:p>
        </p:txBody>
      </p:sp>
      <p:sp>
        <p:nvSpPr>
          <p:cNvPr id="8" name="TextBox 7">
            <a:extLst>
              <a:ext uri="{FF2B5EF4-FFF2-40B4-BE49-F238E27FC236}">
                <a16:creationId xmlns:a16="http://schemas.microsoft.com/office/drawing/2014/main" id="{A707EA06-7465-4C52-AE81-CBACEDBD6441}"/>
              </a:ext>
            </a:extLst>
          </p:cNvPr>
          <p:cNvSpPr txBox="1"/>
          <p:nvPr/>
        </p:nvSpPr>
        <p:spPr>
          <a:xfrm>
            <a:off x="3320968" y="890954"/>
            <a:ext cx="5419440" cy="3693319"/>
          </a:xfrm>
          <a:prstGeom prst="rect">
            <a:avLst/>
          </a:prstGeom>
          <a:solidFill>
            <a:srgbClr val="000000"/>
          </a:solidFill>
        </p:spPr>
        <p:txBody>
          <a:bodyPr wrap="square" rtlCol="0">
            <a:spAutoFit/>
          </a:bodyPr>
          <a:lstStyle/>
          <a:p>
            <a:pPr rtl="0"/>
            <a:r>
              <a:rPr lang="pt-BR" sz="900">
                <a:solidFill>
                  <a:schemeClr val="bg1"/>
                </a:solidFill>
                <a:latin typeface="Courier New" panose="02070309020205020404" pitchFamily="49" charset="0"/>
                <a:cs typeface="Courier New" panose="02070309020205020404" pitchFamily="49" charset="0"/>
              </a:rPr>
              <a:t>R1# </a:t>
            </a:r>
            <a:r>
              <a:rPr lang="pt-BR" sz="900" b="1">
                <a:solidFill>
                  <a:schemeClr val="bg1"/>
                </a:solidFill>
                <a:latin typeface="Courier New" panose="02070309020205020404" pitchFamily="49" charset="0"/>
                <a:cs typeface="Courier New" panose="02070309020205020404" pitchFamily="49" charset="0"/>
              </a:rPr>
              <a:t>show interfaces gig0/0/0</a:t>
            </a:r>
          </a:p>
          <a:p>
            <a:pPr rtl="0"/>
            <a:r>
              <a:rPr lang="pt-BR" sz="900">
                <a:solidFill>
                  <a:schemeClr val="bg1"/>
                </a:solidFill>
                <a:latin typeface="Courier New" panose="02070309020205020404" pitchFamily="49" charset="0"/>
                <a:cs typeface="Courier New" panose="02070309020205020404" pitchFamily="49" charset="0"/>
              </a:rPr>
              <a:t>GigabitEthernet0/0/0 is up, line protocol is up </a:t>
            </a:r>
          </a:p>
          <a:p>
            <a:pPr rtl="0"/>
            <a:r>
              <a:rPr lang="pt-BR" sz="900">
                <a:solidFill>
                  <a:schemeClr val="bg1"/>
                </a:solidFill>
                <a:latin typeface="Courier New" panose="02070309020205020404" pitchFamily="49" charset="0"/>
                <a:cs typeface="Courier New" panose="02070309020205020404" pitchFamily="49" charset="0"/>
              </a:rPr>
              <a:t>  Hardware is ISR4321-2x1GE, address is a0e0.af0d.e140 (bia a0e0.af0d.e140)</a:t>
            </a:r>
          </a:p>
          <a:p>
            <a:pPr rtl="0"/>
            <a:r>
              <a:rPr lang="pt-BR" sz="900">
                <a:solidFill>
                  <a:schemeClr val="bg1"/>
                </a:solidFill>
                <a:latin typeface="Courier New" panose="02070309020205020404" pitchFamily="49" charset="0"/>
                <a:cs typeface="Courier New" panose="02070309020205020404" pitchFamily="49" charset="0"/>
              </a:rPr>
              <a:t>  Description: Link to LAN</a:t>
            </a:r>
          </a:p>
          <a:p>
            <a:pPr rtl="0"/>
            <a:r>
              <a:rPr lang="pt-BR" sz="900">
                <a:solidFill>
                  <a:schemeClr val="bg1"/>
                </a:solidFill>
                <a:latin typeface="Courier New" panose="02070309020205020404" pitchFamily="49" charset="0"/>
                <a:cs typeface="Courier New" panose="02070309020205020404" pitchFamily="49" charset="0"/>
              </a:rPr>
              <a:t>  Internet address is 192.168.10.1/24</a:t>
            </a:r>
          </a:p>
          <a:p>
            <a:pPr rtl="0"/>
            <a:r>
              <a:rPr lang="pt-BR" sz="900">
                <a:solidFill>
                  <a:schemeClr val="bg1"/>
                </a:solidFill>
                <a:latin typeface="Courier New" panose="02070309020205020404" pitchFamily="49" charset="0"/>
                <a:cs typeface="Courier New" panose="02070309020205020404" pitchFamily="49" charset="0"/>
              </a:rPr>
              <a:t>  MTU 1500 bytes, BW 100000 Kbit/sec, DLY 100 usec, </a:t>
            </a:r>
          </a:p>
          <a:p>
            <a:pPr rtl="0"/>
            <a:r>
              <a:rPr lang="pt-BR" sz="900">
                <a:solidFill>
                  <a:schemeClr val="bg1"/>
                </a:solidFill>
                <a:latin typeface="Courier New" panose="02070309020205020404" pitchFamily="49" charset="0"/>
                <a:cs typeface="Courier New" panose="02070309020205020404" pitchFamily="49" charset="0"/>
              </a:rPr>
              <a:t>     reliability 255/255, txload 1/255, rxload 1/255</a:t>
            </a:r>
          </a:p>
          <a:p>
            <a:pPr rtl="0"/>
            <a:r>
              <a:rPr lang="pt-BR" sz="900">
                <a:solidFill>
                  <a:schemeClr val="bg1"/>
                </a:solidFill>
                <a:latin typeface="Courier New" panose="02070309020205020404" pitchFamily="49" charset="0"/>
                <a:cs typeface="Courier New" panose="02070309020205020404" pitchFamily="49" charset="0"/>
              </a:rPr>
              <a:t>  Encapsulation ARPA, loopback not set</a:t>
            </a:r>
          </a:p>
          <a:p>
            <a:pPr rtl="0"/>
            <a:r>
              <a:rPr lang="pt-BR" sz="900">
                <a:solidFill>
                  <a:schemeClr val="bg1"/>
                </a:solidFill>
                <a:latin typeface="Courier New" panose="02070309020205020404" pitchFamily="49" charset="0"/>
                <a:cs typeface="Courier New" panose="02070309020205020404" pitchFamily="49" charset="0"/>
              </a:rPr>
              <a:t>  Keepalive not supported </a:t>
            </a:r>
          </a:p>
          <a:p>
            <a:pPr rtl="0"/>
            <a:r>
              <a:rPr lang="pt-BR" sz="900">
                <a:solidFill>
                  <a:schemeClr val="bg1"/>
                </a:solidFill>
                <a:latin typeface="Courier New" panose="02070309020205020404" pitchFamily="49" charset="0"/>
                <a:cs typeface="Courier New" panose="02070309020205020404" pitchFamily="49" charset="0"/>
              </a:rPr>
              <a:t>  Full Duplex, 100Mbps, link type is auto, media type is RJ45</a:t>
            </a:r>
          </a:p>
          <a:p>
            <a:pPr rtl="0"/>
            <a:r>
              <a:rPr lang="pt-BR" sz="900">
                <a:solidFill>
                  <a:schemeClr val="bg1"/>
                </a:solidFill>
                <a:latin typeface="Courier New" panose="02070309020205020404" pitchFamily="49" charset="0"/>
                <a:cs typeface="Courier New" panose="02070309020205020404" pitchFamily="49" charset="0"/>
              </a:rPr>
              <a:t>  output flow-control is off, input flow-control is off</a:t>
            </a:r>
          </a:p>
          <a:p>
            <a:pPr rtl="0"/>
            <a:r>
              <a:rPr lang="pt-BR" sz="900">
                <a:solidFill>
                  <a:schemeClr val="bg1"/>
                </a:solidFill>
                <a:latin typeface="Courier New" panose="02070309020205020404" pitchFamily="49" charset="0"/>
                <a:cs typeface="Courier New" panose="02070309020205020404" pitchFamily="49" charset="0"/>
              </a:rPr>
              <a:t>  ARP type: ARPA, ARP Timeout 04:00:00</a:t>
            </a:r>
          </a:p>
          <a:p>
            <a:pPr rtl="0"/>
            <a:r>
              <a:rPr lang="pt-BR" sz="900">
                <a:solidFill>
                  <a:schemeClr val="bg1"/>
                </a:solidFill>
                <a:latin typeface="Courier New" panose="02070309020205020404" pitchFamily="49" charset="0"/>
                <a:cs typeface="Courier New" panose="02070309020205020404" pitchFamily="49" charset="0"/>
              </a:rPr>
              <a:t>  Last input 00:00:01, output 00:00:35, output hang never</a:t>
            </a:r>
          </a:p>
          <a:p>
            <a:pPr rtl="0"/>
            <a:r>
              <a:rPr lang="pt-BR" sz="900">
                <a:solidFill>
                  <a:schemeClr val="bg1"/>
                </a:solidFill>
                <a:latin typeface="Courier New" panose="02070309020205020404" pitchFamily="49" charset="0"/>
                <a:cs typeface="Courier New" panose="02070309020205020404" pitchFamily="49" charset="0"/>
              </a:rPr>
              <a:t>  Last clearing of "show interface" counters never</a:t>
            </a:r>
          </a:p>
          <a:p>
            <a:pPr rtl="0"/>
            <a:r>
              <a:rPr lang="pt-BR" sz="900">
                <a:solidFill>
                  <a:schemeClr val="bg1"/>
                </a:solidFill>
                <a:latin typeface="Courier New" panose="02070309020205020404" pitchFamily="49" charset="0"/>
                <a:cs typeface="Courier New" panose="02070309020205020404" pitchFamily="49" charset="0"/>
              </a:rPr>
              <a:t>  Input queue: 0/375/0/0 (size/max/drops/flushes); Total output drops: 0</a:t>
            </a:r>
          </a:p>
          <a:p>
            <a:pPr rtl="0"/>
            <a:r>
              <a:rPr lang="pt-BR" sz="900">
                <a:solidFill>
                  <a:schemeClr val="bg1"/>
                </a:solidFill>
                <a:latin typeface="Courier New" panose="02070309020205020404" pitchFamily="49" charset="0"/>
                <a:cs typeface="Courier New" panose="02070309020205020404" pitchFamily="49" charset="0"/>
              </a:rPr>
              <a:t>  Queueing strategy: fifo</a:t>
            </a:r>
          </a:p>
          <a:p>
            <a:pPr rtl="0"/>
            <a:r>
              <a:rPr lang="pt-BR" sz="900">
                <a:solidFill>
                  <a:schemeClr val="bg1"/>
                </a:solidFill>
                <a:latin typeface="Courier New" panose="02070309020205020404" pitchFamily="49" charset="0"/>
                <a:cs typeface="Courier New" panose="02070309020205020404" pitchFamily="49" charset="0"/>
              </a:rPr>
              <a:t>  Output queue: 0/40 (size/max)</a:t>
            </a:r>
          </a:p>
          <a:p>
            <a:pPr rtl="0"/>
            <a:r>
              <a:rPr lang="pt-BR" sz="900">
                <a:solidFill>
                  <a:schemeClr val="bg1"/>
                </a:solidFill>
                <a:latin typeface="Courier New" panose="02070309020205020404" pitchFamily="49" charset="0"/>
                <a:cs typeface="Courier New" panose="02070309020205020404" pitchFamily="49" charset="0"/>
              </a:rPr>
              <a:t>  5 minute input rate 0 bits/sec, 0 packets/sec</a:t>
            </a:r>
          </a:p>
          <a:p>
            <a:pPr rtl="0"/>
            <a:r>
              <a:rPr lang="pt-BR" sz="900">
                <a:solidFill>
                  <a:schemeClr val="bg1"/>
                </a:solidFill>
                <a:latin typeface="Courier New" panose="02070309020205020404" pitchFamily="49" charset="0"/>
                <a:cs typeface="Courier New" panose="02070309020205020404" pitchFamily="49" charset="0"/>
              </a:rPr>
              <a:t>  5 minute output rate 0 bits/sec, 0 packets/sec</a:t>
            </a:r>
          </a:p>
          <a:p>
            <a:pPr rtl="0"/>
            <a:r>
              <a:rPr lang="pt-BR" sz="900">
                <a:solidFill>
                  <a:schemeClr val="bg1"/>
                </a:solidFill>
                <a:latin typeface="Courier New" panose="02070309020205020404" pitchFamily="49" charset="0"/>
                <a:cs typeface="Courier New" panose="02070309020205020404" pitchFamily="49" charset="0"/>
              </a:rPr>
              <a:t>     1180 packets input, 109486 bytes, 0 no buffer</a:t>
            </a:r>
          </a:p>
          <a:p>
            <a:pPr rtl="0"/>
            <a:r>
              <a:rPr lang="pt-BR" sz="900">
                <a:solidFill>
                  <a:schemeClr val="bg1"/>
                </a:solidFill>
                <a:latin typeface="Courier New" panose="02070309020205020404" pitchFamily="49" charset="0"/>
                <a:cs typeface="Courier New" panose="02070309020205020404" pitchFamily="49" charset="0"/>
              </a:rPr>
              <a:t>     Received 84 broadcasts (0 IP multicasts)</a:t>
            </a:r>
          </a:p>
          <a:p>
            <a:pPr rtl="0"/>
            <a:r>
              <a:rPr lang="pt-BR" sz="900">
                <a:solidFill>
                  <a:schemeClr val="bg1"/>
                </a:solidFill>
                <a:latin typeface="Courier New" panose="02070309020205020404" pitchFamily="49" charset="0"/>
                <a:cs typeface="Courier New" panose="02070309020205020404" pitchFamily="49" charset="0"/>
              </a:rPr>
              <a:t>     0 runts, 0 giants, 0 throttles </a:t>
            </a:r>
          </a:p>
          <a:p>
            <a:endParaRPr lang="en-US" sz="900" dirty="0">
              <a:solidFill>
                <a:schemeClr val="bg1"/>
              </a:solidFill>
              <a:latin typeface="Courier New" panose="02070309020205020404" pitchFamily="49" charset="0"/>
              <a:cs typeface="Courier New" panose="02070309020205020404" pitchFamily="49" charset="0"/>
            </a:endParaRPr>
          </a:p>
          <a:p>
            <a:pPr rtl="0"/>
            <a:r>
              <a:rPr lang="pt-BR" sz="900">
                <a:solidFill>
                  <a:schemeClr val="bg1"/>
                </a:solidFill>
                <a:latin typeface="Courier New" panose="02070309020205020404" pitchFamily="49" charset="0"/>
                <a:cs typeface="Courier New" panose="02070309020205020404" pitchFamily="49" charset="0"/>
              </a:rPr>
              <a:t>&lt;saída omitida&gt;</a:t>
            </a:r>
          </a:p>
          <a:p>
            <a:endParaRPr lang="en-US" sz="900" dirty="0">
              <a:solidFill>
                <a:schemeClr val="bg1"/>
              </a:solidFill>
              <a:latin typeface="Courier New" panose="02070309020205020404" pitchFamily="49" charset="0"/>
              <a:cs typeface="Courier New" panose="02070309020205020404" pitchFamily="49" charset="0"/>
            </a:endParaRPr>
          </a:p>
          <a:p>
            <a:pPr rtl="0"/>
            <a:r>
              <a:rPr lang="pt-BR" sz="9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42999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Interfaces</a:t>
            </a:r>
            <a:br>
              <a:rPr lang="en-US" dirty="0"/>
            </a:br>
            <a:r>
              <a:rPr lang="pt-BR" sz="2400"/>
              <a:t>Configurar Comandos de Verificação (Cont.) </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pPr rtl="0"/>
            <a:r>
              <a:rPr lang="pt-BR" sz="1600">
                <a:solidFill>
                  <a:srgbClr val="000000"/>
                </a:solidFill>
              </a:rPr>
              <a:t>Exiba estatísticas IPv4 para interfaces de roteador com o comando </a:t>
            </a:r>
            <a:r>
              <a:rPr lang="pt-BR" sz="1600" b="1">
                <a:solidFill>
                  <a:srgbClr val="000000"/>
                </a:solidFill>
              </a:rPr>
              <a:t>show ip interface </a:t>
            </a:r>
            <a:r>
              <a:rPr lang="pt-BR" sz="1600">
                <a:solidFill>
                  <a:srgbClr val="000000"/>
                </a:solidFill>
              </a:rPr>
              <a:t>, conforme mostrado aqui:</a:t>
            </a:r>
          </a:p>
        </p:txBody>
      </p:sp>
      <p:sp>
        <p:nvSpPr>
          <p:cNvPr id="8" name="TextBox 7">
            <a:extLst>
              <a:ext uri="{FF2B5EF4-FFF2-40B4-BE49-F238E27FC236}">
                <a16:creationId xmlns:a16="http://schemas.microsoft.com/office/drawing/2014/main" id="{A707EA06-7465-4C52-AE81-CBACEDBD6441}"/>
              </a:ext>
            </a:extLst>
          </p:cNvPr>
          <p:cNvSpPr txBox="1"/>
          <p:nvPr/>
        </p:nvSpPr>
        <p:spPr>
          <a:xfrm>
            <a:off x="3553110" y="890954"/>
            <a:ext cx="4955156" cy="3939540"/>
          </a:xfrm>
          <a:prstGeom prst="rect">
            <a:avLst/>
          </a:prstGeom>
          <a:solidFill>
            <a:srgbClr val="000000"/>
          </a:solidFill>
        </p:spPr>
        <p:txBody>
          <a:bodyPr wrap="square" rtlCol="0">
            <a:spAutoFit/>
          </a:bodyPr>
          <a:lstStyle/>
          <a:p>
            <a:pPr rtl="0"/>
            <a:r>
              <a:rPr lang="pt-BR" sz="1000">
                <a:solidFill>
                  <a:schemeClr val="bg1"/>
                </a:solidFill>
                <a:latin typeface="Courier New" panose="02070309020205020404" pitchFamily="49" charset="0"/>
                <a:cs typeface="Courier New" panose="02070309020205020404" pitchFamily="49" charset="0"/>
              </a:rPr>
              <a:t>R1# </a:t>
            </a:r>
            <a:r>
              <a:rPr lang="pt-BR" sz="1000" b="1">
                <a:solidFill>
                  <a:schemeClr val="bg1"/>
                </a:solidFill>
                <a:latin typeface="Courier New" panose="02070309020205020404" pitchFamily="49" charset="0"/>
                <a:cs typeface="Courier New" panose="02070309020205020404" pitchFamily="49" charset="0"/>
              </a:rPr>
              <a:t>show ip interface g0/0/0</a:t>
            </a:r>
          </a:p>
          <a:p>
            <a:pPr rtl="0"/>
            <a:r>
              <a:rPr lang="pt-BR" sz="1000">
                <a:solidFill>
                  <a:schemeClr val="bg1"/>
                </a:solidFill>
                <a:latin typeface="Courier New" panose="02070309020205020404" pitchFamily="49" charset="0"/>
                <a:cs typeface="Courier New" panose="02070309020205020404" pitchFamily="49" charset="0"/>
              </a:rPr>
              <a:t>GigabitEthernet0/0/0 is up, line protocol is up</a:t>
            </a:r>
          </a:p>
          <a:p>
            <a:pPr rtl="0"/>
            <a:r>
              <a:rPr lang="pt-BR" sz="1000">
                <a:solidFill>
                  <a:schemeClr val="bg1"/>
                </a:solidFill>
                <a:latin typeface="Courier New" panose="02070309020205020404" pitchFamily="49" charset="0"/>
                <a:cs typeface="Courier New" panose="02070309020205020404" pitchFamily="49" charset="0"/>
              </a:rPr>
              <a:t>  Internet address is 192.168.10.1/24</a:t>
            </a:r>
          </a:p>
          <a:p>
            <a:pPr rtl="0"/>
            <a:r>
              <a:rPr lang="pt-BR" sz="1000">
                <a:solidFill>
                  <a:schemeClr val="bg1"/>
                </a:solidFill>
                <a:latin typeface="Courier New" panose="02070309020205020404" pitchFamily="49" charset="0"/>
                <a:cs typeface="Courier New" panose="02070309020205020404" pitchFamily="49" charset="0"/>
              </a:rPr>
              <a:t>  Broadcast address is 255.255.255.255</a:t>
            </a:r>
          </a:p>
          <a:p>
            <a:pPr rtl="0"/>
            <a:r>
              <a:rPr lang="pt-BR" sz="1000">
                <a:solidFill>
                  <a:schemeClr val="bg1"/>
                </a:solidFill>
                <a:latin typeface="Courier New" panose="02070309020205020404" pitchFamily="49" charset="0"/>
                <a:cs typeface="Courier New" panose="02070309020205020404" pitchFamily="49" charset="0"/>
              </a:rPr>
              <a:t>  Address determined by setup command</a:t>
            </a:r>
          </a:p>
          <a:p>
            <a:pPr rtl="0"/>
            <a:r>
              <a:rPr lang="pt-BR" sz="1000">
                <a:solidFill>
                  <a:schemeClr val="bg1"/>
                </a:solidFill>
                <a:latin typeface="Courier New" panose="02070309020205020404" pitchFamily="49" charset="0"/>
                <a:cs typeface="Courier New" panose="02070309020205020404" pitchFamily="49" charset="0"/>
              </a:rPr>
              <a:t>  MTU is 1500 bytes</a:t>
            </a:r>
          </a:p>
          <a:p>
            <a:pPr rtl="0"/>
            <a:r>
              <a:rPr lang="pt-BR" sz="1000">
                <a:solidFill>
                  <a:schemeClr val="bg1"/>
                </a:solidFill>
                <a:latin typeface="Courier New" panose="02070309020205020404" pitchFamily="49" charset="0"/>
                <a:cs typeface="Courier New" panose="02070309020205020404" pitchFamily="49" charset="0"/>
              </a:rPr>
              <a:t>  Helper address is not set</a:t>
            </a:r>
          </a:p>
          <a:p>
            <a:pPr rtl="0"/>
            <a:r>
              <a:rPr lang="pt-BR" sz="1000">
                <a:solidFill>
                  <a:schemeClr val="bg1"/>
                </a:solidFill>
                <a:latin typeface="Courier New" panose="02070309020205020404" pitchFamily="49" charset="0"/>
                <a:cs typeface="Courier New" panose="02070309020205020404" pitchFamily="49" charset="0"/>
              </a:rPr>
              <a:t>  Directed broadcast forwarding is disabled</a:t>
            </a:r>
          </a:p>
          <a:p>
            <a:pPr rtl="0"/>
            <a:r>
              <a:rPr lang="pt-BR" sz="1000">
                <a:solidFill>
                  <a:schemeClr val="bg1"/>
                </a:solidFill>
                <a:latin typeface="Courier New" panose="02070309020205020404" pitchFamily="49" charset="0"/>
                <a:cs typeface="Courier New" panose="02070309020205020404" pitchFamily="49" charset="0"/>
              </a:rPr>
              <a:t>  Outgoing Common access list is not set </a:t>
            </a:r>
          </a:p>
          <a:p>
            <a:pPr rtl="0"/>
            <a:r>
              <a:rPr lang="pt-BR" sz="1000">
                <a:solidFill>
                  <a:schemeClr val="bg1"/>
                </a:solidFill>
                <a:latin typeface="Courier New" panose="02070309020205020404" pitchFamily="49" charset="0"/>
                <a:cs typeface="Courier New" panose="02070309020205020404" pitchFamily="49" charset="0"/>
              </a:rPr>
              <a:t>  Outgoing access list is not set</a:t>
            </a:r>
          </a:p>
          <a:p>
            <a:pPr rtl="0"/>
            <a:r>
              <a:rPr lang="pt-BR" sz="1000">
                <a:solidFill>
                  <a:schemeClr val="bg1"/>
                </a:solidFill>
                <a:latin typeface="Courier New" panose="02070309020205020404" pitchFamily="49" charset="0"/>
                <a:cs typeface="Courier New" panose="02070309020205020404" pitchFamily="49" charset="0"/>
              </a:rPr>
              <a:t>  Inbound Common access list is not set </a:t>
            </a:r>
          </a:p>
          <a:p>
            <a:pPr rtl="0"/>
            <a:r>
              <a:rPr lang="pt-BR" sz="1000">
                <a:solidFill>
                  <a:schemeClr val="bg1"/>
                </a:solidFill>
                <a:latin typeface="Courier New" panose="02070309020205020404" pitchFamily="49" charset="0"/>
                <a:cs typeface="Courier New" panose="02070309020205020404" pitchFamily="49" charset="0"/>
              </a:rPr>
              <a:t>  Inbound access list is not set</a:t>
            </a:r>
          </a:p>
          <a:p>
            <a:pPr rtl="0"/>
            <a:r>
              <a:rPr lang="pt-BR" sz="1000">
                <a:solidFill>
                  <a:schemeClr val="bg1"/>
                </a:solidFill>
                <a:latin typeface="Courier New" panose="02070309020205020404" pitchFamily="49" charset="0"/>
                <a:cs typeface="Courier New" panose="02070309020205020404" pitchFamily="49" charset="0"/>
              </a:rPr>
              <a:t>  Proxy ARP is enabled</a:t>
            </a:r>
          </a:p>
          <a:p>
            <a:pPr rtl="0"/>
            <a:r>
              <a:rPr lang="pt-BR" sz="1000">
                <a:solidFill>
                  <a:schemeClr val="bg1"/>
                </a:solidFill>
                <a:latin typeface="Courier New" panose="02070309020205020404" pitchFamily="49" charset="0"/>
                <a:cs typeface="Courier New" panose="02070309020205020404" pitchFamily="49" charset="0"/>
              </a:rPr>
              <a:t>  Local Proxy ARP is disabled</a:t>
            </a:r>
          </a:p>
          <a:p>
            <a:pPr rtl="0"/>
            <a:r>
              <a:rPr lang="pt-BR" sz="1000">
                <a:solidFill>
                  <a:schemeClr val="bg1"/>
                </a:solidFill>
                <a:latin typeface="Courier New" panose="02070309020205020404" pitchFamily="49" charset="0"/>
                <a:cs typeface="Courier New" panose="02070309020205020404" pitchFamily="49" charset="0"/>
              </a:rPr>
              <a:t>  Security level is default</a:t>
            </a:r>
          </a:p>
          <a:p>
            <a:pPr rtl="0"/>
            <a:r>
              <a:rPr lang="pt-BR" sz="1000">
                <a:solidFill>
                  <a:schemeClr val="bg1"/>
                </a:solidFill>
                <a:latin typeface="Courier New" panose="02070309020205020404" pitchFamily="49" charset="0"/>
                <a:cs typeface="Courier New" panose="02070309020205020404" pitchFamily="49" charset="0"/>
              </a:rPr>
              <a:t>  Split horizon is enabled</a:t>
            </a:r>
          </a:p>
          <a:p>
            <a:pPr rtl="0"/>
            <a:r>
              <a:rPr lang="pt-BR" sz="1000">
                <a:solidFill>
                  <a:schemeClr val="bg1"/>
                </a:solidFill>
                <a:latin typeface="Courier New" panose="02070309020205020404" pitchFamily="49" charset="0"/>
                <a:cs typeface="Courier New" panose="02070309020205020404" pitchFamily="49" charset="0"/>
              </a:rPr>
              <a:t>  ICMP redirects are always sent</a:t>
            </a:r>
          </a:p>
          <a:p>
            <a:pPr rtl="0"/>
            <a:r>
              <a:rPr lang="pt-BR" sz="1000">
                <a:solidFill>
                  <a:schemeClr val="bg1"/>
                </a:solidFill>
                <a:latin typeface="Courier New" panose="02070309020205020404" pitchFamily="49" charset="0"/>
                <a:cs typeface="Courier New" panose="02070309020205020404" pitchFamily="49" charset="0"/>
              </a:rPr>
              <a:t>  ICMP unreachables are always sent</a:t>
            </a:r>
          </a:p>
          <a:p>
            <a:pPr rtl="0"/>
            <a:r>
              <a:rPr lang="pt-BR" sz="1000">
                <a:solidFill>
                  <a:schemeClr val="bg1"/>
                </a:solidFill>
                <a:latin typeface="Courier New" panose="02070309020205020404" pitchFamily="49" charset="0"/>
                <a:cs typeface="Courier New" panose="02070309020205020404" pitchFamily="49" charset="0"/>
              </a:rPr>
              <a:t>  ICMP mask replies are never sent</a:t>
            </a:r>
          </a:p>
          <a:p>
            <a:pPr rtl="0"/>
            <a:r>
              <a:rPr lang="pt-BR" sz="1000">
                <a:solidFill>
                  <a:schemeClr val="bg1"/>
                </a:solidFill>
                <a:latin typeface="Courier New" panose="02070309020205020404" pitchFamily="49" charset="0"/>
                <a:cs typeface="Courier New" panose="02070309020205020404" pitchFamily="49" charset="0"/>
              </a:rPr>
              <a:t>  IP fast switching is enabled</a:t>
            </a:r>
          </a:p>
          <a:p>
            <a:pPr rtl="0"/>
            <a:r>
              <a:rPr lang="pt-BR" sz="1000">
                <a:solidFill>
                  <a:schemeClr val="bg1"/>
                </a:solidFill>
                <a:latin typeface="Courier New" panose="02070309020205020404" pitchFamily="49" charset="0"/>
                <a:cs typeface="Courier New" panose="02070309020205020404" pitchFamily="49" charset="0"/>
              </a:rPr>
              <a:t>  IP Flow switching is disabled</a:t>
            </a:r>
          </a:p>
          <a:p>
            <a:endParaRPr lang="en-US" sz="1000" dirty="0">
              <a:solidFill>
                <a:schemeClr val="bg1"/>
              </a:solidFill>
              <a:latin typeface="Courier New" panose="02070309020205020404" pitchFamily="49" charset="0"/>
              <a:cs typeface="Courier New" panose="02070309020205020404" pitchFamily="49" charset="0"/>
            </a:endParaRPr>
          </a:p>
          <a:p>
            <a:pPr rtl="0"/>
            <a:r>
              <a:rPr lang="pt-BR" sz="1000">
                <a:solidFill>
                  <a:schemeClr val="bg1"/>
                </a:solidFill>
                <a:latin typeface="Courier New" panose="02070309020205020404" pitchFamily="49" charset="0"/>
                <a:cs typeface="Courier New" panose="02070309020205020404" pitchFamily="49" charset="0"/>
              </a:rPr>
              <a:t>&lt;saída omitida&gt;</a:t>
            </a:r>
          </a:p>
          <a:p>
            <a:endParaRPr lang="en-US" sz="1000" dirty="0">
              <a:solidFill>
                <a:schemeClr val="bg1"/>
              </a:solidFill>
              <a:latin typeface="Courier New" panose="02070309020205020404" pitchFamily="49" charset="0"/>
              <a:cs typeface="Courier New" panose="02070309020205020404" pitchFamily="49" charset="0"/>
            </a:endParaRPr>
          </a:p>
          <a:p>
            <a:pPr rtl="0"/>
            <a:r>
              <a:rPr lang="pt-BR" sz="10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71470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Interfaces</a:t>
            </a:r>
            <a:br>
              <a:rPr lang="en-US" dirty="0"/>
            </a:br>
            <a:r>
              <a:rPr lang="pt-BR" sz="2400"/>
              <a:t>Configurar Comandos de Verificação (Cont.) </a:t>
            </a:r>
          </a:p>
        </p:txBody>
      </p:sp>
      <p:sp>
        <p:nvSpPr>
          <p:cNvPr id="5" name="TextBox 4">
            <a:extLst>
              <a:ext uri="{FF2B5EF4-FFF2-40B4-BE49-F238E27FC236}">
                <a16:creationId xmlns:a16="http://schemas.microsoft.com/office/drawing/2014/main" id="{4857A863-7491-0041-AF26-F779D70A7E36}"/>
              </a:ext>
            </a:extLst>
          </p:cNvPr>
          <p:cNvSpPr txBox="1"/>
          <p:nvPr/>
        </p:nvSpPr>
        <p:spPr>
          <a:xfrm>
            <a:off x="474662" y="890954"/>
            <a:ext cx="2638652" cy="1077218"/>
          </a:xfrm>
          <a:prstGeom prst="rect">
            <a:avLst/>
          </a:prstGeom>
          <a:noFill/>
        </p:spPr>
        <p:txBody>
          <a:bodyPr wrap="square" rtlCol="0">
            <a:spAutoFit/>
          </a:bodyPr>
          <a:lstStyle/>
          <a:p>
            <a:pPr rtl="0"/>
            <a:r>
              <a:rPr lang="pt-BR" sz="1600">
                <a:solidFill>
                  <a:srgbClr val="000000"/>
                </a:solidFill>
              </a:rPr>
              <a:t>Exiba estatísticas IPv6 para interfaces de roteador com o comando </a:t>
            </a:r>
            <a:r>
              <a:rPr lang="pt-BR" sz="1600" b="1">
                <a:solidFill>
                  <a:srgbClr val="000000"/>
                </a:solidFill>
              </a:rPr>
              <a:t>show ipv6 interface </a:t>
            </a:r>
            <a:r>
              <a:rPr lang="pt-BR" sz="1600">
                <a:solidFill>
                  <a:srgbClr val="000000"/>
                </a:solidFill>
              </a:rPr>
              <a:t>mostrado aqui:</a:t>
            </a:r>
          </a:p>
        </p:txBody>
      </p:sp>
      <p:sp>
        <p:nvSpPr>
          <p:cNvPr id="8" name="TextBox 7">
            <a:extLst>
              <a:ext uri="{FF2B5EF4-FFF2-40B4-BE49-F238E27FC236}">
                <a16:creationId xmlns:a16="http://schemas.microsoft.com/office/drawing/2014/main" id="{A707EA06-7465-4C52-AE81-CBACEDBD6441}"/>
              </a:ext>
            </a:extLst>
          </p:cNvPr>
          <p:cNvSpPr txBox="1"/>
          <p:nvPr/>
        </p:nvSpPr>
        <p:spPr>
          <a:xfrm>
            <a:off x="3553110" y="890954"/>
            <a:ext cx="4955156" cy="3323987"/>
          </a:xfrm>
          <a:prstGeom prst="rect">
            <a:avLst/>
          </a:prstGeom>
          <a:solidFill>
            <a:srgbClr val="000000"/>
          </a:solidFill>
        </p:spPr>
        <p:txBody>
          <a:bodyPr wrap="square" rtlCol="0">
            <a:spAutoFit/>
          </a:bodyPr>
          <a:lstStyle/>
          <a:p>
            <a:pPr rtl="0"/>
            <a:r>
              <a:rPr lang="pt-BR" sz="1000">
                <a:solidFill>
                  <a:schemeClr val="bg1"/>
                </a:solidFill>
                <a:latin typeface="Courier New" panose="02070309020205020404" pitchFamily="49" charset="0"/>
                <a:cs typeface="Courier New" panose="02070309020205020404" pitchFamily="49" charset="0"/>
              </a:rPr>
              <a:t>R1# </a:t>
            </a:r>
            <a:r>
              <a:rPr lang="pt-BR" sz="1000" b="1">
                <a:solidFill>
                  <a:schemeClr val="bg1"/>
                </a:solidFill>
                <a:latin typeface="Courier New" panose="02070309020205020404" pitchFamily="49" charset="0"/>
                <a:cs typeface="Courier New" panose="02070309020205020404" pitchFamily="49" charset="0"/>
              </a:rPr>
              <a:t>show ipv6 interface g0/0/0</a:t>
            </a:r>
          </a:p>
          <a:p>
            <a:pPr rtl="0"/>
            <a:r>
              <a:rPr lang="pt-BR" sz="1000">
                <a:solidFill>
                  <a:schemeClr val="bg1"/>
                </a:solidFill>
                <a:latin typeface="Courier New" panose="02070309020205020404" pitchFamily="49" charset="0"/>
                <a:cs typeface="Courier New" panose="02070309020205020404" pitchFamily="49" charset="0"/>
              </a:rPr>
              <a:t>GigabitEthernet0/0/0 is up, line protocol is up</a:t>
            </a:r>
          </a:p>
          <a:p>
            <a:pPr rtl="0"/>
            <a:r>
              <a:rPr lang="pt-BR" sz="1000">
                <a:solidFill>
                  <a:schemeClr val="bg1"/>
                </a:solidFill>
                <a:latin typeface="Courier New" panose="02070309020205020404" pitchFamily="49" charset="0"/>
                <a:cs typeface="Courier New" panose="02070309020205020404" pitchFamily="49" charset="0"/>
              </a:rPr>
              <a:t>  IPv6 is enabled, link-local address is FE80::868A:8DFF:FE44:49B0</a:t>
            </a:r>
          </a:p>
          <a:p>
            <a:pPr rtl="0"/>
            <a:r>
              <a:rPr lang="pt-BR" sz="1000">
                <a:solidFill>
                  <a:schemeClr val="bg1"/>
                </a:solidFill>
                <a:latin typeface="Courier New" panose="02070309020205020404" pitchFamily="49" charset="0"/>
                <a:cs typeface="Courier New" panose="02070309020205020404" pitchFamily="49" charset="0"/>
              </a:rPr>
              <a:t>  No Virtual link-local address(es):</a:t>
            </a:r>
          </a:p>
          <a:p>
            <a:pPr rtl="0"/>
            <a:r>
              <a:rPr lang="pt-BR" sz="1000">
                <a:solidFill>
                  <a:schemeClr val="bg1"/>
                </a:solidFill>
                <a:latin typeface="Courier New" panose="02070309020205020404" pitchFamily="49" charset="0"/>
                <a:cs typeface="Courier New" panose="02070309020205020404" pitchFamily="49" charset="0"/>
              </a:rPr>
              <a:t>  Description: Link to LAN</a:t>
            </a:r>
          </a:p>
          <a:p>
            <a:pPr rtl="0"/>
            <a:r>
              <a:rPr lang="pt-BR" sz="1000">
                <a:solidFill>
                  <a:schemeClr val="bg1"/>
                </a:solidFill>
                <a:latin typeface="Courier New" panose="02070309020205020404" pitchFamily="49" charset="0"/>
                <a:cs typeface="Courier New" panose="02070309020205020404" pitchFamily="49" charset="0"/>
              </a:rPr>
              <a:t>  Global unicast address(es):</a:t>
            </a:r>
          </a:p>
          <a:p>
            <a:pPr rtl="0"/>
            <a:r>
              <a:rPr lang="pt-BR" sz="1000">
                <a:solidFill>
                  <a:schemeClr val="bg1"/>
                </a:solidFill>
                <a:latin typeface="Courier New" panose="02070309020205020404" pitchFamily="49" charset="0"/>
                <a:cs typeface="Courier New" panose="02070309020205020404" pitchFamily="49" charset="0"/>
              </a:rPr>
              <a:t>    2001:DB8:ACAD:10::1, subnet is 2001:DB8:ACAD:10::/64</a:t>
            </a:r>
          </a:p>
          <a:p>
            <a:pPr rtl="0"/>
            <a:r>
              <a:rPr lang="pt-BR" sz="1000">
                <a:solidFill>
                  <a:schemeClr val="bg1"/>
                </a:solidFill>
                <a:latin typeface="Courier New" panose="02070309020205020404" pitchFamily="49" charset="0"/>
                <a:cs typeface="Courier New" panose="02070309020205020404" pitchFamily="49" charset="0"/>
              </a:rPr>
              <a:t>  Joined group address(es):</a:t>
            </a:r>
          </a:p>
          <a:p>
            <a:pPr rtl="0"/>
            <a:r>
              <a:rPr lang="pt-BR" sz="1000">
                <a:solidFill>
                  <a:schemeClr val="bg1"/>
                </a:solidFill>
                <a:latin typeface="Courier New" panose="02070309020205020404" pitchFamily="49" charset="0"/>
                <a:cs typeface="Courier New" panose="02070309020205020404" pitchFamily="49" charset="0"/>
              </a:rPr>
              <a:t>    FF02::1</a:t>
            </a:r>
          </a:p>
          <a:p>
            <a:pPr rtl="0"/>
            <a:r>
              <a:rPr lang="pt-BR" sz="1000">
                <a:solidFill>
                  <a:schemeClr val="bg1"/>
                </a:solidFill>
                <a:latin typeface="Courier New" panose="02070309020205020404" pitchFamily="49" charset="0"/>
                <a:cs typeface="Courier New" panose="02070309020205020404" pitchFamily="49" charset="0"/>
              </a:rPr>
              <a:t>    FF02::1:FF00:1</a:t>
            </a:r>
          </a:p>
          <a:p>
            <a:pPr rtl="0"/>
            <a:r>
              <a:rPr lang="pt-BR" sz="1000">
                <a:solidFill>
                  <a:schemeClr val="bg1"/>
                </a:solidFill>
                <a:latin typeface="Courier New" panose="02070309020205020404" pitchFamily="49" charset="0"/>
                <a:cs typeface="Courier New" panose="02070309020205020404" pitchFamily="49" charset="0"/>
              </a:rPr>
              <a:t>    FF02::1:FF44:49B0</a:t>
            </a:r>
          </a:p>
          <a:p>
            <a:pPr rtl="0"/>
            <a:r>
              <a:rPr lang="pt-BR" sz="1000">
                <a:solidFill>
                  <a:schemeClr val="bg1"/>
                </a:solidFill>
                <a:latin typeface="Courier New" panose="02070309020205020404" pitchFamily="49" charset="0"/>
                <a:cs typeface="Courier New" panose="02070309020205020404" pitchFamily="49" charset="0"/>
              </a:rPr>
              <a:t>  MTU is 1500 bytes</a:t>
            </a:r>
          </a:p>
          <a:p>
            <a:pPr rtl="0"/>
            <a:r>
              <a:rPr lang="pt-BR" sz="1000">
                <a:solidFill>
                  <a:schemeClr val="bg1"/>
                </a:solidFill>
                <a:latin typeface="Courier New" panose="02070309020205020404" pitchFamily="49" charset="0"/>
                <a:cs typeface="Courier New" panose="02070309020205020404" pitchFamily="49" charset="0"/>
              </a:rPr>
              <a:t>  ICMP error messages limited to one every 100 milliseconds</a:t>
            </a:r>
          </a:p>
          <a:p>
            <a:pPr rtl="0"/>
            <a:r>
              <a:rPr lang="pt-BR" sz="1000">
                <a:solidFill>
                  <a:schemeClr val="bg1"/>
                </a:solidFill>
                <a:latin typeface="Courier New" panose="02070309020205020404" pitchFamily="49" charset="0"/>
                <a:cs typeface="Courier New" panose="02070309020205020404" pitchFamily="49" charset="0"/>
              </a:rPr>
              <a:t>  ICMP redirects are enabled</a:t>
            </a:r>
          </a:p>
          <a:p>
            <a:pPr rtl="0"/>
            <a:r>
              <a:rPr lang="pt-BR" sz="1000">
                <a:solidFill>
                  <a:schemeClr val="bg1"/>
                </a:solidFill>
                <a:latin typeface="Courier New" panose="02070309020205020404" pitchFamily="49" charset="0"/>
                <a:cs typeface="Courier New" panose="02070309020205020404" pitchFamily="49" charset="0"/>
              </a:rPr>
              <a:t>  ICMP unreachables are sent</a:t>
            </a:r>
          </a:p>
          <a:p>
            <a:pPr rtl="0"/>
            <a:r>
              <a:rPr lang="pt-BR" sz="1000">
                <a:solidFill>
                  <a:schemeClr val="bg1"/>
                </a:solidFill>
                <a:latin typeface="Courier New" panose="02070309020205020404" pitchFamily="49" charset="0"/>
                <a:cs typeface="Courier New" panose="02070309020205020404" pitchFamily="49" charset="0"/>
              </a:rPr>
              <a:t>  ND DAD is enabled, number of DAD attempts: 1</a:t>
            </a:r>
          </a:p>
          <a:p>
            <a:pPr rtl="0"/>
            <a:r>
              <a:rPr lang="pt-BR" sz="1000">
                <a:solidFill>
                  <a:schemeClr val="bg1"/>
                </a:solidFill>
                <a:latin typeface="Courier New" panose="02070309020205020404" pitchFamily="49" charset="0"/>
                <a:cs typeface="Courier New" panose="02070309020205020404" pitchFamily="49" charset="0"/>
              </a:rPr>
              <a:t>  ND reachable time is 30000 milliseconds (using 30000)</a:t>
            </a:r>
          </a:p>
          <a:p>
            <a:pPr rtl="0"/>
            <a:r>
              <a:rPr lang="pt-BR" sz="1000">
                <a:solidFill>
                  <a:schemeClr val="bg1"/>
                </a:solidFill>
                <a:latin typeface="Courier New" panose="02070309020205020404" pitchFamily="49" charset="0"/>
                <a:cs typeface="Courier New" panose="02070309020205020404" pitchFamily="49" charset="0"/>
              </a:rPr>
              <a:t>  ND NS retransmit interval is 1000 milliseconds</a:t>
            </a:r>
          </a:p>
          <a:p>
            <a:endParaRPr lang="en-US" sz="1000" dirty="0">
              <a:solidFill>
                <a:schemeClr val="bg1"/>
              </a:solidFill>
              <a:latin typeface="Courier New" panose="02070309020205020404" pitchFamily="49" charset="0"/>
              <a:cs typeface="Courier New" panose="02070309020205020404" pitchFamily="49" charset="0"/>
            </a:endParaRPr>
          </a:p>
          <a:p>
            <a:pPr rtl="0"/>
            <a:r>
              <a:rPr lang="pt-BR" sz="10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16618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10.3 Configurar o Gateway Padrão</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o gateway padrão</a:t>
            </a:r>
            <a:br>
              <a:rPr lang="en-US" dirty="0"/>
            </a:br>
            <a:r>
              <a:rPr lang="pt-BR" sz="2400"/>
              <a:t>Gateway padrão em um host</a:t>
            </a:r>
          </a:p>
        </p:txBody>
      </p:sp>
      <p:sp>
        <p:nvSpPr>
          <p:cNvPr id="10" name="TextBox 9">
            <a:extLst>
              <a:ext uri="{FF2B5EF4-FFF2-40B4-BE49-F238E27FC236}">
                <a16:creationId xmlns:a16="http://schemas.microsoft.com/office/drawing/2014/main" id="{31718114-4447-471E-989F-8789EBF19550}"/>
              </a:ext>
            </a:extLst>
          </p:cNvPr>
          <p:cNvSpPr txBox="1"/>
          <p:nvPr/>
        </p:nvSpPr>
        <p:spPr>
          <a:xfrm>
            <a:off x="474662" y="890954"/>
            <a:ext cx="3392488" cy="3046988"/>
          </a:xfrm>
          <a:prstGeom prst="rect">
            <a:avLst/>
          </a:prstGeom>
          <a:noFill/>
        </p:spPr>
        <p:txBody>
          <a:bodyPr wrap="square" rtlCol="0">
            <a:spAutoFit/>
          </a:bodyPr>
          <a:lstStyle/>
          <a:p>
            <a:pPr marL="285750" indent="-285750" rtl="0">
              <a:buFont typeface="Arial" panose="020B0604020202020204" pitchFamily="34" charset="0"/>
              <a:buChar char="•"/>
            </a:pPr>
            <a:r>
              <a:rPr lang="pt-BR" sz="1600">
                <a:solidFill>
                  <a:srgbClr val="000000"/>
                </a:solidFill>
              </a:rPr>
              <a:t>O gateway padrão é usado quando um host envia um pacote para um dispositivo em outra rede.</a:t>
            </a:r>
          </a:p>
          <a:p>
            <a:pPr marL="285750" indent="-285750" rtl="0">
              <a:buFont typeface="Arial" panose="020B0604020202020204" pitchFamily="34" charset="0"/>
              <a:buChar char="•"/>
            </a:pPr>
            <a:r>
              <a:rPr lang="pt-BR" sz="1600">
                <a:solidFill>
                  <a:srgbClr val="000000"/>
                </a:solidFill>
              </a:rPr>
              <a:t>O endereço do gateway padrão geralmente é o endereço da interface do roteador associado à rede local do host.</a:t>
            </a:r>
          </a:p>
          <a:p>
            <a:pPr marL="285750" indent="-285750" rtl="0">
              <a:buFont typeface="Arial" panose="020B0604020202020204" pitchFamily="34" charset="0"/>
              <a:buChar char="•"/>
            </a:pPr>
            <a:r>
              <a:rPr lang="pt-BR" sz="1600">
                <a:solidFill>
                  <a:srgbClr val="000000"/>
                </a:solidFill>
              </a:rPr>
              <a:t>Para alcançar o PC3, o PC1 aborda um pacote com o endereço IPv4 do PC3, mas encaminha o pacote para seu gateway padrão, a interface G0/0/0 de R1.</a:t>
            </a:r>
          </a:p>
        </p:txBody>
      </p:sp>
      <p:sp>
        <p:nvSpPr>
          <p:cNvPr id="4" name="TextBox 3">
            <a:extLst>
              <a:ext uri="{FF2B5EF4-FFF2-40B4-BE49-F238E27FC236}">
                <a16:creationId xmlns:a16="http://schemas.microsoft.com/office/drawing/2014/main" id="{C76866AA-E301-488D-96AD-D9CEE8D1E785}"/>
              </a:ext>
            </a:extLst>
          </p:cNvPr>
          <p:cNvSpPr txBox="1"/>
          <p:nvPr/>
        </p:nvSpPr>
        <p:spPr>
          <a:xfrm>
            <a:off x="4258469" y="3770924"/>
            <a:ext cx="4443632" cy="584775"/>
          </a:xfrm>
          <a:prstGeom prst="rect">
            <a:avLst/>
          </a:prstGeom>
          <a:noFill/>
        </p:spPr>
        <p:txBody>
          <a:bodyPr wrap="square" rtlCol="0">
            <a:spAutoFit/>
          </a:bodyPr>
          <a:lstStyle/>
          <a:p>
            <a:pPr rtl="0"/>
            <a:r>
              <a:rPr lang="pt-BR" sz="1600" b="1">
                <a:solidFill>
                  <a:srgbClr val="000000"/>
                </a:solidFill>
              </a:rPr>
              <a:t>Nota</a:t>
            </a:r>
            <a:r>
              <a:rPr lang="pt-BR" sz="1600">
                <a:solidFill>
                  <a:srgbClr val="000000"/>
                </a:solidFill>
              </a:rPr>
              <a:t>: O endereço IP do host e a interface do roteador devem estar na mesma rede.</a:t>
            </a:r>
          </a:p>
        </p:txBody>
      </p:sp>
      <p:pic>
        <p:nvPicPr>
          <p:cNvPr id="6" name="Picture 5">
            <a:extLst>
              <a:ext uri="{FF2B5EF4-FFF2-40B4-BE49-F238E27FC236}">
                <a16:creationId xmlns:a16="http://schemas.microsoft.com/office/drawing/2014/main" id="{4A54100A-4BDC-504D-85D6-01A2B41EE33B}"/>
              </a:ext>
            </a:extLst>
          </p:cNvPr>
          <p:cNvPicPr>
            <a:picLocks noChangeAspect="1"/>
          </p:cNvPicPr>
          <p:nvPr/>
        </p:nvPicPr>
        <p:blipFill>
          <a:blip r:embed="rId3"/>
          <a:stretch>
            <a:fillRect/>
          </a:stretch>
        </p:blipFill>
        <p:spPr>
          <a:xfrm>
            <a:off x="4704522" y="715554"/>
            <a:ext cx="3021496" cy="2938818"/>
          </a:xfrm>
          <a:prstGeom prst="rect">
            <a:avLst/>
          </a:prstGeom>
        </p:spPr>
      </p:pic>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Configurar o gateway padrão</a:t>
            </a:r>
            <a:br>
              <a:rPr lang="en-US" dirty="0"/>
            </a:br>
            <a:r>
              <a:rPr lang="pt-BR" sz="2400"/>
              <a:t>Gateway padrão em um switch</a:t>
            </a:r>
          </a:p>
        </p:txBody>
      </p:sp>
      <p:sp>
        <p:nvSpPr>
          <p:cNvPr id="10" name="TextBox 9">
            <a:extLst>
              <a:ext uri="{FF2B5EF4-FFF2-40B4-BE49-F238E27FC236}">
                <a16:creationId xmlns:a16="http://schemas.microsoft.com/office/drawing/2014/main" id="{31718114-4447-471E-989F-8789EBF19550}"/>
              </a:ext>
            </a:extLst>
          </p:cNvPr>
          <p:cNvSpPr txBox="1"/>
          <p:nvPr/>
        </p:nvSpPr>
        <p:spPr>
          <a:xfrm>
            <a:off x="474662" y="890954"/>
            <a:ext cx="3144838" cy="3139321"/>
          </a:xfrm>
          <a:prstGeom prst="rect">
            <a:avLst/>
          </a:prstGeom>
          <a:noFill/>
        </p:spPr>
        <p:txBody>
          <a:bodyPr wrap="square" rtlCol="0">
            <a:spAutoFit/>
          </a:bodyPr>
          <a:lstStyle/>
          <a:p>
            <a:pPr marL="285750" indent="-285750" rtl="0">
              <a:buFont typeface="Arial" panose="020B0604020202020204" pitchFamily="34" charset="0"/>
              <a:buChar char="•"/>
            </a:pPr>
            <a:r>
              <a:rPr lang="pt-BR">
                <a:solidFill>
                  <a:srgbClr val="000000"/>
                </a:solidFill>
              </a:rPr>
              <a:t>Um switch deve ter um endereço de gateway padrão configurado para gerenciar remotamente o switch de outra rede.</a:t>
            </a:r>
          </a:p>
          <a:p>
            <a:pPr marL="285750" indent="-285750" rtl="0">
              <a:buFont typeface="Arial" panose="020B0604020202020204" pitchFamily="34" charset="0"/>
              <a:buChar char="•"/>
            </a:pPr>
            <a:r>
              <a:rPr lang="pt-BR">
                <a:solidFill>
                  <a:srgbClr val="000000"/>
                </a:solidFill>
              </a:rPr>
              <a:t>Para configurar um gateway padrão IPv4 em um switch, use o comando de configuração global </a:t>
            </a:r>
            <a:r>
              <a:rPr lang="pt-BR" b="1">
                <a:solidFill>
                  <a:srgbClr val="000000"/>
                </a:solidFill>
              </a:rPr>
              <a:t>ip default-gateway</a:t>
            </a:r>
            <a:r>
              <a:rPr lang="pt-BR">
                <a:solidFill>
                  <a:srgbClr val="000000"/>
                </a:solidFill>
              </a:rPr>
              <a:t> </a:t>
            </a:r>
            <a:r>
              <a:rPr lang="pt-BR" i="1">
                <a:solidFill>
                  <a:srgbClr val="000000"/>
                </a:solidFill>
              </a:rPr>
              <a:t>ip-address </a:t>
            </a:r>
            <a:r>
              <a:rPr lang="pt-BR">
                <a:solidFill>
                  <a:srgbClr val="000000"/>
                </a:solidFill>
              </a:rPr>
              <a:t>.</a:t>
            </a:r>
          </a:p>
        </p:txBody>
      </p:sp>
      <p:sp>
        <p:nvSpPr>
          <p:cNvPr id="2" name="TextBox 1">
            <a:extLst>
              <a:ext uri="{FF2B5EF4-FFF2-40B4-BE49-F238E27FC236}">
                <a16:creationId xmlns:a16="http://schemas.microsoft.com/office/drawing/2014/main" id="{CA1D5D00-3D9F-3E4A-B62C-66D13E5CE20B}"/>
              </a:ext>
            </a:extLst>
          </p:cNvPr>
          <p:cNvSpPr txBox="1"/>
          <p:nvPr/>
        </p:nvSpPr>
        <p:spPr>
          <a:xfrm>
            <a:off x="3829878" y="731837"/>
            <a:ext cx="4402137" cy="1477328"/>
          </a:xfrm>
          <a:prstGeom prst="rect">
            <a:avLst/>
          </a:prstGeom>
          <a:noFill/>
        </p:spPr>
        <p:txBody>
          <a:bodyPr wrap="square" rtlCol="0">
            <a:spAutoFit/>
          </a:bodyPr>
          <a:lstStyle/>
          <a:p>
            <a:pPr algn="ctr" rtl="0"/>
            <a:r>
              <a:rPr lang="pt-BR">
                <a:solidFill>
                  <a:srgbClr val="C00000"/>
                </a:solidFill>
              </a:rPr>
              <a:t>A MÍDIA ESTÁ TRABALHANDO EM UMA VERSÃO CORRIGIDA DO GRÁFICO DE 10.3.2.</a:t>
            </a:r>
          </a:p>
          <a:p>
            <a:pPr algn="ctr" rtl="0"/>
            <a:r>
              <a:rPr lang="pt-BR">
                <a:solidFill>
                  <a:srgbClr val="C00000"/>
                </a:solidFill>
              </a:rPr>
              <a:t>ESTÁ ERRADO NO AR, E NA LISTA GLOBAL DE ERROS</a:t>
            </a:r>
          </a:p>
        </p:txBody>
      </p:sp>
      <p:sp>
        <p:nvSpPr>
          <p:cNvPr id="4" name="Octagon 3">
            <a:extLst>
              <a:ext uri="{FF2B5EF4-FFF2-40B4-BE49-F238E27FC236}">
                <a16:creationId xmlns:a16="http://schemas.microsoft.com/office/drawing/2014/main" id="{F983A9E2-6668-F24E-8A3A-4D0990AAC601}"/>
              </a:ext>
            </a:extLst>
          </p:cNvPr>
          <p:cNvSpPr/>
          <p:nvPr/>
        </p:nvSpPr>
        <p:spPr>
          <a:xfrm>
            <a:off x="5116546" y="2355952"/>
            <a:ext cx="1828800" cy="1830983"/>
          </a:xfrm>
          <a:prstGeom prst="octagon">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3200"/>
              <a:t>STOP</a:t>
            </a:r>
          </a:p>
        </p:txBody>
      </p:sp>
    </p:spTree>
    <p:extLst>
      <p:ext uri="{BB962C8B-B14F-4D97-AF65-F5344CB8AC3E}">
        <p14:creationId xmlns:p14="http://schemas.microsoft.com/office/powerpoint/2010/main" val="355675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Configurações iniciais do roteador </a:t>
            </a:r>
            <a:br>
              <a:rPr lang="en-US" dirty="0"/>
            </a:br>
            <a:r>
              <a:rPr lang="pt-BR" sz="2400"/>
              <a:t>Packet Tracer – Conecte um roteador a uma LAN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pt-BR" sz="1800">
                <a:solidFill>
                  <a:srgbClr val="000000"/>
                </a:solidFill>
              </a:rPr>
              <a:t>Neste Packet Tracer, você fará o seguinte: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Exibe as informações do roteador.</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Configure interfaces do roteador. </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Verifique a configuração.</a:t>
            </a:r>
          </a:p>
        </p:txBody>
      </p:sp>
    </p:spTree>
    <p:extLst>
      <p:ext uri="{BB962C8B-B14F-4D97-AF65-F5344CB8AC3E}">
        <p14:creationId xmlns:p14="http://schemas.microsoft.com/office/powerpoint/2010/main" val="33588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Configurações iniciais do roteador</a:t>
            </a:r>
            <a:br>
              <a:rPr lang="en-US" dirty="0"/>
            </a:br>
            <a:r>
              <a:rPr lang="pt-BR" sz="2400"/>
              <a:t>Packet Tracer – Solucionar problemas de gateway padrão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pt-BR" sz="1800">
                <a:solidFill>
                  <a:srgbClr val="000000"/>
                </a:solidFill>
              </a:rPr>
              <a:t>Neste Packet Tracer, você fará o seguinte: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Verificar a documentação de rede e usar testes para isolar problemas.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Determinar uma solução apropriada para um problema específico.</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Implementar a solução.</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Testar para verificar se o problema foi resolvido.</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Documentar a solução.</a:t>
            </a:r>
          </a:p>
        </p:txBody>
      </p:sp>
    </p:spTree>
    <p:extLst>
      <p:ext uri="{BB962C8B-B14F-4D97-AF65-F5344CB8AC3E}">
        <p14:creationId xmlns:p14="http://schemas.microsoft.com/office/powerpoint/2010/main" val="38481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10.4 -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Prática do Módulo e Quiz </a:t>
            </a:r>
            <a:br>
              <a:rPr lang="en-US" dirty="0">
                <a:latin typeface="Arial" charset="0"/>
              </a:rPr>
            </a:br>
            <a:r>
              <a:rPr lang="pt-BR">
                <a:latin typeface="Arial" charset="0"/>
              </a:rPr>
              <a:t>Vídeo - Diferenças de Dispositivos de Rede: Parte 1</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rtl="0">
              <a:spcBef>
                <a:spcPts val="0"/>
              </a:spcBef>
              <a:spcAft>
                <a:spcPts val="0"/>
              </a:spcAft>
              <a:buNone/>
            </a:pPr>
            <a:r>
              <a:rPr lang="pt-BR" sz="1800"/>
              <a:t>Este vídeo abordará as diferentes características físicas do seguinte:</a:t>
            </a:r>
          </a:p>
          <a:p>
            <a:pPr marL="261937" lvl="2" rtl="0">
              <a:spcBef>
                <a:spcPts val="0"/>
              </a:spcBef>
              <a:spcAft>
                <a:spcPts val="0"/>
              </a:spcAft>
            </a:pPr>
            <a:r>
              <a:rPr lang="pt-BR" sz="1800"/>
              <a:t>Roteador Cisco 4000 Series.</a:t>
            </a:r>
          </a:p>
          <a:p>
            <a:pPr marL="261937" lvl="2" rtl="0">
              <a:spcBef>
                <a:spcPts val="0"/>
              </a:spcBef>
              <a:spcAft>
                <a:spcPts val="0"/>
              </a:spcAft>
            </a:pPr>
            <a:r>
              <a:rPr lang="pt-BR" sz="1800"/>
              <a:t>Roteador Cisco 2900 Series.</a:t>
            </a:r>
          </a:p>
          <a:p>
            <a:pPr marL="261937" lvl="2" rtl="0">
              <a:spcBef>
                <a:spcPts val="0"/>
              </a:spcBef>
              <a:spcAft>
                <a:spcPts val="0"/>
              </a:spcAft>
            </a:pPr>
            <a:r>
              <a:rPr lang="pt-BR" sz="1800"/>
              <a:t>Roteador Cisco 1900 Series.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Prática do Módulo e Quiz </a:t>
            </a:r>
            <a:br>
              <a:rPr lang="en-US" dirty="0">
                <a:latin typeface="Arial" charset="0"/>
              </a:rPr>
            </a:br>
            <a:r>
              <a:rPr lang="pt-BR">
                <a:latin typeface="Arial" charset="0"/>
              </a:rPr>
              <a:t>Vídeo - Diferenças de Dispositivos de Rede: Parte 2</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rtl="0">
              <a:spcBef>
                <a:spcPts val="0"/>
              </a:spcBef>
              <a:spcAft>
                <a:spcPts val="0"/>
              </a:spcAft>
              <a:buNone/>
            </a:pPr>
            <a:r>
              <a:rPr lang="pt-BR" sz="1800"/>
              <a:t>Este vídeo abordará as diferentes configurações do seguinte:</a:t>
            </a:r>
          </a:p>
          <a:p>
            <a:pPr marL="261937" lvl="2" rtl="0">
              <a:spcBef>
                <a:spcPts val="0"/>
              </a:spcBef>
              <a:spcAft>
                <a:spcPts val="0"/>
              </a:spcAft>
            </a:pPr>
            <a:r>
              <a:rPr lang="pt-BR" sz="1800"/>
              <a:t>Roteador Cisco 4000 Series.</a:t>
            </a:r>
          </a:p>
          <a:p>
            <a:pPr marL="261937" lvl="2" rtl="0">
              <a:spcBef>
                <a:spcPts val="0"/>
              </a:spcBef>
              <a:spcAft>
                <a:spcPts val="0"/>
              </a:spcAft>
            </a:pPr>
            <a:r>
              <a:rPr lang="pt-BR" sz="1800"/>
              <a:t>Roteador Cisco 2900 Series.</a:t>
            </a:r>
          </a:p>
          <a:p>
            <a:pPr marL="261937" lvl="2" rtl="0">
              <a:spcBef>
                <a:spcPts val="0"/>
              </a:spcBef>
              <a:spcAft>
                <a:spcPts val="0"/>
              </a:spcAft>
            </a:pPr>
            <a:r>
              <a:rPr lang="pt-BR" sz="1800"/>
              <a:t>Roteador Cisco 1900 Series.</a:t>
            </a:r>
          </a:p>
        </p:txBody>
      </p:sp>
    </p:spTree>
    <p:custDataLst>
      <p:tags r:id="rId1"/>
    </p:custDataLst>
    <p:extLst>
      <p:ext uri="{BB962C8B-B14F-4D97-AF65-F5344CB8AC3E}">
        <p14:creationId xmlns:p14="http://schemas.microsoft.com/office/powerpoint/2010/main" val="171887585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Configurações iniciais do roteador</a:t>
            </a:r>
            <a:br>
              <a:rPr lang="en-US" dirty="0"/>
            </a:br>
            <a:r>
              <a:rPr lang="pt-BR" sz="2400"/>
              <a:t>Packet Tracer – Configuração básica do dispositivo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pt-BR" sz="1800">
                <a:solidFill>
                  <a:srgbClr val="000000"/>
                </a:solidFill>
              </a:rPr>
              <a:t>Neste Packet Tracer, você fará o seguinte: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Complete a documentação da rede.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Executar as configurações básicas de dispositivo em um roteador e em um switch.</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Verificar a conectividade e solucionar problemas.</a:t>
            </a:r>
          </a:p>
        </p:txBody>
      </p:sp>
    </p:spTree>
    <p:extLst>
      <p:ext uri="{BB962C8B-B14F-4D97-AF65-F5344CB8AC3E}">
        <p14:creationId xmlns:p14="http://schemas.microsoft.com/office/powerpoint/2010/main" val="112200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rtl="0" fontAlgn="base">
              <a:spcBef>
                <a:spcPts val="600"/>
              </a:spcBef>
              <a:spcAft>
                <a:spcPts val="600"/>
              </a:spcAft>
              <a:buClr>
                <a:schemeClr val="tx2"/>
              </a:buClr>
              <a:buSzPct val="90000"/>
            </a:pPr>
            <a:r>
              <a:rPr lang="pt-BR" sz="1800">
                <a:solidFill>
                  <a:srgbClr val="000000"/>
                </a:solidFill>
              </a:rPr>
              <a:t>Neste laboratório, você completará os seguintes objetivos: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Configure a topologia e inicialize os dispositivos.</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Configure dispositivos e verifique a conectividade.</a:t>
            </a:r>
          </a:p>
          <a:p>
            <a:pPr marL="285750" indent="-285750" algn="l" defTabSz="684213" rtl="0" fontAlgn="base">
              <a:spcBef>
                <a:spcPts val="600"/>
              </a:spcBef>
              <a:spcAft>
                <a:spcPts val="600"/>
              </a:spcAft>
              <a:buClr>
                <a:schemeClr val="tx2"/>
              </a:buClr>
              <a:buSzPct val="90000"/>
              <a:buFont typeface="Arial" panose="020B0604020202020204" pitchFamily="34" charset="0"/>
              <a:buChar char="•"/>
            </a:pPr>
            <a:r>
              <a:rPr lang="pt-BR" sz="1800">
                <a:solidFill>
                  <a:srgbClr val="000000"/>
                </a:solidFill>
              </a:rPr>
              <a:t>Exibir informações do dispositivo.</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Configurações iniciais do roteador</a:t>
            </a:r>
            <a:br>
              <a:rPr lang="en-US" dirty="0"/>
            </a:br>
            <a:r>
              <a:rPr lang="pt-BR" sz="2400"/>
              <a:t>Laboratório - Crie uma rede de switches e roteadores</a:t>
            </a:r>
          </a:p>
        </p:txBody>
      </p:sp>
    </p:spTree>
    <p:extLst>
      <p:ext uri="{BB962C8B-B14F-4D97-AF65-F5344CB8AC3E}">
        <p14:creationId xmlns:p14="http://schemas.microsoft.com/office/powerpoint/2010/main" val="423652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600"/>
              <a:t>As tarefas que devem ser concluídas ao definir as configurações iniciais em um roteador.</a:t>
            </a:r>
          </a:p>
          <a:p>
            <a:pPr lvl="1" rtl="0">
              <a:spcBef>
                <a:spcPts val="0"/>
              </a:spcBef>
              <a:spcAft>
                <a:spcPts val="0"/>
              </a:spcAft>
              <a:buFont typeface="Arial" panose="020B0604020202020204" pitchFamily="34" charset="0"/>
              <a:buChar char="•"/>
            </a:pPr>
            <a:r>
              <a:rPr lang="pt-BR" sz="1600"/>
              <a:t>Configurar o nome do dispositivo.</a:t>
            </a:r>
          </a:p>
          <a:p>
            <a:pPr lvl="1" rtl="0">
              <a:spcBef>
                <a:spcPts val="0"/>
              </a:spcBef>
              <a:spcAft>
                <a:spcPts val="0"/>
              </a:spcAft>
              <a:buFont typeface="Arial" panose="020B0604020202020204" pitchFamily="34" charset="0"/>
              <a:buChar char="•"/>
            </a:pPr>
            <a:r>
              <a:rPr lang="pt-BR" sz="1600"/>
              <a:t>Proteger o modo EXEC privilegiado.</a:t>
            </a:r>
          </a:p>
          <a:p>
            <a:pPr lvl="1" rtl="0">
              <a:spcBef>
                <a:spcPts val="0"/>
              </a:spcBef>
              <a:spcAft>
                <a:spcPts val="0"/>
              </a:spcAft>
              <a:buFont typeface="Arial" panose="020B0604020202020204" pitchFamily="34" charset="0"/>
              <a:buChar char="•"/>
            </a:pPr>
            <a:r>
              <a:rPr lang="pt-BR" sz="1600"/>
              <a:t>Proteger o modo EXEC usuário.</a:t>
            </a:r>
          </a:p>
          <a:p>
            <a:pPr lvl="1" rtl="0">
              <a:spcBef>
                <a:spcPts val="0"/>
              </a:spcBef>
              <a:spcAft>
                <a:spcPts val="0"/>
              </a:spcAft>
              <a:buFont typeface="Arial" panose="020B0604020202020204" pitchFamily="34" charset="0"/>
              <a:buChar char="•"/>
            </a:pPr>
            <a:r>
              <a:rPr lang="pt-BR" sz="1600"/>
              <a:t>Proteger o acesso remoto Telnet/SSH</a:t>
            </a:r>
          </a:p>
          <a:p>
            <a:pPr lvl="1" rtl="0">
              <a:spcBef>
                <a:spcPts val="0"/>
              </a:spcBef>
              <a:spcAft>
                <a:spcPts val="0"/>
              </a:spcAft>
              <a:buFont typeface="Arial" panose="020B0604020202020204" pitchFamily="34" charset="0"/>
              <a:buChar char="•"/>
            </a:pPr>
            <a:r>
              <a:rPr lang="pt-BR" sz="1600"/>
              <a:t>Proteger todas as senhas do arquivo de configuração.</a:t>
            </a:r>
          </a:p>
          <a:p>
            <a:pPr lvl="1" rtl="0">
              <a:spcBef>
                <a:spcPts val="0"/>
              </a:spcBef>
              <a:spcAft>
                <a:spcPts val="0"/>
              </a:spcAft>
              <a:buFont typeface="Arial" panose="020B0604020202020204" pitchFamily="34" charset="0"/>
              <a:buChar char="•"/>
            </a:pPr>
            <a:r>
              <a:rPr lang="pt-BR" sz="1600"/>
              <a:t>Apresentar a notificação legal.</a:t>
            </a:r>
          </a:p>
          <a:p>
            <a:pPr lvl="1" rtl="0">
              <a:spcBef>
                <a:spcPts val="0"/>
              </a:spcBef>
              <a:spcAft>
                <a:spcPts val="0"/>
              </a:spcAft>
              <a:buFont typeface="Arial" panose="020B0604020202020204" pitchFamily="34" charset="0"/>
              <a:buChar char="•"/>
            </a:pPr>
            <a:r>
              <a:rPr lang="pt-BR" sz="1600"/>
              <a:t>Salvar a configuração.</a:t>
            </a:r>
          </a:p>
          <a:p>
            <a:pPr rtl="0">
              <a:spcBef>
                <a:spcPts val="0"/>
              </a:spcBef>
              <a:spcAft>
                <a:spcPts val="0"/>
              </a:spcAft>
              <a:buFont typeface="Arial" panose="020B0604020202020204" pitchFamily="34" charset="0"/>
              <a:buChar char="•"/>
            </a:pPr>
            <a:r>
              <a:rPr lang="pt-BR" sz="1600"/>
              <a:t>Para que os roteadores estejam acessíveis, as interfaces do roteador devem estar configuradas.</a:t>
            </a:r>
          </a:p>
          <a:p>
            <a:pPr lvl="1" rtl="0">
              <a:spcBef>
                <a:spcPts val="0"/>
              </a:spcBef>
              <a:spcAft>
                <a:spcPts val="0"/>
              </a:spcAft>
              <a:buFont typeface="Arial" panose="020B0604020202020204" pitchFamily="34" charset="0"/>
              <a:buChar char="•"/>
            </a:pPr>
            <a:r>
              <a:rPr lang="pt-BR" sz="1600"/>
              <a:t>O uso do comando </a:t>
            </a:r>
            <a:r>
              <a:rPr lang="pt-BR" sz="1600" b="1"/>
              <a:t>no shutdown</a:t>
            </a:r>
            <a:r>
              <a:rPr lang="pt-BR" sz="1600"/>
              <a:t> ativa a interface. A interface também deve ser conectada a outro dispositivo, como switch ou roteador, para que a camada física esteja ativa. </a:t>
            </a:r>
            <a:r>
              <a:rPr lang="pt-BR" sz="1600" b="1"/>
              <a:t>Existem vários comandos que podem ser usados para verificar a configuração da interface, incluindo o show ip interface brief e show ipv6 interface brief , o show ip route e show ipv6 route , bem como show interfaces , show ip interface</a:t>
            </a:r>
            <a:r>
              <a:rPr lang="pt-BR" sz="1600"/>
              <a:t> e </a:t>
            </a:r>
            <a:r>
              <a:rPr lang="pt-BR" sz="1600" b="1"/>
              <a:t>show ipv6 interface.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55535251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eu aprendi neste módulo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sz="1800"/>
              <a:t>Para que um dispositivo final alcance outras redes, um gateway padrão deve ser configurado.</a:t>
            </a:r>
          </a:p>
          <a:p>
            <a:pPr lvl="1" rtl="0">
              <a:spcBef>
                <a:spcPts val="0"/>
              </a:spcBef>
              <a:spcAft>
                <a:spcPts val="0"/>
              </a:spcAft>
              <a:buFont typeface="Arial" panose="020B0604020202020204" pitchFamily="34" charset="0"/>
              <a:buChar char="•"/>
            </a:pPr>
            <a:r>
              <a:rPr lang="pt-BR" sz="1800"/>
              <a:t>O endereço IP do dispositivo host e o endereço da interface do roteador devem estar na mesma rede.</a:t>
            </a:r>
          </a:p>
          <a:p>
            <a:pPr rtl="0">
              <a:spcBef>
                <a:spcPts val="0"/>
              </a:spcBef>
              <a:spcAft>
                <a:spcPts val="0"/>
              </a:spcAft>
              <a:buFont typeface="Arial" panose="020B0604020202020204" pitchFamily="34" charset="0"/>
              <a:buChar char="•"/>
            </a:pPr>
            <a:r>
              <a:rPr lang="pt-BR" sz="1800"/>
              <a:t>Um switch deve ter um endereço de gateway padrão configurado para gerenciar remotamente o switch de outra rede.</a:t>
            </a:r>
          </a:p>
          <a:p>
            <a:pPr lvl="1" rtl="0">
              <a:spcBef>
                <a:spcPts val="0"/>
              </a:spcBef>
              <a:spcAft>
                <a:spcPts val="0"/>
              </a:spcAft>
              <a:buFont typeface="Arial" panose="020B0604020202020204" pitchFamily="34" charset="0"/>
              <a:buChar char="•"/>
            </a:pPr>
            <a:r>
              <a:rPr lang="pt-BR" sz="1800"/>
              <a:t>Para configurar um gateway padrão IPv4 em um switch, use o comando de configuração global </a:t>
            </a:r>
            <a:r>
              <a:rPr lang="pt-BR" sz="1800" b="1"/>
              <a:t>ip default-gateway</a:t>
            </a:r>
            <a:r>
              <a:rPr lang="pt-BR" sz="1800"/>
              <a:t> </a:t>
            </a:r>
            <a:r>
              <a:rPr lang="pt-BR" sz="1800" i="1"/>
              <a:t>ip-address</a:t>
            </a:r>
            <a:r>
              <a:rPr lang="pt-BR" sz="1800"/>
              <a:t>.</a:t>
            </a:r>
          </a:p>
          <a:p>
            <a:endParaRPr lang="en-US" sz="12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pt-BR" sz="1400">
                <a:latin typeface="Arial" charset="0"/>
              </a:rPr>
              <a:t>Module 10: Basic Router Configuration</a:t>
            </a:r>
            <a:br>
              <a:rPr lang="en-US" dirty="0">
                <a:latin typeface="Arial" charset="0"/>
              </a:rPr>
            </a:br>
            <a:r>
              <a:rPr lang="pt-BR">
                <a:latin typeface="Arial" charset="0"/>
              </a:rPr>
              <a:t>New Terms and Commands</a:t>
            </a:r>
          </a:p>
        </p:txBody>
      </p:sp>
      <p:graphicFrame>
        <p:nvGraphicFramePr>
          <p:cNvPr id="6" name="Table 9">
            <a:extLst>
              <a:ext uri="{FF2B5EF4-FFF2-40B4-BE49-F238E27FC236}">
                <a16:creationId xmlns:a16="http://schemas.microsoft.com/office/drawing/2014/main" id="{C2187D21-D66C-4895-A65D-7270601A287E}"/>
              </a:ext>
            </a:extLst>
          </p:cNvPr>
          <p:cNvGraphicFramePr>
            <a:graphicFrameLocks noGrp="1"/>
          </p:cNvGraphicFramePr>
          <p:nvPr>
            <p:ph idx="1"/>
            <p:extLst>
              <p:ext uri="{D42A27DB-BD31-4B8C-83A1-F6EECF244321}">
                <p14:modId xmlns:p14="http://schemas.microsoft.com/office/powerpoint/2010/main" val="752989341"/>
              </p:ext>
            </p:extLst>
          </p:nvPr>
        </p:nvGraphicFramePr>
        <p:xfrm>
          <a:off x="144463" y="798513"/>
          <a:ext cx="8853486" cy="2865120"/>
        </p:xfrm>
        <a:graphic>
          <a:graphicData uri="http://schemas.openxmlformats.org/drawingml/2006/table">
            <a:tbl>
              <a:tblPr firstRow="1" bandRow="1">
                <a:tableStyleId>{F5AB1C69-6EDB-4FF4-983F-18BD219EF322}</a:tableStyleId>
              </a:tblPr>
              <a:tblGrid>
                <a:gridCol w="8853486">
                  <a:extLst>
                    <a:ext uri="{9D8B030D-6E8A-4147-A177-3AD203B41FA5}">
                      <a16:colId xmlns:a16="http://schemas.microsoft.com/office/drawing/2014/main" val="3270854437"/>
                    </a:ext>
                  </a:extLst>
                </a:gridCol>
              </a:tblGrid>
              <a:tr h="370840">
                <a:tc>
                  <a:txBody>
                    <a:bodyPr/>
                    <a:lstStyle/>
                    <a:p>
                      <a:pPr marL="285750" indent="-285750" rtl="0">
                        <a:buFont typeface="Arial" panose="020B0604020202020204" pitchFamily="34" charset="0"/>
                        <a:buChar char="•"/>
                      </a:pPr>
                      <a:r>
                        <a:rPr lang="pt-BR" b="1">
                          <a:solidFill>
                            <a:srgbClr val="000000"/>
                          </a:solidFill>
                        </a:rPr>
                        <a:t>show ip interface brief</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1">
                          <a:solidFill>
                            <a:srgbClr val="000000"/>
                          </a:solidFill>
                        </a:rPr>
                        <a:t>show ipv6 interface brief</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1">
                          <a:solidFill>
                            <a:srgbClr val="000000"/>
                          </a:solidFill>
                        </a:rPr>
                        <a:t>show ip route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1">
                          <a:solidFill>
                            <a:srgbClr val="000000"/>
                          </a:solidFill>
                        </a:rPr>
                        <a:t>show ipv6 route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1">
                          <a:solidFill>
                            <a:srgbClr val="000000"/>
                          </a:solidFill>
                        </a:rPr>
                        <a:t>show interfaces</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1">
                          <a:solidFill>
                            <a:srgbClr val="000000"/>
                          </a:solidFill>
                        </a:rPr>
                        <a:t>show ip interface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1">
                          <a:solidFill>
                            <a:srgbClr val="000000"/>
                          </a:solidFill>
                        </a:rPr>
                        <a:t>show ipv6 interface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b="1">
                          <a:solidFill>
                            <a:srgbClr val="000000"/>
                          </a:solidFill>
                        </a:rPr>
                        <a:t>ip default-gateway</a:t>
                      </a:r>
                    </a:p>
                    <a:p>
                      <a:pPr marL="285750" indent="-285750">
                        <a:buFont typeface="Arial" panose="020B0604020202020204" pitchFamily="34" charset="0"/>
                        <a:buChar char="•"/>
                      </a:pPr>
                      <a:endParaRPr lang="en-US" b="0" dirty="0">
                        <a:solidFill>
                          <a:srgbClr val="000000"/>
                        </a:solidFill>
                      </a:endParaRPr>
                    </a:p>
                    <a:p>
                      <a:pPr marL="285750" indent="-285750">
                        <a:buFont typeface="Arial" panose="020B0604020202020204" pitchFamily="34" charset="0"/>
                        <a:buChar char="•"/>
                      </a:pPr>
                      <a:endParaRPr lang="en-US" b="0"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600"/>
              <a:t>Check Your Understanding activities </a:t>
            </a:r>
            <a:r>
              <a:rPr lang="pt-BR" sz="1600" b="1" i="1"/>
              <a:t>do not </a:t>
            </a:r>
            <a:r>
              <a:rPr lang="pt-BR" sz="1600"/>
              <a:t>affect student grades.</a:t>
            </a:r>
          </a:p>
          <a:p>
            <a:pPr rtl="0">
              <a:spcBef>
                <a:spcPct val="30000"/>
              </a:spcBef>
              <a:buFont typeface="Arial" panose="020B0604020202020204" pitchFamily="34" charset="0"/>
              <a:buChar char="•"/>
            </a:pPr>
            <a:r>
              <a:rPr lang="pt-B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10: Activities</a:t>
            </a:r>
          </a:p>
        </p:txBody>
      </p:sp>
      <p:sp>
        <p:nvSpPr>
          <p:cNvPr id="6147" name="Rectangle 34"/>
          <p:cNvSpPr>
            <a:spLocks noGrp="1" noChangeArrowheads="1"/>
          </p:cNvSpPr>
          <p:nvPr>
            <p:ph idx="1"/>
          </p:nvPr>
        </p:nvSpPr>
        <p:spPr>
          <a:xfrm>
            <a:off x="144065" y="798945"/>
            <a:ext cx="8695135" cy="348414"/>
          </a:xfrm>
        </p:spPr>
        <p:txBody>
          <a:bodyPr/>
          <a:lstStyle/>
          <a:p>
            <a:pPr marL="0" indent="0" rtl="0">
              <a:spcBef>
                <a:spcPct val="30000"/>
              </a:spcBef>
              <a:buNone/>
            </a:pPr>
            <a:r>
              <a:rPr lang="pt-BR" sz="1600"/>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40903385"/>
              </p:ext>
            </p:extLst>
          </p:nvPr>
        </p:nvGraphicFramePr>
        <p:xfrm>
          <a:off x="457291" y="1291197"/>
          <a:ext cx="8229418" cy="336425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26621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09804">
                <a:tc>
                  <a:txBody>
                    <a:bodyPr/>
                    <a:lstStyle/>
                    <a:p>
                      <a:pPr algn="ctr" rtl="0"/>
                      <a:r>
                        <a:rPr lang="pt-BR" sz="1050"/>
                        <a:t>10.1.3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50"/>
                        <a:t>Syntax Checker </a:t>
                      </a:r>
                    </a:p>
                  </a:txBody>
                  <a:tcPr marL="68580" marR="68580" marT="34290" marB="34290" anchor="ctr"/>
                </a:tc>
                <a:tc>
                  <a:txBody>
                    <a:bodyPr/>
                    <a:lstStyle/>
                    <a:p>
                      <a:pPr rtl="0"/>
                      <a:r>
                        <a:rPr lang="pt-BR" sz="1050"/>
                        <a:t>Configure Initial Router Settings</a:t>
                      </a:r>
                    </a:p>
                  </a:txBody>
                  <a:tcPr marL="68580" marR="68580" marT="34290" marB="34290" anchor="ctr"/>
                </a:tc>
                <a:tc>
                  <a:txBody>
                    <a:bodyPr/>
                    <a:lstStyle/>
                    <a:p>
                      <a:pPr rtl="0"/>
                      <a:r>
                        <a:rPr lang="pt-BR" sz="1050"/>
                        <a:t>Recommended</a:t>
                      </a:r>
                    </a:p>
                  </a:txBody>
                  <a:tcPr marL="68580" marR="68580" marT="34290" marB="34290" anchor="ctr"/>
                </a:tc>
                <a:extLst>
                  <a:ext uri="{0D108BD9-81ED-4DB2-BD59-A6C34878D82A}">
                    <a16:rowId xmlns:a16="http://schemas.microsoft.com/office/drawing/2014/main" val="10001"/>
                  </a:ext>
                </a:extLst>
              </a:tr>
              <a:tr h="309804">
                <a:tc>
                  <a:txBody>
                    <a:bodyPr/>
                    <a:lstStyle/>
                    <a:p>
                      <a:pPr algn="ctr" rtl="0"/>
                      <a:r>
                        <a:rPr lang="pt-BR" sz="1050"/>
                        <a:t>10.1.4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050"/>
                        <a:t>Packet Tracer</a:t>
                      </a:r>
                    </a:p>
                  </a:txBody>
                  <a:tcPr marL="68580" marR="68580" marT="34290" marB="34290" anchor="ctr"/>
                </a:tc>
                <a:tc>
                  <a:txBody>
                    <a:bodyPr/>
                    <a:lstStyle/>
                    <a:p>
                      <a:pPr rtl="0"/>
                      <a:r>
                        <a:rPr lang="pt-BR" sz="1050"/>
                        <a:t>Configure Initial Router Settings</a:t>
                      </a:r>
                    </a:p>
                  </a:txBody>
                  <a:tcPr marL="68580" marR="68580" marT="34290" marB="34290" anchor="ctr"/>
                </a:tc>
                <a:tc>
                  <a:txBody>
                    <a:bodyPr/>
                    <a:lstStyle/>
                    <a:p>
                      <a:pPr rtl="0"/>
                      <a:r>
                        <a:rPr lang="pt-BR" sz="1050"/>
                        <a:t>Recommended</a:t>
                      </a:r>
                    </a:p>
                  </a:txBody>
                  <a:tcPr marL="68580" marR="68580" marT="34290" marB="34290" anchor="ctr"/>
                </a:tc>
                <a:extLst>
                  <a:ext uri="{0D108BD9-81ED-4DB2-BD59-A6C34878D82A}">
                    <a16:rowId xmlns:a16="http://schemas.microsoft.com/office/drawing/2014/main" val="10006"/>
                  </a:ext>
                </a:extLst>
              </a:tr>
              <a:tr h="309804">
                <a:tc>
                  <a:txBody>
                    <a:bodyPr/>
                    <a:lstStyle/>
                    <a:p>
                      <a:pPr algn="ctr" rtl="0"/>
                      <a:r>
                        <a:rPr lang="pt-BR" sz="1050"/>
                        <a:t>10.2.5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5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050"/>
                        <a:t>Configure Interfaces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08"/>
                  </a:ext>
                </a:extLst>
              </a:tr>
              <a:tr h="309804">
                <a:tc>
                  <a:txBody>
                    <a:bodyPr/>
                    <a:lstStyle/>
                    <a:p>
                      <a:pPr algn="ctr" rtl="0"/>
                      <a:r>
                        <a:rPr lang="pt-BR" sz="1050"/>
                        <a:t>10.3.3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5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050"/>
                        <a:t>Configure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309804">
                <a:tc>
                  <a:txBody>
                    <a:bodyPr/>
                    <a:lstStyle/>
                    <a:p>
                      <a:pPr algn="ctr" rtl="0"/>
                      <a:r>
                        <a:rPr lang="pt-BR" sz="1050"/>
                        <a:t>10.3.4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05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050"/>
                        <a:t>Connect a Router to a 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309804">
                <a:tc>
                  <a:txBody>
                    <a:bodyPr/>
                    <a:lstStyle/>
                    <a:p>
                      <a:pPr algn="ctr" rtl="0"/>
                      <a:r>
                        <a:rPr lang="pt-BR" sz="1050"/>
                        <a:t>10.3.5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05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050"/>
                        <a:t>Troubleshoot Default Gateway Issues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r h="309804">
                <a:tc>
                  <a:txBody>
                    <a:bodyPr/>
                    <a:lstStyle/>
                    <a:p>
                      <a:pPr algn="ctr" rtl="0"/>
                      <a:r>
                        <a:rPr lang="pt-BR" sz="1050"/>
                        <a:t>10.4.1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05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050"/>
                        <a:t>Network Device Differences: Part 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050" b="0" i="0" u="none" strike="noStrike" kern="1200" cap="none" spc="0" normalizeH="0" baseline="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660973199"/>
                  </a:ext>
                </a:extLst>
              </a:tr>
              <a:tr h="309804">
                <a:tc>
                  <a:txBody>
                    <a:bodyPr/>
                    <a:lstStyle/>
                    <a:p>
                      <a:pPr algn="ctr" rtl="0"/>
                      <a:r>
                        <a:rPr lang="pt-BR" sz="1050"/>
                        <a:t>10.4.1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05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050"/>
                        <a:t>Network Device Differences: Part 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050" b="0" i="0" u="none" strike="noStrike" kern="1200" cap="none" spc="0" normalizeH="0" baseline="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700861496"/>
                  </a:ext>
                </a:extLst>
              </a:tr>
              <a:tr h="309804">
                <a:tc>
                  <a:txBody>
                    <a:bodyPr/>
                    <a:lstStyle/>
                    <a:p>
                      <a:pPr algn="ctr" rtl="0"/>
                      <a:r>
                        <a:rPr lang="pt-BR" sz="1050"/>
                        <a:t>10.4.3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5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050"/>
                        <a:t>Basic Device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22206681"/>
                  </a:ext>
                </a:extLst>
              </a:tr>
              <a:tr h="309804">
                <a:tc>
                  <a:txBody>
                    <a:bodyPr/>
                    <a:lstStyle/>
                    <a:p>
                      <a:pPr algn="ctr" rtl="0"/>
                      <a:r>
                        <a:rPr lang="pt-BR" sz="1050"/>
                        <a:t>10.4.4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05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050"/>
                        <a:t>Build a Switch and Router Network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05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10: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600"/>
              <a:t>Prior to teaching Module 10,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eaLnBrk="1" hangingPunct="1">
              <a:lnSpc>
                <a:spcPct val="85000"/>
              </a:lnSpc>
              <a:spcBef>
                <a:spcPct val="30000"/>
              </a:spcBef>
              <a:buNone/>
            </a:pPr>
            <a:r>
              <a:rPr lang="pt-BR" sz="1600"/>
              <a:t>Topic 10.1</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tasks should be completed when initially configuring a router?</a:t>
            </a:r>
          </a:p>
          <a:p>
            <a:pPr lvl="2" rtl="0">
              <a:lnSpc>
                <a:spcPct val="85000"/>
              </a:lnSpc>
              <a:spcBef>
                <a:spcPct val="30000"/>
              </a:spcBef>
            </a:pPr>
            <a:r>
              <a:rPr lang="pt-BR" sz="1600"/>
              <a:t>What is the purpose of configuring a banner message on a router?</a:t>
            </a:r>
          </a:p>
          <a:p>
            <a:pPr marL="0" indent="0" rtl="0">
              <a:lnSpc>
                <a:spcPct val="85000"/>
              </a:lnSpc>
              <a:spcBef>
                <a:spcPct val="30000"/>
              </a:spcBef>
              <a:buNone/>
            </a:pPr>
            <a:r>
              <a:rPr lang="pt-BR" sz="1600"/>
              <a:t>Topic 10.2</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is the benefit of configuring a description on a router interface?</a:t>
            </a:r>
          </a:p>
          <a:p>
            <a:pPr lvl="2" rtl="0">
              <a:lnSpc>
                <a:spcPct val="85000"/>
              </a:lnSpc>
              <a:spcBef>
                <a:spcPct val="30000"/>
              </a:spcBef>
            </a:pPr>
            <a:r>
              <a:rPr lang="pt-BR" sz="1600"/>
              <a:t>What are some popular show commands used to verify router interface configuration?</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eaLnBrk="1" hangingPunct="1">
              <a:lnSpc>
                <a:spcPct val="85000"/>
              </a:lnSpc>
              <a:spcBef>
                <a:spcPct val="30000"/>
              </a:spcBef>
              <a:buNone/>
            </a:pPr>
            <a:r>
              <a:rPr lang="pt-BR" sz="1600"/>
              <a:t>Topic 10.3</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information does an end device need to have to communicate with remote networks?</a:t>
            </a:r>
          </a:p>
          <a:p>
            <a:pPr lvl="2" rtl="0">
              <a:lnSpc>
                <a:spcPct val="85000"/>
              </a:lnSpc>
              <a:spcBef>
                <a:spcPct val="30000"/>
              </a:spcBef>
            </a:pPr>
            <a:r>
              <a:rPr lang="pt-BR" sz="1600"/>
              <a:t>Why would a switch need to be configured with a default gateway?</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Introdução às redes v7.0 (ITN)</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10: Configuração básica do roteador</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5113</TotalTime>
  <Words>3571</Words>
  <Application>Microsoft Office PowerPoint</Application>
  <PresentationFormat>On-screen Show (16:9)</PresentationFormat>
  <Paragraphs>565</Paragraphs>
  <Slides>39</Slides>
  <Notes>37</Notes>
  <HiddenSlides>8</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Default Theme</vt:lpstr>
      <vt:lpstr>Módulo 10: Configuração básica do roteador</vt:lpstr>
      <vt:lpstr>Instructor Materials – Module 10 Planning Guide</vt:lpstr>
      <vt:lpstr>What to Expect in this Module</vt:lpstr>
      <vt:lpstr>What to Expect in this Module (Cont.)</vt:lpstr>
      <vt:lpstr>Check Your Understanding</vt:lpstr>
      <vt:lpstr>Module 10: Activities</vt:lpstr>
      <vt:lpstr>Module 10: Best Practices</vt:lpstr>
      <vt:lpstr>Module 10: Best Practices (Cont.)</vt:lpstr>
      <vt:lpstr>Módulo 10: Configuração básica do roteador</vt:lpstr>
      <vt:lpstr>Objetivos do módulo</vt:lpstr>
      <vt:lpstr>10.1 Definir configurações iniciais do roteador</vt:lpstr>
      <vt:lpstr>Configurar ajustes iniciais  Etapas de configuração básica do roteador</vt:lpstr>
      <vt:lpstr>Definir configurações iniciais do roteador  Exemplo de configuração básica do roteador</vt:lpstr>
      <vt:lpstr>Configurações iniciais do roteador Packet Tracer - Definir configurações iniciais do roteador</vt:lpstr>
      <vt:lpstr>10.2 Configurar interfaces</vt:lpstr>
      <vt:lpstr>Configuração de interfaces Configurar interfaces de roteador</vt:lpstr>
      <vt:lpstr>Configurar interfaces Exemplo de configuração de interfaces de roteador</vt:lpstr>
      <vt:lpstr>Configurar interfaces  Exemplo de configuração de interfaces de roteador (cont)</vt:lpstr>
      <vt:lpstr>Configurar interfaces  Verificar a configuração da interface</vt:lpstr>
      <vt:lpstr>Configurar interfaces Configurar comandos de verificação</vt:lpstr>
      <vt:lpstr>Configurar Interfaces Configurar Comandos de Verificação (Cont.) </vt:lpstr>
      <vt:lpstr>Configurar Interfaces Configurar Comandos de Verificação (Cont.) </vt:lpstr>
      <vt:lpstr>Configurar Interfaces Configurar Comandos de Verificação (Cont.) </vt:lpstr>
      <vt:lpstr>Configurar Interfaces Configurar Comandos de Verificação (Cont.) </vt:lpstr>
      <vt:lpstr>Configurar Interfaces Configurar Comandos de Verificação (Cont.) </vt:lpstr>
      <vt:lpstr>10.3 Configurar o Gateway Padrão</vt:lpstr>
      <vt:lpstr>Configurar o gateway padrão Gateway padrão em um host</vt:lpstr>
      <vt:lpstr>Configurar o gateway padrão Gateway padrão em um switch</vt:lpstr>
      <vt:lpstr>Configurações iniciais do roteador  Packet Tracer – Conecte um roteador a uma LAN</vt:lpstr>
      <vt:lpstr>Configurações iniciais do roteador Packet Tracer – Solucionar problemas de gateway padrão</vt:lpstr>
      <vt:lpstr>10.4 - Módulo Prática e Quiz</vt:lpstr>
      <vt:lpstr>Prática do Módulo e Quiz  Vídeo - Diferenças de Dispositivos de Rede: Parte 1</vt:lpstr>
      <vt:lpstr>Prática do Módulo e Quiz  Vídeo - Diferenças de Dispositivos de Rede: Parte 2</vt:lpstr>
      <vt:lpstr>Configurações iniciais do roteador Packet Tracer – Configuração básica do dispositivo</vt:lpstr>
      <vt:lpstr>Configurações iniciais do roteador Laboratório - Crie uma rede de switches e roteadores</vt:lpstr>
      <vt:lpstr>Módulo Prática e Quiz O que aprendi neste módulo?</vt:lpstr>
      <vt:lpstr>Módulo Prática e Quiz O que eu aprendi neste módulo (Cont.)?</vt:lpstr>
      <vt:lpstr>Module 10: Basic Router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225</cp:revision>
  <dcterms:created xsi:type="dcterms:W3CDTF">2019-10-18T06:21:22Z</dcterms:created>
  <dcterms:modified xsi:type="dcterms:W3CDTF">2020-06-28T23:11:21Z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