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tags/tag28.xml" ContentType="application/vnd.openxmlformats-officedocument.presentationml.tags+xml"/>
  <Override PartName="/ppt/notesSlides/notesSlide68.xml" ContentType="application/vnd.openxmlformats-officedocument.presentationml.notesSlide+xml"/>
  <Override PartName="/ppt/tags/tag29.xml" ContentType="application/vnd.openxmlformats-officedocument.presentationml.tags+xml"/>
  <Override PartName="/ppt/notesSlides/notesSlide69.xml" ContentType="application/vnd.openxmlformats-officedocument.presentationml.notesSlide+xml"/>
  <Override PartName="/ppt/tags/tag30.xml" ContentType="application/vnd.openxmlformats-officedocument.presentationml.tags+xml"/>
  <Override PartName="/ppt/notesSlides/notesSlide7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158" r:id="rId4"/>
    <p:sldId id="1159" r:id="rId5"/>
    <p:sldId id="1053" r:id="rId6"/>
    <p:sldId id="763" r:id="rId7"/>
    <p:sldId id="1094" r:id="rId8"/>
    <p:sldId id="1151" r:id="rId9"/>
    <p:sldId id="1052" r:id="rId10"/>
    <p:sldId id="1069" r:id="rId11"/>
    <p:sldId id="1160" r:id="rId12"/>
    <p:sldId id="1152" r:id="rId13"/>
    <p:sldId id="1153" r:id="rId14"/>
    <p:sldId id="876" r:id="rId15"/>
    <p:sldId id="1096" r:id="rId16"/>
    <p:sldId id="759" r:id="rId17"/>
    <p:sldId id="1054" r:id="rId18"/>
    <p:sldId id="1098" r:id="rId19"/>
    <p:sldId id="1099" r:id="rId20"/>
    <p:sldId id="1100" r:id="rId21"/>
    <p:sldId id="1101" r:id="rId22"/>
    <p:sldId id="1102" r:id="rId23"/>
    <p:sldId id="1056" r:id="rId24"/>
    <p:sldId id="1103" r:id="rId25"/>
    <p:sldId id="1104" r:id="rId26"/>
    <p:sldId id="1106" r:id="rId27"/>
    <p:sldId id="1111" r:id="rId28"/>
    <p:sldId id="1118" r:id="rId29"/>
    <p:sldId id="1125" r:id="rId30"/>
    <p:sldId id="1126" r:id="rId31"/>
    <p:sldId id="1127" r:id="rId32"/>
    <p:sldId id="1128" r:id="rId33"/>
    <p:sldId id="1112" r:id="rId34"/>
    <p:sldId id="1119" r:id="rId35"/>
    <p:sldId id="1129" r:id="rId36"/>
    <p:sldId id="1130" r:id="rId37"/>
    <p:sldId id="1113" r:id="rId38"/>
    <p:sldId id="1120" r:id="rId39"/>
    <p:sldId id="1150" r:id="rId40"/>
    <p:sldId id="1131" r:id="rId41"/>
    <p:sldId id="1132" r:id="rId42"/>
    <p:sldId id="1133" r:id="rId43"/>
    <p:sldId id="1135" r:id="rId44"/>
    <p:sldId id="1114" r:id="rId45"/>
    <p:sldId id="1121" r:id="rId46"/>
    <p:sldId id="1137" r:id="rId47"/>
    <p:sldId id="1138" r:id="rId48"/>
    <p:sldId id="1139" r:id="rId49"/>
    <p:sldId id="1140" r:id="rId50"/>
    <p:sldId id="1115" r:id="rId51"/>
    <p:sldId id="1122" r:id="rId52"/>
    <p:sldId id="1141" r:id="rId53"/>
    <p:sldId id="1142" r:id="rId54"/>
    <p:sldId id="1143" r:id="rId55"/>
    <p:sldId id="1116" r:id="rId56"/>
    <p:sldId id="1123" r:id="rId57"/>
    <p:sldId id="1144" r:id="rId58"/>
    <p:sldId id="1145" r:id="rId59"/>
    <p:sldId id="1154" r:id="rId60"/>
    <p:sldId id="1146" r:id="rId61"/>
    <p:sldId id="1147" r:id="rId62"/>
    <p:sldId id="1117" r:id="rId63"/>
    <p:sldId id="1124" r:id="rId64"/>
    <p:sldId id="1148" r:id="rId65"/>
    <p:sldId id="1149" r:id="rId66"/>
    <p:sldId id="957" r:id="rId67"/>
    <p:sldId id="1155" r:id="rId68"/>
    <p:sldId id="1156" r:id="rId69"/>
    <p:sldId id="958" r:id="rId70"/>
    <p:sldId id="1157"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1CBF6-23D0-5A6E-6BE2-F1A19D16456C}" v="20" dt="2020-06-28T23:15:12.7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68" d="100"/>
          <a:sy n="68" d="100"/>
        </p:scale>
        <p:origin x="13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berto Neves Sudre Filho" userId="S::gilberto.neves@faesa.br::d3375f58-c24b-48d7-baef-871d87266953" providerId="AD" clId="Web-{D321CBF6-23D0-5A6E-6BE2-F1A19D16456C}"/>
    <pc:docChg chg="modSld">
      <pc:chgData name="Gilberto Neves Sudre Filho" userId="S::gilberto.neves@faesa.br::d3375f58-c24b-48d7-baef-871d87266953" providerId="AD" clId="Web-{D321CBF6-23D0-5A6E-6BE2-F1A19D16456C}" dt="2020-06-28T23:15:12.730" v="19" actId="1076"/>
      <pc:docMkLst>
        <pc:docMk/>
      </pc:docMkLst>
      <pc:sldChg chg="modSp">
        <pc:chgData name="Gilberto Neves Sudre Filho" userId="S::gilberto.neves@faesa.br::d3375f58-c24b-48d7-baef-871d87266953" providerId="AD" clId="Web-{D321CBF6-23D0-5A6E-6BE2-F1A19D16456C}" dt="2020-06-28T23:12:16.682" v="0" actId="1076"/>
        <pc:sldMkLst>
          <pc:docMk/>
          <pc:sldMk cId="945709179" sldId="1096"/>
        </pc:sldMkLst>
        <pc:graphicFrameChg chg="mod">
          <ac:chgData name="Gilberto Neves Sudre Filho" userId="S::gilberto.neves@faesa.br::d3375f58-c24b-48d7-baef-871d87266953" providerId="AD" clId="Web-{D321CBF6-23D0-5A6E-6BE2-F1A19D16456C}" dt="2020-06-28T23:12:16.682" v="0" actId="1076"/>
          <ac:graphicFrameMkLst>
            <pc:docMk/>
            <pc:sldMk cId="945709179" sldId="1096"/>
            <ac:graphicFrameMk id="2" creationId="{E974E1EB-2DBE-496F-B0B0-6C44227DA401}"/>
          </ac:graphicFrameMkLst>
        </pc:graphicFrameChg>
      </pc:sldChg>
      <pc:sldChg chg="modSp">
        <pc:chgData name="Gilberto Neves Sudre Filho" userId="S::gilberto.neves@faesa.br::d3375f58-c24b-48d7-baef-871d87266953" providerId="AD" clId="Web-{D321CBF6-23D0-5A6E-6BE2-F1A19D16456C}" dt="2020-06-28T23:12:26.042" v="1" actId="1076"/>
        <pc:sldMkLst>
          <pc:docMk/>
          <pc:sldMk cId="3152352887" sldId="1099"/>
        </pc:sldMkLst>
        <pc:graphicFrameChg chg="mod">
          <ac:chgData name="Gilberto Neves Sudre Filho" userId="S::gilberto.neves@faesa.br::d3375f58-c24b-48d7-baef-871d87266953" providerId="AD" clId="Web-{D321CBF6-23D0-5A6E-6BE2-F1A19D16456C}" dt="2020-06-28T23:12:26.042" v="1" actId="1076"/>
          <ac:graphicFrameMkLst>
            <pc:docMk/>
            <pc:sldMk cId="3152352887" sldId="1099"/>
            <ac:graphicFrameMk id="2" creationId="{F233CEE0-728D-4198-87F2-5E9774E181A6}"/>
          </ac:graphicFrameMkLst>
        </pc:graphicFrameChg>
      </pc:sldChg>
      <pc:sldChg chg="modSp">
        <pc:chgData name="Gilberto Neves Sudre Filho" userId="S::gilberto.neves@faesa.br::d3375f58-c24b-48d7-baef-871d87266953" providerId="AD" clId="Web-{D321CBF6-23D0-5A6E-6BE2-F1A19D16456C}" dt="2020-06-28T23:12:59.823" v="3" actId="1076"/>
        <pc:sldMkLst>
          <pc:docMk/>
          <pc:sldMk cId="469147525" sldId="1119"/>
        </pc:sldMkLst>
        <pc:picChg chg="mod">
          <ac:chgData name="Gilberto Neves Sudre Filho" userId="S::gilberto.neves@faesa.br::d3375f58-c24b-48d7-baef-871d87266953" providerId="AD" clId="Web-{D321CBF6-23D0-5A6E-6BE2-F1A19D16456C}" dt="2020-06-28T23:12:59.823" v="3" actId="1076"/>
          <ac:picMkLst>
            <pc:docMk/>
            <pc:sldMk cId="469147525" sldId="1119"/>
            <ac:picMk id="2" creationId="{10398782-9905-4785-9579-06EB01676450}"/>
          </ac:picMkLst>
        </pc:picChg>
      </pc:sldChg>
      <pc:sldChg chg="modSp">
        <pc:chgData name="Gilberto Neves Sudre Filho" userId="S::gilberto.neves@faesa.br::d3375f58-c24b-48d7-baef-871d87266953" providerId="AD" clId="Web-{D321CBF6-23D0-5A6E-6BE2-F1A19D16456C}" dt="2020-06-28T23:14:33.979" v="17" actId="14100"/>
        <pc:sldMkLst>
          <pc:docMk/>
          <pc:sldMk cId="1804487253" sldId="1122"/>
        </pc:sldMkLst>
        <pc:spChg chg="mod">
          <ac:chgData name="Gilberto Neves Sudre Filho" userId="S::gilberto.neves@faesa.br::d3375f58-c24b-48d7-baef-871d87266953" providerId="AD" clId="Web-{D321CBF6-23D0-5A6E-6BE2-F1A19D16456C}" dt="2020-06-28T23:14:33.979" v="17" actId="14100"/>
          <ac:spMkLst>
            <pc:docMk/>
            <pc:sldMk cId="1804487253" sldId="1122"/>
            <ac:spMk id="3" creationId="{C02AA8F8-1E43-384B-8982-C0BB94049B5C}"/>
          </ac:spMkLst>
        </pc:spChg>
      </pc:sldChg>
      <pc:sldChg chg="modSp">
        <pc:chgData name="Gilberto Neves Sudre Filho" userId="S::gilberto.neves@faesa.br::d3375f58-c24b-48d7-baef-871d87266953" providerId="AD" clId="Web-{D321CBF6-23D0-5A6E-6BE2-F1A19D16456C}" dt="2020-06-28T23:12:46.714" v="2" actId="1076"/>
        <pc:sldMkLst>
          <pc:docMk/>
          <pc:sldMk cId="4007806325" sldId="1126"/>
        </pc:sldMkLst>
        <pc:spChg chg="mod">
          <ac:chgData name="Gilberto Neves Sudre Filho" userId="S::gilberto.neves@faesa.br::d3375f58-c24b-48d7-baef-871d87266953" providerId="AD" clId="Web-{D321CBF6-23D0-5A6E-6BE2-F1A19D16456C}" dt="2020-06-28T23:12:46.714" v="2" actId="1076"/>
          <ac:spMkLst>
            <pc:docMk/>
            <pc:sldMk cId="4007806325" sldId="1126"/>
            <ac:spMk id="5" creationId="{15B257E1-0405-4735-85E9-547525F12CE6}"/>
          </ac:spMkLst>
        </pc:spChg>
      </pc:sldChg>
      <pc:sldChg chg="modSp">
        <pc:chgData name="Gilberto Neves Sudre Filho" userId="S::gilberto.neves@faesa.br::d3375f58-c24b-48d7-baef-871d87266953" providerId="AD" clId="Web-{D321CBF6-23D0-5A6E-6BE2-F1A19D16456C}" dt="2020-06-28T23:13:37.339" v="11" actId="1076"/>
        <pc:sldMkLst>
          <pc:docMk/>
          <pc:sldMk cId="1348821491" sldId="1130"/>
        </pc:sldMkLst>
        <pc:spChg chg="mod">
          <ac:chgData name="Gilberto Neves Sudre Filho" userId="S::gilberto.neves@faesa.br::d3375f58-c24b-48d7-baef-871d87266953" providerId="AD" clId="Web-{D321CBF6-23D0-5A6E-6BE2-F1A19D16456C}" dt="2020-06-28T23:13:14.073" v="5" actId="1076"/>
          <ac:spMkLst>
            <pc:docMk/>
            <pc:sldMk cId="1348821491" sldId="1130"/>
            <ac:spMk id="7" creationId="{24D8B652-544C-4DA4-843F-B9A537AD3E84}"/>
          </ac:spMkLst>
        </pc:spChg>
        <pc:spChg chg="mod">
          <ac:chgData name="Gilberto Neves Sudre Filho" userId="S::gilberto.neves@faesa.br::d3375f58-c24b-48d7-baef-871d87266953" providerId="AD" clId="Web-{D321CBF6-23D0-5A6E-6BE2-F1A19D16456C}" dt="2020-06-28T23:13:18.557" v="6" actId="1076"/>
          <ac:spMkLst>
            <pc:docMk/>
            <pc:sldMk cId="1348821491" sldId="1130"/>
            <ac:spMk id="8" creationId="{32CC4029-1176-45DF-9BD6-D3DC9A0400D7}"/>
          </ac:spMkLst>
        </pc:spChg>
        <pc:spChg chg="mod">
          <ac:chgData name="Gilberto Neves Sudre Filho" userId="S::gilberto.neves@faesa.br::d3375f58-c24b-48d7-baef-871d87266953" providerId="AD" clId="Web-{D321CBF6-23D0-5A6E-6BE2-F1A19D16456C}" dt="2020-06-28T23:13:26.167" v="7" actId="1076"/>
          <ac:spMkLst>
            <pc:docMk/>
            <pc:sldMk cId="1348821491" sldId="1130"/>
            <ac:spMk id="9" creationId="{38AE73D0-B95E-40DB-9C64-6AF021F99C3A}"/>
          </ac:spMkLst>
        </pc:spChg>
        <pc:picChg chg="mod">
          <ac:chgData name="Gilberto Neves Sudre Filho" userId="S::gilberto.neves@faesa.br::d3375f58-c24b-48d7-baef-871d87266953" providerId="AD" clId="Web-{D321CBF6-23D0-5A6E-6BE2-F1A19D16456C}" dt="2020-06-28T23:13:37.339" v="11" actId="1076"/>
          <ac:picMkLst>
            <pc:docMk/>
            <pc:sldMk cId="1348821491" sldId="1130"/>
            <ac:picMk id="2" creationId="{63D0E2D3-D553-4D04-B410-56EFCD0EF721}"/>
          </ac:picMkLst>
        </pc:picChg>
        <pc:picChg chg="mod">
          <ac:chgData name="Gilberto Neves Sudre Filho" userId="S::gilberto.neves@faesa.br::d3375f58-c24b-48d7-baef-871d87266953" providerId="AD" clId="Web-{D321CBF6-23D0-5A6E-6BE2-F1A19D16456C}" dt="2020-06-28T23:13:33.042" v="9" actId="1076"/>
          <ac:picMkLst>
            <pc:docMk/>
            <pc:sldMk cId="1348821491" sldId="1130"/>
            <ac:picMk id="5" creationId="{7332D7C8-8057-4C93-9478-2A5D8FE11E83}"/>
          </ac:picMkLst>
        </pc:picChg>
        <pc:picChg chg="mod">
          <ac:chgData name="Gilberto Neves Sudre Filho" userId="S::gilberto.neves@faesa.br::d3375f58-c24b-48d7-baef-871d87266953" providerId="AD" clId="Web-{D321CBF6-23D0-5A6E-6BE2-F1A19D16456C}" dt="2020-06-28T23:13:30.293" v="8" actId="1076"/>
          <ac:picMkLst>
            <pc:docMk/>
            <pc:sldMk cId="1348821491" sldId="1130"/>
            <ac:picMk id="6" creationId="{7D853623-0268-429C-9C1F-8E5C4E0CD002}"/>
          </ac:picMkLst>
        </pc:picChg>
      </pc:sldChg>
      <pc:sldChg chg="modSp">
        <pc:chgData name="Gilberto Neves Sudre Filho" userId="S::gilberto.neves@faesa.br::d3375f58-c24b-48d7-baef-871d87266953" providerId="AD" clId="Web-{D321CBF6-23D0-5A6E-6BE2-F1A19D16456C}" dt="2020-06-28T23:14:25.386" v="16" actId="14100"/>
        <pc:sldMkLst>
          <pc:docMk/>
          <pc:sldMk cId="1117078098" sldId="1141"/>
        </pc:sldMkLst>
        <pc:cxnChg chg="mod">
          <ac:chgData name="Gilberto Neves Sudre Filho" userId="S::gilberto.neves@faesa.br::d3375f58-c24b-48d7-baef-871d87266953" providerId="AD" clId="Web-{D321CBF6-23D0-5A6E-6BE2-F1A19D16456C}" dt="2020-06-28T23:14:25.386" v="16" actId="14100"/>
          <ac:cxnSpMkLst>
            <pc:docMk/>
            <pc:sldMk cId="1117078098" sldId="1141"/>
            <ac:cxnSpMk id="10" creationId="{52049570-73E8-4725-BB39-4CAE9ED89E03}"/>
          </ac:cxnSpMkLst>
        </pc:cxnChg>
        <pc:cxnChg chg="mod">
          <ac:chgData name="Gilberto Neves Sudre Filho" userId="S::gilberto.neves@faesa.br::d3375f58-c24b-48d7-baef-871d87266953" providerId="AD" clId="Web-{D321CBF6-23D0-5A6E-6BE2-F1A19D16456C}" dt="2020-06-28T23:14:20.433" v="15" actId="14100"/>
          <ac:cxnSpMkLst>
            <pc:docMk/>
            <pc:sldMk cId="1117078098" sldId="1141"/>
            <ac:cxnSpMk id="13" creationId="{FFFCA02D-B099-4C7E-83CA-8A71906FCE6C}"/>
          </ac:cxnSpMkLst>
        </pc:cxnChg>
      </pc:sldChg>
      <pc:sldChg chg="modSp">
        <pc:chgData name="Gilberto Neves Sudre Filho" userId="S::gilberto.neves@faesa.br::d3375f58-c24b-48d7-baef-871d87266953" providerId="AD" clId="Web-{D321CBF6-23D0-5A6E-6BE2-F1A19D16456C}" dt="2020-06-28T23:13:50.558" v="13" actId="1076"/>
        <pc:sldMkLst>
          <pc:docMk/>
          <pc:sldMk cId="3918541244" sldId="1150"/>
        </pc:sldMkLst>
        <pc:graphicFrameChg chg="mod">
          <ac:chgData name="Gilberto Neves Sudre Filho" userId="S::gilberto.neves@faesa.br::d3375f58-c24b-48d7-baef-871d87266953" providerId="AD" clId="Web-{D321CBF6-23D0-5A6E-6BE2-F1A19D16456C}" dt="2020-06-28T23:13:46.792" v="12" actId="1076"/>
          <ac:graphicFrameMkLst>
            <pc:docMk/>
            <pc:sldMk cId="3918541244" sldId="1150"/>
            <ac:graphicFrameMk id="2" creationId="{61270C55-FA5F-44D6-BE83-71DEA8A80121}"/>
          </ac:graphicFrameMkLst>
        </pc:graphicFrameChg>
        <pc:graphicFrameChg chg="mod">
          <ac:chgData name="Gilberto Neves Sudre Filho" userId="S::gilberto.neves@faesa.br::d3375f58-c24b-48d7-baef-871d87266953" providerId="AD" clId="Web-{D321CBF6-23D0-5A6E-6BE2-F1A19D16456C}" dt="2020-06-28T23:13:50.558" v="13" actId="1076"/>
          <ac:graphicFrameMkLst>
            <pc:docMk/>
            <pc:sldMk cId="3918541244" sldId="1150"/>
            <ac:graphicFrameMk id="7" creationId="{1A119983-4ED6-4A9F-ABB0-451D571C31AD}"/>
          </ac:graphicFrameMkLst>
        </pc:graphicFrameChg>
      </pc:sldChg>
      <pc:sldChg chg="modSp">
        <pc:chgData name="Gilberto Neves Sudre Filho" userId="S::gilberto.neves@faesa.br::d3375f58-c24b-48d7-baef-871d87266953" providerId="AD" clId="Web-{D321CBF6-23D0-5A6E-6BE2-F1A19D16456C}" dt="2020-06-28T23:15:08.589" v="18" actId="1076"/>
        <pc:sldMkLst>
          <pc:docMk/>
          <pc:sldMk cId="2556431342" sldId="1155"/>
        </pc:sldMkLst>
        <pc:spChg chg="mod">
          <ac:chgData name="Gilberto Neves Sudre Filho" userId="S::gilberto.neves@faesa.br::d3375f58-c24b-48d7-baef-871d87266953" providerId="AD" clId="Web-{D321CBF6-23D0-5A6E-6BE2-F1A19D16456C}" dt="2020-06-28T23:15:08.589" v="18" actId="1076"/>
          <ac:spMkLst>
            <pc:docMk/>
            <pc:sldMk cId="2556431342" sldId="1155"/>
            <ac:spMk id="3" creationId="{C02AA8F8-1E43-384B-8982-C0BB94049B5C}"/>
          </ac:spMkLst>
        </pc:spChg>
      </pc:sldChg>
      <pc:sldChg chg="modSp">
        <pc:chgData name="Gilberto Neves Sudre Filho" userId="S::gilberto.neves@faesa.br::d3375f58-c24b-48d7-baef-871d87266953" providerId="AD" clId="Web-{D321CBF6-23D0-5A6E-6BE2-F1A19D16456C}" dt="2020-06-28T23:15:12.730" v="19" actId="1076"/>
        <pc:sldMkLst>
          <pc:docMk/>
          <pc:sldMk cId="1575232868" sldId="1156"/>
        </pc:sldMkLst>
        <pc:spChg chg="mod">
          <ac:chgData name="Gilberto Neves Sudre Filho" userId="S::gilberto.neves@faesa.br::d3375f58-c24b-48d7-baef-871d87266953" providerId="AD" clId="Web-{D321CBF6-23D0-5A6E-6BE2-F1A19D16456C}" dt="2020-06-28T23:15:12.730" v="19" actId="1076"/>
          <ac:spMkLst>
            <pc:docMk/>
            <pc:sldMk cId="1575232868" sldId="1156"/>
            <ac:spMk id="3" creationId="{C02AA8F8-1E43-384B-8982-C0BB94049B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baseline="0"/>
              <a:t>Introdução às redes v</a:t>
            </a:r>
            <a:r>
              <a:rPr lang="pt-BR" b="0"/>
              <a:t>7.0 (ITN)</a:t>
            </a:r>
          </a:p>
          <a:p>
            <a:pPr rtl="0">
              <a:buFontTx/>
              <a:buNone/>
            </a:pPr>
            <a:r>
              <a:rPr lang="pt-BR">
                <a:solidFill>
                  <a:schemeClr val="accent5">
                    <a:lumMod val="40000"/>
                    <a:lumOff val="60000"/>
                  </a:schemeClr>
                </a:solidFill>
              </a:rPr>
              <a:t>Módulo 11: endereçamento IPv4</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12</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936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13</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1074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baseline="0"/>
              <a:t>Introdução às redes v</a:t>
            </a:r>
            <a:r>
              <a:rPr lang="pt-BR" b="0"/>
              <a:t>7.0 (ITN)</a:t>
            </a:r>
          </a:p>
          <a:p>
            <a:pPr rtl="0"/>
            <a:r>
              <a:rPr lang="pt-BR">
                <a:solidFill>
                  <a:schemeClr val="accent5">
                    <a:lumMod val="40000"/>
                    <a:lumOff val="60000"/>
                  </a:schemeClr>
                </a:solidFill>
              </a:rPr>
              <a:t>Módulo 11: endereçamento IPv4</a:t>
            </a:r>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15</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a:solidFill>
                  <a:schemeClr val="accent5">
                    <a:lumMod val="40000"/>
                    <a:lumOff val="60000"/>
                  </a:schemeClr>
                </a:solidFill>
              </a:rPr>
              <a:t>11</a:t>
            </a:r>
            <a:r>
              <a:rPr lang="pt-BR" sz="1200" baseline="0">
                <a:solidFill>
                  <a:schemeClr val="accent5">
                    <a:lumMod val="40000"/>
                    <a:lumOff val="60000"/>
                  </a:schemeClr>
                </a:solidFill>
              </a:rPr>
              <a:t> — </a:t>
            </a:r>
            <a:r>
              <a:rPr lang="pt-BR" sz="1200">
                <a:solidFill>
                  <a:schemeClr val="accent5">
                    <a:lumMod val="40000"/>
                    <a:lumOff val="60000"/>
                  </a:schemeClr>
                </a:solidFill>
              </a:rPr>
              <a:t>Endereçamento IPv4</a:t>
            </a:r>
          </a:p>
          <a:p>
            <a:pPr rtl="0">
              <a:buFontTx/>
              <a:buNone/>
            </a:pPr>
            <a:r>
              <a:rPr lang="pt-BR" sz="1200" b="0"/>
              <a:t>11.0 - Introdução</a:t>
            </a:r>
          </a:p>
          <a:p>
            <a:pPr rtl="0">
              <a:lnSpc>
                <a:spcPct val="80000"/>
              </a:lnSpc>
              <a:buFontTx/>
              <a:buNone/>
            </a:pPr>
            <a:r>
              <a:rPr lang="pt-BR" sz="1200" kern="1200">
                <a:solidFill>
                  <a:schemeClr val="tx1"/>
                </a:solidFill>
                <a:latin typeface="Arial" charset="0"/>
                <a:ea typeface="ＭＳ Ｐゴシック" charset="0"/>
                <a:cs typeface="ＭＳ Ｐゴシック" charset="0"/>
              </a:rPr>
              <a:t>11.0.2 - </a:t>
            </a:r>
            <a:r>
              <a:rPr lang="pt-BR" sz="1200" kern="1200">
                <a:solidFill>
                  <a:schemeClr val="tx1"/>
                </a:solidFill>
                <a:latin typeface="+mn-lt"/>
                <a:ea typeface="+mn-ea"/>
                <a:cs typeface="+mn-cs"/>
              </a:rPr>
              <a:t>O que</a:t>
            </a:r>
            <a:r>
              <a:rPr lang="pt-BR" sz="1200" kern="1200" baseline="0">
                <a:solidFill>
                  <a:schemeClr val="tx1"/>
                </a:solidFill>
                <a:latin typeface="+mn-lt"/>
                <a:ea typeface="+mn-ea"/>
                <a:cs typeface="+mn-cs"/>
              </a:rPr>
              <a:t> aprenderei a fazer neste módulo?</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11</a:t>
            </a:r>
            <a:r>
              <a:rPr lang="pt-BR" sz="1200" baseline="0">
                <a:solidFill>
                  <a:schemeClr val="accent5">
                    <a:lumMod val="40000"/>
                    <a:lumOff val="60000"/>
                  </a:schemeClr>
                </a:solidFill>
              </a:rPr>
              <a:t> - </a:t>
            </a:r>
            <a:r>
              <a:rPr lang="pt-BR" sz="1200">
                <a:solidFill>
                  <a:schemeClr val="accent5">
                    <a:lumMod val="40000"/>
                    <a:lumOff val="60000"/>
                  </a:schemeClr>
                </a:solidFill>
              </a:rPr>
              <a:t>Endereçamento IPv4</a:t>
            </a:r>
          </a:p>
          <a:p>
            <a:pPr rtl="0">
              <a:buFontTx/>
              <a:buNone/>
            </a:pPr>
            <a:r>
              <a:rPr lang="pt-BR" sz="1200" b="0"/>
              <a:t>11.1 — </a:t>
            </a:r>
            <a:r>
              <a:rPr lang="pt-BR"/>
              <a:t>Estrutura deEndereços IPv4 </a:t>
            </a:r>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11</a:t>
            </a:r>
            <a:r>
              <a:rPr lang="pt-BR" sz="1200" baseline="0">
                <a:solidFill>
                  <a:schemeClr val="accent5">
                    <a:lumMod val="40000"/>
                    <a:lumOff val="60000"/>
                  </a:schemeClr>
                </a:solidFill>
              </a:rPr>
              <a:t> - </a:t>
            </a:r>
            <a:r>
              <a:rPr lang="pt-BR" sz="1200">
                <a:solidFill>
                  <a:schemeClr val="accent5">
                    <a:lumMod val="40000"/>
                    <a:lumOff val="60000"/>
                  </a:schemeClr>
                </a:solidFill>
              </a:rPr>
              <a:t>Endereçamento IPv4</a:t>
            </a:r>
          </a:p>
          <a:p>
            <a:pPr rtl="0"/>
            <a:r>
              <a:rPr lang="pt-BR"/>
              <a:t>11.1 - Estrutura de endereços IPv4</a:t>
            </a:r>
          </a:p>
          <a:p>
            <a:pPr rtl="0"/>
            <a:r>
              <a:rPr lang="pt-BR"/>
              <a:t>11.1.1 - Partes da rede e do host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11</a:t>
            </a:r>
            <a:r>
              <a:rPr lang="pt-BR" sz="1200" baseline="0">
                <a:solidFill>
                  <a:schemeClr val="accent5">
                    <a:lumMod val="40000"/>
                    <a:lumOff val="60000"/>
                  </a:schemeClr>
                </a:solidFill>
              </a:rPr>
              <a:t> - </a:t>
            </a:r>
            <a:r>
              <a:rPr lang="pt-BR" sz="1200">
                <a:solidFill>
                  <a:schemeClr val="accent5">
                    <a:lumMod val="40000"/>
                    <a:lumOff val="60000"/>
                  </a:schemeClr>
                </a:solidFill>
              </a:rPr>
              <a:t>Endereçamento IPv4</a:t>
            </a:r>
          </a:p>
          <a:p>
            <a:pPr rtl="0"/>
            <a:r>
              <a:rPr lang="pt-BR"/>
              <a:t>11.1 - Estrutura de endereços IPv4</a:t>
            </a:r>
          </a:p>
          <a:p>
            <a:pPr rtl="0"/>
            <a:r>
              <a:rPr lang="pt-BR"/>
              <a:t>11.1.2 - A máscara de sub-rede</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18909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11</a:t>
            </a:r>
            <a:r>
              <a:rPr lang="pt-BR" sz="1200" baseline="0">
                <a:solidFill>
                  <a:schemeClr val="accent5">
                    <a:lumMod val="40000"/>
                    <a:lumOff val="60000"/>
                  </a:schemeClr>
                </a:solidFill>
              </a:rPr>
              <a:t> - </a:t>
            </a:r>
            <a:r>
              <a:rPr lang="pt-BR" sz="1200">
                <a:solidFill>
                  <a:schemeClr val="accent5">
                    <a:lumMod val="40000"/>
                    <a:lumOff val="60000"/>
                  </a:schemeClr>
                </a:solidFill>
              </a:rPr>
              <a:t>Endereçamento IPv4</a:t>
            </a:r>
          </a:p>
          <a:p>
            <a:pPr rtl="0"/>
            <a:r>
              <a:rPr lang="pt-BR"/>
              <a:t>11.1 - Estrutura de endereços IPv4</a:t>
            </a:r>
          </a:p>
          <a:p>
            <a:pPr rtl="0"/>
            <a:r>
              <a:rPr lang="pt-BR"/>
              <a:t>11.1.3 - O comprimento do prefixo</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229588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a:solidFill>
                  <a:schemeClr val="accent5">
                    <a:lumMod val="40000"/>
                    <a:lumOff val="60000"/>
                  </a:schemeClr>
                </a:solidFill>
              </a:rPr>
              <a:t>11</a:t>
            </a:r>
            <a:r>
              <a:rPr lang="pt-BR" sz="1200" baseline="0">
                <a:solidFill>
                  <a:schemeClr val="accent5">
                    <a:lumMod val="40000"/>
                    <a:lumOff val="60000"/>
                  </a:schemeClr>
                </a:solidFill>
              </a:rPr>
              <a:t> - </a:t>
            </a:r>
            <a:r>
              <a:rPr lang="pt-BR" sz="1200">
                <a:solidFill>
                  <a:schemeClr val="accent5">
                    <a:lumMod val="40000"/>
                    <a:lumOff val="60000"/>
                  </a:schemeClr>
                </a:solidFill>
              </a:rPr>
              <a:t>Endereçamento IPv4</a:t>
            </a:r>
          </a:p>
          <a:p>
            <a:pPr rtl="0"/>
            <a:r>
              <a:rPr lang="pt-BR"/>
              <a:t>11.1 - Estrutura de endereços IPv4</a:t>
            </a:r>
          </a:p>
          <a:p>
            <a:pPr rtl="0"/>
            <a:r>
              <a:rPr lang="pt-BR"/>
              <a:t>11.1.4 — Determinação da Rede: Lógica E</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66883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11.1 - Estrutura de endereços IPv4</a:t>
            </a:r>
          </a:p>
          <a:p>
            <a:pPr rtl="0"/>
            <a:r>
              <a:rPr lang="pt-BR"/>
              <a:t>11.1.5 - Vídeo - endereços de rede, host e transmissão</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01508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11.1 - Estrutura de endereços IPv4</a:t>
            </a:r>
          </a:p>
          <a:p>
            <a:pPr rtl="0"/>
            <a:r>
              <a:rPr lang="pt-BR"/>
              <a:t>11.1.6 - Endereços de rede, host e transmissão</a:t>
            </a:r>
          </a:p>
          <a:p>
            <a:pPr rtl="0"/>
            <a:r>
              <a:rPr lang="pt-BR"/>
              <a:t>11.1.7 - Atividade - ANDing para determinar o endereço de rede</a:t>
            </a:r>
          </a:p>
          <a:p>
            <a:pPr rtl="0"/>
            <a:r>
              <a:rPr lang="pt-BR"/>
              <a:t>11.1.8 — Verifique o seu entendimento - Estrutura de endereços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7322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11.2 - Unicast IPv4, transmissão e multicast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11.2 - Unicast IPv4, transmissão e multicast</a:t>
            </a:r>
          </a:p>
          <a:p>
            <a:pPr rtl="0"/>
            <a:r>
              <a:rPr lang="pt-BR"/>
              <a:t>11.2.1 — Unicast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4491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11.2 - Unicast IPv4, transmissão e multicast</a:t>
            </a:r>
          </a:p>
          <a:p>
            <a:pPr rtl="0"/>
            <a:r>
              <a:rPr lang="pt-BR"/>
              <a:t>11.2.2 — Transmissão</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01908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11.2 - Unicast IPv4, transmissão e multicast</a:t>
            </a:r>
          </a:p>
          <a:p>
            <a:pPr rtl="0"/>
            <a:r>
              <a:rPr lang="pt-BR"/>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11.2.4 - </a:t>
            </a:r>
            <a:r>
              <a:rPr lang="pt-BR" sz="1200" b="0" i="0" kern="1200">
                <a:solidFill>
                  <a:schemeClr val="tx1"/>
                </a:solidFill>
                <a:effectLst/>
                <a:latin typeface="+mn-lt"/>
                <a:ea typeface="+mn-ea"/>
                <a:cs typeface="+mn-cs"/>
              </a:rPr>
              <a:t>Atividade - Unicast, Broadcast ou Multicast</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93899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11.3 — Tipos de endereços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89672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11.3 - Tipos de endereços IPv4</a:t>
            </a:r>
          </a:p>
          <a:p>
            <a:pPr rtl="0"/>
            <a:r>
              <a:rPr lang="pt-BR"/>
              <a:t>11.3.1 - Endereços IPv4 públicos e privados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240823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11.3 - Tipos de endereços IPv4</a:t>
            </a:r>
          </a:p>
          <a:p>
            <a:pPr rtl="0"/>
            <a:r>
              <a:rPr lang="pt-BR"/>
              <a:t>11.3.2 — Roteamento para a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11.3.3 - </a:t>
            </a:r>
            <a:r>
              <a:rPr lang="pt-BR" sz="1200" b="0" i="0" kern="1200">
                <a:solidFill>
                  <a:schemeClr val="tx1"/>
                </a:solidFill>
                <a:effectLst/>
                <a:latin typeface="+mn-lt"/>
                <a:ea typeface="+mn-ea"/>
                <a:cs typeface="+mn-cs"/>
              </a:rPr>
              <a:t>Atividade - passar ou bloquear endereços IPv4</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3625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11.3 - Tipos de endereços IPv4</a:t>
            </a:r>
          </a:p>
          <a:p>
            <a:pPr rtl="0"/>
            <a:r>
              <a:rPr lang="pt-BR"/>
              <a:t>11.3.4 - Endereços IPv4 de uso especial</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901494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11.3 - Tipos de endereços IPv4</a:t>
            </a:r>
          </a:p>
          <a:p>
            <a:pPr rtl="0"/>
            <a:r>
              <a:rPr lang="pt-BR"/>
              <a:t>11.3.5 – Endereçamento classful de herdado</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95914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11.3 - Tipos de endereços IPv4</a:t>
            </a:r>
          </a:p>
          <a:p>
            <a:pPr rtl="0"/>
            <a:r>
              <a:rPr lang="pt-BR"/>
              <a:t>11.3.6 – Atribuição de endereços IP</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11.3.7 - </a:t>
            </a:r>
            <a:r>
              <a:rPr lang="pt-BR" sz="1200" b="0" i="0" kern="1200">
                <a:solidFill>
                  <a:schemeClr val="tx1"/>
                </a:solidFill>
                <a:effectLst/>
                <a:latin typeface="+mn-lt"/>
                <a:ea typeface="+mn-ea"/>
                <a:cs typeface="+mn-cs"/>
              </a:rPr>
              <a:t>Atividade - Endereço IPv4 público ou privado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11.3.8 — </a:t>
            </a:r>
            <a:r>
              <a:rPr lang="pt-BR" sz="1200" b="0" i="0" kern="1200">
                <a:solidFill>
                  <a:schemeClr val="tx1"/>
                </a:solidFill>
                <a:effectLst/>
                <a:latin typeface="+mn-lt"/>
                <a:ea typeface="+mn-ea"/>
                <a:cs typeface="+mn-cs"/>
              </a:rPr>
              <a:t>Verifique o seu entendimento - Tipos de endereços IPv4</a:t>
            </a:r>
          </a:p>
          <a:p>
            <a:endParaRPr lang="en-US" dirty="0"/>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043782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11.4 — Segmentação de rede</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074231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11.4 — Segmentação de rede</a:t>
            </a:r>
          </a:p>
          <a:p>
            <a:pPr rtl="0"/>
            <a:r>
              <a:rPr lang="pt-BR"/>
              <a:t>11.4.1 — Domínios de transmissão e segmentação</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749074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11.4 — Segmentação de rede</a:t>
            </a:r>
          </a:p>
          <a:p>
            <a:pPr rtl="0"/>
            <a:r>
              <a:rPr lang="pt-BR"/>
              <a:t>11.4.2 –Problemas com domínios de broadcast grandes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308644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11.4 — Segmentação de rede</a:t>
            </a:r>
          </a:p>
          <a:p>
            <a:pPr rtl="0"/>
            <a:r>
              <a:rPr lang="pt-BR"/>
              <a:t>11.4.3 — Razões para segmentar redes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11.4.4 — </a:t>
            </a:r>
            <a:r>
              <a:rPr lang="pt-BR" sz="1200" b="0" i="0" kern="1200">
                <a:solidFill>
                  <a:schemeClr val="tx1"/>
                </a:solidFill>
                <a:effectLst/>
                <a:latin typeface="+mn-lt"/>
                <a:ea typeface="+mn-ea"/>
                <a:cs typeface="+mn-cs"/>
              </a:rPr>
              <a:t>Verifique seu entendimento - Segmentação de rede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45924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11.5 — Sub-rede uma rede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98299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11.5 - Sub-rede uma rede IPv4</a:t>
            </a:r>
          </a:p>
          <a:p>
            <a:pPr rtl="0"/>
            <a:r>
              <a:rPr lang="pt-BR"/>
              <a:t>11.5.1 — Sub-rede em um limite de octeto</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627887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11.5 — Sub-rede uma rede IPv4</a:t>
            </a:r>
          </a:p>
          <a:p>
            <a:pPr rtl="0"/>
            <a:r>
              <a:rPr lang="pt-BR"/>
              <a:t>11.5.1 — Sub-rede em um limite de octeto (Cont.)</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982426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11.5 — Sub-rede uma rede IPv4</a:t>
            </a:r>
          </a:p>
          <a:p>
            <a:pPr rtl="0"/>
            <a:r>
              <a:rPr lang="pt-BR"/>
              <a:t>11.5.2 — Sub-rede dentro de um limite de octeto</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1169984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11.5 — Sub-rede uma rede IPv4</a:t>
            </a:r>
          </a:p>
          <a:p>
            <a:pPr rtl="0"/>
            <a:r>
              <a:rPr lang="pt-BR"/>
              <a:t>11.5.3 – Vídeo – A máscara de sub-rede</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36359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11.5 — Sub-rede uma rede IPv4</a:t>
            </a:r>
          </a:p>
          <a:p>
            <a:pPr rtl="0"/>
            <a:r>
              <a:rPr lang="pt-BR"/>
              <a:t>11.5.4 - Vídeo - Sub-rede com o número mágico</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870659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11.5 — Sub-rede uma rede IPv4</a:t>
            </a:r>
          </a:p>
          <a:p>
            <a:pPr rtl="0"/>
            <a:r>
              <a:rPr lang="pt-BR"/>
              <a:t>11.5.5 — Packet Tracer — Sub-rede uma rede IPv4</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687456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11.6 — Sub-rede uma Barra 16 e um Prefixo de Barra 8</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76020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11.6 — Sub-rede uma Barra 16 e um Prefixo de Barra 8</a:t>
            </a:r>
          </a:p>
          <a:p>
            <a:pPr rtl="0"/>
            <a:r>
              <a:rPr lang="pt-BR"/>
              <a:t>11.6.1 — Criar sub-redes com um prefixo de Barra 16</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765503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11.6 — Sub-rede uma Barra 16 e um Prefixo de Barra 8</a:t>
            </a:r>
          </a:p>
          <a:p>
            <a:pPr rtl="0"/>
            <a:r>
              <a:rPr lang="pt-BR"/>
              <a:t>11.6.2 — Criar 100 sub-redes com um prefixo Slash 16</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568085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11.6 — Sub-rede uma Barra 16 e um Prefixo de Barra 8</a:t>
            </a:r>
          </a:p>
          <a:p>
            <a:pPr rtl="0"/>
            <a:r>
              <a:rPr lang="pt-BR"/>
              <a:t>11.6.3 — Criar 1000 sub-redes com um prefixo Slash 8</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8854180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11.6 - Sub-rede uma Barra 16 e um Prefixo da Barra 8</a:t>
            </a:r>
          </a:p>
          <a:p>
            <a:pPr rtl="0"/>
            <a:r>
              <a:rPr lang="pt-BR"/>
              <a:t>11.6.4 — Vídeo — Sub-rede em vários octetos</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11.6.5 - </a:t>
            </a:r>
            <a:r>
              <a:rPr lang="pt-BR" sz="1200" b="0" i="0" kern="1200">
                <a:solidFill>
                  <a:schemeClr val="tx1"/>
                </a:solidFill>
                <a:effectLst/>
                <a:latin typeface="+mn-lt"/>
                <a:ea typeface="+mn-ea"/>
                <a:cs typeface="+mn-cs"/>
              </a:rPr>
              <a:t>Atividade - Calcular a máscara de sub-rede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299249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11.6 — Sub-rede uma Barra 16 e um Prefixo de Barra 8</a:t>
            </a:r>
          </a:p>
          <a:p>
            <a:pPr rtl="0"/>
            <a:r>
              <a:rPr lang="pt-BR"/>
              <a:t>11.6.6 - Laboratório - Calcular sub-redes IPv4</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3977005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11.7 - Sub-rede para atender aos requisitos</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151675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11.7 - Sub-rede para atender aos requisitos</a:t>
            </a:r>
          </a:p>
          <a:p>
            <a:pPr rtl="0"/>
            <a:r>
              <a:rPr lang="pt-BR"/>
              <a:t>11.7.1 — Sub-rede Privada versus Espaço de Endereço IPv4 Público</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368345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85351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11.7 - Sub-rede para atender aos requisitos</a:t>
            </a:r>
          </a:p>
          <a:p>
            <a:pPr rtl="0"/>
            <a:r>
              <a:rPr lang="pt-BR"/>
              <a:t>11.7.2 — Minimizar endereços IPv4 de host não utilizados e maximizar sub-redes</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2949142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11.7 - Sub-rede para atender aos requisitos</a:t>
            </a:r>
          </a:p>
          <a:p>
            <a:pPr rtl="0"/>
            <a:r>
              <a:rPr lang="pt-BR"/>
              <a:t>11.7.3 — Exemplo: sub-rede IPv4 eficiente</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11.7.4 – </a:t>
            </a:r>
            <a:r>
              <a:rPr lang="pt-BR" sz="1200" b="0" i="0" kern="1200">
                <a:solidFill>
                  <a:schemeClr val="tx1"/>
                </a:solidFill>
                <a:effectLst/>
                <a:latin typeface="+mn-lt"/>
                <a:ea typeface="+mn-ea"/>
                <a:cs typeface="+mn-cs"/>
              </a:rPr>
              <a:t>Atividade - Determinar o número de bits a serem emprestados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34033917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11.7 - Sub-rede para atender aos requisitos</a:t>
            </a:r>
          </a:p>
          <a:p>
            <a:pPr rtl="0"/>
            <a:r>
              <a:rPr lang="pt-BR"/>
              <a:t>11.7.5 – Packet Tracer – Criação de sub-redes no cenário</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084854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11.8 — VLSM</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4464950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11.8 - VLSM</a:t>
            </a:r>
          </a:p>
          <a:p>
            <a:pPr rtl="0"/>
            <a:r>
              <a:rPr lang="pt-BR"/>
              <a:t>11.8.1 — Vídeo — Noções básicas do VLSM</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9711771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11.8 — VLSM</a:t>
            </a:r>
          </a:p>
          <a:p>
            <a:pPr rtl="0"/>
            <a:r>
              <a:rPr lang="pt-BR"/>
              <a:t>11.8.2 — Vídeo — Exemplo VLSM</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25503493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11.8 - VLSM</a:t>
            </a:r>
          </a:p>
          <a:p>
            <a:pPr rtl="0"/>
            <a:r>
              <a:rPr lang="pt-BR"/>
              <a:t>11.8.3 — Conservação de endereços IPv4</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33346008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11.8 — VLSM</a:t>
            </a:r>
          </a:p>
          <a:p>
            <a:pPr rtl="0"/>
            <a:r>
              <a:rPr lang="pt-BR"/>
              <a:t>11.8.3 - Conservação de endereços IPv4</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7134150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11.8 - VLSM</a:t>
            </a:r>
          </a:p>
          <a:p>
            <a:pPr rtl="0"/>
            <a:r>
              <a:rPr lang="pt-BR"/>
              <a:t>11.8.4 — VLSM</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1339432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11.8 — VLSM</a:t>
            </a:r>
          </a:p>
          <a:p>
            <a:pPr rtl="0"/>
            <a:r>
              <a:rPr lang="pt-BR"/>
              <a:t>11.8.5 — Atribuição de endereço de topologia VLSM</a:t>
            </a:r>
          </a:p>
          <a:p>
            <a:pPr marL="0" marR="0" lvl="0" indent="0" algn="l" defTabSz="457200" rtl="0" eaLnBrk="1" fontAlgn="auto" latinLnBrk="0" hangingPunct="1">
              <a:lnSpc>
                <a:spcPct val="100000"/>
              </a:lnSpc>
              <a:spcBef>
                <a:spcPts val="0"/>
              </a:spcBef>
              <a:spcAft>
                <a:spcPts val="0"/>
              </a:spcAft>
              <a:buClrTx/>
              <a:buSzTx/>
              <a:buFontTx/>
              <a:buNone/>
              <a:tabLst/>
              <a:defRPr/>
            </a:pPr>
            <a:r>
              <a:rPr lang="pt-BR"/>
              <a:t>11.8.6 — </a:t>
            </a:r>
            <a:r>
              <a:rPr lang="pt-BR" sz="1200" b="0" i="0" kern="1200">
                <a:solidFill>
                  <a:schemeClr val="tx1"/>
                </a:solidFill>
                <a:effectLst/>
                <a:latin typeface="+mn-lt"/>
                <a:ea typeface="+mn-ea"/>
                <a:cs typeface="+mn-cs"/>
              </a:rPr>
              <a:t>Atividade - Prática VLSM</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365511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11303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11.9 – Design estruturado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1417559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11.9 – Design estruturado</a:t>
            </a:r>
          </a:p>
          <a:p>
            <a:pPr rtl="0"/>
            <a:r>
              <a:rPr lang="pt-BR"/>
              <a:t>11.9.1 - Planejamento de endereços de rede IPv4</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2606505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11.9 – Design estruturado</a:t>
            </a:r>
          </a:p>
          <a:p>
            <a:pPr rtl="0"/>
            <a:r>
              <a:rPr lang="pt-BR"/>
              <a:t>11.9.2 — Atribuição de endereço de dispositivo</a:t>
            </a:r>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16340874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11.9 – Design estruturado</a:t>
            </a:r>
          </a:p>
          <a:p>
            <a:pPr rtl="0"/>
            <a:r>
              <a:rPr lang="pt-BR"/>
              <a:t>11.9.3 — Packet Tracer - Prática de projeto e implementação do VLSM</a:t>
            </a:r>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10226435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11.10 -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11.10 – Design estruturado</a:t>
            </a:r>
          </a:p>
          <a:p>
            <a:pPr rtl="0"/>
            <a:r>
              <a:rPr lang="pt-BR"/>
              <a:t>11.10.1 - Packet Tracer - Projete e implemente um esquema de endereçamento VLSM</a:t>
            </a:r>
          </a:p>
        </p:txBody>
      </p:sp>
      <p:sp>
        <p:nvSpPr>
          <p:cNvPr id="4" name="Slide Number Placeholder 3"/>
          <p:cNvSpPr>
            <a:spLocks noGrp="1"/>
          </p:cNvSpPr>
          <p:nvPr>
            <p:ph type="sldNum" sz="quarter" idx="5"/>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299477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Endereçamento IPv4</a:t>
            </a:r>
          </a:p>
          <a:p>
            <a:pPr rtl="0"/>
            <a:r>
              <a:rPr lang="pt-BR"/>
              <a:t>11.10 – Design estruturado</a:t>
            </a:r>
          </a:p>
          <a:p>
            <a:pPr rtl="0"/>
            <a:r>
              <a:rPr lang="pt-BR"/>
              <a:t>11.10.2 – </a:t>
            </a:r>
            <a:r>
              <a:rPr lang="pt-BR" sz="1200"/>
              <a:t>Laboratório - Projetar e implementar um esquema de endereçamento VLSM</a:t>
            </a:r>
          </a:p>
        </p:txBody>
      </p:sp>
      <p:sp>
        <p:nvSpPr>
          <p:cNvPr id="4" name="Slide Number Placeholder 3"/>
          <p:cNvSpPr>
            <a:spLocks noGrp="1"/>
          </p:cNvSpPr>
          <p:nvPr>
            <p:ph type="sldNum" sz="quarter" idx="5"/>
          </p:nvPr>
        </p:nvSpPr>
        <p:spPr/>
        <p:txBody>
          <a:bodyPr/>
          <a:lstStyle/>
          <a:p>
            <a:pPr rtl="0"/>
            <a:fld id="{5641018C-6CAF-B84E-B92C-ECB119457FBA}" type="slidenum">
              <a:rPr/>
              <a:t>68</a:t>
            </a:fld>
            <a:endParaRPr/>
          </a:p>
        </p:txBody>
      </p:sp>
    </p:spTree>
    <p:extLst>
      <p:ext uri="{BB962C8B-B14F-4D97-AF65-F5344CB8AC3E}">
        <p14:creationId xmlns:p14="http://schemas.microsoft.com/office/powerpoint/2010/main" val="7004203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11 - Endereçamento IPv4</a:t>
            </a:r>
          </a:p>
          <a:p>
            <a:pPr rtl="0"/>
            <a:r>
              <a:rPr lang="pt-BR"/>
              <a:t>11.10 – Design estruturado</a:t>
            </a:r>
          </a:p>
          <a:p>
            <a:pPr rtl="0"/>
            <a:r>
              <a:rPr lang="pt-BR"/>
              <a:t>11.10.3 - O que eu aprendi neste módulo?</a:t>
            </a:r>
          </a:p>
        </p:txBody>
      </p:sp>
    </p:spTree>
    <p:extLst>
      <p:ext uri="{BB962C8B-B14F-4D97-AF65-F5344CB8AC3E}">
        <p14:creationId xmlns:p14="http://schemas.microsoft.com/office/powerpoint/2010/main" val="14768241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70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11 - Endereçamento IPv4</a:t>
            </a:r>
          </a:p>
          <a:p>
            <a:pPr rtl="0"/>
            <a:r>
              <a:rPr lang="pt-BR"/>
              <a:t>11.10 – Design estruturado</a:t>
            </a:r>
          </a:p>
          <a:p>
            <a:pPr rtl="0"/>
            <a:r>
              <a:rPr lang="pt-BR"/>
              <a:t>11.10.3 - O que eu aprendi neste módulo? (continuação)</a:t>
            </a:r>
          </a:p>
          <a:p>
            <a:pPr rtl="0"/>
            <a:r>
              <a:rPr lang="pt-BR"/>
              <a:t>11.10.4 — Teste de Módulo — Endereçamento IPv4</a:t>
            </a:r>
          </a:p>
        </p:txBody>
      </p:sp>
    </p:spTree>
    <p:extLst>
      <p:ext uri="{BB962C8B-B14F-4D97-AF65-F5344CB8AC3E}">
        <p14:creationId xmlns:p14="http://schemas.microsoft.com/office/powerpoint/2010/main" val="2708446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71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11</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6519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11: Endereçamento IPv4</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Introdução às redes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rtl="0" eaLnBrk="1" hangingPunct="1">
              <a:lnSpc>
                <a:spcPct val="85000"/>
              </a:lnSpc>
              <a:spcBef>
                <a:spcPct val="30000"/>
              </a:spcBef>
              <a:buNone/>
            </a:pPr>
            <a:r>
              <a:rPr lang="pt-BR" sz="1600"/>
              <a:t>Topic 11.3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kind of address are they using when they are accessing the internet?</a:t>
            </a:r>
          </a:p>
          <a:p>
            <a:pPr lvl="2" rtl="0">
              <a:lnSpc>
                <a:spcPct val="85000"/>
              </a:lnSpc>
              <a:spcBef>
                <a:spcPct val="30000"/>
              </a:spcBef>
            </a:pPr>
            <a:r>
              <a:rPr lang="pt-BR" sz="1600"/>
              <a:t>Why is it that the subnet mask field automatically populates itself with a 255.0.0.0, 255.255.0.0, or 255.255.255.0 subnet mask when you manually assign a Windows host an IP address?</a:t>
            </a:r>
          </a:p>
          <a:p>
            <a:pPr marL="0" indent="0" rtl="0">
              <a:lnSpc>
                <a:spcPct val="85000"/>
              </a:lnSpc>
              <a:spcBef>
                <a:spcPct val="30000"/>
              </a:spcBef>
              <a:buNone/>
            </a:pPr>
            <a:r>
              <a:rPr lang="pt-BR" sz="1600"/>
              <a:t>Topic 11.4</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Can you provide and example of a broadcast domain using people and rooms?</a:t>
            </a:r>
          </a:p>
          <a:p>
            <a:pPr lvl="2" rtl="0">
              <a:lnSpc>
                <a:spcPct val="85000"/>
              </a:lnSpc>
              <a:spcBef>
                <a:spcPct val="30000"/>
              </a:spcBef>
            </a:pPr>
            <a:r>
              <a:rPr lang="pt-BR" sz="1600"/>
              <a:t>Can you provide examples of how we can group devices and services into subnets?</a:t>
            </a:r>
          </a:p>
          <a:p>
            <a:pPr marL="0" indent="0">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11: Best Practices (Cont.)</a:t>
            </a:r>
          </a:p>
        </p:txBody>
      </p:sp>
      <p:sp>
        <p:nvSpPr>
          <p:cNvPr id="11266" name="Rectangle 34"/>
          <p:cNvSpPr>
            <a:spLocks noGrp="1" noChangeArrowheads="1"/>
          </p:cNvSpPr>
          <p:nvPr>
            <p:ph idx="1"/>
          </p:nvPr>
        </p:nvSpPr>
        <p:spPr>
          <a:xfrm>
            <a:off x="145357" y="637511"/>
            <a:ext cx="8853286" cy="4000478"/>
          </a:xfrm>
        </p:spPr>
        <p:txBody>
          <a:bodyPr/>
          <a:lstStyle/>
          <a:p>
            <a:pPr marL="0" indent="0" rtl="0">
              <a:lnSpc>
                <a:spcPct val="85000"/>
              </a:lnSpc>
              <a:spcBef>
                <a:spcPct val="30000"/>
              </a:spcBef>
              <a:buNone/>
            </a:pPr>
            <a:r>
              <a:rPr lang="pt-BR" sz="1600"/>
              <a:t>Topic 11.5</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Can you provide an example of subnetting using a pizza? Subnet (i.e., divide) it into appropriate sized slices.</a:t>
            </a:r>
          </a:p>
          <a:p>
            <a:pPr lvl="2" rtl="0">
              <a:lnSpc>
                <a:spcPct val="85000"/>
              </a:lnSpc>
              <a:spcBef>
                <a:spcPct val="30000"/>
              </a:spcBef>
            </a:pPr>
            <a:r>
              <a:rPr lang="pt-BR" sz="1600"/>
              <a:t>Can you explain how to subnet a /24 network address?</a:t>
            </a:r>
          </a:p>
          <a:p>
            <a:pPr marL="0" indent="0" rtl="0">
              <a:lnSpc>
                <a:spcPct val="85000"/>
              </a:lnSpc>
              <a:spcBef>
                <a:spcPct val="30000"/>
              </a:spcBef>
              <a:buNone/>
            </a:pPr>
            <a:r>
              <a:rPr lang="pt-BR" sz="1600"/>
              <a:t>Topic 11.6</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kind of address are they using when they are accessing the internet?</a:t>
            </a:r>
          </a:p>
          <a:p>
            <a:pPr lvl="2" rtl="0">
              <a:lnSpc>
                <a:spcPct val="85000"/>
              </a:lnSpc>
              <a:spcBef>
                <a:spcPct val="30000"/>
              </a:spcBef>
            </a:pPr>
            <a:r>
              <a:rPr lang="pt-BR" sz="1600"/>
              <a:t>Why is it that the subnet mask field automatically populates itself with a 255.0.0.0, 255.255.0.0, or 255.255.255.0 subnet mask when you manually assign a Windows host an IP address?</a:t>
            </a:r>
          </a:p>
        </p:txBody>
      </p:sp>
    </p:spTree>
    <p:custDataLst>
      <p:tags r:id="rId1"/>
    </p:custDataLst>
    <p:extLst>
      <p:ext uri="{BB962C8B-B14F-4D97-AF65-F5344CB8AC3E}">
        <p14:creationId xmlns:p14="http://schemas.microsoft.com/office/powerpoint/2010/main" val="21607106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rtl="0">
              <a:lnSpc>
                <a:spcPct val="85000"/>
              </a:lnSpc>
              <a:spcBef>
                <a:spcPct val="30000"/>
              </a:spcBef>
              <a:buNone/>
            </a:pPr>
            <a:r>
              <a:rPr lang="pt-BR" sz="1600"/>
              <a:t>Topic 11.7</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Can you explain why subnetting can waste host IP addresses? Using the pizza analogy, highlight how not everyone has the same hunger.  Maybe one person wants two or three slices while another wans half a slice. </a:t>
            </a:r>
          </a:p>
          <a:p>
            <a:pPr lvl="2" rtl="0">
              <a:lnSpc>
                <a:spcPct val="85000"/>
              </a:lnSpc>
              <a:spcBef>
                <a:spcPct val="30000"/>
              </a:spcBef>
            </a:pPr>
            <a:r>
              <a:rPr lang="pt-BR" sz="1600"/>
              <a:t>Ask how this problem could be solved.</a:t>
            </a:r>
          </a:p>
          <a:p>
            <a:pPr lvl="2" rtl="0">
              <a:lnSpc>
                <a:spcPct val="85000"/>
              </a:lnSpc>
              <a:spcBef>
                <a:spcPct val="30000"/>
              </a:spcBef>
            </a:pPr>
            <a:r>
              <a:rPr lang="pt-BR" sz="1600"/>
              <a:t>Ask how you this could be applied to subnetting.</a:t>
            </a:r>
          </a:p>
          <a:p>
            <a:pPr marL="0" indent="0" rtl="0">
              <a:lnSpc>
                <a:spcPct val="85000"/>
              </a:lnSpc>
              <a:spcBef>
                <a:spcPct val="30000"/>
              </a:spcBef>
              <a:buNone/>
            </a:pPr>
            <a:r>
              <a:rPr lang="pt-BR" sz="1600"/>
              <a:t>Topic 11.8</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Can you provide an example of VLSM using slices of pizza? Appropriate sized slices are cut based on need.</a:t>
            </a:r>
          </a:p>
          <a:p>
            <a:pPr lvl="2" rtl="0">
              <a:lnSpc>
                <a:spcPct val="85000"/>
              </a:lnSpc>
              <a:spcBef>
                <a:spcPct val="30000"/>
              </a:spcBef>
            </a:pPr>
            <a:r>
              <a:rPr lang="pt-BR" sz="1600"/>
              <a:t>Can you explain how VLSM could be applied to subnetting?</a:t>
            </a:r>
          </a:p>
        </p:txBody>
      </p:sp>
    </p:spTree>
    <p:custDataLst>
      <p:tags r:id="rId1"/>
    </p:custDataLst>
    <p:extLst>
      <p:ext uri="{BB962C8B-B14F-4D97-AF65-F5344CB8AC3E}">
        <p14:creationId xmlns:p14="http://schemas.microsoft.com/office/powerpoint/2010/main" val="155309727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11: Best Practices (Cont.)</a:t>
            </a:r>
          </a:p>
        </p:txBody>
      </p:sp>
      <p:sp>
        <p:nvSpPr>
          <p:cNvPr id="11266" name="Rectangle 34"/>
          <p:cNvSpPr>
            <a:spLocks noGrp="1" noChangeArrowheads="1"/>
          </p:cNvSpPr>
          <p:nvPr>
            <p:ph idx="1"/>
          </p:nvPr>
        </p:nvSpPr>
        <p:spPr>
          <a:xfrm>
            <a:off x="145357" y="628083"/>
            <a:ext cx="8853286" cy="4155319"/>
          </a:xfrm>
        </p:spPr>
        <p:txBody>
          <a:bodyPr/>
          <a:lstStyle/>
          <a:p>
            <a:pPr lvl="2">
              <a:lnSpc>
                <a:spcPct val="85000"/>
              </a:lnSpc>
              <a:spcBef>
                <a:spcPct val="30000"/>
              </a:spcBef>
            </a:pPr>
            <a:endParaRPr lang="en-US" sz="1600" dirty="0"/>
          </a:p>
          <a:p>
            <a:pPr marL="0" indent="0" rtl="0" eaLnBrk="1" hangingPunct="1">
              <a:lnSpc>
                <a:spcPct val="85000"/>
              </a:lnSpc>
              <a:spcBef>
                <a:spcPct val="30000"/>
              </a:spcBef>
              <a:buNone/>
            </a:pPr>
            <a:r>
              <a:rPr lang="pt-BR" sz="1600"/>
              <a:t>Topic 11.9</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Given a multi-site topology, can you design a scalable addressing scheme?</a:t>
            </a:r>
          </a:p>
          <a:p>
            <a:pPr lvl="2" rtl="0">
              <a:lnSpc>
                <a:spcPct val="85000"/>
              </a:lnSpc>
              <a:spcBef>
                <a:spcPct val="30000"/>
              </a:spcBef>
            </a:pPr>
            <a:r>
              <a:rPr lang="pt-BR" sz="1600"/>
              <a:t>Can you create a logical topology diagram and identify a scalable addressing scheme?</a:t>
            </a:r>
          </a:p>
        </p:txBody>
      </p:sp>
    </p:spTree>
    <p:custDataLst>
      <p:tags r:id="rId1"/>
    </p:custDataLst>
    <p:extLst>
      <p:ext uri="{BB962C8B-B14F-4D97-AF65-F5344CB8AC3E}">
        <p14:creationId xmlns:p14="http://schemas.microsoft.com/office/powerpoint/2010/main" val="32577542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pPr rtl="0"/>
            <a:r>
              <a:rPr lang="pt-BR" sz="4400">
                <a:solidFill>
                  <a:schemeClr val="accent5">
                    <a:lumMod val="40000"/>
                    <a:lumOff val="60000"/>
                  </a:schemeClr>
                </a:solidFill>
              </a:rPr>
              <a:t>Módulo 11: endereçamento IPv4</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Introdução às redes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do módulo: </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Endereçamento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do módulo</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a:t>
            </a: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pt-BR" sz="1600">
                <a:latin typeface="+mn-lt"/>
                <a:ea typeface="Calibri" panose="020F0502020204030204" pitchFamily="34" charset="0"/>
                <a:cs typeface="Calibri" panose="020F0502020204030204" pitchFamily="34" charset="0"/>
              </a:rPr>
              <a:t>Calcular um esquema de sub-rede IPv4 para segmentar com eficiência sua rede.</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86294465"/>
              </p:ext>
            </p:extLst>
          </p:nvPr>
        </p:nvGraphicFramePr>
        <p:xfrm>
          <a:off x="396000" y="1869115"/>
          <a:ext cx="8328900" cy="2657066"/>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pt-BR" sz="1400">
                          <a:effectLst/>
                        </a:rPr>
                        <a:t>Título do Tópico</a:t>
                      </a:r>
                    </a:p>
                  </a:txBody>
                  <a:tcPr marL="68580" marR="68580" marT="0" marB="0"/>
                </a:tc>
                <a:tc>
                  <a:txBody>
                    <a:bodyPr/>
                    <a:lstStyle/>
                    <a:p>
                      <a:pPr marL="0" marR="0" rtl="0">
                        <a:lnSpc>
                          <a:spcPct val="107000"/>
                        </a:lnSpc>
                        <a:spcBef>
                          <a:spcPts val="0"/>
                        </a:spcBef>
                        <a:spcAft>
                          <a:spcPts val="0"/>
                        </a:spcAft>
                      </a:pPr>
                      <a:r>
                        <a:rPr lang="pt-BR" sz="1400">
                          <a:effectLst/>
                        </a:rPr>
                        <a:t>Objetivo do Tópico</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pt-BR" sz="1400">
                          <a:effectLst/>
                          <a:latin typeface="+mn-lt"/>
                          <a:ea typeface="Calibri" panose="020F0502020204030204" pitchFamily="34" charset="0"/>
                          <a:cs typeface="Times New Roman" panose="02020603050405020304" pitchFamily="18" charset="0"/>
                        </a:rPr>
                        <a:t>Estrutura do endereço IPv4</a:t>
                      </a:r>
                    </a:p>
                  </a:txBody>
                  <a:tcPr marL="68580" marR="68580" marT="0" marB="0"/>
                </a:tc>
                <a:tc>
                  <a:txBody>
                    <a:bodyPr/>
                    <a:lstStyle/>
                    <a:p>
                      <a:pPr marL="0" marR="0" rtl="0">
                        <a:lnSpc>
                          <a:spcPct val="107000"/>
                        </a:lnSpc>
                        <a:spcBef>
                          <a:spcPts val="0"/>
                        </a:spcBef>
                        <a:spcAft>
                          <a:spcPts val="0"/>
                        </a:spcAft>
                      </a:pPr>
                      <a:r>
                        <a:rPr lang="pt-BR" sz="1400" kern="1200">
                          <a:solidFill>
                            <a:srgbClr val="000000"/>
                          </a:solidFill>
                          <a:effectLst/>
                          <a:latin typeface="+mn-lt"/>
                          <a:ea typeface="+mn-ea"/>
                          <a:cs typeface="+mn-cs"/>
                        </a:rPr>
                        <a:t>Descrever a estrutura de um endereço IPv4, incluindo a parte de rede, a parte de host e a máscara de sub-rede.</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pt-BR" sz="1400">
                          <a:effectLst/>
                          <a:latin typeface="+mn-lt"/>
                          <a:ea typeface="Calibri" panose="020F0502020204030204" pitchFamily="34" charset="0"/>
                          <a:cs typeface="Times New Roman" panose="02020603050405020304" pitchFamily="18" charset="0"/>
                        </a:rPr>
                        <a:t>Unicast, broadcast e multicast IPv4</a:t>
                      </a:r>
                    </a:p>
                  </a:txBody>
                  <a:tcPr marL="68580" marR="68580" marT="0" marB="0"/>
                </a:tc>
                <a:tc>
                  <a:txBody>
                    <a:bodyPr/>
                    <a:lstStyle/>
                    <a:p>
                      <a:pPr marL="0" marR="0" rtl="0">
                        <a:lnSpc>
                          <a:spcPct val="107000"/>
                        </a:lnSpc>
                        <a:spcBef>
                          <a:spcPts val="0"/>
                        </a:spcBef>
                        <a:spcAft>
                          <a:spcPts val="0"/>
                        </a:spcAft>
                      </a:pPr>
                      <a:r>
                        <a:rPr lang="pt-BR" sz="1400" kern="1200">
                          <a:solidFill>
                            <a:srgbClr val="000000"/>
                          </a:solidFill>
                          <a:effectLst/>
                          <a:latin typeface="+mn-lt"/>
                          <a:ea typeface="+mn-ea"/>
                          <a:cs typeface="+mn-cs"/>
                        </a:rPr>
                        <a:t>Comparar as características e os usos dos endereços IPv4 unicast, multicast e broadcast.</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pt-BR" sz="1400">
                          <a:effectLst/>
                          <a:latin typeface="+mn-lt"/>
                          <a:ea typeface="Calibri" panose="020F0502020204030204" pitchFamily="34" charset="0"/>
                          <a:cs typeface="Times New Roman" panose="02020603050405020304" pitchFamily="18" charset="0"/>
                        </a:rPr>
                        <a:t>Tipos de endereços IPv4</a:t>
                      </a:r>
                    </a:p>
                  </a:txBody>
                  <a:tcPr marL="68580" marR="68580" marT="0" marB="0"/>
                </a:tc>
                <a:tc>
                  <a:txBody>
                    <a:bodyPr/>
                    <a:lstStyle/>
                    <a:p>
                      <a:pPr marL="0" marR="0" rtl="0">
                        <a:lnSpc>
                          <a:spcPct val="107000"/>
                        </a:lnSpc>
                        <a:spcBef>
                          <a:spcPts val="0"/>
                        </a:spcBef>
                        <a:spcAft>
                          <a:spcPts val="0"/>
                        </a:spcAft>
                      </a:pPr>
                      <a:r>
                        <a:rPr lang="pt-BR" sz="1400" kern="1200">
                          <a:solidFill>
                            <a:srgbClr val="000000"/>
                          </a:solidFill>
                          <a:effectLst/>
                          <a:latin typeface="+mn-lt"/>
                          <a:ea typeface="+mn-ea"/>
                          <a:cs typeface="+mn-cs"/>
                        </a:rPr>
                        <a:t>Explicar os endereços IPv4 públicos, privados e reservados.</a:t>
                      </a:r>
                    </a:p>
                  </a:txBody>
                  <a:tcPr marL="68580" marR="68580" marT="0" marB="0"/>
                </a:tc>
                <a:extLst>
                  <a:ext uri="{0D108BD9-81ED-4DB2-BD59-A6C34878D82A}">
                    <a16:rowId xmlns:a16="http://schemas.microsoft.com/office/drawing/2014/main" val="131737215"/>
                  </a:ext>
                </a:extLst>
              </a:tr>
              <a:tr h="444151">
                <a:tc>
                  <a:txBody>
                    <a:bodyPr/>
                    <a:lstStyle/>
                    <a:p>
                      <a:pPr marL="0" marR="0" rtl="0">
                        <a:lnSpc>
                          <a:spcPct val="107000"/>
                        </a:lnSpc>
                        <a:spcBef>
                          <a:spcPts val="0"/>
                        </a:spcBef>
                        <a:spcAft>
                          <a:spcPts val="0"/>
                        </a:spcAft>
                      </a:pPr>
                      <a:r>
                        <a:rPr lang="pt-BR" sz="1400">
                          <a:effectLst/>
                          <a:latin typeface="+mn-lt"/>
                          <a:ea typeface="Calibri" panose="020F0502020204030204" pitchFamily="34" charset="0"/>
                          <a:cs typeface="Times New Roman" panose="02020603050405020304" pitchFamily="18" charset="0"/>
                        </a:rPr>
                        <a:t>Segmentação de rede</a:t>
                      </a:r>
                    </a:p>
                  </a:txBody>
                  <a:tcPr marL="68580" marR="68580" marT="0" marB="0"/>
                </a:tc>
                <a:tc>
                  <a:txBody>
                    <a:bodyPr/>
                    <a:lstStyle/>
                    <a:p>
                      <a:pPr marL="0" marR="0" rtl="0">
                        <a:lnSpc>
                          <a:spcPct val="107000"/>
                        </a:lnSpc>
                        <a:spcBef>
                          <a:spcPts val="0"/>
                        </a:spcBef>
                        <a:spcAft>
                          <a:spcPts val="0"/>
                        </a:spcAft>
                      </a:pPr>
                      <a:r>
                        <a:rPr lang="pt-BR" sz="1400" kern="1200">
                          <a:solidFill>
                            <a:srgbClr val="000000"/>
                          </a:solidFill>
                          <a:effectLst/>
                          <a:latin typeface="+mn-lt"/>
                          <a:ea typeface="+mn-ea"/>
                          <a:cs typeface="+mn-cs"/>
                        </a:rPr>
                        <a:t>Explicar como a divisão em sub-redes segmenta uma rede para facilitar a comunicação.</a:t>
                      </a:r>
                    </a:p>
                  </a:txBody>
                  <a:tcPr marL="68580" marR="68580" marT="0" marB="0"/>
                </a:tc>
                <a:extLst>
                  <a:ext uri="{0D108BD9-81ED-4DB2-BD59-A6C34878D82A}">
                    <a16:rowId xmlns:a16="http://schemas.microsoft.com/office/drawing/2014/main" val="3818444524"/>
                  </a:ext>
                </a:extLst>
              </a:tr>
              <a:tr h="444151">
                <a:tc>
                  <a:txBody>
                    <a:bodyPr/>
                    <a:lstStyle/>
                    <a:p>
                      <a:pPr marL="0" marR="0" rtl="0">
                        <a:lnSpc>
                          <a:spcPct val="107000"/>
                        </a:lnSpc>
                        <a:spcBef>
                          <a:spcPts val="0"/>
                        </a:spcBef>
                        <a:spcAft>
                          <a:spcPts val="0"/>
                        </a:spcAft>
                      </a:pPr>
                      <a:r>
                        <a:rPr lang="pt-BR" sz="1400">
                          <a:effectLst/>
                          <a:latin typeface="+mn-lt"/>
                          <a:ea typeface="Calibri" panose="020F0502020204030204" pitchFamily="34" charset="0"/>
                          <a:cs typeface="Times New Roman" panose="02020603050405020304" pitchFamily="18" charset="0"/>
                        </a:rPr>
                        <a:t>Sub-rede de uma rede IPv4</a:t>
                      </a:r>
                    </a:p>
                  </a:txBody>
                  <a:tcPr marL="68580" marR="68580" marT="0" marB="0"/>
                </a:tc>
                <a:tc>
                  <a:txBody>
                    <a:bodyPr/>
                    <a:lstStyle/>
                    <a:p>
                      <a:pPr marL="0" marR="0" rtl="0">
                        <a:lnSpc>
                          <a:spcPct val="107000"/>
                        </a:lnSpc>
                        <a:spcBef>
                          <a:spcPts val="0"/>
                        </a:spcBef>
                        <a:spcAft>
                          <a:spcPts val="0"/>
                        </a:spcAft>
                      </a:pPr>
                      <a:r>
                        <a:rPr lang="pt-BR" sz="1400" kern="1200">
                          <a:solidFill>
                            <a:srgbClr val="000000"/>
                          </a:solidFill>
                          <a:effectLst/>
                          <a:latin typeface="+mn-lt"/>
                          <a:ea typeface="+mn-ea"/>
                          <a:cs typeface="+mn-cs"/>
                        </a:rPr>
                        <a:t>Calcular sub-redes IPv4 para um prefixo /24.</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11.1 Estrutura de endereço 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Estrutura do endereço IPv4 </a:t>
            </a:r>
            <a:br>
              <a:rPr lang="en-US" dirty="0"/>
            </a:br>
            <a:r>
              <a:rPr lang="pt-BR" sz="2400"/>
              <a:t>Partes de rede e host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rtl="0">
              <a:buFont typeface="Arial" panose="020B0604020202020204" pitchFamily="34" charset="0"/>
              <a:buChar char="•"/>
            </a:pPr>
            <a:r>
              <a:rPr lang="pt-BR" sz="1600">
                <a:solidFill>
                  <a:srgbClr val="000000"/>
                </a:solidFill>
              </a:rPr>
              <a:t>Um endereço IPv4 é um endereço hierárquico de 32 bits, composto por uma parte da rede e uma parte do host.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Ao determinar a parte da rede versus a parte do host, você deve observar o fluxo de 32 bits.</a:t>
            </a:r>
          </a:p>
          <a:p>
            <a:pPr marL="342900" indent="-342900" algn="l" rtl="0">
              <a:buFont typeface="Arial" panose="020B0604020202020204" pitchFamily="34" charset="0"/>
              <a:buChar char="•"/>
            </a:pPr>
            <a:r>
              <a:rPr lang="pt-BR" sz="1600">
                <a:solidFill>
                  <a:srgbClr val="000000"/>
                </a:solidFill>
              </a:rPr>
              <a:t>Uma máscara de sub-rede é usada para determinar as partes da rede e do host. </a:t>
            </a: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Estrutura de endereço IPv4</a:t>
            </a:r>
            <a:br>
              <a:rPr lang="en-US" dirty="0"/>
            </a:br>
            <a:r>
              <a:rPr lang="pt-BR" sz="2400"/>
              <a:t>A máscara de sub-rede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rtl="0">
              <a:buFont typeface="Arial" panose="020B0604020202020204" pitchFamily="34" charset="0"/>
              <a:buChar char="•"/>
            </a:pPr>
            <a:r>
              <a:rPr lang="pt-BR" sz="1600">
                <a:solidFill>
                  <a:srgbClr val="000000"/>
                </a:solidFill>
              </a:rPr>
              <a:t>Para identificar as partes da rede e do host de um endereço IPv4, a máscara de sub-rede é comparada com o endereço IPv4 bit por bit, da esquerda para a direita.</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O processo real usado para identificar as partes da rede e do host é chamado AND.</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Estrutura do endereço IPv4</a:t>
            </a:r>
            <a:br>
              <a:rPr lang="en-US" dirty="0"/>
            </a:br>
            <a:r>
              <a:rPr lang="pt-BR" sz="2400"/>
              <a:t>O comprimento do prefixo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rtl="0">
              <a:buFont typeface="Arial" panose="020B0604020202020204" pitchFamily="34" charset="0"/>
              <a:buChar char="•"/>
            </a:pPr>
            <a:r>
              <a:rPr lang="pt-BR" sz="1600">
                <a:solidFill>
                  <a:srgbClr val="000000"/>
                </a:solidFill>
              </a:rPr>
              <a:t>Um comprimento de prefixo é um método menos complicado usado para identificar um endereço de máscara de sub-rede.</a:t>
            </a: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O comprimento do prefixo é o número de bits definido como 1 na máscara de sub-rede.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Está escrito em "notação de barra", portanto, conte o número de bits na máscara de sub-rede e adicione-a com uma barra.</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033323986"/>
              </p:ext>
            </p:extLst>
          </p:nvPr>
        </p:nvGraphicFramePr>
        <p:xfrm>
          <a:off x="4046221" y="1527413"/>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rtl="0" fontAlgn="ctr"/>
                      <a:r>
                        <a:rPr lang="pt-BR" sz="1050" b="1">
                          <a:effectLst/>
                        </a:rPr>
                        <a:t>Máscara de Sub-Rede</a:t>
                      </a:r>
                    </a:p>
                  </a:txBody>
                  <a:tcPr marL="31750" marR="31750" marT="31750" marB="31750" anchor="ctr"/>
                </a:tc>
                <a:tc>
                  <a:txBody>
                    <a:bodyPr/>
                    <a:lstStyle/>
                    <a:p>
                      <a:pPr algn="l" rtl="0" fontAlgn="ctr"/>
                      <a:r>
                        <a:rPr lang="pt-BR" sz="1050" b="1">
                          <a:effectLst/>
                        </a:rPr>
                        <a:t>Endereço de 32 bits</a:t>
                      </a:r>
                    </a:p>
                  </a:txBody>
                  <a:tcPr marL="31750" marR="31750" marT="31750" marB="31750" anchor="ctr"/>
                </a:tc>
                <a:tc>
                  <a:txBody>
                    <a:bodyPr/>
                    <a:lstStyle/>
                    <a:p>
                      <a:pPr algn="l" rtl="0" fontAlgn="ctr"/>
                      <a:r>
                        <a:rPr lang="pt-BR" sz="1050" b="1">
                          <a:effectLst/>
                        </a:rPr>
                        <a:t>Prefixo </a:t>
                      </a:r>
                    </a:p>
                    <a:p>
                      <a:pPr algn="l" rtl="0" fontAlgn="ctr"/>
                      <a:r>
                        <a:rPr lang="pt-BR" sz="1050" b="1">
                          <a:effectLst/>
                        </a:rPr>
                        <a:t>Duração</a:t>
                      </a:r>
                    </a:p>
                  </a:txBody>
                  <a:tcPr marL="31750" marR="31750" marT="31750" marB="31750" anchor="ctr"/>
                </a:tc>
                <a:extLst>
                  <a:ext uri="{0D108BD9-81ED-4DB2-BD59-A6C34878D82A}">
                    <a16:rowId xmlns:a16="http://schemas.microsoft.com/office/drawing/2014/main" val="1617726287"/>
                  </a:ext>
                </a:extLst>
              </a:tr>
              <a:tr h="340940">
                <a:tc>
                  <a:txBody>
                    <a:bodyPr/>
                    <a:lstStyle/>
                    <a:p>
                      <a:pPr rtl="0" fontAlgn="ctr"/>
                      <a:r>
                        <a:rPr lang="pt-BR" sz="1000" b="0">
                          <a:effectLst/>
                        </a:rPr>
                        <a:t>255.0.0.0</a:t>
                      </a:r>
                    </a:p>
                  </a:txBody>
                  <a:tcPr marL="31750" marR="31750" marT="31750" marB="31750" anchor="ctr"/>
                </a:tc>
                <a:tc>
                  <a:txBody>
                    <a:bodyPr/>
                    <a:lstStyle/>
                    <a:p>
                      <a:pPr rtl="0" fontAlgn="ctr"/>
                      <a:r>
                        <a:rPr lang="pt-BR" sz="1000" b="0">
                          <a:effectLst/>
                        </a:rPr>
                        <a:t>11111111.00000000.00000000.00000000</a:t>
                      </a:r>
                    </a:p>
                  </a:txBody>
                  <a:tcPr marL="31750" marR="31750" marT="31750" marB="31750" anchor="ctr"/>
                </a:tc>
                <a:tc>
                  <a:txBody>
                    <a:bodyPr/>
                    <a:lstStyle/>
                    <a:p>
                      <a:pPr rtl="0" fontAlgn="ctr"/>
                      <a:r>
                        <a:rPr lang="pt-BR" sz="1000" b="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rtl="0" fontAlgn="ctr"/>
                      <a:r>
                        <a:rPr lang="pt-BR" sz="1000" b="0">
                          <a:effectLst/>
                        </a:rPr>
                        <a:t>255.255.0.0</a:t>
                      </a:r>
                    </a:p>
                  </a:txBody>
                  <a:tcPr marL="31750" marR="31750" marT="31750" marB="31750" anchor="ctr"/>
                </a:tc>
                <a:tc>
                  <a:txBody>
                    <a:bodyPr/>
                    <a:lstStyle/>
                    <a:p>
                      <a:pPr rtl="0" fontAlgn="ctr"/>
                      <a:r>
                        <a:rPr lang="pt-BR" sz="1000" b="0">
                          <a:effectLst/>
                        </a:rPr>
                        <a:t>11111111.11111111.00000000.00000000</a:t>
                      </a:r>
                    </a:p>
                  </a:txBody>
                  <a:tcPr marL="31750" marR="31750" marT="31750" marB="31750" anchor="ctr"/>
                </a:tc>
                <a:tc>
                  <a:txBody>
                    <a:bodyPr/>
                    <a:lstStyle/>
                    <a:p>
                      <a:pPr rtl="0" fontAlgn="ctr"/>
                      <a:r>
                        <a:rPr lang="pt-BR" sz="1000" b="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rtl="0" fontAlgn="ctr"/>
                      <a:r>
                        <a:rPr lang="pt-BR" sz="1000" b="0">
                          <a:effectLst/>
                        </a:rPr>
                        <a:t>255.255.255.0</a:t>
                      </a:r>
                    </a:p>
                  </a:txBody>
                  <a:tcPr marL="31750" marR="31750" marT="31750" marB="31750" anchor="ctr"/>
                </a:tc>
                <a:tc>
                  <a:txBody>
                    <a:bodyPr/>
                    <a:lstStyle/>
                    <a:p>
                      <a:pPr rtl="0" fontAlgn="ctr"/>
                      <a:r>
                        <a:rPr lang="pt-BR" sz="1000" b="0">
                          <a:effectLst/>
                        </a:rPr>
                        <a:t>11111111.11111111.11111111.00000000</a:t>
                      </a:r>
                    </a:p>
                  </a:txBody>
                  <a:tcPr marL="31750" marR="31750" marT="31750" marB="31750" anchor="ctr"/>
                </a:tc>
                <a:tc>
                  <a:txBody>
                    <a:bodyPr/>
                    <a:lstStyle/>
                    <a:p>
                      <a:pPr rtl="0" fontAlgn="ctr"/>
                      <a:r>
                        <a:rPr lang="pt-BR" sz="1000" b="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rtl="0" fontAlgn="ctr"/>
                      <a:r>
                        <a:rPr lang="pt-BR" sz="1000" b="0">
                          <a:effectLst/>
                        </a:rPr>
                        <a:t>255.255.255.128</a:t>
                      </a:r>
                    </a:p>
                  </a:txBody>
                  <a:tcPr marL="31750" marR="31750" marT="31750" marB="31750" anchor="ctr"/>
                </a:tc>
                <a:tc>
                  <a:txBody>
                    <a:bodyPr/>
                    <a:lstStyle/>
                    <a:p>
                      <a:pPr rtl="0" fontAlgn="ctr"/>
                      <a:r>
                        <a:rPr lang="pt-BR" sz="1000" b="0">
                          <a:effectLst/>
                        </a:rPr>
                        <a:t>11111111.111111.11111111.10000000</a:t>
                      </a:r>
                    </a:p>
                  </a:txBody>
                  <a:tcPr marL="31750" marR="31750" marT="31750" marB="31750" anchor="ctr"/>
                </a:tc>
                <a:tc>
                  <a:txBody>
                    <a:bodyPr/>
                    <a:lstStyle/>
                    <a:p>
                      <a:pPr rtl="0" fontAlgn="ctr"/>
                      <a:r>
                        <a:rPr lang="pt-BR" sz="1000" b="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rtl="0" fontAlgn="ctr"/>
                      <a:r>
                        <a:rPr lang="pt-BR" sz="1000" b="0">
                          <a:effectLst/>
                        </a:rPr>
                        <a:t>255.255.255.192</a:t>
                      </a:r>
                    </a:p>
                  </a:txBody>
                  <a:tcPr marL="31750" marR="31750" marT="31750" marB="31750" anchor="ctr"/>
                </a:tc>
                <a:tc>
                  <a:txBody>
                    <a:bodyPr/>
                    <a:lstStyle/>
                    <a:p>
                      <a:pPr rtl="0" fontAlgn="ctr"/>
                      <a:r>
                        <a:rPr lang="pt-BR" sz="1000" b="0">
                          <a:effectLst/>
                        </a:rPr>
                        <a:t>11111111.11111111.11111111.11000000</a:t>
                      </a:r>
                    </a:p>
                  </a:txBody>
                  <a:tcPr marL="31750" marR="31750" marT="31750" marB="31750" anchor="ctr"/>
                </a:tc>
                <a:tc>
                  <a:txBody>
                    <a:bodyPr/>
                    <a:lstStyle/>
                    <a:p>
                      <a:pPr rtl="0" fontAlgn="ctr"/>
                      <a:r>
                        <a:rPr lang="pt-BR" sz="1000" b="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rtl="0" fontAlgn="ctr"/>
                      <a:r>
                        <a:rPr lang="pt-BR" sz="1000" b="0">
                          <a:effectLst/>
                        </a:rPr>
                        <a:t>255.255.255.224</a:t>
                      </a:r>
                    </a:p>
                  </a:txBody>
                  <a:tcPr marL="31750" marR="31750" marT="31750" marB="31750" anchor="ctr"/>
                </a:tc>
                <a:tc>
                  <a:txBody>
                    <a:bodyPr/>
                    <a:lstStyle/>
                    <a:p>
                      <a:pPr rtl="0" fontAlgn="ctr"/>
                      <a:r>
                        <a:rPr lang="pt-BR" sz="1000" b="0">
                          <a:effectLst/>
                        </a:rPr>
                        <a:t>11111111.11111111.11111111.11100000</a:t>
                      </a:r>
                    </a:p>
                  </a:txBody>
                  <a:tcPr marL="31750" marR="31750" marT="31750" marB="31750" anchor="ctr"/>
                </a:tc>
                <a:tc>
                  <a:txBody>
                    <a:bodyPr/>
                    <a:lstStyle/>
                    <a:p>
                      <a:pPr rtl="0" fontAlgn="ctr"/>
                      <a:r>
                        <a:rPr lang="pt-BR" sz="1000" b="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rtl="0" fontAlgn="ctr"/>
                      <a:r>
                        <a:rPr lang="pt-BR" sz="1000" b="0">
                          <a:effectLst/>
                        </a:rPr>
                        <a:t>255.255.255.240</a:t>
                      </a:r>
                    </a:p>
                  </a:txBody>
                  <a:tcPr marL="31750" marR="31750" marT="31750" marB="31750" anchor="ctr"/>
                </a:tc>
                <a:tc>
                  <a:txBody>
                    <a:bodyPr/>
                    <a:lstStyle/>
                    <a:p>
                      <a:pPr rtl="0" fontAlgn="ctr"/>
                      <a:r>
                        <a:rPr lang="pt-BR" sz="1000" b="0">
                          <a:effectLst/>
                        </a:rPr>
                        <a:t>11111111.11111111.11111111.11110000</a:t>
                      </a:r>
                    </a:p>
                  </a:txBody>
                  <a:tcPr marL="31750" marR="31750" marT="31750" marB="31750" anchor="ctr"/>
                </a:tc>
                <a:tc>
                  <a:txBody>
                    <a:bodyPr/>
                    <a:lstStyle/>
                    <a:p>
                      <a:pPr rtl="0" fontAlgn="ctr"/>
                      <a:r>
                        <a:rPr lang="pt-BR" sz="1000" b="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rtl="0" fontAlgn="ctr"/>
                      <a:r>
                        <a:rPr lang="pt-BR" sz="1000" b="0">
                          <a:effectLst/>
                        </a:rPr>
                        <a:t>255.255.255.248</a:t>
                      </a:r>
                    </a:p>
                  </a:txBody>
                  <a:tcPr marL="31750" marR="31750" marT="31750" marB="31750" anchor="ctr"/>
                </a:tc>
                <a:tc>
                  <a:txBody>
                    <a:bodyPr/>
                    <a:lstStyle/>
                    <a:p>
                      <a:pPr rtl="0" fontAlgn="ctr"/>
                      <a:r>
                        <a:rPr lang="pt-BR" sz="1000" b="0">
                          <a:effectLst/>
                        </a:rPr>
                        <a:t>11111111.11111111.11111111.11111000</a:t>
                      </a:r>
                    </a:p>
                  </a:txBody>
                  <a:tcPr marL="31750" marR="31750" marT="31750" marB="31750" anchor="ctr"/>
                </a:tc>
                <a:tc>
                  <a:txBody>
                    <a:bodyPr/>
                    <a:lstStyle/>
                    <a:p>
                      <a:pPr rtl="0" fontAlgn="ctr"/>
                      <a:r>
                        <a:rPr lang="pt-BR" sz="1000" b="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rtl="0" fontAlgn="ctr"/>
                      <a:r>
                        <a:rPr lang="pt-BR" sz="1000" b="0">
                          <a:effectLst/>
                        </a:rPr>
                        <a:t>255.255.255.252</a:t>
                      </a:r>
                    </a:p>
                  </a:txBody>
                  <a:tcPr marL="31750" marR="31750" marT="31750" marB="31750" anchor="ctr"/>
                </a:tc>
                <a:tc>
                  <a:txBody>
                    <a:bodyPr/>
                    <a:lstStyle/>
                    <a:p>
                      <a:pPr rtl="0" fontAlgn="ctr"/>
                      <a:r>
                        <a:rPr lang="pt-BR" sz="1000" b="0">
                          <a:effectLst/>
                        </a:rPr>
                        <a:t>11111111.11111111.11111111.11111100</a:t>
                      </a:r>
                    </a:p>
                  </a:txBody>
                  <a:tcPr marL="31750" marR="31750" marT="31750" marB="31750" anchor="ctr"/>
                </a:tc>
                <a:tc>
                  <a:txBody>
                    <a:bodyPr/>
                    <a:lstStyle/>
                    <a:p>
                      <a:pPr rtl="0" fontAlgn="ctr"/>
                      <a:r>
                        <a:rPr lang="pt-BR" sz="1000" b="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11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r>
              <a:rPr lang="pt-BR"/>
              <a:t>Information to help you become familiar with the module</a:t>
            </a:r>
          </a:p>
          <a:p>
            <a:pPr lvl="1" rtl="0"/>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14</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Estrutura de Endereços IPv4</a:t>
            </a:r>
            <a:br>
              <a:rPr lang="en-US" dirty="0"/>
            </a:br>
            <a:r>
              <a:rPr lang="pt-BR" sz="2400"/>
              <a:t>Determinando a Rede: Lógica 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rtl="0">
              <a:buFont typeface="Arial" panose="020B0604020202020204" pitchFamily="34" charset="0"/>
              <a:buChar char="•"/>
            </a:pPr>
            <a:r>
              <a:rPr lang="pt-BR" sz="1600">
                <a:solidFill>
                  <a:srgbClr val="000000"/>
                </a:solidFill>
              </a:rPr>
              <a:t>Uma operação lógica AND booleana é usada na determinação do endereço de rede.</a:t>
            </a:r>
          </a:p>
          <a:p>
            <a:pPr marL="415985" lvl="1" indent="-342900" rtl="0">
              <a:buFont typeface="Arial" panose="020B0604020202020204" pitchFamily="34" charset="0"/>
              <a:buChar char="•"/>
            </a:pPr>
            <a:r>
              <a:rPr lang="pt-BR">
                <a:solidFill>
                  <a:srgbClr val="000000"/>
                </a:solidFill>
              </a:rPr>
              <a:t>Lógico AND é a comparação de dois bits onde apenas um 1 E 1 produz um 1 e qualquer outra combinação resulta em um 0.</a:t>
            </a:r>
          </a:p>
          <a:p>
            <a:pPr marL="415985" lvl="1" indent="-342900" rtl="0">
              <a:buFont typeface="Arial" panose="020B0604020202020204" pitchFamily="34" charset="0"/>
              <a:buChar char="•"/>
            </a:pPr>
            <a:r>
              <a:rPr lang="pt-BR">
                <a:solidFill>
                  <a:srgbClr val="000000"/>
                </a:solidFill>
              </a:rPr>
              <a:t>1 E 1 = 1, 0 E 1 = 0, 1 E 0 = 0, 0 E 0 = 0</a:t>
            </a:r>
          </a:p>
          <a:p>
            <a:pPr marL="415985" lvl="1" indent="-342900" rtl="0">
              <a:buFont typeface="Arial" panose="020B0604020202020204" pitchFamily="34" charset="0"/>
              <a:buChar char="•"/>
            </a:pPr>
            <a:r>
              <a:rPr lang="pt-BR">
                <a:solidFill>
                  <a:srgbClr val="000000"/>
                </a:solidFill>
              </a:rPr>
              <a:t>1 = Verdadeiro e 0 = Falso</a:t>
            </a: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Para identificar o endereço de rede, o endereço IPv4 do host é AND logicamente, bit a bit, com a máscara de sub-rede para identificar o endereço de rede.</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Estrutura de endereço IPv4</a:t>
            </a:r>
            <a:br>
              <a:rPr lang="en-US" dirty="0"/>
            </a:br>
            <a:r>
              <a:rPr lang="pt-BR" sz="2400"/>
              <a:t>Vídeo - endereços de rede, host e transmissão</a:t>
            </a:r>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Este vídeo aborda o seguinte:</a:t>
            </a:r>
          </a:p>
          <a:p>
            <a:pPr marL="342900" indent="-342900" algn="l" rtl="0">
              <a:buFont typeface="Arial" panose="020B0604020202020204" pitchFamily="34" charset="0"/>
              <a:buChar char="•"/>
            </a:pPr>
            <a:r>
              <a:rPr lang="pt-BR" sz="1600">
                <a:solidFill>
                  <a:srgbClr val="000000"/>
                </a:solidFill>
              </a:rPr>
              <a:t>Endereço de rede</a:t>
            </a:r>
          </a:p>
          <a:p>
            <a:pPr marL="342900" indent="-342900" algn="l" rtl="0">
              <a:buFont typeface="Arial" panose="020B0604020202020204" pitchFamily="34" charset="0"/>
              <a:buChar char="•"/>
            </a:pPr>
            <a:r>
              <a:rPr lang="pt-BR" sz="1600">
                <a:solidFill>
                  <a:srgbClr val="000000"/>
                </a:solidFill>
              </a:rPr>
              <a:t>Endereço de Broadcast</a:t>
            </a:r>
          </a:p>
          <a:p>
            <a:pPr marL="342900" indent="-342900" algn="l" rtl="0">
              <a:buFont typeface="Arial" panose="020B0604020202020204" pitchFamily="34" charset="0"/>
              <a:buChar char="•"/>
            </a:pPr>
            <a:r>
              <a:rPr lang="pt-BR" sz="1600">
                <a:solidFill>
                  <a:srgbClr val="000000"/>
                </a:solidFill>
              </a:rPr>
              <a:t>Primeiro host utilizável</a:t>
            </a:r>
          </a:p>
          <a:p>
            <a:pPr marL="342900" indent="-342900" algn="l" rtl="0">
              <a:buFont typeface="Arial" panose="020B0604020202020204" pitchFamily="34" charset="0"/>
              <a:buChar char="•"/>
            </a:pPr>
            <a:r>
              <a:rPr lang="pt-BR" sz="1600">
                <a:solidFill>
                  <a:srgbClr val="000000"/>
                </a:solidFill>
              </a:rPr>
              <a:t>Último host utilizável</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Estrutura de endereço IPv4</a:t>
            </a:r>
            <a:br>
              <a:rPr lang="en-US" dirty="0"/>
            </a:br>
            <a:r>
              <a:rPr lang="pt-BR" sz="2400"/>
              <a:t> Endereços de rede, host e transmissão</a:t>
            </a:r>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rtl="0">
              <a:buFont typeface="Arial" panose="020B0604020202020204" pitchFamily="34" charset="0"/>
              <a:buChar char="•"/>
            </a:pPr>
            <a:r>
              <a:rPr lang="pt-BR" sz="1600">
                <a:solidFill>
                  <a:srgbClr val="000000"/>
                </a:solidFill>
              </a:rPr>
              <a:t>Dentro de cada rede há três tipos de endereços IP:</a:t>
            </a:r>
          </a:p>
          <a:p>
            <a:pPr marL="415985" lvl="1" indent="-342900" rtl="0">
              <a:buFont typeface="Arial" panose="020B0604020202020204" pitchFamily="34" charset="0"/>
              <a:buChar char="•"/>
            </a:pPr>
            <a:r>
              <a:rPr lang="pt-BR">
                <a:solidFill>
                  <a:srgbClr val="000000"/>
                </a:solidFill>
              </a:rPr>
              <a:t>Endereço de rede</a:t>
            </a:r>
          </a:p>
          <a:p>
            <a:pPr marL="415985" lvl="1" indent="-342900" rtl="0">
              <a:buFont typeface="Arial" panose="020B0604020202020204" pitchFamily="34" charset="0"/>
              <a:buChar char="•"/>
            </a:pPr>
            <a:r>
              <a:rPr lang="pt-BR">
                <a:solidFill>
                  <a:srgbClr val="000000"/>
                </a:solidFill>
              </a:rPr>
              <a:t>Endereços de host</a:t>
            </a:r>
          </a:p>
          <a:p>
            <a:pPr marL="415985" lvl="1" indent="-342900" rtl="0">
              <a:buFont typeface="Arial" panose="020B0604020202020204" pitchFamily="34" charset="0"/>
              <a:buChar char="•"/>
            </a:pPr>
            <a:r>
              <a:rPr lang="pt-BR">
                <a:solidFill>
                  <a:srgbClr val="000000"/>
                </a:solidFill>
              </a:rPr>
              <a:t>Endereço de broadcast</a:t>
            </a: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38760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rtl="0" fontAlgn="ctr"/>
                      <a:r>
                        <a:rPr lang="pt-BR" sz="1050" b="1">
                          <a:effectLst/>
                        </a:rPr>
                        <a:t>Parte de rede</a:t>
                      </a:r>
                    </a:p>
                  </a:txBody>
                  <a:tcPr marL="31750" marR="31750" marT="31750" marB="31750" anchor="ctr"/>
                </a:tc>
                <a:tc>
                  <a:txBody>
                    <a:bodyPr/>
                    <a:lstStyle/>
                    <a:p>
                      <a:pPr algn="ctr" rtl="0" fontAlgn="ctr"/>
                      <a:r>
                        <a:rPr lang="pt-BR" sz="1050" b="1">
                          <a:effectLst/>
                        </a:rPr>
                        <a:t>Parte de host</a:t>
                      </a:r>
                    </a:p>
                  </a:txBody>
                  <a:tcPr marL="31750" marR="31750" marT="31750" marB="31750" anchor="ctr"/>
                </a:tc>
                <a:tc>
                  <a:txBody>
                    <a:bodyPr/>
                    <a:lstStyle/>
                    <a:p>
                      <a:pPr algn="ctr" rtl="0" fontAlgn="ctr"/>
                      <a:r>
                        <a:rPr lang="pt-BR" sz="1050" b="1">
                          <a:effectLst/>
                        </a:rPr>
                        <a:t>Bitsde host</a:t>
                      </a:r>
                    </a:p>
                  </a:txBody>
                  <a:tcPr marL="31750" marR="31750" marT="31750" marB="31750" anchor="ctr"/>
                </a:tc>
                <a:extLst>
                  <a:ext uri="{0D108BD9-81ED-4DB2-BD59-A6C34878D82A}">
                    <a16:rowId xmlns:a16="http://schemas.microsoft.com/office/drawing/2014/main" val="1417013316"/>
                  </a:ext>
                </a:extLst>
              </a:tr>
              <a:tr h="370840">
                <a:tc>
                  <a:txBody>
                    <a:bodyPr/>
                    <a:lstStyle/>
                    <a:p>
                      <a:pPr rtl="0" fontAlgn="ctr"/>
                      <a:r>
                        <a:rPr lang="pt-BR" sz="1000" b="0">
                          <a:effectLst/>
                        </a:rPr>
                        <a:t>Máscara de sub-rede</a:t>
                      </a:r>
                    </a:p>
                    <a:p>
                      <a:pPr rtl="0" fontAlgn="ctr"/>
                      <a:r>
                        <a:rPr lang="pt-BR" sz="1000" b="1">
                          <a:effectLst/>
                        </a:rPr>
                        <a:t>255.255.255.</a:t>
                      </a:r>
                      <a:r>
                        <a:rPr lang="pt-BR" sz="1000" b="0">
                          <a:effectLst/>
                        </a:rPr>
                        <a:t>0 ou </a:t>
                      </a:r>
                      <a:r>
                        <a:rPr lang="pt-BR" sz="1000" b="1">
                          <a:effectLst/>
                        </a:rPr>
                        <a:t>/24</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11111111 111111 111111 111111</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rtl="0" fontAlgn="ctr"/>
                      <a:r>
                        <a:rPr lang="pt-BR" sz="1000" b="0">
                          <a:effectLst/>
                        </a:rPr>
                        <a:t>Endereço de rede</a:t>
                      </a:r>
                    </a:p>
                    <a:p>
                      <a:pPr rtl="0" fontAlgn="ctr"/>
                      <a:r>
                        <a:rPr lang="pt-BR" sz="1000" b="1">
                          <a:effectLst/>
                        </a:rPr>
                        <a:t>192.168.10.</a:t>
                      </a:r>
                      <a:r>
                        <a:rPr lang="pt-BR" sz="1000" b="0">
                          <a:effectLst/>
                        </a:rPr>
                        <a:t>0 ou </a:t>
                      </a:r>
                      <a:r>
                        <a:rPr lang="pt-BR" sz="1000" b="1">
                          <a:effectLst/>
                        </a:rPr>
                        <a:t>/24</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rtl="0" fontAlgn="ctr"/>
                      <a:r>
                        <a:rPr lang="pt-BR" sz="1000" b="0">
                          <a:effectLst/>
                        </a:rPr>
                        <a:t>Todos os 0</a:t>
                      </a:r>
                    </a:p>
                  </a:txBody>
                  <a:tcPr marL="31750" marR="31750" marT="31750" marB="31750" anchor="ctr"/>
                </a:tc>
                <a:extLst>
                  <a:ext uri="{0D108BD9-81ED-4DB2-BD59-A6C34878D82A}">
                    <a16:rowId xmlns:a16="http://schemas.microsoft.com/office/drawing/2014/main" val="582796851"/>
                  </a:ext>
                </a:extLst>
              </a:tr>
              <a:tr h="370840">
                <a:tc>
                  <a:txBody>
                    <a:bodyPr/>
                    <a:lstStyle/>
                    <a:p>
                      <a:pPr rtl="0" fontAlgn="ctr"/>
                      <a:r>
                        <a:rPr lang="pt-BR" sz="1000" b="0">
                          <a:effectLst/>
                        </a:rPr>
                        <a:t>Primeiro endereço</a:t>
                      </a:r>
                    </a:p>
                    <a:p>
                      <a:pPr rtl="0" fontAlgn="ctr"/>
                      <a:r>
                        <a:rPr lang="pt-BR" sz="1000" b="1">
                          <a:effectLst/>
                        </a:rPr>
                        <a:t>192.168.10.1</a:t>
                      </a:r>
                      <a:r>
                        <a:rPr lang="pt-BR" sz="1000" b="0">
                          <a:effectLst/>
                        </a:rPr>
                        <a:t> ou </a:t>
                      </a:r>
                      <a:r>
                        <a:rPr lang="pt-BR" sz="1000" b="1">
                          <a:effectLst/>
                        </a:rPr>
                        <a:t>/24</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rtl="0" fontAlgn="ctr"/>
                      <a:r>
                        <a:rPr lang="pt-BR" sz="1000" b="0">
                          <a:effectLst/>
                        </a:rPr>
                        <a:t>Todos os 0s e um 1</a:t>
                      </a:r>
                    </a:p>
                  </a:txBody>
                  <a:tcPr marL="31750" marR="31750" marT="31750" marB="31750" anchor="ctr"/>
                </a:tc>
                <a:extLst>
                  <a:ext uri="{0D108BD9-81ED-4DB2-BD59-A6C34878D82A}">
                    <a16:rowId xmlns:a16="http://schemas.microsoft.com/office/drawing/2014/main" val="3315409547"/>
                  </a:ext>
                </a:extLst>
              </a:tr>
              <a:tr h="370840">
                <a:tc>
                  <a:txBody>
                    <a:bodyPr/>
                    <a:lstStyle/>
                    <a:p>
                      <a:pPr rtl="0" fontAlgn="ctr"/>
                      <a:r>
                        <a:rPr lang="pt-BR" sz="1000" b="0">
                          <a:effectLst/>
                        </a:rPr>
                        <a:t>Último endereço</a:t>
                      </a:r>
                    </a:p>
                    <a:p>
                      <a:pPr rtl="0" fontAlgn="ctr"/>
                      <a:r>
                        <a:rPr lang="pt-BR" sz="1000" b="1">
                          <a:effectLst/>
                        </a:rPr>
                        <a:t>192.168.10.254</a:t>
                      </a:r>
                      <a:r>
                        <a:rPr lang="pt-BR" sz="1000" b="0">
                          <a:effectLst/>
                        </a:rPr>
                        <a:t> ou </a:t>
                      </a:r>
                      <a:r>
                        <a:rPr lang="pt-BR" sz="1000" b="1">
                          <a:effectLst/>
                        </a:rPr>
                        <a:t>/24</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rtl="0" fontAlgn="ctr"/>
                      <a:r>
                        <a:rPr lang="pt-BR" sz="1000" b="0">
                          <a:effectLst/>
                        </a:rPr>
                        <a:t>Todos os 1s e um 0</a:t>
                      </a:r>
                    </a:p>
                  </a:txBody>
                  <a:tcPr marL="31750" marR="31750" marT="31750" marB="31750" anchor="ctr"/>
                </a:tc>
                <a:extLst>
                  <a:ext uri="{0D108BD9-81ED-4DB2-BD59-A6C34878D82A}">
                    <a16:rowId xmlns:a16="http://schemas.microsoft.com/office/drawing/2014/main" val="3018522862"/>
                  </a:ext>
                </a:extLst>
              </a:tr>
              <a:tr h="370840">
                <a:tc>
                  <a:txBody>
                    <a:bodyPr/>
                    <a:lstStyle/>
                    <a:p>
                      <a:pPr rtl="0" fontAlgn="ctr"/>
                      <a:r>
                        <a:rPr lang="pt-BR" sz="1000" b="0">
                          <a:effectLst/>
                        </a:rPr>
                        <a:t>Endereço de broadcast</a:t>
                      </a:r>
                    </a:p>
                    <a:p>
                      <a:pPr rtl="0" fontAlgn="ctr"/>
                      <a:r>
                        <a:rPr lang="pt-BR" sz="1000" b="1">
                          <a:effectLst/>
                        </a:rPr>
                        <a:t>192.168.10.255</a:t>
                      </a:r>
                      <a:r>
                        <a:rPr lang="pt-BR" sz="1000" b="0">
                          <a:effectLst/>
                        </a:rPr>
                        <a:t> ou </a:t>
                      </a:r>
                      <a:r>
                        <a:rPr lang="pt-BR" sz="1000" b="1">
                          <a:effectLst/>
                        </a:rPr>
                        <a:t>/24</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pt-BR" sz="1000" b="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rtl="0" fontAlgn="ctr"/>
                      <a:r>
                        <a:rPr lang="pt-BR" sz="1000" b="0">
                          <a:effectLst/>
                        </a:rPr>
                        <a:t>Todos os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11.2 Unicast IPv4, transmissão e multicast</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Unicast IPv4, Broadcast e Multicast</a:t>
            </a:r>
            <a:br>
              <a:rPr lang="en-US" dirty="0"/>
            </a:br>
            <a:r>
              <a:rPr lang="pt-BR" sz="240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pt-BR" sz="1600">
                <a:solidFill>
                  <a:srgbClr val="000000"/>
                </a:solidFill>
              </a:rPr>
              <a:t>A transmissão unicast está enviando um pacote para um endereço IP de destino.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Por exemplo, o PC em 172.16.4.1 envia um pacote unicast para a impressora em 172.16.4.253.</a:t>
            </a: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Unicast IPv4, Broadcast e Multicast</a:t>
            </a:r>
            <a:br>
              <a:rPr lang="en-US" dirty="0"/>
            </a:br>
            <a:r>
              <a:rPr lang="pt-BR" sz="240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rtl="0">
              <a:buFont typeface="Arial" panose="020B0604020202020204" pitchFamily="34" charset="0"/>
              <a:buChar char="•"/>
            </a:pPr>
            <a:r>
              <a:rPr lang="pt-BR" sz="1600">
                <a:solidFill>
                  <a:srgbClr val="000000"/>
                </a:solidFill>
              </a:rPr>
              <a:t>Transmissão de transmissão está enviando um pacote para todos os outros endereços IP de destino.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Por exemplo, o PC em 172.16.4.1 envia um pacote de difusão para todos os hosts IPv4.</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Unicast IPv4, transmissão e multicast</a:t>
            </a:r>
            <a:br>
              <a:rPr lang="en-US" dirty="0"/>
            </a:br>
            <a:r>
              <a:rPr lang="pt-BR" sz="240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rtl="0">
              <a:buFont typeface="Arial" panose="020B0604020202020204" pitchFamily="34" charset="0"/>
              <a:buChar char="•"/>
            </a:pPr>
            <a:r>
              <a:rPr lang="pt-BR" sz="1600">
                <a:solidFill>
                  <a:srgbClr val="000000"/>
                </a:solidFill>
              </a:rPr>
              <a:t>A transmissão multicast está enviando um pacote para um grupo de endereços multicast.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Por exemplo, o PC em 172.16.4.1 envia um pacote multicast para o endereço de grupo de multicast 224.10.10.5.</a:t>
            </a: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11.3 Tipos de endereços IPv4</a:t>
            </a: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endereços IPv4</a:t>
            </a:r>
            <a:br>
              <a:rPr lang="en-US" dirty="0"/>
            </a:br>
            <a:r>
              <a:rPr lang="pt-BR" sz="2400"/>
              <a:t> Endereços IPv4 públicos e privados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rtl="0">
              <a:buFont typeface="Arial" panose="020B0604020202020204" pitchFamily="34" charset="0"/>
              <a:buChar char="•"/>
            </a:pPr>
            <a:r>
              <a:rPr lang="pt-BR" sz="1600">
                <a:solidFill>
                  <a:srgbClr val="000000"/>
                </a:solidFill>
              </a:rPr>
              <a:t>Conforme definido na RFC 1918, os endereços IPv4 públicos são roteados globalmente entre os roteadores do provedor de serviços de Internet (ISP).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No entanto, os endereços privados não são globalmente roteáveis.</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Endereços privados são blocos comuns de endereços usados pela maioria das organizações para atribuir endereços IPv4 a hosts internos.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Os endereços IPv4 privados não são exclusivos e podem ser usados internamente em qualquer rede.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rtl="0" fontAlgn="ctr"/>
                      <a:r>
                        <a:rPr lang="pt-BR" sz="1100" b="1">
                          <a:effectLst/>
                        </a:rPr>
                        <a:t>Endereço de rede e prefixo</a:t>
                      </a:r>
                    </a:p>
                  </a:txBody>
                  <a:tcPr marL="31750" marR="31750" marT="31750" marB="31750" anchor="ctr"/>
                </a:tc>
                <a:tc>
                  <a:txBody>
                    <a:bodyPr/>
                    <a:lstStyle/>
                    <a:p>
                      <a:pPr algn="l" rtl="0" fontAlgn="ctr"/>
                      <a:r>
                        <a:rPr lang="pt-BR" sz="1100" b="1">
                          <a:effectLst/>
                        </a:rPr>
                        <a:t>RFC 1918 Intervalo de endereços privados</a:t>
                      </a:r>
                    </a:p>
                  </a:txBody>
                  <a:tcPr marL="31750" marR="31750" marT="31750" marB="31750" anchor="ctr"/>
                </a:tc>
                <a:extLst>
                  <a:ext uri="{0D108BD9-81ED-4DB2-BD59-A6C34878D82A}">
                    <a16:rowId xmlns:a16="http://schemas.microsoft.com/office/drawing/2014/main" val="3171941068"/>
                  </a:ext>
                </a:extLst>
              </a:tr>
              <a:tr h="370840">
                <a:tc>
                  <a:txBody>
                    <a:bodyPr/>
                    <a:lstStyle/>
                    <a:p>
                      <a:pPr rtl="0" fontAlgn="ctr"/>
                      <a:r>
                        <a:rPr lang="pt-BR" sz="1100" b="0">
                          <a:effectLst/>
                        </a:rPr>
                        <a:t>10.0.0.0/8</a:t>
                      </a:r>
                    </a:p>
                  </a:txBody>
                  <a:tcPr marL="31750" marR="31750" marT="31750" marB="31750" anchor="ctr"/>
                </a:tc>
                <a:tc>
                  <a:txBody>
                    <a:bodyPr/>
                    <a:lstStyle/>
                    <a:p>
                      <a:pPr rtl="0" fontAlgn="ctr"/>
                      <a:r>
                        <a:rPr lang="pt-BR" sz="1100" b="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rtl="0" fontAlgn="ctr"/>
                      <a:r>
                        <a:rPr lang="pt-BR" sz="1100" b="0">
                          <a:effectLst/>
                        </a:rPr>
                        <a:t>172.16.0.0/12</a:t>
                      </a:r>
                    </a:p>
                  </a:txBody>
                  <a:tcPr marL="31750" marR="31750" marT="31750" marB="31750" anchor="ctr"/>
                </a:tc>
                <a:tc>
                  <a:txBody>
                    <a:bodyPr/>
                    <a:lstStyle/>
                    <a:p>
                      <a:pPr rtl="0" fontAlgn="ctr"/>
                      <a:r>
                        <a:rPr lang="pt-BR" sz="1100" b="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rtl="0" fontAlgn="ctr"/>
                      <a:r>
                        <a:rPr lang="pt-BR" sz="1100" b="0">
                          <a:effectLst/>
                        </a:rPr>
                        <a:t>192.168.0.0/16</a:t>
                      </a:r>
                    </a:p>
                  </a:txBody>
                  <a:tcPr marL="31750" marR="31750" marT="31750" marB="31750" anchor="ctr"/>
                </a:tc>
                <a:tc>
                  <a:txBody>
                    <a:bodyPr/>
                    <a:lstStyle/>
                    <a:p>
                      <a:pPr rtl="0" fontAlgn="ctr"/>
                      <a:r>
                        <a:rPr lang="pt-BR" sz="1100" b="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Endereços IPv4</a:t>
            </a:r>
            <a:br>
              <a:rPr lang="en-US" dirty="0"/>
            </a:br>
            <a:r>
              <a:rPr lang="pt-BR" sz="2400"/>
              <a:t>Roteamento para a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rtl="0">
              <a:buFont typeface="Arial" panose="020B0604020202020204" pitchFamily="34" charset="0"/>
              <a:buChar char="•"/>
            </a:pPr>
            <a:r>
              <a:rPr lang="pt-BR" sz="1600">
                <a:solidFill>
                  <a:srgbClr val="000000"/>
                </a:solidFill>
              </a:rPr>
              <a:t>A conversão de endereços de rede (NAT) converte endereços IPv4 privados em endereços IPv4 públicos.</a:t>
            </a: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Normalmente, o NAT é habilitado no roteador de borda que se conecta à Internet.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Ele converte o endereço privado interno em um endereço IP global público.</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buFont typeface="Arial" panose="020B0604020202020204" pitchFamily="34" charset="0"/>
              <a:buChar char="•"/>
            </a:pPr>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1338668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endereços IPv4</a:t>
            </a:r>
            <a:br>
              <a:rPr lang="en-US" dirty="0"/>
            </a:br>
            <a:r>
              <a:rPr lang="pt-BR" sz="2400"/>
              <a:t> Endereços IPv4 de uso especial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rtl="0"/>
            <a:r>
              <a:rPr lang="pt-BR">
                <a:solidFill>
                  <a:srgbClr val="000000"/>
                </a:solidFill>
              </a:rPr>
              <a:t>Endereços de loopback</a:t>
            </a:r>
          </a:p>
          <a:p>
            <a:pPr marL="342900" indent="-342900" algn="l" rtl="0">
              <a:buFont typeface="Arial" panose="020B0604020202020204" pitchFamily="34" charset="0"/>
              <a:buChar char="•"/>
            </a:pPr>
            <a:r>
              <a:rPr lang="pt-BR" sz="1600">
                <a:solidFill>
                  <a:srgbClr val="000000"/>
                </a:solidFill>
              </a:rPr>
              <a:t>127.0.0.0 / 8 (127.0.0.1 a 127.255.255.254)</a:t>
            </a:r>
          </a:p>
          <a:p>
            <a:pPr marL="342900" indent="-342900" algn="l" rtl="0">
              <a:buFont typeface="Arial" panose="020B0604020202020204" pitchFamily="34" charset="0"/>
              <a:buChar char="•"/>
            </a:pPr>
            <a:r>
              <a:rPr lang="pt-BR" sz="1600">
                <a:solidFill>
                  <a:srgbClr val="000000"/>
                </a:solidFill>
              </a:rPr>
              <a:t>Comumente identificado como apenas 127.0.0.1</a:t>
            </a:r>
          </a:p>
          <a:p>
            <a:pPr marL="342900" indent="-342900" algn="l" rtl="0">
              <a:buFont typeface="Arial" panose="020B0604020202020204" pitchFamily="34" charset="0"/>
              <a:buChar char="•"/>
            </a:pPr>
            <a:r>
              <a:rPr lang="pt-BR" sz="1600">
                <a:solidFill>
                  <a:srgbClr val="000000"/>
                </a:solidFill>
              </a:rPr>
              <a:t>Usado em um host para testar se o TCP / IP está operacional.</a:t>
            </a: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656439"/>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a:solidFill>
                  <a:srgbClr val="000000"/>
                </a:solidFill>
              </a:rPr>
              <a:t>Endereços locais de link</a:t>
            </a:r>
          </a:p>
          <a:p>
            <a:pPr marL="342900" indent="-342900" algn="l" rtl="0">
              <a:buFont typeface="Arial" panose="020B0604020202020204" pitchFamily="34" charset="0"/>
              <a:buChar char="•"/>
            </a:pPr>
            <a:r>
              <a:rPr lang="pt-BR" sz="1600">
                <a:solidFill>
                  <a:srgbClr val="000000"/>
                </a:solidFill>
              </a:rPr>
              <a:t>169.254.0.0 / 16 (169.254.0.1 a 169.254.255.254)</a:t>
            </a:r>
          </a:p>
          <a:p>
            <a:pPr marL="342900" indent="-342900" algn="l" rtl="0">
              <a:buFont typeface="Arial" panose="020B0604020202020204" pitchFamily="34" charset="0"/>
              <a:buChar char="•"/>
            </a:pPr>
            <a:r>
              <a:rPr lang="pt-BR" sz="1600">
                <a:solidFill>
                  <a:srgbClr val="000000"/>
                </a:solidFill>
              </a:rPr>
              <a:t>Comumente conhecido como endereços APIPA (Automatic Private IP Addressing) ou endereços auto-atribuídos. </a:t>
            </a:r>
          </a:p>
          <a:p>
            <a:pPr marL="342900" indent="-342900" algn="l" rtl="0">
              <a:buFont typeface="Arial" panose="020B0604020202020204" pitchFamily="34" charset="0"/>
              <a:buChar char="•"/>
            </a:pPr>
            <a:r>
              <a:rPr lang="pt-BR" sz="1600">
                <a:solidFill>
                  <a:srgbClr val="000000"/>
                </a:solidFill>
              </a:rPr>
              <a:t>Usado pelos clientes DHCP do Windows para se autoconfigurar quando nenhum servidor DHCP está disponível.</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endereços IPv4</a:t>
            </a:r>
            <a:br>
              <a:rPr lang="en-US" dirty="0"/>
            </a:br>
            <a:r>
              <a:rPr lang="pt-BR" sz="2400"/>
              <a:t>Endereçamento Classificado Legado</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rtl="0"/>
            <a:r>
              <a:rPr lang="pt-BR">
                <a:solidFill>
                  <a:srgbClr val="000000"/>
                </a:solidFill>
              </a:rPr>
              <a:t>RFC 790 (1981) alocado endereços IPv4 em classes</a:t>
            </a:r>
          </a:p>
          <a:p>
            <a:pPr marL="342900" indent="-342900" algn="l" rtl="0">
              <a:buFont typeface="Arial" panose="020B0604020202020204" pitchFamily="34" charset="0"/>
              <a:buChar char="•"/>
            </a:pPr>
            <a:r>
              <a:rPr lang="pt-BR" sz="1600">
                <a:solidFill>
                  <a:srgbClr val="000000"/>
                </a:solidFill>
              </a:rPr>
              <a:t>Classe A (0.0.0/8 a 127.0.0.0/8)</a:t>
            </a:r>
          </a:p>
          <a:p>
            <a:pPr marL="342900" indent="-342900" algn="l" rtl="0">
              <a:buFont typeface="Arial" panose="020B0604020202020204" pitchFamily="34" charset="0"/>
              <a:buChar char="•"/>
            </a:pPr>
            <a:r>
              <a:rPr lang="pt-BR" sz="1600">
                <a:solidFill>
                  <a:srgbClr val="000000"/>
                </a:solidFill>
              </a:rPr>
              <a:t>Classe B (128.0.0.0 /16 — 191.255.0.0 /16)</a:t>
            </a:r>
          </a:p>
          <a:p>
            <a:pPr marL="342900" indent="-342900" algn="l" rtl="0">
              <a:buFont typeface="Arial" panose="020B0604020202020204" pitchFamily="34" charset="0"/>
              <a:buChar char="•"/>
            </a:pPr>
            <a:r>
              <a:rPr lang="pt-BR" sz="1600">
                <a:solidFill>
                  <a:srgbClr val="000000"/>
                </a:solidFill>
              </a:rPr>
              <a:t>Classe C (192.0.0.0 /24 — 223.255.255.0 /24)</a:t>
            </a:r>
          </a:p>
          <a:p>
            <a:pPr marL="342900" indent="-342900" algn="l" rtl="0">
              <a:buFont typeface="Arial" panose="020B0604020202020204" pitchFamily="34" charset="0"/>
              <a:buChar char="•"/>
            </a:pPr>
            <a:r>
              <a:rPr lang="pt-BR" sz="1600">
                <a:solidFill>
                  <a:srgbClr val="000000"/>
                </a:solidFill>
              </a:rPr>
              <a:t>Classe D (224.0.0.0 a 239.0.0.0)</a:t>
            </a:r>
          </a:p>
          <a:p>
            <a:pPr marL="342900" indent="-342900" algn="l" rtl="0">
              <a:buFont typeface="Arial" panose="020B0604020202020204" pitchFamily="34" charset="0"/>
              <a:buChar char="•"/>
            </a:pPr>
            <a:r>
              <a:rPr lang="pt-BR" sz="1600">
                <a:solidFill>
                  <a:srgbClr val="000000"/>
                </a:solidFill>
              </a:rPr>
              <a:t>Classe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Endereços de classe desperdiçaram muitos endereços IPv4.</a:t>
            </a:r>
          </a:p>
          <a:p>
            <a:pPr marL="342900" indent="-342900" algn="l">
              <a:buFont typeface="Arial" panose="020B0604020202020204" pitchFamily="34" charset="0"/>
              <a:buChar char="•"/>
            </a:pPr>
            <a:endParaRPr lang="en-CA" sz="1600" dirty="0">
              <a:solidFill>
                <a:srgbClr val="000000"/>
              </a:solidFill>
            </a:endParaRPr>
          </a:p>
          <a:p>
            <a:pPr marL="0" indent="0" algn="l" rtl="0"/>
            <a:r>
              <a:rPr lang="pt-BR" sz="1600">
                <a:solidFill>
                  <a:srgbClr val="000000"/>
                </a:solidFill>
              </a:rPr>
              <a:t>A alocação de endereços de classe foi substituída por endereçamento sem classe que ignora as regras das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Tipos de endereço IPv4 </a:t>
            </a:r>
            <a:br>
              <a:rPr lang="en-US" dirty="0"/>
            </a:br>
            <a:r>
              <a:rPr lang="pt-BR" sz="2400"/>
              <a:t>Atribuição de endereços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rtl="0">
              <a:buFont typeface="Arial" panose="020B0604020202020204" pitchFamily="34" charset="0"/>
              <a:buChar char="•"/>
            </a:pPr>
            <a:r>
              <a:rPr lang="pt-BR" sz="1600">
                <a:solidFill>
                  <a:srgbClr val="000000"/>
                </a:solidFill>
              </a:rPr>
              <a:t>A IANA (Internet Assigned Numbers Authority) gerencia e aloca blocos de endereços IPv4 e IPv6 a cinco RIRs (Registros Regionais da Internet). </a:t>
            </a: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Os RIRs são responsáveis pela alocação de endereços IP aos ISPs que fornecem blocos de endereços IPv4 a ISPs e organizações menores.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11.4 Segmentação</a:t>
            </a:r>
            <a:br>
              <a:rPr lang="en-CA" dirty="0">
                <a:solidFill>
                  <a:schemeClr val="accent5">
                    <a:lumMod val="40000"/>
                    <a:lumOff val="60000"/>
                  </a:schemeClr>
                </a:solidFill>
              </a:rPr>
            </a:br>
            <a:r>
              <a:rPr lang="pt-BR">
                <a:solidFill>
                  <a:schemeClr val="accent5">
                    <a:lumMod val="40000"/>
                    <a:lumOff val="60000"/>
                  </a:schemeClr>
                </a:solidFill>
              </a:rPr>
              <a:t>de rede</a:t>
            </a: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Segmentação de rede</a:t>
            </a:r>
            <a:br>
              <a:rPr lang="en-US" dirty="0"/>
            </a:br>
            <a:r>
              <a:rPr lang="pt-BR" sz="2400"/>
              <a:t>Domínios e Segmentação de Broadcast</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rtl="0">
              <a:buFont typeface="Arial" panose="020B0604020202020204" pitchFamily="34" charset="0"/>
              <a:buChar char="•"/>
            </a:pPr>
            <a:r>
              <a:rPr lang="pt-BR" sz="1600">
                <a:solidFill>
                  <a:srgbClr val="000000"/>
                </a:solidFill>
              </a:rPr>
              <a:t>Muitos protocolos usam transmissões ou multicasts (por exemplo, ARP usam transmissões para localizar outros dispositivos, hosts enviam transmissões de descoberta DHCP para localizar um servidor DHCP).</a:t>
            </a:r>
          </a:p>
          <a:p>
            <a:pPr marL="342900" indent="-342900" algn="l" rtl="0">
              <a:buFont typeface="Arial" panose="020B0604020202020204" pitchFamily="34" charset="0"/>
              <a:buChar char="•"/>
            </a:pPr>
            <a:r>
              <a:rPr lang="pt-BR" sz="1600">
                <a:solidFill>
                  <a:srgbClr val="000000"/>
                </a:solidFill>
              </a:rPr>
              <a:t>Os switches propagam broadcasts por todas as interfaces, exceto a interface em que foram recebidos.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2343136"/>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O único dispositivo que interrompe as transmissões é um roteador.</a:t>
            </a:r>
          </a:p>
          <a:p>
            <a:pPr marL="342900" indent="-342900" algn="l" rtl="0">
              <a:buFont typeface="Arial" panose="020B0604020202020204" pitchFamily="34" charset="0"/>
              <a:buChar char="•"/>
            </a:pPr>
            <a:r>
              <a:rPr lang="pt-BR" sz="1600">
                <a:solidFill>
                  <a:srgbClr val="000000"/>
                </a:solidFill>
              </a:rPr>
              <a:t>Roteadores não propagam broadcasts. </a:t>
            </a:r>
          </a:p>
          <a:p>
            <a:pPr marL="342900" indent="-342900" algn="l" rtl="0">
              <a:buFont typeface="Arial" panose="020B0604020202020204" pitchFamily="34" charset="0"/>
              <a:buChar char="•"/>
            </a:pPr>
            <a:r>
              <a:rPr lang="pt-BR" sz="1600">
                <a:solidFill>
                  <a:srgbClr val="000000"/>
                </a:solidFill>
              </a:rPr>
              <a:t>Cada interface do roteador se conecta a um domínio de broadcast e as transmissões são propagadas apenas dentro desse domínio de broadcast específico.</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Segmentação de rede</a:t>
            </a:r>
            <a:br>
              <a:rPr lang="en-US" dirty="0"/>
            </a:br>
            <a:r>
              <a:rPr lang="pt-BR" sz="2400"/>
              <a:t>Problemas com grandes domínios de transmissão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rtl="0">
              <a:buFont typeface="Arial" panose="020B0604020202020204" pitchFamily="34" charset="0"/>
              <a:buChar char="•"/>
            </a:pPr>
            <a:r>
              <a:rPr lang="pt-BR" sz="1600">
                <a:solidFill>
                  <a:srgbClr val="000000"/>
                </a:solidFill>
              </a:rPr>
              <a:t>Um problema desse tipo de domínio é que os hosts podem gerar broadcasts em excesso e afetar a rede de forma negativa.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A solução é reduzir o tamanho da rede para criar domínios de broadcast menores em um processo denominado divisão em sub-redes.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Dividindo o endereço de rede 172.16.0.0 / 16 em duas sub-redes de 200 usuários cada: 172.16.0.0 / 24 e 172.16.1.0 / 24. </a:t>
            </a:r>
          </a:p>
          <a:p>
            <a:pPr marL="342900" indent="-342900" algn="l" rtl="0">
              <a:buFont typeface="Arial" panose="020B0604020202020204" pitchFamily="34" charset="0"/>
              <a:buChar char="•"/>
            </a:pPr>
            <a:r>
              <a:rPr lang="pt-BR" sz="1600">
                <a:solidFill>
                  <a:srgbClr val="000000"/>
                </a:solidFill>
              </a:rPr>
              <a:t>Os broadcasts são propagados apenas dentro dos domínios de broadcast menores.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Segmentação de rede </a:t>
            </a:r>
            <a:br>
              <a:rPr lang="en-US" dirty="0"/>
            </a:br>
            <a:r>
              <a:rPr lang="pt-BR" sz="2400"/>
              <a:t>Razões para segmentar redes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rtl="0">
              <a:buFont typeface="Arial" panose="020B0604020202020204" pitchFamily="34" charset="0"/>
              <a:buChar char="•"/>
            </a:pPr>
            <a:r>
              <a:rPr lang="pt-BR" sz="1600">
                <a:solidFill>
                  <a:srgbClr val="000000"/>
                </a:solidFill>
              </a:rPr>
              <a:t>A divisão em sub-redes reduz o tráfego total da rede e melhora seu desempenho. </a:t>
            </a:r>
          </a:p>
          <a:p>
            <a:pPr marL="342900" indent="-342900" algn="l" rtl="0">
              <a:buFont typeface="Arial" panose="020B0604020202020204" pitchFamily="34" charset="0"/>
              <a:buChar char="•"/>
            </a:pPr>
            <a:r>
              <a:rPr lang="pt-BR" sz="1600">
                <a:solidFill>
                  <a:srgbClr val="000000"/>
                </a:solidFill>
              </a:rPr>
              <a:t>Ele pode ser usado para implementar políticas de segurança entre sub-redes.</a:t>
            </a:r>
          </a:p>
          <a:p>
            <a:pPr marL="342900" indent="-342900" algn="l" rtl="0">
              <a:buFont typeface="Arial" panose="020B0604020202020204" pitchFamily="34" charset="0"/>
              <a:buChar char="•"/>
            </a:pPr>
            <a:r>
              <a:rPr lang="pt-BR" sz="1600">
                <a:solidFill>
                  <a:srgbClr val="000000"/>
                </a:solidFill>
              </a:rPr>
              <a:t>A sub-rede reduz o número de dispositivos afetados pelo tráfego de transmissão anormal.</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As sub-redes são usadas por uma variedade de razões, incluindo:</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755769"/>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pt-BR" sz="1600"/>
              <a:t>Localização</a:t>
            </a:r>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474641" y="3310247"/>
            <a:ext cx="2576584" cy="1215752"/>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785077"/>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pt-BR" sz="1600"/>
              <a:t>Grupo ou Função</a:t>
            </a:r>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316503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805846"/>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pPr rtl="0"/>
            <a:r>
              <a:rPr lang="pt-BR" sz="1600"/>
              <a:t>Tipo de dispositivo</a:t>
            </a:r>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3201200"/>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11.5 Sub-rede uma rede</a:t>
            </a:r>
            <a:br>
              <a:rPr lang="en-CA" dirty="0">
                <a:solidFill>
                  <a:schemeClr val="accent5">
                    <a:lumMod val="40000"/>
                    <a:lumOff val="60000"/>
                  </a:schemeClr>
                </a:solidFill>
              </a:rPr>
            </a:br>
            <a:r>
              <a:rPr lang="pt-BR">
                <a:solidFill>
                  <a:schemeClr val="accent5">
                    <a:lumMod val="40000"/>
                    <a:lumOff val="60000"/>
                  </a:schemeClr>
                </a:solidFill>
              </a:rPr>
              <a:t>IPv4</a:t>
            </a: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de uma rede IPv4</a:t>
            </a:r>
            <a:br>
              <a:rPr lang="en-US" dirty="0"/>
            </a:br>
            <a:r>
              <a:rPr lang="pt-BR" sz="2400"/>
              <a:t>Sub-rede em um limite de octeto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rtl="0">
              <a:buFont typeface="Arial" panose="020B0604020202020204" pitchFamily="34" charset="0"/>
              <a:buChar char="•"/>
            </a:pPr>
            <a:r>
              <a:rPr lang="pt-BR" sz="1600">
                <a:solidFill>
                  <a:srgbClr val="000000"/>
                </a:solidFill>
              </a:rPr>
              <a:t>É mais fácil dividir redes em sub-redes nos limites dos octetos: /8, /16 e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Observe que o uso de prefixos mais longos diminui o número de hosts por sub-rede.</a:t>
            </a: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9512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rtl="0" fontAlgn="ctr"/>
                      <a:r>
                        <a:rPr lang="pt-BR" sz="1100" b="1">
                          <a:effectLst/>
                        </a:rPr>
                        <a:t>Comprimento do Prefixo</a:t>
                      </a:r>
                    </a:p>
                  </a:txBody>
                  <a:tcPr marL="31750" marR="31750" marT="31750" marB="31750" anchor="ctr"/>
                </a:tc>
                <a:tc>
                  <a:txBody>
                    <a:bodyPr/>
                    <a:lstStyle/>
                    <a:p>
                      <a:pPr algn="l" rtl="0" fontAlgn="ctr"/>
                      <a:r>
                        <a:rPr lang="pt-BR" sz="1100" b="1">
                          <a:effectLst/>
                        </a:rPr>
                        <a:t>Máscara de sub-rede</a:t>
                      </a:r>
                    </a:p>
                  </a:txBody>
                  <a:tcPr marL="31750" marR="31750" marT="31750" marB="31750" anchor="ctr"/>
                </a:tc>
                <a:tc>
                  <a:txBody>
                    <a:bodyPr/>
                    <a:lstStyle/>
                    <a:p>
                      <a:pPr algn="l" rtl="0" fontAlgn="ctr"/>
                      <a:r>
                        <a:rPr lang="pt-BR" sz="1100" b="1">
                          <a:effectLst/>
                        </a:rPr>
                        <a:t>Máscara de sub-rede em binário (n = rede, h = host)</a:t>
                      </a:r>
                    </a:p>
                  </a:txBody>
                  <a:tcPr marL="31750" marR="31750" marT="31750" marB="31750" anchor="ctr"/>
                </a:tc>
                <a:tc>
                  <a:txBody>
                    <a:bodyPr/>
                    <a:lstStyle/>
                    <a:p>
                      <a:pPr algn="l" rtl="0" fontAlgn="ctr"/>
                      <a:r>
                        <a:rPr lang="pt-BR" sz="1100" b="1">
                          <a:effectLst/>
                        </a:rPr>
                        <a:t>Nº de hosts</a:t>
                      </a:r>
                    </a:p>
                  </a:txBody>
                  <a:tcPr marL="31750" marR="31750" marT="31750" marB="31750" anchor="ctr"/>
                </a:tc>
                <a:extLst>
                  <a:ext uri="{0D108BD9-81ED-4DB2-BD59-A6C34878D82A}">
                    <a16:rowId xmlns:a16="http://schemas.microsoft.com/office/drawing/2014/main" val="400614944"/>
                  </a:ext>
                </a:extLst>
              </a:tr>
              <a:tr h="370840">
                <a:tc>
                  <a:txBody>
                    <a:bodyPr/>
                    <a:lstStyle/>
                    <a:p>
                      <a:pPr rtl="0" fontAlgn="ctr"/>
                      <a:r>
                        <a:rPr lang="pt-BR" sz="1100" b="1">
                          <a:effectLst/>
                        </a:rPr>
                        <a:t>/8</a:t>
                      </a:r>
                    </a:p>
                  </a:txBody>
                  <a:tcPr marL="31750" marR="31750" marT="31750" marB="31750" anchor="ctr"/>
                </a:tc>
                <a:tc>
                  <a:txBody>
                    <a:bodyPr/>
                    <a:lstStyle/>
                    <a:p>
                      <a:pPr rtl="0" fontAlgn="ctr"/>
                      <a:r>
                        <a:rPr lang="pt-BR" sz="1100" b="1">
                          <a:effectLst/>
                        </a:rPr>
                        <a:t>255</a:t>
                      </a:r>
                      <a:r>
                        <a:rPr lang="pt-BR" sz="1100" b="0">
                          <a:effectLst/>
                        </a:rPr>
                        <a:t>.0.0.0</a:t>
                      </a:r>
                    </a:p>
                  </a:txBody>
                  <a:tcPr marL="31750" marR="31750" marT="31750" marB="31750" anchor="ctr"/>
                </a:tc>
                <a:tc>
                  <a:txBody>
                    <a:bodyPr/>
                    <a:lstStyle/>
                    <a:p>
                      <a:pPr rtl="0" fontAlgn="ctr"/>
                      <a:r>
                        <a:rPr lang="pt-BR" sz="1100" b="1">
                          <a:effectLst/>
                          <a:latin typeface="Courier New" panose="02070309020205020404" pitchFamily="49" charset="0"/>
                          <a:cs typeface="Courier New" panose="02070309020205020404" pitchFamily="49" charset="0"/>
                        </a:rPr>
                        <a:t>nnnnnnnn</a:t>
                      </a:r>
                      <a:r>
                        <a:rPr lang="pt-BR" sz="1100" b="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pt-BR" sz="1100" b="1">
                          <a:effectLst/>
                          <a:latin typeface="Courier New" panose="02070309020205020404" pitchFamily="49" charset="0"/>
                          <a:cs typeface="Courier New" panose="02070309020205020404" pitchFamily="49" charset="0"/>
                        </a:rPr>
                        <a:t>11111111</a:t>
                      </a:r>
                      <a:r>
                        <a:rPr lang="pt-BR" sz="1100" b="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rtl="0" fontAlgn="ctr"/>
                      <a:r>
                        <a:rPr lang="pt-BR" sz="1000" b="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rtl="0" fontAlgn="ctr"/>
                      <a:r>
                        <a:rPr lang="pt-BR" sz="1100" b="1">
                          <a:effectLst/>
                        </a:rPr>
                        <a:t>/16</a:t>
                      </a:r>
                    </a:p>
                  </a:txBody>
                  <a:tcPr marL="31750" marR="31750" marT="31750" marB="31750" anchor="ctr"/>
                </a:tc>
                <a:tc>
                  <a:txBody>
                    <a:bodyPr/>
                    <a:lstStyle/>
                    <a:p>
                      <a:pPr rtl="0" fontAlgn="ctr"/>
                      <a:r>
                        <a:rPr lang="pt-BR" sz="1100" b="1">
                          <a:effectLst/>
                        </a:rPr>
                        <a:t>255.255</a:t>
                      </a:r>
                      <a:r>
                        <a:rPr lang="pt-BR" sz="1100" b="0">
                          <a:effectLst/>
                        </a:rPr>
                        <a:t>.0.0</a:t>
                      </a:r>
                    </a:p>
                  </a:txBody>
                  <a:tcPr marL="31750" marR="31750" marT="31750" marB="31750" anchor="ctr"/>
                </a:tc>
                <a:tc>
                  <a:txBody>
                    <a:bodyPr/>
                    <a:lstStyle/>
                    <a:p>
                      <a:pPr rtl="0" fontAlgn="ctr"/>
                      <a:r>
                        <a:rPr lang="pt-BR" sz="1100" b="1">
                          <a:effectLst/>
                          <a:latin typeface="Courier New" panose="02070309020205020404" pitchFamily="49" charset="0"/>
                          <a:cs typeface="Courier New" panose="02070309020205020404" pitchFamily="49" charset="0"/>
                        </a:rPr>
                        <a:t>nnnnnnnn.nnnnnnnn</a:t>
                      </a:r>
                      <a:r>
                        <a:rPr lang="pt-BR" sz="1100" b="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pt-BR" sz="1100" b="1">
                          <a:effectLst/>
                          <a:latin typeface="Courier New" panose="02070309020205020404" pitchFamily="49" charset="0"/>
                          <a:cs typeface="Courier New" panose="02070309020205020404" pitchFamily="49" charset="0"/>
                        </a:rPr>
                        <a:t>11111111.11111111</a:t>
                      </a:r>
                      <a:r>
                        <a:rPr lang="pt-BR" sz="1100" b="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rtl="0" fontAlgn="ctr"/>
                      <a:r>
                        <a:rPr lang="pt-BR" sz="1000" b="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rtl="0" fontAlgn="ctr"/>
                      <a:r>
                        <a:rPr lang="pt-BR" sz="1100" b="1">
                          <a:effectLst/>
                        </a:rPr>
                        <a:t>/24</a:t>
                      </a:r>
                    </a:p>
                  </a:txBody>
                  <a:tcPr marL="31750" marR="31750" marT="31750" marB="31750" anchor="ctr"/>
                </a:tc>
                <a:tc>
                  <a:txBody>
                    <a:bodyPr/>
                    <a:lstStyle/>
                    <a:p>
                      <a:pPr rtl="0" fontAlgn="ctr"/>
                      <a:r>
                        <a:rPr lang="pt-BR" sz="1100" b="1">
                          <a:effectLst/>
                        </a:rPr>
                        <a:t>255.255.255</a:t>
                      </a:r>
                      <a:r>
                        <a:rPr lang="pt-BR" sz="1100" b="0">
                          <a:effectLst/>
                        </a:rPr>
                        <a:t>.0</a:t>
                      </a:r>
                    </a:p>
                  </a:txBody>
                  <a:tcPr marL="31750" marR="31750" marT="31750" marB="31750" anchor="ctr"/>
                </a:tc>
                <a:tc>
                  <a:txBody>
                    <a:bodyPr/>
                    <a:lstStyle/>
                    <a:p>
                      <a:pPr rtl="0" fontAlgn="ctr"/>
                      <a:r>
                        <a:rPr lang="pt-BR" sz="1100" b="1">
                          <a:effectLst/>
                          <a:latin typeface="Courier New" panose="02070309020205020404" pitchFamily="49" charset="0"/>
                          <a:cs typeface="Courier New" panose="02070309020205020404" pitchFamily="49" charset="0"/>
                        </a:rPr>
                        <a:t>nnnnnnnn.nnnnnnnn</a:t>
                      </a:r>
                      <a:r>
                        <a:rPr lang="pt-BR" sz="1100" b="0">
                          <a:effectLst/>
                          <a:latin typeface="Courier New" panose="02070309020205020404" pitchFamily="49" charset="0"/>
                          <a:cs typeface="Courier New" panose="02070309020205020404" pitchFamily="49" charset="0"/>
                        </a:rPr>
                        <a:t>.</a:t>
                      </a:r>
                      <a:r>
                        <a:rPr lang="pt-BR" sz="1100" b="1">
                          <a:effectLst/>
                          <a:latin typeface="Courier New" panose="02070309020205020404" pitchFamily="49" charset="0"/>
                          <a:cs typeface="Courier New" panose="02070309020205020404" pitchFamily="49" charset="0"/>
                        </a:rPr>
                        <a:t>nnnnnnnn</a:t>
                      </a:r>
                      <a:r>
                        <a:rPr lang="pt-BR" sz="1100" b="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pt-BR" sz="1100" b="1">
                          <a:effectLst/>
                          <a:latin typeface="Courier New" panose="02070309020205020404" pitchFamily="49" charset="0"/>
                          <a:cs typeface="Courier New" panose="02070309020205020404" pitchFamily="49" charset="0"/>
                        </a:rPr>
                        <a:t>11111111.11111111.11111111</a:t>
                      </a:r>
                      <a:r>
                        <a:rPr lang="pt-BR" sz="11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pt-BR" sz="1000" b="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de uma rede IPv4</a:t>
            </a:r>
            <a:br>
              <a:rPr lang="en-US" dirty="0"/>
            </a:br>
            <a:r>
              <a:rPr lang="pt-BR" sz="2400"/>
              <a:t> em um limite de octeto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rtl="0">
              <a:buFont typeface="Arial" panose="020B0604020202020204" pitchFamily="34" charset="0"/>
              <a:buChar char="•"/>
            </a:pPr>
            <a:r>
              <a:rPr lang="pt-BR" sz="1600">
                <a:solidFill>
                  <a:srgbClr val="000000"/>
                </a:solidFill>
              </a:rPr>
              <a:t>Na primeira tabela 10.0.0.0/8 é sub-rede usando /16 e na segunda tabela, uma máscara /24.</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3425963230"/>
              </p:ext>
            </p:extLst>
          </p:nvPr>
        </p:nvGraphicFramePr>
        <p:xfrm>
          <a:off x="457200" y="1429384"/>
          <a:ext cx="3870960" cy="35874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rtl="0" fontAlgn="ctr"/>
                      <a:r>
                        <a:rPr lang="pt-BR" sz="1000" b="1">
                          <a:effectLst/>
                        </a:rPr>
                        <a:t>Endereço de sub-rede </a:t>
                      </a:r>
                      <a:br>
                        <a:rPr lang="en-CA" sz="1000" b="1" dirty="0">
                          <a:effectLst/>
                        </a:rPr>
                      </a:br>
                      <a:r>
                        <a:rPr lang="pt-BR" sz="1000" b="0">
                          <a:effectLst/>
                        </a:rPr>
                        <a:t>(256 possíveis sub-redes)</a:t>
                      </a:r>
                    </a:p>
                  </a:txBody>
                  <a:tcPr marL="31750" marR="31750" marT="31750" marB="31750" anchor="ctr"/>
                </a:tc>
                <a:tc>
                  <a:txBody>
                    <a:bodyPr/>
                    <a:lstStyle/>
                    <a:p>
                      <a:pPr algn="l" rtl="0" fontAlgn="ctr"/>
                      <a:r>
                        <a:rPr lang="pt-BR" sz="1000" b="1">
                          <a:effectLst/>
                        </a:rPr>
                        <a:t>Intervalo de hosts </a:t>
                      </a:r>
                      <a:br>
                        <a:rPr lang="en-CA" sz="1000" b="1" dirty="0">
                          <a:effectLst/>
                        </a:rPr>
                      </a:br>
                      <a:r>
                        <a:rPr lang="pt-BR" sz="1000" b="0">
                          <a:effectLst/>
                        </a:rPr>
                        <a:t>(65.534 hosts possíveis por sub-rede)</a:t>
                      </a:r>
                    </a:p>
                  </a:txBody>
                  <a:tcPr marL="31750" marR="31750" marT="31750" marB="31750" anchor="ctr"/>
                </a:tc>
                <a:tc>
                  <a:txBody>
                    <a:bodyPr/>
                    <a:lstStyle/>
                    <a:p>
                      <a:pPr algn="l" rtl="0" fontAlgn="ctr"/>
                      <a:r>
                        <a:rPr lang="pt-BR" sz="1000" b="1">
                          <a:effectLst/>
                        </a:rPr>
                        <a:t>Broadcast</a:t>
                      </a:r>
                    </a:p>
                  </a:txBody>
                  <a:tcPr marL="31750" marR="31750" marT="31750" marB="31750" anchor="ctr"/>
                </a:tc>
                <a:extLst>
                  <a:ext uri="{0D108BD9-81ED-4DB2-BD59-A6C34878D82A}">
                    <a16:rowId xmlns:a16="http://schemas.microsoft.com/office/drawing/2014/main" val="3621925027"/>
                  </a:ext>
                </a:extLst>
              </a:tr>
              <a:tr h="291438">
                <a:tc>
                  <a:txBody>
                    <a:bodyPr/>
                    <a:lstStyle/>
                    <a:p>
                      <a:pPr rtl="0" fontAlgn="ctr"/>
                      <a:r>
                        <a:rPr lang="pt-BR" sz="1000" b="1">
                          <a:effectLst/>
                        </a:rPr>
                        <a:t>10.0</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10.0</a:t>
                      </a:r>
                      <a:r>
                        <a:rPr lang="pt-BR" sz="1000" b="0">
                          <a:effectLst/>
                        </a:rPr>
                        <a:t>.0.1 - </a:t>
                      </a:r>
                      <a:r>
                        <a:rPr lang="pt-BR" sz="1000" b="1">
                          <a:effectLst/>
                        </a:rPr>
                        <a:t>10.0</a:t>
                      </a:r>
                      <a:r>
                        <a:rPr lang="pt-BR" sz="1000" b="0">
                          <a:effectLst/>
                        </a:rPr>
                        <a:t>.255.254 </a:t>
                      </a:r>
                    </a:p>
                  </a:txBody>
                  <a:tcPr marL="31750" marR="31750" marT="31750" marB="31750" anchor="ctr"/>
                </a:tc>
                <a:tc>
                  <a:txBody>
                    <a:bodyPr/>
                    <a:lstStyle/>
                    <a:p>
                      <a:pPr rtl="0" fontAlgn="ctr"/>
                      <a:r>
                        <a:rPr lang="pt-BR" sz="1000" b="1">
                          <a:effectLst/>
                        </a:rPr>
                        <a:t>10.0</a:t>
                      </a:r>
                      <a:r>
                        <a:rPr lang="pt-BR" sz="1000" b="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rtl="0" fontAlgn="ctr"/>
                      <a:r>
                        <a:rPr lang="pt-BR" sz="1000" b="1">
                          <a:effectLst/>
                        </a:rPr>
                        <a:t>10.1.</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10.1</a:t>
                      </a:r>
                      <a:r>
                        <a:rPr lang="pt-BR" sz="1000" b="0">
                          <a:effectLst/>
                        </a:rPr>
                        <a:t>.0.1 - </a:t>
                      </a:r>
                      <a:r>
                        <a:rPr lang="pt-BR" sz="1000" b="1">
                          <a:effectLst/>
                        </a:rPr>
                        <a:t>10.1</a:t>
                      </a:r>
                      <a:r>
                        <a:rPr lang="pt-BR" sz="1000" b="0">
                          <a:effectLst/>
                        </a:rPr>
                        <a:t>.255.254 </a:t>
                      </a:r>
                    </a:p>
                  </a:txBody>
                  <a:tcPr marL="31750" marR="31750" marT="31750" marB="31750" anchor="ctr"/>
                </a:tc>
                <a:tc>
                  <a:txBody>
                    <a:bodyPr/>
                    <a:lstStyle/>
                    <a:p>
                      <a:pPr rtl="0" fontAlgn="ctr"/>
                      <a:r>
                        <a:rPr lang="pt-BR" sz="1000" b="1">
                          <a:effectLst/>
                        </a:rPr>
                        <a:t>10.1</a:t>
                      </a:r>
                      <a:r>
                        <a:rPr lang="pt-BR" sz="1000" b="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rtl="0" fontAlgn="ctr"/>
                      <a:r>
                        <a:rPr lang="pt-BR" sz="1000" b="1">
                          <a:effectLst/>
                        </a:rPr>
                        <a:t>10.2</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10.2</a:t>
                      </a:r>
                      <a:r>
                        <a:rPr lang="pt-BR" sz="1000" b="0">
                          <a:effectLst/>
                        </a:rPr>
                        <a:t>.0.1 - </a:t>
                      </a:r>
                      <a:r>
                        <a:rPr lang="pt-BR" sz="1000" b="1">
                          <a:effectLst/>
                        </a:rPr>
                        <a:t>10.2</a:t>
                      </a:r>
                      <a:r>
                        <a:rPr lang="pt-BR" sz="1000" b="0">
                          <a:effectLst/>
                        </a:rPr>
                        <a:t>.255.254 </a:t>
                      </a:r>
                    </a:p>
                  </a:txBody>
                  <a:tcPr marL="31750" marR="31750" marT="31750" marB="31750" anchor="ctr"/>
                </a:tc>
                <a:tc>
                  <a:txBody>
                    <a:bodyPr/>
                    <a:lstStyle/>
                    <a:p>
                      <a:pPr rtl="0" fontAlgn="ctr"/>
                      <a:r>
                        <a:rPr lang="pt-BR" sz="1000" b="1">
                          <a:effectLst/>
                        </a:rPr>
                        <a:t>10.2</a:t>
                      </a:r>
                      <a:r>
                        <a:rPr lang="pt-BR" sz="1000" b="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rtl="0" fontAlgn="ctr"/>
                      <a:r>
                        <a:rPr lang="pt-BR" sz="1000" b="1">
                          <a:effectLst/>
                        </a:rPr>
                        <a:t>10.3</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10.3</a:t>
                      </a:r>
                      <a:r>
                        <a:rPr lang="pt-BR" sz="1000" b="0">
                          <a:effectLst/>
                        </a:rPr>
                        <a:t>.0.1 - </a:t>
                      </a:r>
                      <a:r>
                        <a:rPr lang="pt-BR" sz="1000" b="1">
                          <a:effectLst/>
                        </a:rPr>
                        <a:t>10.3</a:t>
                      </a:r>
                      <a:r>
                        <a:rPr lang="pt-BR" sz="1000" b="0">
                          <a:effectLst/>
                        </a:rPr>
                        <a:t>.255.254 </a:t>
                      </a:r>
                    </a:p>
                  </a:txBody>
                  <a:tcPr marL="31750" marR="31750" marT="31750" marB="31750" anchor="ctr"/>
                </a:tc>
                <a:tc>
                  <a:txBody>
                    <a:bodyPr/>
                    <a:lstStyle/>
                    <a:p>
                      <a:pPr rtl="0" fontAlgn="ctr"/>
                      <a:r>
                        <a:rPr lang="pt-BR" sz="1000" b="1">
                          <a:effectLst/>
                        </a:rPr>
                        <a:t>10.3</a:t>
                      </a:r>
                      <a:r>
                        <a:rPr lang="pt-BR" sz="1000" b="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rtl="0" fontAlgn="ctr"/>
                      <a:r>
                        <a:rPr lang="pt-BR" sz="1000" b="1">
                          <a:effectLst/>
                        </a:rPr>
                        <a:t>10.4</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10.4</a:t>
                      </a:r>
                      <a:r>
                        <a:rPr lang="pt-BR" sz="1000" b="0">
                          <a:effectLst/>
                        </a:rPr>
                        <a:t>.0.1 - </a:t>
                      </a:r>
                      <a:r>
                        <a:rPr lang="pt-BR" sz="1000" b="1">
                          <a:effectLst/>
                        </a:rPr>
                        <a:t>10.4</a:t>
                      </a:r>
                      <a:r>
                        <a:rPr lang="pt-BR" sz="1000" b="0">
                          <a:effectLst/>
                        </a:rPr>
                        <a:t>.255.254 </a:t>
                      </a:r>
                    </a:p>
                  </a:txBody>
                  <a:tcPr marL="31750" marR="31750" marT="31750" marB="31750" anchor="ctr"/>
                </a:tc>
                <a:tc>
                  <a:txBody>
                    <a:bodyPr/>
                    <a:lstStyle/>
                    <a:p>
                      <a:pPr rtl="0" fontAlgn="ctr"/>
                      <a:r>
                        <a:rPr lang="pt-BR" sz="1000" b="1">
                          <a:effectLst/>
                        </a:rPr>
                        <a:t>10.4</a:t>
                      </a:r>
                      <a:r>
                        <a:rPr lang="pt-BR" sz="1000" b="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rtl="0" fontAlgn="ctr"/>
                      <a:r>
                        <a:rPr lang="pt-BR" sz="1000" b="1">
                          <a:effectLst/>
                        </a:rPr>
                        <a:t>10.5</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10.5</a:t>
                      </a:r>
                      <a:r>
                        <a:rPr lang="pt-BR" sz="1000" b="0">
                          <a:effectLst/>
                        </a:rPr>
                        <a:t>.0.1 - </a:t>
                      </a:r>
                      <a:r>
                        <a:rPr lang="pt-BR" sz="1000" b="1">
                          <a:effectLst/>
                        </a:rPr>
                        <a:t>10.5</a:t>
                      </a:r>
                      <a:r>
                        <a:rPr lang="pt-BR" sz="1000" b="0">
                          <a:effectLst/>
                        </a:rPr>
                        <a:t>.255.254 </a:t>
                      </a:r>
                    </a:p>
                  </a:txBody>
                  <a:tcPr marL="31750" marR="31750" marT="31750" marB="31750" anchor="ctr"/>
                </a:tc>
                <a:tc>
                  <a:txBody>
                    <a:bodyPr/>
                    <a:lstStyle/>
                    <a:p>
                      <a:pPr rtl="0" fontAlgn="ctr"/>
                      <a:r>
                        <a:rPr lang="pt-BR" sz="1000" b="1">
                          <a:effectLst/>
                        </a:rPr>
                        <a:t>10.5</a:t>
                      </a:r>
                      <a:r>
                        <a:rPr lang="pt-BR" sz="1000" b="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rtl="0" fontAlgn="ctr"/>
                      <a:r>
                        <a:rPr lang="pt-BR" sz="1000" b="1">
                          <a:effectLst/>
                        </a:rPr>
                        <a:t>10.6</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10.6</a:t>
                      </a:r>
                      <a:r>
                        <a:rPr lang="pt-BR" sz="1000" b="0">
                          <a:effectLst/>
                        </a:rPr>
                        <a:t>.0.1 - </a:t>
                      </a:r>
                      <a:r>
                        <a:rPr lang="pt-BR" sz="1000" b="1">
                          <a:effectLst/>
                        </a:rPr>
                        <a:t>10.6</a:t>
                      </a:r>
                      <a:r>
                        <a:rPr lang="pt-BR" sz="1000" b="0">
                          <a:effectLst/>
                        </a:rPr>
                        <a:t>.255.254 </a:t>
                      </a:r>
                    </a:p>
                  </a:txBody>
                  <a:tcPr marL="31750" marR="31750" marT="31750" marB="31750" anchor="ctr"/>
                </a:tc>
                <a:tc>
                  <a:txBody>
                    <a:bodyPr/>
                    <a:lstStyle/>
                    <a:p>
                      <a:pPr rtl="0" fontAlgn="ctr"/>
                      <a:r>
                        <a:rPr lang="pt-BR" sz="1000" b="1">
                          <a:effectLst/>
                        </a:rPr>
                        <a:t>10.6</a:t>
                      </a:r>
                      <a:r>
                        <a:rPr lang="pt-BR" sz="1000" b="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rtl="0" fontAlgn="ctr"/>
                      <a:r>
                        <a:rPr lang="pt-BR" sz="1000" b="1">
                          <a:effectLst/>
                        </a:rPr>
                        <a:t>10.7</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10.7</a:t>
                      </a:r>
                      <a:r>
                        <a:rPr lang="pt-BR" sz="1000" b="0">
                          <a:effectLst/>
                        </a:rPr>
                        <a:t>.0.1 - </a:t>
                      </a:r>
                      <a:r>
                        <a:rPr lang="pt-BR" sz="1000" b="1">
                          <a:effectLst/>
                        </a:rPr>
                        <a:t>10.7</a:t>
                      </a:r>
                      <a:r>
                        <a:rPr lang="pt-BR" sz="1000" b="0">
                          <a:effectLst/>
                        </a:rPr>
                        <a:t>.255.254 </a:t>
                      </a:r>
                    </a:p>
                  </a:txBody>
                  <a:tcPr marL="31750" marR="31750" marT="31750" marB="31750" anchor="ctr"/>
                </a:tc>
                <a:tc>
                  <a:txBody>
                    <a:bodyPr/>
                    <a:lstStyle/>
                    <a:p>
                      <a:pPr rtl="0" fontAlgn="ctr"/>
                      <a:r>
                        <a:rPr lang="pt-BR" sz="1000" b="1">
                          <a:effectLst/>
                        </a:rPr>
                        <a:t>10.7</a:t>
                      </a:r>
                      <a:r>
                        <a:rPr lang="pt-BR" sz="1000" b="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rtl="0" fontAlgn="ctr"/>
                      <a:r>
                        <a:rPr lang="pt-BR" sz="1000" b="1">
                          <a:effectLst/>
                        </a:rPr>
                        <a:t>10.255</a:t>
                      </a:r>
                      <a:r>
                        <a:rPr lang="pt-BR" sz="1000" b="0">
                          <a:effectLst/>
                        </a:rPr>
                        <a:t>.0.0</a:t>
                      </a:r>
                      <a:r>
                        <a:rPr lang="pt-BR" sz="1000" b="1">
                          <a:effectLst/>
                        </a:rPr>
                        <a:t>/16</a:t>
                      </a:r>
                    </a:p>
                  </a:txBody>
                  <a:tcPr marL="31750" marR="31750" marT="31750" marB="31750" anchor="ctr"/>
                </a:tc>
                <a:tc>
                  <a:txBody>
                    <a:bodyPr/>
                    <a:lstStyle/>
                    <a:p>
                      <a:pPr rtl="0" fontAlgn="ctr"/>
                      <a:r>
                        <a:rPr lang="pt-BR" sz="1000" b="1">
                          <a:effectLst/>
                        </a:rPr>
                        <a:t>10.255</a:t>
                      </a:r>
                      <a:r>
                        <a:rPr lang="pt-BR" sz="1000" b="0">
                          <a:effectLst/>
                        </a:rPr>
                        <a:t>.0.1 - </a:t>
                      </a:r>
                      <a:r>
                        <a:rPr lang="pt-BR" sz="1000" b="1">
                          <a:effectLst/>
                        </a:rPr>
                        <a:t>10.255</a:t>
                      </a:r>
                      <a:r>
                        <a:rPr lang="pt-BR" sz="1000" b="0">
                          <a:effectLst/>
                        </a:rPr>
                        <a:t>.255.254 </a:t>
                      </a:r>
                    </a:p>
                  </a:txBody>
                  <a:tcPr marL="31750" marR="31750" marT="31750" marB="31750" anchor="ctr"/>
                </a:tc>
                <a:tc>
                  <a:txBody>
                    <a:bodyPr/>
                    <a:lstStyle/>
                    <a:p>
                      <a:pPr rtl="0" fontAlgn="ctr"/>
                      <a:r>
                        <a:rPr lang="pt-BR" sz="1000" b="1">
                          <a:effectLst/>
                        </a:rPr>
                        <a:t>10.255</a:t>
                      </a:r>
                      <a:r>
                        <a:rPr lang="pt-BR" sz="1000" b="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2862104458"/>
              </p:ext>
            </p:extLst>
          </p:nvPr>
        </p:nvGraphicFramePr>
        <p:xfrm>
          <a:off x="4671059" y="1444039"/>
          <a:ext cx="4152901" cy="35880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rtl="0" fontAlgn="ctr"/>
                      <a:r>
                        <a:rPr lang="pt-BR" sz="1000" b="1">
                          <a:effectLst/>
                        </a:rPr>
                        <a:t>Endereço de sub-rede </a:t>
                      </a:r>
                      <a:br>
                        <a:rPr lang="en-CA" sz="1000" b="1" dirty="0">
                          <a:effectLst/>
                        </a:rPr>
                      </a:br>
                      <a:r>
                        <a:rPr lang="pt-BR" sz="1000" b="0">
                          <a:effectLst/>
                        </a:rPr>
                        <a:t>(65.536 sub-redes possíveis)</a:t>
                      </a:r>
                    </a:p>
                  </a:txBody>
                  <a:tcPr marL="31750" marR="31750" marT="31750" marB="31750" anchor="ctr"/>
                </a:tc>
                <a:tc>
                  <a:txBody>
                    <a:bodyPr/>
                    <a:lstStyle/>
                    <a:p>
                      <a:pPr algn="l" rtl="0" fontAlgn="ctr"/>
                      <a:r>
                        <a:rPr lang="pt-BR" sz="1000" b="1">
                          <a:effectLst/>
                        </a:rPr>
                        <a:t>Intervalo de hosts </a:t>
                      </a:r>
                      <a:br>
                        <a:rPr lang="en-CA" sz="1000" b="1" dirty="0">
                          <a:effectLst/>
                        </a:rPr>
                      </a:br>
                      <a:r>
                        <a:rPr lang="pt-BR" sz="1000" b="0">
                          <a:effectLst/>
                        </a:rPr>
                        <a:t>(254 hosts possíveis por sub-rede)</a:t>
                      </a:r>
                    </a:p>
                  </a:txBody>
                  <a:tcPr marL="31750" marR="31750" marT="31750" marB="31750" anchor="ctr"/>
                </a:tc>
                <a:tc>
                  <a:txBody>
                    <a:bodyPr/>
                    <a:lstStyle/>
                    <a:p>
                      <a:pPr algn="l" rtl="0" fontAlgn="ctr"/>
                      <a:r>
                        <a:rPr lang="pt-BR" sz="1000" b="1">
                          <a:effectLst/>
                        </a:rPr>
                        <a:t>Broadcast</a:t>
                      </a:r>
                    </a:p>
                  </a:txBody>
                  <a:tcPr marL="31750" marR="31750" marT="31750" marB="31750" anchor="ctr"/>
                </a:tc>
                <a:extLst>
                  <a:ext uri="{0D108BD9-81ED-4DB2-BD59-A6C34878D82A}">
                    <a16:rowId xmlns:a16="http://schemas.microsoft.com/office/drawing/2014/main" val="3621925027"/>
                  </a:ext>
                </a:extLst>
              </a:tr>
              <a:tr h="242909">
                <a:tc>
                  <a:txBody>
                    <a:bodyPr/>
                    <a:lstStyle/>
                    <a:p>
                      <a:pPr rtl="0" fontAlgn="ctr"/>
                      <a:r>
                        <a:rPr lang="pt-BR" sz="1000" b="1">
                          <a:effectLst/>
                        </a:rPr>
                        <a:t>10.0.0</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10.0.0</a:t>
                      </a:r>
                      <a:r>
                        <a:rPr lang="pt-BR" sz="1000" b="0">
                          <a:effectLst/>
                        </a:rPr>
                        <a:t>.1 - </a:t>
                      </a:r>
                      <a:r>
                        <a:rPr lang="pt-BR" sz="1000" b="1">
                          <a:effectLst/>
                        </a:rPr>
                        <a:t>10.0.0</a:t>
                      </a:r>
                      <a:r>
                        <a:rPr lang="pt-BR" sz="1000" b="0">
                          <a:effectLst/>
                        </a:rPr>
                        <a:t>.254</a:t>
                      </a:r>
                    </a:p>
                  </a:txBody>
                  <a:tcPr marL="31750" marR="31750" marT="31750" marB="31750" anchor="ctr"/>
                </a:tc>
                <a:tc>
                  <a:txBody>
                    <a:bodyPr/>
                    <a:lstStyle/>
                    <a:p>
                      <a:pPr rtl="0" fontAlgn="ctr"/>
                      <a:r>
                        <a:rPr lang="pt-BR" sz="1000" b="1">
                          <a:effectLst/>
                        </a:rPr>
                        <a:t>10.0.0</a:t>
                      </a:r>
                      <a:r>
                        <a:rPr lang="pt-BR" sz="1000" b="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rtl="0" fontAlgn="ctr"/>
                      <a:r>
                        <a:rPr lang="pt-BR" sz="1000" b="1">
                          <a:effectLst/>
                        </a:rPr>
                        <a:t>10.0.1</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10.0.1</a:t>
                      </a:r>
                      <a:r>
                        <a:rPr lang="pt-BR" sz="1000" b="0">
                          <a:effectLst/>
                        </a:rPr>
                        <a:t>.1 - </a:t>
                      </a:r>
                      <a:r>
                        <a:rPr lang="pt-BR" sz="1000" b="1">
                          <a:effectLst/>
                        </a:rPr>
                        <a:t>10.0.1</a:t>
                      </a:r>
                      <a:r>
                        <a:rPr lang="pt-BR" sz="1000" b="0">
                          <a:effectLst/>
                        </a:rPr>
                        <a:t>.254 </a:t>
                      </a:r>
                    </a:p>
                  </a:txBody>
                  <a:tcPr marL="31750" marR="31750" marT="31750" marB="31750" anchor="ctr"/>
                </a:tc>
                <a:tc>
                  <a:txBody>
                    <a:bodyPr/>
                    <a:lstStyle/>
                    <a:p>
                      <a:pPr rtl="0" fontAlgn="ctr"/>
                      <a:r>
                        <a:rPr lang="pt-BR" sz="1000" b="1">
                          <a:effectLst/>
                        </a:rPr>
                        <a:t>10.0.1</a:t>
                      </a:r>
                      <a:r>
                        <a:rPr lang="pt-BR" sz="1000" b="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rtl="0" fontAlgn="ctr"/>
                      <a:r>
                        <a:rPr lang="pt-BR" sz="1000" b="1">
                          <a:effectLst/>
                        </a:rPr>
                        <a:t>10.0.2</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10.0.2</a:t>
                      </a:r>
                      <a:r>
                        <a:rPr lang="pt-BR" sz="1000" b="0">
                          <a:effectLst/>
                        </a:rPr>
                        <a:t>.1 - </a:t>
                      </a:r>
                      <a:r>
                        <a:rPr lang="pt-BR" sz="1000" b="1">
                          <a:effectLst/>
                        </a:rPr>
                        <a:t>10.0.2</a:t>
                      </a:r>
                      <a:r>
                        <a:rPr lang="pt-BR" sz="1000" b="0">
                          <a:effectLst/>
                        </a:rPr>
                        <a:t>.254 </a:t>
                      </a:r>
                    </a:p>
                  </a:txBody>
                  <a:tcPr marL="31750" marR="31750" marT="31750" marB="31750" anchor="ctr"/>
                </a:tc>
                <a:tc>
                  <a:txBody>
                    <a:bodyPr/>
                    <a:lstStyle/>
                    <a:p>
                      <a:pPr rtl="0" fontAlgn="ctr"/>
                      <a:r>
                        <a:rPr lang="pt-BR" sz="1000" b="1">
                          <a:effectLst/>
                        </a:rPr>
                        <a:t>10.0.2</a:t>
                      </a:r>
                      <a:r>
                        <a:rPr lang="pt-BR" sz="1000" b="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rtl="0" fontAlgn="ctr"/>
                      <a:r>
                        <a:rPr lang="pt-BR" sz="1000" b="1">
                          <a:effectLst/>
                        </a:rPr>
                        <a:t>10.0.255</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10.0.255</a:t>
                      </a:r>
                      <a:r>
                        <a:rPr lang="pt-BR" sz="1000" b="0">
                          <a:effectLst/>
                        </a:rPr>
                        <a:t>.1 - </a:t>
                      </a:r>
                      <a:r>
                        <a:rPr lang="pt-BR" sz="1000" b="1">
                          <a:effectLst/>
                        </a:rPr>
                        <a:t>10.0.255</a:t>
                      </a:r>
                      <a:r>
                        <a:rPr lang="pt-BR" sz="1000" b="0">
                          <a:effectLst/>
                        </a:rPr>
                        <a:t>.254 </a:t>
                      </a:r>
                    </a:p>
                  </a:txBody>
                  <a:tcPr marL="31750" marR="31750" marT="31750" marB="31750" anchor="ctr"/>
                </a:tc>
                <a:tc>
                  <a:txBody>
                    <a:bodyPr/>
                    <a:lstStyle/>
                    <a:p>
                      <a:pPr rtl="0" fontAlgn="ctr"/>
                      <a:r>
                        <a:rPr lang="pt-BR" sz="1000" b="1">
                          <a:effectLst/>
                        </a:rPr>
                        <a:t>10.0.255</a:t>
                      </a:r>
                      <a:r>
                        <a:rPr lang="pt-BR" sz="1000" b="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rtl="0" fontAlgn="ctr"/>
                      <a:r>
                        <a:rPr lang="pt-BR" sz="1000" b="1">
                          <a:effectLst/>
                        </a:rPr>
                        <a:t>10.1.0</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10.1.0</a:t>
                      </a:r>
                      <a:r>
                        <a:rPr lang="pt-BR" sz="1000" b="0">
                          <a:effectLst/>
                        </a:rPr>
                        <a:t>.1 - </a:t>
                      </a:r>
                      <a:r>
                        <a:rPr lang="pt-BR" sz="1000" b="1">
                          <a:effectLst/>
                        </a:rPr>
                        <a:t>10.1.0</a:t>
                      </a:r>
                      <a:r>
                        <a:rPr lang="pt-BR" sz="1000" b="0">
                          <a:effectLst/>
                        </a:rPr>
                        <a:t>.254 </a:t>
                      </a:r>
                    </a:p>
                  </a:txBody>
                  <a:tcPr marL="31750" marR="31750" marT="31750" marB="31750" anchor="ctr"/>
                </a:tc>
                <a:tc>
                  <a:txBody>
                    <a:bodyPr/>
                    <a:lstStyle/>
                    <a:p>
                      <a:pPr rtl="0" fontAlgn="ctr"/>
                      <a:r>
                        <a:rPr lang="pt-BR" sz="1000" b="1">
                          <a:effectLst/>
                        </a:rPr>
                        <a:t>10.1.0</a:t>
                      </a:r>
                      <a:r>
                        <a:rPr lang="pt-BR" sz="1000" b="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rtl="0" fontAlgn="ctr"/>
                      <a:r>
                        <a:rPr lang="pt-BR" sz="1000" b="1">
                          <a:effectLst/>
                        </a:rPr>
                        <a:t>10.1.1</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10.1.1</a:t>
                      </a:r>
                      <a:r>
                        <a:rPr lang="pt-BR" sz="1000" b="0">
                          <a:effectLst/>
                        </a:rPr>
                        <a:t>.1 - </a:t>
                      </a:r>
                      <a:r>
                        <a:rPr lang="pt-BR" sz="1000" b="1">
                          <a:effectLst/>
                        </a:rPr>
                        <a:t>10.1.1</a:t>
                      </a:r>
                      <a:r>
                        <a:rPr lang="pt-BR" sz="1000" b="0">
                          <a:effectLst/>
                        </a:rPr>
                        <a:t>.254 </a:t>
                      </a:r>
                    </a:p>
                  </a:txBody>
                  <a:tcPr marL="31750" marR="31750" marT="31750" marB="31750" anchor="ctr"/>
                </a:tc>
                <a:tc>
                  <a:txBody>
                    <a:bodyPr/>
                    <a:lstStyle/>
                    <a:p>
                      <a:pPr rtl="0" fontAlgn="ctr"/>
                      <a:r>
                        <a:rPr lang="pt-BR" sz="1000" b="1">
                          <a:effectLst/>
                        </a:rPr>
                        <a:t>10.1.1</a:t>
                      </a:r>
                      <a:r>
                        <a:rPr lang="pt-BR" sz="1000" b="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rtl="0" fontAlgn="ctr"/>
                      <a:r>
                        <a:rPr lang="pt-BR" sz="1000" b="1">
                          <a:effectLst/>
                        </a:rPr>
                        <a:t>10.1.2</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10.1.2</a:t>
                      </a:r>
                      <a:r>
                        <a:rPr lang="pt-BR" sz="1000" b="0">
                          <a:effectLst/>
                        </a:rPr>
                        <a:t>.1 - </a:t>
                      </a:r>
                      <a:r>
                        <a:rPr lang="pt-BR" sz="1000" b="1">
                          <a:effectLst/>
                        </a:rPr>
                        <a:t>10.1.2</a:t>
                      </a:r>
                      <a:r>
                        <a:rPr lang="pt-BR" sz="1000" b="0">
                          <a:effectLst/>
                        </a:rPr>
                        <a:t>.254 </a:t>
                      </a:r>
                    </a:p>
                  </a:txBody>
                  <a:tcPr marL="31750" marR="31750" marT="31750" marB="31750" anchor="ctr"/>
                </a:tc>
                <a:tc>
                  <a:txBody>
                    <a:bodyPr/>
                    <a:lstStyle/>
                    <a:p>
                      <a:pPr rtl="0" fontAlgn="ctr"/>
                      <a:r>
                        <a:rPr lang="pt-BR" sz="1000" b="1">
                          <a:effectLst/>
                        </a:rPr>
                        <a:t>10.1.2</a:t>
                      </a:r>
                      <a:r>
                        <a:rPr lang="pt-BR" sz="1000" b="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rtl="0" fontAlgn="ctr"/>
                      <a:r>
                        <a:rPr lang="pt-BR" sz="1000" b="1">
                          <a:effectLst/>
                        </a:rPr>
                        <a:t>10.100.0</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10.100.0</a:t>
                      </a:r>
                      <a:r>
                        <a:rPr lang="pt-BR" sz="1000" b="0">
                          <a:effectLst/>
                        </a:rPr>
                        <a:t>.1 - </a:t>
                      </a:r>
                      <a:r>
                        <a:rPr lang="pt-BR" sz="1000" b="1">
                          <a:effectLst/>
                        </a:rPr>
                        <a:t>10.100.0</a:t>
                      </a:r>
                      <a:r>
                        <a:rPr lang="pt-BR" sz="1000" b="0">
                          <a:effectLst/>
                        </a:rPr>
                        <a:t>.254 </a:t>
                      </a:r>
                    </a:p>
                  </a:txBody>
                  <a:tcPr marL="31750" marR="31750" marT="31750" marB="31750" anchor="ctr"/>
                </a:tc>
                <a:tc>
                  <a:txBody>
                    <a:bodyPr/>
                    <a:lstStyle/>
                    <a:p>
                      <a:pPr rtl="0" fontAlgn="ctr"/>
                      <a:r>
                        <a:rPr lang="pt-BR" sz="1000" b="1">
                          <a:effectLst/>
                        </a:rPr>
                        <a:t>10.100.0</a:t>
                      </a:r>
                      <a:r>
                        <a:rPr lang="pt-BR" sz="1000" b="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tc>
                  <a:txBody>
                    <a:bodyPr/>
                    <a:lstStyle/>
                    <a:p>
                      <a:pPr rtl="0" fontAlgn="ctr"/>
                      <a:r>
                        <a:rPr lang="pt-BR" sz="1000" b="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rtl="0" fontAlgn="ctr"/>
                      <a:r>
                        <a:rPr lang="pt-BR" sz="1000" b="1">
                          <a:effectLst/>
                        </a:rPr>
                        <a:t>10.255.255</a:t>
                      </a:r>
                      <a:r>
                        <a:rPr lang="pt-BR" sz="1000" b="0">
                          <a:effectLst/>
                        </a:rPr>
                        <a:t>.0</a:t>
                      </a:r>
                      <a:r>
                        <a:rPr lang="pt-BR" sz="1000" b="1">
                          <a:effectLst/>
                        </a:rPr>
                        <a:t>/24</a:t>
                      </a:r>
                    </a:p>
                  </a:txBody>
                  <a:tcPr marL="31750" marR="31750" marT="31750" marB="31750" anchor="ctr"/>
                </a:tc>
                <a:tc>
                  <a:txBody>
                    <a:bodyPr/>
                    <a:lstStyle/>
                    <a:p>
                      <a:pPr rtl="0" fontAlgn="ctr"/>
                      <a:r>
                        <a:rPr lang="pt-BR" sz="1000" b="1">
                          <a:effectLst/>
                        </a:rPr>
                        <a:t>10.255.255</a:t>
                      </a:r>
                      <a:r>
                        <a:rPr lang="pt-BR" sz="1000" b="0">
                          <a:effectLst/>
                        </a:rPr>
                        <a:t>.1 - </a:t>
                      </a:r>
                      <a:r>
                        <a:rPr lang="pt-BR" sz="1000" b="1">
                          <a:effectLst/>
                        </a:rPr>
                        <a:t>10.2255.255</a:t>
                      </a:r>
                      <a:r>
                        <a:rPr lang="pt-BR" sz="1000" b="0">
                          <a:effectLst/>
                        </a:rPr>
                        <a:t>.254 </a:t>
                      </a:r>
                    </a:p>
                  </a:txBody>
                  <a:tcPr marL="31750" marR="31750" marT="31750" marB="31750" anchor="ctr"/>
                </a:tc>
                <a:tc>
                  <a:txBody>
                    <a:bodyPr/>
                    <a:lstStyle/>
                    <a:p>
                      <a:pPr rtl="0" fontAlgn="ctr"/>
                      <a:r>
                        <a:rPr lang="pt-BR" sz="1000" b="1">
                          <a:effectLst/>
                        </a:rPr>
                        <a:t>10.255.255</a:t>
                      </a:r>
                      <a:r>
                        <a:rPr lang="pt-BR" sz="1000" b="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5762683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uma rede IPv4 </a:t>
            </a:r>
            <a:br>
              <a:rPr lang="en-US" dirty="0"/>
            </a:br>
            <a:r>
              <a:rPr lang="pt-BR" sz="2400"/>
              <a:t>Sub-rede dentro de um limite de octeto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rtl="0">
              <a:buFont typeface="Arial" panose="020B0604020202020204" pitchFamily="34" charset="0"/>
              <a:buChar char="•"/>
            </a:pPr>
            <a:r>
              <a:rPr lang="pt-BR" sz="1600">
                <a:solidFill>
                  <a:srgbClr val="000000"/>
                </a:solidFill>
              </a:rPr>
              <a:t>Consulte a tabela para ver seis maneiras de sub-rede uma rede /24.</a:t>
            </a: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rtl="0" fontAlgn="ctr"/>
                      <a:r>
                        <a:rPr lang="pt-BR" sz="1000" b="1">
                          <a:effectLst/>
                        </a:rPr>
                        <a:t>Comprimento do Prefixo</a:t>
                      </a:r>
                    </a:p>
                  </a:txBody>
                  <a:tcPr marL="31750" marR="31750" marT="31750" marB="31750" anchor="ctr"/>
                </a:tc>
                <a:tc>
                  <a:txBody>
                    <a:bodyPr/>
                    <a:lstStyle/>
                    <a:p>
                      <a:pPr algn="l" rtl="0" fontAlgn="ctr"/>
                      <a:r>
                        <a:rPr lang="pt-BR" sz="1000" b="1">
                          <a:effectLst/>
                        </a:rPr>
                        <a:t>Máscara de sub-rede</a:t>
                      </a:r>
                    </a:p>
                  </a:txBody>
                  <a:tcPr marL="31750" marR="31750" marT="31750" marB="31750" anchor="ctr"/>
                </a:tc>
                <a:tc>
                  <a:txBody>
                    <a:bodyPr/>
                    <a:lstStyle/>
                    <a:p>
                      <a:pPr algn="l" rtl="0" fontAlgn="ctr"/>
                      <a:r>
                        <a:rPr lang="pt-BR" sz="1000" b="1">
                          <a:effectLst/>
                        </a:rPr>
                        <a:t>Máscara de Sub-Rede em Binário</a:t>
                      </a:r>
                      <a:br>
                        <a:rPr lang="en-CA" sz="1000" b="1" dirty="0">
                          <a:effectLst/>
                        </a:rPr>
                      </a:br>
                      <a:r>
                        <a:rPr lang="pt-BR" sz="1000" b="1">
                          <a:effectLst/>
                        </a:rPr>
                        <a:t>(n = rede, h = host)</a:t>
                      </a:r>
                    </a:p>
                  </a:txBody>
                  <a:tcPr marL="31750" marR="31750" marT="31750" marB="31750" anchor="ctr"/>
                </a:tc>
                <a:tc>
                  <a:txBody>
                    <a:bodyPr/>
                    <a:lstStyle/>
                    <a:p>
                      <a:pPr algn="l" rtl="0" fontAlgn="ctr"/>
                      <a:r>
                        <a:rPr lang="pt-BR" sz="1000" b="1">
                          <a:effectLst/>
                        </a:rPr>
                        <a:t>Nº de subredes</a:t>
                      </a:r>
                    </a:p>
                  </a:txBody>
                  <a:tcPr marL="31750" marR="31750" marT="31750" marB="31750" anchor="ctr"/>
                </a:tc>
                <a:tc>
                  <a:txBody>
                    <a:bodyPr/>
                    <a:lstStyle/>
                    <a:p>
                      <a:pPr algn="l" rtl="0" fontAlgn="ctr"/>
                      <a:r>
                        <a:rPr lang="pt-BR" sz="1000" b="1">
                          <a:effectLst/>
                        </a:rPr>
                        <a:t>Nº de hosts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pt-BR" sz="1000" b="0">
                          <a:effectLst/>
                        </a:rPr>
                        <a:t>/25</a:t>
                      </a:r>
                    </a:p>
                  </a:txBody>
                  <a:tcPr marL="31750" marR="31750" marT="31750" marB="31750" anchor="ctr"/>
                </a:tc>
                <a:tc>
                  <a:txBody>
                    <a:bodyPr/>
                    <a:lstStyle/>
                    <a:p>
                      <a:pPr rtl="0" fontAlgn="ctr"/>
                      <a:r>
                        <a:rPr lang="pt-BR" sz="1000" b="0">
                          <a:effectLst/>
                        </a:rPr>
                        <a:t>255.255.255.128</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a:t>
                      </a:r>
                      <a:r>
                        <a:rPr lang="pt-BR" sz="1000" b="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a:t>
                      </a:r>
                      <a:r>
                        <a:rPr lang="pt-B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pt-BR" sz="1000" b="1">
                          <a:effectLst/>
                        </a:rPr>
                        <a:t>2</a:t>
                      </a:r>
                    </a:p>
                  </a:txBody>
                  <a:tcPr marL="31750" marR="31750" marT="31750" marB="31750" anchor="ctr"/>
                </a:tc>
                <a:tc>
                  <a:txBody>
                    <a:bodyPr/>
                    <a:lstStyle/>
                    <a:p>
                      <a:pPr rtl="0" fontAlgn="ctr"/>
                      <a:r>
                        <a:rPr lang="pt-B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pt-BR" sz="1000" b="0">
                          <a:effectLst/>
                        </a:rPr>
                        <a:t>/26</a:t>
                      </a:r>
                    </a:p>
                  </a:txBody>
                  <a:tcPr marL="31750" marR="31750" marT="31750" marB="31750" anchor="ctr"/>
                </a:tc>
                <a:tc>
                  <a:txBody>
                    <a:bodyPr/>
                    <a:lstStyle/>
                    <a:p>
                      <a:pPr rtl="0" fontAlgn="ctr"/>
                      <a:r>
                        <a:rPr lang="pt-BR" sz="1000" b="0">
                          <a:effectLst/>
                        </a:rPr>
                        <a:t>255.255.255.192</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a:t>
                      </a:r>
                      <a:r>
                        <a:rPr lang="pt-BR" sz="1000" b="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a:t>
                      </a:r>
                      <a:r>
                        <a:rPr lang="pt-B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pt-BR" sz="1000" b="1">
                          <a:effectLst/>
                        </a:rPr>
                        <a:t>4</a:t>
                      </a:r>
                    </a:p>
                  </a:txBody>
                  <a:tcPr marL="31750" marR="31750" marT="31750" marB="31750" anchor="ctr"/>
                </a:tc>
                <a:tc>
                  <a:txBody>
                    <a:bodyPr/>
                    <a:lstStyle/>
                    <a:p>
                      <a:pPr rtl="0" fontAlgn="ctr"/>
                      <a:r>
                        <a:rPr lang="pt-B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pt-BR" sz="1000" b="0">
                          <a:effectLst/>
                        </a:rPr>
                        <a:t>/27</a:t>
                      </a:r>
                    </a:p>
                  </a:txBody>
                  <a:tcPr marL="31750" marR="31750" marT="31750" marB="31750" anchor="ctr"/>
                </a:tc>
                <a:tc>
                  <a:txBody>
                    <a:bodyPr/>
                    <a:lstStyle/>
                    <a:p>
                      <a:pPr rtl="0" fontAlgn="ctr"/>
                      <a:r>
                        <a:rPr lang="pt-BR" sz="1000" b="0">
                          <a:effectLst/>
                        </a:rPr>
                        <a:t>255.255.255.224</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a:t>
                      </a:r>
                      <a:r>
                        <a:rPr lang="pt-BR" sz="1000" b="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a:t>
                      </a:r>
                      <a:r>
                        <a:rPr lang="pt-B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pt-BR" sz="1000" b="1">
                          <a:effectLst/>
                        </a:rPr>
                        <a:t>8</a:t>
                      </a:r>
                    </a:p>
                  </a:txBody>
                  <a:tcPr marL="31750" marR="31750" marT="31750" marB="31750" anchor="ctr"/>
                </a:tc>
                <a:tc>
                  <a:txBody>
                    <a:bodyPr/>
                    <a:lstStyle/>
                    <a:p>
                      <a:pPr rtl="0" fontAlgn="ctr"/>
                      <a:r>
                        <a:rPr lang="pt-B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pt-BR" sz="1000" b="0">
                          <a:effectLst/>
                        </a:rPr>
                        <a:t>/28</a:t>
                      </a:r>
                    </a:p>
                  </a:txBody>
                  <a:tcPr marL="31750" marR="31750" marT="31750" marB="31750" anchor="ctr"/>
                </a:tc>
                <a:tc>
                  <a:txBody>
                    <a:bodyPr/>
                    <a:lstStyle/>
                    <a:p>
                      <a:pPr rtl="0" fontAlgn="ctr"/>
                      <a:r>
                        <a:rPr lang="pt-BR" sz="1000" b="0">
                          <a:effectLst/>
                        </a:rPr>
                        <a:t>255.255.255.240</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nnnn</a:t>
                      </a:r>
                      <a:r>
                        <a:rPr lang="pt-BR" sz="1000" b="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1111</a:t>
                      </a:r>
                      <a:r>
                        <a:rPr lang="pt-B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pt-BR" sz="1000" b="1">
                          <a:effectLst/>
                        </a:rPr>
                        <a:t>16</a:t>
                      </a:r>
                    </a:p>
                  </a:txBody>
                  <a:tcPr marL="31750" marR="31750" marT="31750" marB="31750" anchor="ctr"/>
                </a:tc>
                <a:tc>
                  <a:txBody>
                    <a:bodyPr/>
                    <a:lstStyle/>
                    <a:p>
                      <a:pPr rtl="0" fontAlgn="ctr"/>
                      <a:r>
                        <a:rPr lang="pt-B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pt-BR" sz="1000" b="0">
                          <a:effectLst/>
                        </a:rPr>
                        <a:t>/29</a:t>
                      </a:r>
                    </a:p>
                  </a:txBody>
                  <a:tcPr marL="31750" marR="31750" marT="31750" marB="31750" anchor="ctr"/>
                </a:tc>
                <a:tc>
                  <a:txBody>
                    <a:bodyPr/>
                    <a:lstStyle/>
                    <a:p>
                      <a:pPr rtl="0" fontAlgn="ctr"/>
                      <a:r>
                        <a:rPr lang="pt-BR" sz="1000" b="0">
                          <a:effectLst/>
                        </a:rPr>
                        <a:t>255.255.255.248</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nnnnn</a:t>
                      </a:r>
                      <a:r>
                        <a:rPr lang="pt-BR" sz="1000" b="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11111</a:t>
                      </a:r>
                      <a:r>
                        <a:rPr lang="pt-B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pt-BR" sz="1000" b="1">
                          <a:effectLst/>
                        </a:rPr>
                        <a:t>32</a:t>
                      </a:r>
                    </a:p>
                  </a:txBody>
                  <a:tcPr marL="31750" marR="31750" marT="31750" marB="31750" anchor="ctr"/>
                </a:tc>
                <a:tc>
                  <a:txBody>
                    <a:bodyPr/>
                    <a:lstStyle/>
                    <a:p>
                      <a:pPr rtl="0" fontAlgn="ctr"/>
                      <a:r>
                        <a:rPr lang="pt-B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pt-BR" sz="1000" b="0">
                          <a:effectLst/>
                        </a:rPr>
                        <a:t>/30</a:t>
                      </a:r>
                    </a:p>
                  </a:txBody>
                  <a:tcPr marL="31750" marR="31750" marT="31750" marB="31750" anchor="ctr"/>
                </a:tc>
                <a:tc>
                  <a:txBody>
                    <a:bodyPr/>
                    <a:lstStyle/>
                    <a:p>
                      <a:pPr rtl="0" fontAlgn="ctr"/>
                      <a:r>
                        <a:rPr lang="pt-BR" sz="1000" b="0">
                          <a:effectLst/>
                        </a:rPr>
                        <a:t>255.255.255.252</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nnnnnn</a:t>
                      </a:r>
                      <a:r>
                        <a:rPr lang="pt-BR" sz="1000" b="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111111</a:t>
                      </a:r>
                      <a:r>
                        <a:rPr lang="pt-B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pt-BR" sz="1000" b="1">
                          <a:effectLst/>
                        </a:rPr>
                        <a:t>64</a:t>
                      </a:r>
                    </a:p>
                  </a:txBody>
                  <a:tcPr marL="31750" marR="31750" marT="31750" marB="31750" anchor="ctr"/>
                </a:tc>
                <a:tc>
                  <a:txBody>
                    <a:bodyPr/>
                    <a:lstStyle/>
                    <a:p>
                      <a:pPr rtl="0" fontAlgn="ctr"/>
                      <a:r>
                        <a:rPr lang="pt-BR" sz="1000" b="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de uma Rede IPv4</a:t>
            </a:r>
            <a:br>
              <a:rPr lang="en-US" dirty="0"/>
            </a:br>
            <a:r>
              <a:rPr lang="pt-BR" sz="2400"/>
              <a:t>Video - A máscara de sub-rede</a:t>
            </a:r>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pt-BR" sz="1600">
                <a:solidFill>
                  <a:srgbClr val="000000"/>
                </a:solidFill>
              </a:rPr>
              <a:t>Este vídeo irá demonstrar o processo de sub-redes.</a:t>
            </a: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de uma Rede IPv4</a:t>
            </a:r>
            <a:br>
              <a:rPr lang="en-US" dirty="0"/>
            </a:br>
            <a:r>
              <a:rPr lang="pt-BR" sz="2400"/>
              <a:t>Video - Sub-rede com o Número Mágico</a:t>
            </a:r>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pt-BR" sz="1600">
                <a:solidFill>
                  <a:srgbClr val="000000"/>
                </a:solidFill>
              </a:rPr>
              <a:t>Este vídeo demonstrará sub-redes com o número mágico.</a:t>
            </a: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a:t>
            </a:r>
            <a:r>
              <a:rPr lang="pt-BR" sz="2400"/>
              <a:t>rastreador depacotes de rede IPv4 — sub-rede uma rede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pt-BR" sz="1600">
                <a:solidFill>
                  <a:srgbClr val="000000"/>
                </a:solidFill>
              </a:rPr>
              <a:t>Neste Packet Tracer, você fará o seguinte: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Projetar um esquema de sub-rede de rede IPv4</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Configurar os Dispositivos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Testar e Solucionar Problemas da Rede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11.6 Sub-rede uma Barra 16 e um Prefixo de Barra 8</a:t>
            </a: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uma barra 16 e um prefixo de barra 8</a:t>
            </a:r>
            <a:br>
              <a:rPr lang="en-US" dirty="0"/>
            </a:br>
            <a:r>
              <a:rPr lang="pt-BR" sz="2400"/>
              <a:t>Criar sub-redes com um prefixo de barra 16</a:t>
            </a:r>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rtl="0">
              <a:buFont typeface="Arial" panose="020B0604020202020204" pitchFamily="34" charset="0"/>
              <a:buChar char="•"/>
            </a:pPr>
            <a:r>
              <a:rPr lang="pt-BR" sz="1600">
                <a:solidFill>
                  <a:srgbClr val="000000"/>
                </a:solidFill>
              </a:rPr>
              <a:t>A tabela destaca todos os cenários possíveis para a sub-rede de um prefixo /16.</a:t>
            </a: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61010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rtl="0" fontAlgn="ctr"/>
                      <a:r>
                        <a:rPr lang="pt-BR" sz="800" b="1">
                          <a:effectLst/>
                        </a:rPr>
                        <a:t>Comprimento do Prefixo</a:t>
                      </a:r>
                    </a:p>
                  </a:txBody>
                  <a:tcPr marL="31750" marR="31750" marT="31750" marB="31750" anchor="ctr"/>
                </a:tc>
                <a:tc>
                  <a:txBody>
                    <a:bodyPr/>
                    <a:lstStyle/>
                    <a:p>
                      <a:pPr algn="l" rtl="0" fontAlgn="ctr"/>
                      <a:r>
                        <a:rPr lang="pt-BR" sz="800" b="1">
                          <a:effectLst/>
                        </a:rPr>
                        <a:t>Máscara de sub-rede</a:t>
                      </a:r>
                    </a:p>
                  </a:txBody>
                  <a:tcPr marL="31750" marR="31750" marT="31750" marB="31750" anchor="ctr"/>
                </a:tc>
                <a:tc>
                  <a:txBody>
                    <a:bodyPr/>
                    <a:lstStyle/>
                    <a:p>
                      <a:pPr algn="l" rtl="0" fontAlgn="ctr"/>
                      <a:r>
                        <a:rPr lang="pt-BR" sz="800" b="1">
                          <a:effectLst/>
                        </a:rPr>
                        <a:t>Endereço de rede (n = rede, h = host)</a:t>
                      </a:r>
                    </a:p>
                  </a:txBody>
                  <a:tcPr marL="31750" marR="31750" marT="31750" marB="31750" anchor="ctr"/>
                </a:tc>
                <a:tc>
                  <a:txBody>
                    <a:bodyPr/>
                    <a:lstStyle/>
                    <a:p>
                      <a:pPr algn="l" rtl="0" fontAlgn="ctr"/>
                      <a:r>
                        <a:rPr lang="pt-BR" sz="800" b="1">
                          <a:effectLst/>
                        </a:rPr>
                        <a:t>Nº de subredes</a:t>
                      </a:r>
                    </a:p>
                  </a:txBody>
                  <a:tcPr marL="31750" marR="31750" marT="31750" marB="31750" anchor="ctr"/>
                </a:tc>
                <a:tc>
                  <a:txBody>
                    <a:bodyPr/>
                    <a:lstStyle/>
                    <a:p>
                      <a:pPr algn="l" rtl="0" fontAlgn="ctr"/>
                      <a:r>
                        <a:rPr lang="pt-BR" sz="800" b="1">
                          <a:effectLst/>
                        </a:rPr>
                        <a:t>Nº de hosts</a:t>
                      </a:r>
                    </a:p>
                  </a:txBody>
                  <a:tcPr marL="31750" marR="31750" marT="31750" marB="31750" anchor="ctr"/>
                </a:tc>
                <a:extLst>
                  <a:ext uri="{0D108BD9-81ED-4DB2-BD59-A6C34878D82A}">
                    <a16:rowId xmlns:a16="http://schemas.microsoft.com/office/drawing/2014/main" val="334953287"/>
                  </a:ext>
                </a:extLst>
              </a:tr>
              <a:tr h="264506">
                <a:tc>
                  <a:txBody>
                    <a:bodyPr/>
                    <a:lstStyle/>
                    <a:p>
                      <a:pPr rtl="0" fontAlgn="ctr"/>
                      <a:r>
                        <a:rPr lang="pt-BR" sz="800" b="0">
                          <a:effectLst/>
                        </a:rPr>
                        <a:t>/17</a:t>
                      </a:r>
                    </a:p>
                  </a:txBody>
                  <a:tcPr marL="31750" marR="31750" marT="31750" marB="31750" anchor="ctr"/>
                </a:tc>
                <a:tc>
                  <a:txBody>
                    <a:bodyPr/>
                    <a:lstStyle/>
                    <a:p>
                      <a:pPr rtl="0" fontAlgn="ctr"/>
                      <a:r>
                        <a:rPr lang="pt-BR" sz="800" b="0">
                          <a:effectLst/>
                        </a:rPr>
                        <a:t>255.255.</a:t>
                      </a:r>
                      <a:r>
                        <a:rPr lang="pt-BR" sz="800" b="1">
                          <a:effectLst/>
                        </a:rPr>
                        <a:t>128</a:t>
                      </a:r>
                      <a:r>
                        <a:rPr lang="pt-BR" sz="800" b="0">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nnnnnnnn.nnnnnnnn.</a:t>
                      </a:r>
                      <a:r>
                        <a:rPr lang="pt-BR" sz="800" b="1">
                          <a:effectLst/>
                          <a:latin typeface="Courier New" panose="02070309020205020404" pitchFamily="49" charset="0"/>
                          <a:cs typeface="Courier New" panose="02070309020205020404" pitchFamily="49" charset="0"/>
                        </a:rPr>
                        <a:t>n</a:t>
                      </a:r>
                      <a:r>
                        <a:rPr lang="pt-BR" sz="800" b="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11111111.11111111.</a:t>
                      </a:r>
                      <a:r>
                        <a:rPr lang="pt-BR" sz="800" b="1">
                          <a:effectLst/>
                          <a:latin typeface="Courier New" panose="02070309020205020404" pitchFamily="49" charset="0"/>
                          <a:cs typeface="Courier New" panose="02070309020205020404" pitchFamily="49" charset="0"/>
                        </a:rPr>
                        <a:t>1</a:t>
                      </a:r>
                      <a:r>
                        <a:rPr lang="pt-BR" sz="800" b="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rtl="0" fontAlgn="ctr"/>
                      <a:r>
                        <a:rPr lang="pt-BR" sz="800" b="1">
                          <a:effectLst/>
                        </a:rPr>
                        <a:t>2</a:t>
                      </a:r>
                    </a:p>
                  </a:txBody>
                  <a:tcPr marL="31750" marR="31750" marT="31750" marB="31750" anchor="ctr"/>
                </a:tc>
                <a:tc>
                  <a:txBody>
                    <a:bodyPr/>
                    <a:lstStyle/>
                    <a:p>
                      <a:pPr rtl="0" fontAlgn="ctr"/>
                      <a:r>
                        <a:rPr lang="pt-BR" sz="800" b="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rtl="0" fontAlgn="ctr"/>
                      <a:r>
                        <a:rPr lang="pt-BR" sz="800" b="0">
                          <a:effectLst/>
                        </a:rPr>
                        <a:t>/18</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192</a:t>
                      </a:r>
                      <a:r>
                        <a:rPr lang="pt-BR" sz="800" b="0">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a:t>
                      </a:r>
                      <a:r>
                        <a:rPr lang="pt-BR" sz="800" b="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a:t>
                      </a:r>
                      <a:r>
                        <a:rPr lang="pt-BR" sz="800" b="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rtl="0" fontAlgn="ctr"/>
                      <a:r>
                        <a:rPr lang="pt-BR" sz="800" b="1">
                          <a:effectLst/>
                        </a:rPr>
                        <a:t>4</a:t>
                      </a:r>
                    </a:p>
                  </a:txBody>
                  <a:tcPr marL="31750" marR="31750" marT="31750" marB="31750" anchor="ctr"/>
                </a:tc>
                <a:tc>
                  <a:txBody>
                    <a:bodyPr/>
                    <a:lstStyle/>
                    <a:p>
                      <a:pPr rtl="0" fontAlgn="ctr"/>
                      <a:r>
                        <a:rPr lang="pt-BR" sz="800" b="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rtl="0" fontAlgn="ctr"/>
                      <a:r>
                        <a:rPr lang="pt-BR" sz="800" b="0">
                          <a:effectLst/>
                        </a:rPr>
                        <a:t>/19</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224</a:t>
                      </a:r>
                      <a:r>
                        <a:rPr lang="pt-BR" sz="800" b="0">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a:t>
                      </a:r>
                      <a:r>
                        <a:rPr lang="pt-BR" sz="800" b="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a:t>
                      </a:r>
                      <a:r>
                        <a:rPr lang="pt-BR" sz="800" b="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rtl="0" fontAlgn="ctr"/>
                      <a:r>
                        <a:rPr lang="pt-BR" sz="800" b="1">
                          <a:effectLst/>
                        </a:rPr>
                        <a:t>8</a:t>
                      </a:r>
                    </a:p>
                  </a:txBody>
                  <a:tcPr marL="31750" marR="31750" marT="31750" marB="31750" anchor="ctr"/>
                </a:tc>
                <a:tc>
                  <a:txBody>
                    <a:bodyPr/>
                    <a:lstStyle/>
                    <a:p>
                      <a:pPr rtl="0" fontAlgn="ctr"/>
                      <a:r>
                        <a:rPr lang="pt-BR" sz="800" b="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rtl="0" fontAlgn="ctr"/>
                      <a:r>
                        <a:rPr lang="pt-BR" sz="800" b="0">
                          <a:effectLst/>
                        </a:rPr>
                        <a:t>/20</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240</a:t>
                      </a:r>
                      <a:r>
                        <a:rPr lang="pt-BR" sz="800" b="0">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a:t>
                      </a:r>
                      <a:r>
                        <a:rPr lang="pt-BR" sz="800" b="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a:t>
                      </a:r>
                      <a:r>
                        <a:rPr lang="pt-BR" sz="800" b="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rtl="0" fontAlgn="ctr"/>
                      <a:r>
                        <a:rPr lang="pt-BR" sz="800" b="1">
                          <a:effectLst/>
                        </a:rPr>
                        <a:t>16</a:t>
                      </a:r>
                    </a:p>
                  </a:txBody>
                  <a:tcPr marL="31750" marR="31750" marT="31750" marB="31750" anchor="ctr"/>
                </a:tc>
                <a:tc>
                  <a:txBody>
                    <a:bodyPr/>
                    <a:lstStyle/>
                    <a:p>
                      <a:pPr rtl="0" fontAlgn="ctr"/>
                      <a:r>
                        <a:rPr lang="pt-BR" sz="800" b="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rtl="0" fontAlgn="ctr"/>
                      <a:r>
                        <a:rPr lang="pt-BR" sz="800" b="0">
                          <a:effectLst/>
                        </a:rPr>
                        <a:t>/21</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248</a:t>
                      </a:r>
                      <a:r>
                        <a:rPr lang="pt-BR" sz="800" b="0">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a:t>
                      </a:r>
                      <a:r>
                        <a:rPr lang="pt-BR" sz="800" b="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a:t>
                      </a:r>
                      <a:r>
                        <a:rPr lang="pt-BR" sz="800" b="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rtl="0" fontAlgn="ctr"/>
                      <a:r>
                        <a:rPr lang="pt-BR" sz="800" b="1">
                          <a:effectLst/>
                        </a:rPr>
                        <a:t>32</a:t>
                      </a:r>
                    </a:p>
                  </a:txBody>
                  <a:tcPr marL="31750" marR="31750" marT="31750" marB="31750" anchor="ctr"/>
                </a:tc>
                <a:tc>
                  <a:txBody>
                    <a:bodyPr/>
                    <a:lstStyle/>
                    <a:p>
                      <a:pPr rtl="0" fontAlgn="ctr"/>
                      <a:r>
                        <a:rPr lang="pt-BR" sz="800" b="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rtl="0" fontAlgn="ctr"/>
                      <a:r>
                        <a:rPr lang="pt-BR" sz="800" b="0">
                          <a:effectLst/>
                        </a:rPr>
                        <a:t>/22</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252</a:t>
                      </a:r>
                      <a:r>
                        <a:rPr lang="pt-BR" sz="800" b="0">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a:t>
                      </a:r>
                      <a:r>
                        <a:rPr lang="pt-BR" sz="800" b="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a:t>
                      </a:r>
                      <a:r>
                        <a:rPr lang="pt-BR" sz="800" b="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rtl="0" fontAlgn="ctr"/>
                      <a:r>
                        <a:rPr lang="pt-BR" sz="800" b="1">
                          <a:effectLst/>
                        </a:rPr>
                        <a:t>64</a:t>
                      </a:r>
                    </a:p>
                  </a:txBody>
                  <a:tcPr marL="31750" marR="31750" marT="31750" marB="31750" anchor="ctr"/>
                </a:tc>
                <a:tc>
                  <a:txBody>
                    <a:bodyPr/>
                    <a:lstStyle/>
                    <a:p>
                      <a:pPr rtl="0" fontAlgn="ctr"/>
                      <a:r>
                        <a:rPr lang="pt-BR" sz="800" b="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rtl="0" fontAlgn="ctr"/>
                      <a:r>
                        <a:rPr lang="pt-BR" sz="800" b="0">
                          <a:effectLst/>
                        </a:rPr>
                        <a:t>/23</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254</a:t>
                      </a:r>
                      <a:r>
                        <a:rPr lang="pt-BR" sz="800" b="0">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a:t>
                      </a:r>
                      <a:r>
                        <a:rPr lang="pt-BR" sz="800" b="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a:t>
                      </a:r>
                      <a:r>
                        <a:rPr lang="pt-BR" sz="800" b="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rtl="0" fontAlgn="ctr"/>
                      <a:r>
                        <a:rPr lang="pt-BR" sz="800" b="1">
                          <a:effectLst/>
                        </a:rPr>
                        <a:t>128</a:t>
                      </a:r>
                    </a:p>
                  </a:txBody>
                  <a:tcPr marL="31750" marR="31750" marT="31750" marB="31750" anchor="ctr"/>
                </a:tc>
                <a:tc>
                  <a:txBody>
                    <a:bodyPr/>
                    <a:lstStyle/>
                    <a:p>
                      <a:pPr rtl="0" fontAlgn="ctr"/>
                      <a:r>
                        <a:rPr lang="pt-BR" sz="800" b="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rtl="0" fontAlgn="ctr"/>
                      <a:r>
                        <a:rPr lang="pt-BR" sz="800" b="0">
                          <a:effectLst/>
                        </a:rPr>
                        <a:t>/24</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255</a:t>
                      </a:r>
                      <a:r>
                        <a:rPr lang="pt-BR" sz="800" b="0">
                          <a:effectLst/>
                        </a:rPr>
                        <a:t>.</a:t>
                      </a:r>
                      <a:r>
                        <a:rPr lang="pt-BR" sz="800" b="1">
                          <a:effectLst/>
                        </a:rPr>
                        <a:t>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nnnnnnnn</a:t>
                      </a:r>
                      <a:r>
                        <a:rPr lang="pt-BR" sz="800" b="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11111111</a:t>
                      </a:r>
                      <a:r>
                        <a:rPr lang="pt-BR" sz="800" b="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rtl="0" fontAlgn="ctr"/>
                      <a:r>
                        <a:rPr lang="pt-BR" sz="800" b="1">
                          <a:effectLst/>
                        </a:rPr>
                        <a:t>256</a:t>
                      </a:r>
                    </a:p>
                  </a:txBody>
                  <a:tcPr marL="31750" marR="31750" marT="31750" marB="31750" anchor="ctr"/>
                </a:tc>
                <a:tc>
                  <a:txBody>
                    <a:bodyPr/>
                    <a:lstStyle/>
                    <a:p>
                      <a:pPr rtl="0" fontAlgn="ctr"/>
                      <a:r>
                        <a:rPr lang="pt-BR" sz="800" b="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rtl="0" fontAlgn="ctr"/>
                      <a:r>
                        <a:rPr lang="pt-BR" sz="800" b="0">
                          <a:effectLst/>
                        </a:rPr>
                        <a:t>/25</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255</a:t>
                      </a:r>
                      <a:r>
                        <a:rPr lang="pt-BR" sz="800" b="0">
                          <a:effectLst/>
                        </a:rPr>
                        <a:t>.</a:t>
                      </a:r>
                      <a:r>
                        <a:rPr lang="pt-BR" sz="800" b="1">
                          <a:effectLst/>
                        </a:rPr>
                        <a:t>128</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nnnnnnn.n</a:t>
                      </a:r>
                      <a:r>
                        <a:rPr lang="pt-BR" sz="800" b="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11111111.1</a:t>
                      </a:r>
                      <a:r>
                        <a:rPr lang="pt-BR" sz="8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pt-BR" sz="800" b="1">
                          <a:effectLst/>
                        </a:rPr>
                        <a:t>512</a:t>
                      </a:r>
                    </a:p>
                  </a:txBody>
                  <a:tcPr marL="31750" marR="31750" marT="31750" marB="31750" anchor="ctr"/>
                </a:tc>
                <a:tc>
                  <a:txBody>
                    <a:bodyPr/>
                    <a:lstStyle/>
                    <a:p>
                      <a:pPr rtl="0" fontAlgn="ctr"/>
                      <a:r>
                        <a:rPr lang="pt-BR" sz="800" b="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rtl="0" fontAlgn="ctr"/>
                      <a:r>
                        <a:rPr lang="pt-BR" sz="800" b="0">
                          <a:effectLst/>
                        </a:rPr>
                        <a:t>/26</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255</a:t>
                      </a:r>
                      <a:r>
                        <a:rPr lang="pt-BR" sz="800" b="0">
                          <a:effectLst/>
                        </a:rPr>
                        <a:t>.</a:t>
                      </a:r>
                      <a:r>
                        <a:rPr lang="pt-BR" sz="800" b="1">
                          <a:effectLst/>
                        </a:rPr>
                        <a:t>192</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nnnnnnnn.nn</a:t>
                      </a:r>
                      <a:r>
                        <a:rPr lang="pt-BR" sz="800" b="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11111111.11</a:t>
                      </a:r>
                      <a:r>
                        <a:rPr lang="pt-BR" sz="8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pt-BR" sz="800" b="1">
                          <a:effectLst/>
                        </a:rPr>
                        <a:t>1024</a:t>
                      </a:r>
                    </a:p>
                  </a:txBody>
                  <a:tcPr marL="31750" marR="31750" marT="31750" marB="31750" anchor="ctr"/>
                </a:tc>
                <a:tc>
                  <a:txBody>
                    <a:bodyPr/>
                    <a:lstStyle/>
                    <a:p>
                      <a:pPr rtl="0" fontAlgn="ctr"/>
                      <a:r>
                        <a:rPr lang="pt-BR" sz="800" b="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rtl="0" fontAlgn="ctr"/>
                      <a:r>
                        <a:rPr lang="pt-BR" sz="800" b="0">
                          <a:effectLst/>
                        </a:rPr>
                        <a:t>/27</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255</a:t>
                      </a:r>
                      <a:r>
                        <a:rPr lang="pt-BR" sz="800" b="0">
                          <a:effectLst/>
                        </a:rPr>
                        <a:t>.</a:t>
                      </a:r>
                      <a:r>
                        <a:rPr lang="pt-BR" sz="800" b="1">
                          <a:effectLst/>
                        </a:rPr>
                        <a:t>224</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nnnnnnnn.nnn</a:t>
                      </a:r>
                      <a:r>
                        <a:rPr lang="pt-BR" sz="800" b="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11111111.111</a:t>
                      </a:r>
                      <a:r>
                        <a:rPr lang="pt-BR" sz="8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pt-BR" sz="800" b="1">
                          <a:effectLst/>
                        </a:rPr>
                        <a:t>2048</a:t>
                      </a:r>
                    </a:p>
                  </a:txBody>
                  <a:tcPr marL="31750" marR="31750" marT="31750" marB="31750" anchor="ctr"/>
                </a:tc>
                <a:tc>
                  <a:txBody>
                    <a:bodyPr/>
                    <a:lstStyle/>
                    <a:p>
                      <a:pPr rtl="0" fontAlgn="ctr"/>
                      <a:r>
                        <a:rPr lang="pt-BR" sz="800" b="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rtl="0" fontAlgn="ctr"/>
                      <a:r>
                        <a:rPr lang="pt-BR" sz="800" b="0">
                          <a:effectLst/>
                        </a:rPr>
                        <a:t>/28</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.255. </a:t>
                      </a:r>
                      <a:r>
                        <a:rPr lang="pt-BR" sz="800" b="1">
                          <a:effectLst/>
                        </a:rPr>
                        <a:t>240</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nnnnnnnn.nnnn</a:t>
                      </a:r>
                      <a:r>
                        <a:rPr lang="pt-BR" sz="800" b="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11111111.1111</a:t>
                      </a:r>
                      <a:r>
                        <a:rPr lang="pt-BR" sz="8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pt-BR" sz="800" b="1">
                          <a:effectLst/>
                        </a:rPr>
                        <a:t>4096</a:t>
                      </a:r>
                    </a:p>
                  </a:txBody>
                  <a:tcPr marL="31750" marR="31750" marT="31750" marB="31750" anchor="ctr"/>
                </a:tc>
                <a:tc>
                  <a:txBody>
                    <a:bodyPr/>
                    <a:lstStyle/>
                    <a:p>
                      <a:pPr rtl="0" fontAlgn="ctr"/>
                      <a:r>
                        <a:rPr lang="pt-BR" sz="800" b="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rtl="0" fontAlgn="ctr"/>
                      <a:r>
                        <a:rPr lang="pt-BR" sz="800" b="0">
                          <a:effectLst/>
                        </a:rPr>
                        <a:t>/29</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255</a:t>
                      </a:r>
                      <a:r>
                        <a:rPr lang="pt-BR" sz="800" b="0">
                          <a:effectLst/>
                        </a:rPr>
                        <a:t>.</a:t>
                      </a:r>
                      <a:r>
                        <a:rPr lang="pt-BR" sz="800" b="1">
                          <a:effectLst/>
                        </a:rPr>
                        <a:t>248</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nnnnnnnn.nnnnn</a:t>
                      </a:r>
                      <a:r>
                        <a:rPr lang="pt-BR" sz="800" b="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11111111.11111</a:t>
                      </a:r>
                      <a:r>
                        <a:rPr lang="pt-BR" sz="8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pt-BR" sz="800" b="1">
                          <a:effectLst/>
                        </a:rPr>
                        <a:t>8192</a:t>
                      </a:r>
                    </a:p>
                  </a:txBody>
                  <a:tcPr marL="31750" marR="31750" marT="31750" marB="31750" anchor="ctr"/>
                </a:tc>
                <a:tc>
                  <a:txBody>
                    <a:bodyPr/>
                    <a:lstStyle/>
                    <a:p>
                      <a:pPr rtl="0" fontAlgn="ctr"/>
                      <a:r>
                        <a:rPr lang="pt-BR" sz="800" b="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rtl="0" fontAlgn="ctr"/>
                      <a:r>
                        <a:rPr lang="pt-BR" sz="800" b="0">
                          <a:effectLst/>
                        </a:rPr>
                        <a:t>/30</a:t>
                      </a:r>
                    </a:p>
                  </a:txBody>
                  <a:tcPr marL="31750" marR="31750" marT="31750" marB="31750" anchor="ctr"/>
                </a:tc>
                <a:tc>
                  <a:txBody>
                    <a:bodyPr/>
                    <a:lstStyle/>
                    <a:p>
                      <a:pPr rtl="0" fontAlgn="ctr"/>
                      <a:r>
                        <a:rPr lang="pt-BR" sz="800" b="0">
                          <a:effectLst/>
                        </a:rPr>
                        <a:t>255.255.</a:t>
                      </a:r>
                      <a:r>
                        <a:rPr lang="pt-BR" sz="800" b="1" kern="1200">
                          <a:solidFill>
                            <a:schemeClr val="dk1"/>
                          </a:solidFill>
                          <a:effectLst/>
                          <a:latin typeface="+mn-lt"/>
                          <a:ea typeface="+mn-ea"/>
                          <a:cs typeface="+mn-cs"/>
                        </a:rPr>
                        <a:t>255.</a:t>
                      </a:r>
                      <a:r>
                        <a:rPr lang="pt-BR" sz="800" b="1">
                          <a:effectLst/>
                        </a:rPr>
                        <a:t>252</a:t>
                      </a:r>
                    </a:p>
                  </a:txBody>
                  <a:tcPr marL="31750" marR="31750" marT="31750" marB="31750" anchor="ctr"/>
                </a:tc>
                <a:tc>
                  <a:txBody>
                    <a:bodyPr/>
                    <a:lstStyle/>
                    <a:p>
                      <a:pPr rtl="0" fontAlgn="ctr"/>
                      <a:r>
                        <a:rPr lang="pt-BR" sz="800" b="0">
                          <a:effectLst/>
                          <a:latin typeface="Courier New" panose="02070309020205020404" pitchFamily="49" charset="0"/>
                          <a:cs typeface="Courier New" panose="02070309020205020404" pitchFamily="49" charset="0"/>
                        </a:rPr>
                        <a:t>nnnnnnnn.nnnnnnn. </a:t>
                      </a:r>
                      <a:r>
                        <a:rPr lang="pt-BR" sz="800" b="1">
                          <a:effectLst/>
                          <a:latin typeface="Courier New" panose="02070309020205020404" pitchFamily="49" charset="0"/>
                          <a:cs typeface="Courier New" panose="02070309020205020404" pitchFamily="49" charset="0"/>
                        </a:rPr>
                        <a:t>nnnnnnnn.nnnnnn</a:t>
                      </a:r>
                      <a:r>
                        <a:rPr lang="pt-BR" sz="800" b="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pt-BR" sz="800" b="0">
                          <a:effectLst/>
                          <a:latin typeface="Courier New" panose="02070309020205020404" pitchFamily="49" charset="0"/>
                          <a:cs typeface="Courier New" panose="02070309020205020404" pitchFamily="49" charset="0"/>
                        </a:rPr>
                        <a:t>11111111.111111.</a:t>
                      </a:r>
                      <a:r>
                        <a:rPr lang="pt-BR" sz="800" b="1">
                          <a:effectLst/>
                          <a:latin typeface="Courier New" panose="02070309020205020404" pitchFamily="49" charset="0"/>
                          <a:cs typeface="Courier New" panose="02070309020205020404" pitchFamily="49" charset="0"/>
                        </a:rPr>
                        <a:t>11111111.1111</a:t>
                      </a:r>
                      <a:r>
                        <a:rPr lang="pt-BR" sz="8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pt-BR" sz="800" b="1">
                          <a:effectLst/>
                        </a:rPr>
                        <a:t>16384</a:t>
                      </a:r>
                    </a:p>
                  </a:txBody>
                  <a:tcPr marL="31750" marR="31750" marT="31750" marB="31750" anchor="ctr"/>
                </a:tc>
                <a:tc>
                  <a:txBody>
                    <a:bodyPr/>
                    <a:lstStyle/>
                    <a:p>
                      <a:pPr rtl="0" fontAlgn="ctr"/>
                      <a:r>
                        <a:rPr lang="pt-BR" sz="800" b="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uma barra 16 e um prefixo de barra 8</a:t>
            </a:r>
            <a:br>
              <a:rPr lang="en-US" dirty="0"/>
            </a:br>
            <a:r>
              <a:rPr lang="pt-BR" sz="2400"/>
              <a:t>Criar 100 sub-redes com um prefixo de barra 16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rtl="0"/>
            <a:r>
              <a:rPr lang="pt-BR" sz="1600">
                <a:solidFill>
                  <a:srgbClr val="000000"/>
                </a:solidFill>
              </a:rPr>
              <a:t>Considere uma empresa grande que precise de pelo menos 100 sub-redes e tenha escolhido o endereço privado 172.16.0.0/16 como endereço da rede interna.</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A figura exibe o número de sub-redes que podem ser criadas ao emprestar bits do terceiro e do quarto octeto. </a:t>
            </a:r>
          </a:p>
          <a:p>
            <a:pPr marL="342900" indent="-342900" algn="l" rtl="0">
              <a:buFont typeface="Arial" panose="020B0604020202020204" pitchFamily="34" charset="0"/>
              <a:buChar char="•"/>
            </a:pPr>
            <a:r>
              <a:rPr lang="pt-BR" sz="1600">
                <a:solidFill>
                  <a:srgbClr val="000000"/>
                </a:solidFill>
              </a:rPr>
              <a:t>Observe que agora existem até 14 bits de host que podem ser emprestados (ou seja, os últimos dois bits não podem ser emprestados).</a:t>
            </a:r>
          </a:p>
          <a:p>
            <a:pPr marL="342900" indent="-342900" algn="l">
              <a:buFont typeface="Arial" panose="020B0604020202020204" pitchFamily="34" charset="0"/>
              <a:buChar char="•"/>
            </a:pPr>
            <a:endParaRPr lang="en-CA" sz="1600" dirty="0">
              <a:solidFill>
                <a:srgbClr val="000000"/>
              </a:solidFill>
            </a:endParaRPr>
          </a:p>
          <a:p>
            <a:pPr marL="0" indent="0" algn="l" rtl="0"/>
            <a:r>
              <a:rPr lang="pt-BR" sz="1600">
                <a:solidFill>
                  <a:srgbClr val="000000"/>
                </a:solidFill>
              </a:rPr>
              <a:t>Para satisfazer o requisito de 100 sub-redes para a empresa, 7 bits (ou seja, 2</a:t>
            </a:r>
            <a:r>
              <a:rPr lang="pt-BR" sz="1600" baseline="30000">
                <a:solidFill>
                  <a:srgbClr val="000000"/>
                </a:solidFill>
              </a:rPr>
              <a:t>7</a:t>
            </a:r>
            <a:r>
              <a:rPr lang="pt-BR" sz="1600">
                <a:solidFill>
                  <a:srgbClr val="000000"/>
                </a:solidFill>
              </a:rPr>
              <a:t> = 128 sub-redes) precisariam ser emprestados (para um total de 128 sub-redes).</a:t>
            </a: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uma barra 16 e um prefixo de barra 8</a:t>
            </a:r>
            <a:br>
              <a:rPr lang="en-US" dirty="0"/>
            </a:br>
            <a:r>
              <a:rPr lang="pt-BR" sz="2400"/>
              <a:t>Criar 1000 sub-redes com um prefixo de barra 8</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rtl="0"/>
            <a:r>
              <a:rPr lang="pt-BR" sz="1600">
                <a:solidFill>
                  <a:srgbClr val="000000"/>
                </a:solidFill>
              </a:rPr>
              <a:t>Considere um pequeno ISP que requer 1000 sub-redes para seus clientes usando o endereço de rede 10.0.0.0/8, o que significa que há 8 bits na parte da rede e 24 bits de host disponíveis para empréstimo para sub-redes. </a:t>
            </a:r>
          </a:p>
          <a:p>
            <a:pPr marL="342900" indent="-342900" algn="l" rtl="0">
              <a:buFont typeface="Arial" panose="020B0604020202020204" pitchFamily="34" charset="0"/>
              <a:buChar char="•"/>
            </a:pPr>
            <a:r>
              <a:rPr lang="pt-BR" sz="1400">
                <a:solidFill>
                  <a:srgbClr val="000000"/>
                </a:solidFill>
              </a:rPr>
              <a:t>A figura exibe o número de sub-redes que podem ser criadas ao emprestar bits do segundo e terceiro. </a:t>
            </a:r>
          </a:p>
          <a:p>
            <a:pPr marL="342900" indent="-342900" algn="l" rtl="0">
              <a:buFont typeface="Arial" panose="020B0604020202020204" pitchFamily="34" charset="0"/>
              <a:buChar char="•"/>
            </a:pPr>
            <a:r>
              <a:rPr lang="pt-BR" sz="1400">
                <a:solidFill>
                  <a:srgbClr val="000000"/>
                </a:solidFill>
              </a:rPr>
              <a:t>Observe que há agora até 22 bits de host que podem ser emprestados (ou seja, os últimos dois bits não podem ser emprestados).</a:t>
            </a:r>
          </a:p>
          <a:p>
            <a:pPr marL="342900" indent="-342900" algn="l">
              <a:buFont typeface="Arial" panose="020B0604020202020204" pitchFamily="34" charset="0"/>
              <a:buChar char="•"/>
            </a:pPr>
            <a:endParaRPr lang="en-CA" sz="1600" dirty="0">
              <a:solidFill>
                <a:srgbClr val="000000"/>
              </a:solidFill>
            </a:endParaRPr>
          </a:p>
          <a:p>
            <a:pPr marL="0" indent="0" algn="l" rtl="0"/>
            <a:r>
              <a:rPr lang="pt-BR" sz="1600">
                <a:solidFill>
                  <a:srgbClr val="000000"/>
                </a:solidFill>
              </a:rPr>
              <a:t>Para satisfazer o requisito de 1000 sub-redes para a empresa, 10 bits (ou seja, 2</a:t>
            </a:r>
            <a:r>
              <a:rPr lang="pt-BR" sz="1600" baseline="30000">
                <a:solidFill>
                  <a:srgbClr val="000000"/>
                </a:solidFill>
              </a:rPr>
              <a:t>10</a:t>
            </a:r>
            <a:r>
              <a:rPr lang="pt-BR" sz="1600">
                <a:solidFill>
                  <a:srgbClr val="000000"/>
                </a:solidFill>
              </a:rPr>
              <a:t>= 1024 sub-redes) precisariam ser emprestados (para um total de 128 sub-redes)</a:t>
            </a: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a:t>
            </a:r>
            <a:br>
              <a:rPr lang="en-US" dirty="0"/>
            </a:br>
            <a:r>
              <a:rPr lang="pt-BR" sz="2400"/>
              <a:t>vídeo de barra 16 e um prefixo de barra 8 — sub-rede em vários octetos</a:t>
            </a:r>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Este vídeo demonstrará a criação de sub-redes em vários octetos.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um laboratório de barra 16 e um</a:t>
            </a:r>
            <a:br>
              <a:rPr lang="en-US" dirty="0"/>
            </a:br>
            <a:r>
              <a:rPr lang="pt-BR" sz="2400"/>
              <a:t>laboratório de prefixo de barra 8 — Calcular sub-redes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pt-BR" sz="1600">
                <a:solidFill>
                  <a:srgbClr val="000000"/>
                </a:solidFill>
              </a:rPr>
              <a:t>Neste laboratório, você cumprirá os seguintes objetivos: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Parte 1: Determinar a Divisão de Endereços IPv4 em Sub-Redes</a:t>
            </a:r>
          </a:p>
          <a:p>
            <a:pPr marL="342900" indent="-342900" algn="l" rtl="0">
              <a:buFont typeface="Arial" panose="020B0604020202020204" pitchFamily="34" charset="0"/>
              <a:buChar char="•"/>
            </a:pPr>
            <a:r>
              <a:rPr lang="pt-BR" sz="1600">
                <a:solidFill>
                  <a:srgbClr val="000000"/>
                </a:solidFill>
              </a:rPr>
              <a:t>Parte 2: Calcular a Divisão de Endereços IPv4 em Sub-Redes</a:t>
            </a: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a:t>Check Your Understanding activities </a:t>
            </a:r>
            <a:r>
              <a:rPr lang="pt-BR" b="1" i="1"/>
              <a:t>do not </a:t>
            </a:r>
            <a:r>
              <a:rPr lang="pt-BR"/>
              <a:t>affect student grades.</a:t>
            </a:r>
          </a:p>
          <a:p>
            <a:pPr rtl="0">
              <a:spcBef>
                <a:spcPct val="30000"/>
              </a:spcBef>
              <a:buFont typeface="Arial" panose="020B0604020202020204" pitchFamily="34" charset="0"/>
              <a:buChar char="•"/>
            </a:pPr>
            <a:r>
              <a:rPr lang="pt-B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11.7 Sub-rede para atender aos requisitos</a:t>
            </a: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638564" cy="731837"/>
          </a:xfrm>
        </p:spPr>
        <p:txBody>
          <a:bodyPr/>
          <a:lstStyle/>
          <a:p>
            <a:pPr rtl="0"/>
            <a:r>
              <a:rPr lang="pt-BR" sz="1600"/>
              <a:t>Sub-rede para atender aos requisitos</a:t>
            </a:r>
            <a:br>
              <a:rPr lang="en-US" dirty="0"/>
            </a:br>
            <a:r>
              <a:rPr lang="pt-BR" sz="2400"/>
              <a:t>Sub-rede Privada versus Espaço de Endereços IPv4 Público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rtl="0"/>
            <a:r>
              <a:rPr lang="pt-BR" sz="1600">
                <a:solidFill>
                  <a:srgbClr val="000000"/>
                </a:solidFill>
              </a:rPr>
              <a:t>As redes corporativas terão:</a:t>
            </a:r>
          </a:p>
          <a:p>
            <a:pPr marL="342900" indent="-342900" algn="l" rtl="0">
              <a:buFont typeface="Arial" panose="020B0604020202020204" pitchFamily="34" charset="0"/>
              <a:buChar char="•"/>
            </a:pPr>
            <a:r>
              <a:rPr lang="pt-BR" sz="1600">
                <a:solidFill>
                  <a:srgbClr val="000000"/>
                </a:solidFill>
              </a:rPr>
              <a:t>Intranet - rede interna de uma empresa normalmente usando endereços IPv4 privados.</a:t>
            </a:r>
          </a:p>
          <a:p>
            <a:pPr marL="342900" indent="-342900" algn="l" rtl="0">
              <a:buFont typeface="Arial" panose="020B0604020202020204" pitchFamily="34" charset="0"/>
              <a:buChar char="•"/>
            </a:pPr>
            <a:r>
              <a:rPr lang="pt-BR" sz="1600">
                <a:solidFill>
                  <a:srgbClr val="000000"/>
                </a:solidFill>
              </a:rPr>
              <a:t>DMZ — A empresas que enfrentam servidores de internet. Os dispositivos na DMZ usam endereços IPv4 públicos.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Uma empresa poderia usar o 10.0.0.0/8 e sub-rede no limite de rede /16 ou /24. </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Os dispositivos DMZ teriam que ser configurados com endereços IP públicos.</a:t>
            </a: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para atender aos requisitos</a:t>
            </a:r>
            <a:br>
              <a:rPr lang="en-US" dirty="0"/>
            </a:br>
            <a:r>
              <a:rPr lang="pt-BR" sz="2000"/>
              <a:t>Minimizar endereços IPv4 de host não utilizados e maximizar sub-redes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rtl="0"/>
            <a:r>
              <a:rPr lang="pt-BR" sz="1600">
                <a:solidFill>
                  <a:srgbClr val="000000"/>
                </a:solidFill>
              </a:rPr>
              <a:t>Há duas considerações no planejamento de sub-redes: </a:t>
            </a:r>
          </a:p>
          <a:p>
            <a:pPr marL="342900" indent="-342900" algn="l" rtl="0">
              <a:buFont typeface="Arial" panose="020B0604020202020204" pitchFamily="34" charset="0"/>
              <a:buChar char="•"/>
            </a:pPr>
            <a:r>
              <a:rPr lang="pt-BR" sz="1600">
                <a:solidFill>
                  <a:srgbClr val="000000"/>
                </a:solidFill>
              </a:rPr>
              <a:t>O número de endereços de host necessários para cada rede </a:t>
            </a:r>
          </a:p>
          <a:p>
            <a:pPr marL="342900" indent="-342900" algn="l" rtl="0">
              <a:buFont typeface="Arial" panose="020B0604020202020204" pitchFamily="34" charset="0"/>
              <a:buChar char="•"/>
            </a:pPr>
            <a:r>
              <a:rPr lang="pt-BR" sz="1600">
                <a:solidFill>
                  <a:srgbClr val="000000"/>
                </a:solidFill>
              </a:rPr>
              <a:t>O número de sub-redes individuais necessárias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rtl="0" fontAlgn="ctr"/>
                      <a:r>
                        <a:rPr lang="pt-BR" sz="1000" b="1">
                          <a:effectLst/>
                        </a:rPr>
                        <a:t>Comprimento do Prefixo</a:t>
                      </a:r>
                    </a:p>
                  </a:txBody>
                  <a:tcPr marL="31750" marR="31750" marT="31750" marB="31750" anchor="ctr"/>
                </a:tc>
                <a:tc>
                  <a:txBody>
                    <a:bodyPr/>
                    <a:lstStyle/>
                    <a:p>
                      <a:pPr algn="l" rtl="0" fontAlgn="ctr"/>
                      <a:r>
                        <a:rPr lang="pt-BR" sz="1000" b="1">
                          <a:effectLst/>
                        </a:rPr>
                        <a:t>Máscara de sub-rede</a:t>
                      </a:r>
                    </a:p>
                  </a:txBody>
                  <a:tcPr marL="31750" marR="31750" marT="31750" marB="31750" anchor="ctr"/>
                </a:tc>
                <a:tc>
                  <a:txBody>
                    <a:bodyPr/>
                    <a:lstStyle/>
                    <a:p>
                      <a:pPr algn="l" rtl="0" fontAlgn="ctr"/>
                      <a:r>
                        <a:rPr lang="pt-BR" sz="1000" b="1">
                          <a:effectLst/>
                        </a:rPr>
                        <a:t>Máscara de Sub-Rede em Binário</a:t>
                      </a:r>
                      <a:br>
                        <a:rPr lang="en-CA" sz="1000" b="1" dirty="0">
                          <a:effectLst/>
                        </a:rPr>
                      </a:br>
                      <a:r>
                        <a:rPr lang="pt-BR" sz="1000" b="1">
                          <a:effectLst/>
                        </a:rPr>
                        <a:t>(n = rede, h = host)</a:t>
                      </a:r>
                    </a:p>
                  </a:txBody>
                  <a:tcPr marL="31750" marR="31750" marT="31750" marB="31750" anchor="ctr"/>
                </a:tc>
                <a:tc>
                  <a:txBody>
                    <a:bodyPr/>
                    <a:lstStyle/>
                    <a:p>
                      <a:pPr algn="l" rtl="0" fontAlgn="ctr"/>
                      <a:r>
                        <a:rPr lang="pt-BR" sz="1000" b="1">
                          <a:effectLst/>
                        </a:rPr>
                        <a:t>Nº de subredes</a:t>
                      </a:r>
                    </a:p>
                  </a:txBody>
                  <a:tcPr marL="31750" marR="31750" marT="31750" marB="31750" anchor="ctr"/>
                </a:tc>
                <a:tc>
                  <a:txBody>
                    <a:bodyPr/>
                    <a:lstStyle/>
                    <a:p>
                      <a:pPr algn="l" rtl="0" fontAlgn="ctr"/>
                      <a:r>
                        <a:rPr lang="pt-BR" sz="1000" b="1">
                          <a:effectLst/>
                        </a:rPr>
                        <a:t>Nº de hosts</a:t>
                      </a:r>
                    </a:p>
                  </a:txBody>
                  <a:tcPr marL="31750" marR="31750" marT="31750" marB="31750" anchor="ctr"/>
                </a:tc>
                <a:extLst>
                  <a:ext uri="{0D108BD9-81ED-4DB2-BD59-A6C34878D82A}">
                    <a16:rowId xmlns:a16="http://schemas.microsoft.com/office/drawing/2014/main" val="2275849055"/>
                  </a:ext>
                </a:extLst>
              </a:tr>
              <a:tr h="370840">
                <a:tc>
                  <a:txBody>
                    <a:bodyPr/>
                    <a:lstStyle/>
                    <a:p>
                      <a:pPr rtl="0" fontAlgn="ctr"/>
                      <a:r>
                        <a:rPr lang="pt-BR" sz="1000" b="0">
                          <a:effectLst/>
                        </a:rPr>
                        <a:t>/25</a:t>
                      </a:r>
                    </a:p>
                  </a:txBody>
                  <a:tcPr marL="31750" marR="31750" marT="31750" marB="31750" anchor="ctr"/>
                </a:tc>
                <a:tc>
                  <a:txBody>
                    <a:bodyPr/>
                    <a:lstStyle/>
                    <a:p>
                      <a:pPr rtl="0" fontAlgn="ctr"/>
                      <a:r>
                        <a:rPr lang="pt-BR" sz="1000" b="0">
                          <a:effectLst/>
                        </a:rPr>
                        <a:t>255.255.255.128</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a:t>
                      </a:r>
                      <a:r>
                        <a:rPr lang="pt-BR" sz="1000" b="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a:t>
                      </a:r>
                      <a:r>
                        <a:rPr lang="pt-BR" sz="1000" b="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rtl="0" fontAlgn="ctr"/>
                      <a:r>
                        <a:rPr lang="pt-BR" sz="1000" b="1">
                          <a:effectLst/>
                        </a:rPr>
                        <a:t>2</a:t>
                      </a:r>
                    </a:p>
                  </a:txBody>
                  <a:tcPr marL="31750" marR="31750" marT="31750" marB="31750" anchor="ctr"/>
                </a:tc>
                <a:tc>
                  <a:txBody>
                    <a:bodyPr/>
                    <a:lstStyle/>
                    <a:p>
                      <a:pPr rtl="0" fontAlgn="ctr"/>
                      <a:r>
                        <a:rPr lang="pt-BR" sz="1000" b="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rtl="0" fontAlgn="ctr"/>
                      <a:r>
                        <a:rPr lang="pt-BR" sz="1000" b="0">
                          <a:effectLst/>
                        </a:rPr>
                        <a:t>/26</a:t>
                      </a:r>
                    </a:p>
                  </a:txBody>
                  <a:tcPr marL="31750" marR="31750" marT="31750" marB="31750" anchor="ctr"/>
                </a:tc>
                <a:tc>
                  <a:txBody>
                    <a:bodyPr/>
                    <a:lstStyle/>
                    <a:p>
                      <a:pPr rtl="0" fontAlgn="ctr"/>
                      <a:r>
                        <a:rPr lang="pt-BR" sz="1000" b="0">
                          <a:effectLst/>
                        </a:rPr>
                        <a:t>255.255.255.192</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a:t>
                      </a:r>
                      <a:r>
                        <a:rPr lang="pt-BR" sz="1000" b="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a:t>
                      </a:r>
                      <a:r>
                        <a:rPr lang="pt-BR" sz="1000" b="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rtl="0" fontAlgn="ctr"/>
                      <a:r>
                        <a:rPr lang="pt-BR" sz="1000" b="1">
                          <a:effectLst/>
                        </a:rPr>
                        <a:t>4</a:t>
                      </a:r>
                    </a:p>
                  </a:txBody>
                  <a:tcPr marL="31750" marR="31750" marT="31750" marB="31750" anchor="ctr"/>
                </a:tc>
                <a:tc>
                  <a:txBody>
                    <a:bodyPr/>
                    <a:lstStyle/>
                    <a:p>
                      <a:pPr rtl="0" fontAlgn="ctr"/>
                      <a:r>
                        <a:rPr lang="pt-BR" sz="1000" b="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rtl="0" fontAlgn="ctr"/>
                      <a:r>
                        <a:rPr lang="pt-BR" sz="1000" b="0">
                          <a:effectLst/>
                        </a:rPr>
                        <a:t>/27</a:t>
                      </a:r>
                    </a:p>
                  </a:txBody>
                  <a:tcPr marL="31750" marR="31750" marT="31750" marB="31750" anchor="ctr"/>
                </a:tc>
                <a:tc>
                  <a:txBody>
                    <a:bodyPr/>
                    <a:lstStyle/>
                    <a:p>
                      <a:pPr rtl="0" fontAlgn="ctr"/>
                      <a:r>
                        <a:rPr lang="pt-BR" sz="1000" b="0">
                          <a:effectLst/>
                        </a:rPr>
                        <a:t>255.255.255.224</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a:t>
                      </a:r>
                      <a:r>
                        <a:rPr lang="pt-BR" sz="1000" b="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a:t>
                      </a:r>
                      <a:r>
                        <a:rPr lang="pt-BR" sz="1000" b="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rtl="0" fontAlgn="ctr"/>
                      <a:r>
                        <a:rPr lang="pt-BR" sz="1000" b="1">
                          <a:effectLst/>
                        </a:rPr>
                        <a:t>8</a:t>
                      </a:r>
                    </a:p>
                  </a:txBody>
                  <a:tcPr marL="31750" marR="31750" marT="31750" marB="31750" anchor="ctr"/>
                </a:tc>
                <a:tc>
                  <a:txBody>
                    <a:bodyPr/>
                    <a:lstStyle/>
                    <a:p>
                      <a:pPr rtl="0" fontAlgn="ctr"/>
                      <a:r>
                        <a:rPr lang="pt-BR" sz="1000" b="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rtl="0" fontAlgn="ctr"/>
                      <a:r>
                        <a:rPr lang="pt-BR" sz="1000" b="0">
                          <a:effectLst/>
                        </a:rPr>
                        <a:t>/28</a:t>
                      </a:r>
                    </a:p>
                  </a:txBody>
                  <a:tcPr marL="31750" marR="31750" marT="31750" marB="31750" anchor="ctr"/>
                </a:tc>
                <a:tc>
                  <a:txBody>
                    <a:bodyPr/>
                    <a:lstStyle/>
                    <a:p>
                      <a:pPr rtl="0" fontAlgn="ctr"/>
                      <a:r>
                        <a:rPr lang="pt-BR" sz="1000" b="0">
                          <a:effectLst/>
                        </a:rPr>
                        <a:t>255.255.255.240</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nnnn</a:t>
                      </a:r>
                      <a:r>
                        <a:rPr lang="pt-BR" sz="1000" b="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1111</a:t>
                      </a:r>
                      <a:r>
                        <a:rPr lang="pt-BR" sz="1000" b="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rtl="0" fontAlgn="ctr"/>
                      <a:r>
                        <a:rPr lang="pt-BR" sz="1000" b="1">
                          <a:effectLst/>
                        </a:rPr>
                        <a:t>16</a:t>
                      </a:r>
                    </a:p>
                  </a:txBody>
                  <a:tcPr marL="31750" marR="31750" marT="31750" marB="31750" anchor="ctr"/>
                </a:tc>
                <a:tc>
                  <a:txBody>
                    <a:bodyPr/>
                    <a:lstStyle/>
                    <a:p>
                      <a:pPr rtl="0" fontAlgn="ctr"/>
                      <a:r>
                        <a:rPr lang="pt-BR" sz="1000" b="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rtl="0" fontAlgn="ctr"/>
                      <a:r>
                        <a:rPr lang="pt-BR" sz="1000" b="0">
                          <a:effectLst/>
                        </a:rPr>
                        <a:t>/29</a:t>
                      </a:r>
                    </a:p>
                  </a:txBody>
                  <a:tcPr marL="31750" marR="31750" marT="31750" marB="31750" anchor="ctr"/>
                </a:tc>
                <a:tc>
                  <a:txBody>
                    <a:bodyPr/>
                    <a:lstStyle/>
                    <a:p>
                      <a:pPr rtl="0" fontAlgn="ctr"/>
                      <a:r>
                        <a:rPr lang="pt-BR" sz="1000" b="0">
                          <a:effectLst/>
                        </a:rPr>
                        <a:t>255.255.255.248</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nnnnn</a:t>
                      </a:r>
                      <a:r>
                        <a:rPr lang="pt-BR" sz="1000" b="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11111</a:t>
                      </a:r>
                      <a:r>
                        <a:rPr lang="pt-BR" sz="1000" b="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rtl="0" fontAlgn="ctr"/>
                      <a:r>
                        <a:rPr lang="pt-BR" sz="1000" b="1">
                          <a:effectLst/>
                        </a:rPr>
                        <a:t>32</a:t>
                      </a:r>
                    </a:p>
                  </a:txBody>
                  <a:tcPr marL="31750" marR="31750" marT="31750" marB="31750" anchor="ctr"/>
                </a:tc>
                <a:tc>
                  <a:txBody>
                    <a:bodyPr/>
                    <a:lstStyle/>
                    <a:p>
                      <a:pPr rtl="0" fontAlgn="ctr"/>
                      <a:r>
                        <a:rPr lang="pt-BR" sz="1000" b="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rtl="0" fontAlgn="ctr"/>
                      <a:r>
                        <a:rPr lang="pt-BR" sz="1000" b="0">
                          <a:effectLst/>
                        </a:rPr>
                        <a:t>/30</a:t>
                      </a:r>
                    </a:p>
                  </a:txBody>
                  <a:tcPr marL="31750" marR="31750" marT="31750" marB="31750" anchor="ctr"/>
                </a:tc>
                <a:tc>
                  <a:txBody>
                    <a:bodyPr/>
                    <a:lstStyle/>
                    <a:p>
                      <a:pPr rtl="0" fontAlgn="ctr"/>
                      <a:r>
                        <a:rPr lang="pt-BR" sz="1000" b="0">
                          <a:effectLst/>
                        </a:rPr>
                        <a:t>255.255.255.252</a:t>
                      </a:r>
                    </a:p>
                  </a:txBody>
                  <a:tcPr marL="31750" marR="31750" marT="31750" marB="31750" anchor="ctr"/>
                </a:tc>
                <a:tc>
                  <a:txBody>
                    <a:bodyPr/>
                    <a:lstStyle/>
                    <a:p>
                      <a:pPr rtl="0" fontAlgn="ctr"/>
                      <a:r>
                        <a:rPr lang="pt-BR" sz="1000" b="0">
                          <a:effectLst/>
                          <a:latin typeface="Courier New" panose="02070309020205020404" pitchFamily="49" charset="0"/>
                          <a:cs typeface="Courier New" panose="02070309020205020404" pitchFamily="49" charset="0"/>
                        </a:rPr>
                        <a:t>nnnnnnnn.nnnnnnnn.nnnnnnnn.</a:t>
                      </a:r>
                      <a:r>
                        <a:rPr lang="pt-BR" sz="1000" b="1">
                          <a:effectLst/>
                          <a:latin typeface="Courier New" panose="02070309020205020404" pitchFamily="49" charset="0"/>
                          <a:cs typeface="Courier New" panose="02070309020205020404" pitchFamily="49" charset="0"/>
                        </a:rPr>
                        <a:t>nnnnnn</a:t>
                      </a:r>
                      <a:r>
                        <a:rPr lang="pt-BR" sz="1000" b="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pt-BR" sz="1000" b="0">
                          <a:effectLst/>
                          <a:latin typeface="Courier New" panose="02070309020205020404" pitchFamily="49" charset="0"/>
                          <a:cs typeface="Courier New" panose="02070309020205020404" pitchFamily="49" charset="0"/>
                        </a:rPr>
                        <a:t>11111111.11111111.11111111.</a:t>
                      </a:r>
                      <a:r>
                        <a:rPr lang="pt-BR" sz="1000" b="1">
                          <a:effectLst/>
                          <a:latin typeface="Courier New" panose="02070309020205020404" pitchFamily="49" charset="0"/>
                          <a:cs typeface="Courier New" panose="02070309020205020404" pitchFamily="49" charset="0"/>
                        </a:rPr>
                        <a:t>111111</a:t>
                      </a:r>
                      <a:r>
                        <a:rPr lang="pt-BR" sz="1000" b="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rtl="0" fontAlgn="ctr"/>
                      <a:r>
                        <a:rPr lang="pt-BR" sz="1000" b="1">
                          <a:effectLst/>
                        </a:rPr>
                        <a:t>64</a:t>
                      </a:r>
                    </a:p>
                  </a:txBody>
                  <a:tcPr marL="31750" marR="31750" marT="31750" marB="31750" anchor="ctr"/>
                </a:tc>
                <a:tc>
                  <a:txBody>
                    <a:bodyPr/>
                    <a:lstStyle/>
                    <a:p>
                      <a:pPr rtl="0" fontAlgn="ctr"/>
                      <a:r>
                        <a:rPr lang="pt-BR" sz="1000" b="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430107" y="1289515"/>
            <a:ext cx="1106073" cy="617132"/>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5222044" y="1605408"/>
            <a:ext cx="1606197"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Exemplo de sub-rede para atender aos requisitos: sub-rede IPv4 eficiente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rtl="0">
              <a:buFont typeface="Arial" panose="020B0604020202020204" pitchFamily="34" charset="0"/>
              <a:buChar char="•"/>
            </a:pPr>
            <a:r>
              <a:rPr lang="pt-BR" sz="1600">
                <a:solidFill>
                  <a:srgbClr val="000000"/>
                </a:solidFill>
              </a:rPr>
              <a:t>Neste exemplo, a sede corporativa recebeu um endereço de rede pública 172.16.0.0/22 (10 bits de host) por seu ISP, fornecendo 1.022 endereços de host.</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Existem cinco sites e, portanto, cinco conexões de internet, o que significa que a organização requer 10 sub-redes com a maior sub-rede requer 40 endereços.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Ele alocou 10 sub-redes com uma máscara de sub-rede /26 (ou seja, 255.255.255.192).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Sub-rede para atender aos requisitos do </a:t>
            </a:r>
            <a:br>
              <a:rPr lang="en-US" dirty="0"/>
            </a:br>
            <a:r>
              <a:rPr lang="pt-BR" sz="2400"/>
              <a:t>Packet Tracer - Cenário de sub-rede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pt-BR" sz="1600">
                <a:solidFill>
                  <a:srgbClr val="000000"/>
                </a:solidFill>
              </a:rPr>
              <a:t>Neste Packet Tracer, você pode executar o seguinte: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Projetar um Esquema de Endereçamento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Parte 2: Atribuir Endereços IP a Dispositivos e Verificar a Conectividade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11.8 VLSM</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Vídeo VLSM — Noções básicas do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pt-BR" sz="1600">
                <a:solidFill>
                  <a:srgbClr val="000000"/>
                </a:solidFill>
              </a:rPr>
              <a:t>Este vídeo explicará as noções básicas do VLSM.</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VLSM</a:t>
            </a:r>
            <a:br>
              <a:rPr lang="en-US" dirty="0"/>
            </a:br>
            <a:r>
              <a:rPr lang="pt-BR" sz="2400"/>
              <a:t>Video - Exemplo de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rtl="0">
              <a:buFont typeface="Arial" panose="020B0604020202020204" pitchFamily="34" charset="0"/>
              <a:buChar char="•"/>
            </a:pPr>
            <a:r>
              <a:rPr lang="pt-BR" sz="1600">
                <a:solidFill>
                  <a:srgbClr val="000000"/>
                </a:solidFill>
              </a:rPr>
              <a:t>Este vídeo demonstrará a criação de sub-redes específicas para as necessidades da rede.</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Conservação deendereços IPv4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rtl="0"/>
            <a:r>
              <a:rPr lang="pt-BR" sz="1600">
                <a:solidFill>
                  <a:srgbClr val="000000"/>
                </a:solidFill>
              </a:rPr>
              <a:t>Dada a topologia, 7 sub-redes são necessárias (ou seja, quatro LANs e três links WAN) e o maior número de host está no Edifício D com 28 hosts.</a:t>
            </a:r>
          </a:p>
          <a:p>
            <a:pPr marL="342900" indent="-342900" algn="l">
              <a:buFont typeface="Arial" panose="020B0604020202020204" pitchFamily="34" charset="0"/>
              <a:buChar char="•"/>
            </a:pPr>
            <a:endParaRPr lang="en-US" sz="1600" dirty="0">
              <a:solidFill>
                <a:srgbClr val="000000"/>
              </a:solidFill>
            </a:endParaRPr>
          </a:p>
          <a:p>
            <a:pPr marL="342900" indent="-342900" algn="l" rtl="0">
              <a:buFont typeface="Arial" panose="020B0604020202020204" pitchFamily="34" charset="0"/>
              <a:buChar char="•"/>
            </a:pPr>
            <a:r>
              <a:rPr lang="pt-BR" sz="1600">
                <a:solidFill>
                  <a:srgbClr val="000000"/>
                </a:solidFill>
              </a:rPr>
              <a:t>Uma máscara /27 forneceria 8 sub-redes de 30 endereços IP de host e, portanto, suportaria essa topologia.</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Conservação de endereçosIPv4 VLSM (Cont.) </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rtl="0"/>
            <a:r>
              <a:rPr lang="pt-BR" sz="1600">
                <a:solidFill>
                  <a:srgbClr val="000000"/>
                </a:solidFill>
              </a:rPr>
              <a:t>No entanto, os links WAN ponto a ponto exigem apenas dois endereços e, portanto, desperdiçam 28 endereços cada um para um total de 84 endereços não utilizados.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sz="1600">
                <a:solidFill>
                  <a:srgbClr val="000000"/>
                </a:solidFill>
              </a:rPr>
              <a:t>A aplicação de um esquema de divisão em sub-redes tradicional a esse cenário não é muito eficaz e resulta em desperdício.</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O VLSM foi desenvolvido para evitar o desperdício de endereços, permitindo-nos sub-rede de uma sub-rede.</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pt-BR"/>
              <a:t>Module 11: Activities</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pt-B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34995895"/>
              </p:ext>
            </p:extLst>
          </p:nvPr>
        </p:nvGraphicFramePr>
        <p:xfrm>
          <a:off x="432000" y="1127135"/>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t>11.1.5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Network, Host and Broadcast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49020341"/>
                  </a:ext>
                </a:extLst>
              </a:tr>
              <a:tr h="350784">
                <a:tc>
                  <a:txBody>
                    <a:bodyPr/>
                    <a:lstStyle/>
                    <a:p>
                      <a:pPr algn="ctr" rtl="0"/>
                      <a:r>
                        <a:rPr lang="pt-BR" sz="1100"/>
                        <a:t>11.1.7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ANDing to Determine the Network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8039395"/>
                  </a:ext>
                </a:extLst>
              </a:tr>
              <a:tr h="350784">
                <a:tc>
                  <a:txBody>
                    <a:bodyPr/>
                    <a:lstStyle/>
                    <a:p>
                      <a:pPr algn="ctr" rtl="0"/>
                      <a:r>
                        <a:rPr lang="pt-BR" sz="1100"/>
                        <a:t>11.1.8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rtl="0"/>
                      <a:r>
                        <a:rPr lang="pt-BR" sz="1100"/>
                        <a:t>IPv4 Address Structure</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t>11.2.4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Unicast, Broadcast, or Multicast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t>11.3.3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a:ln>
                            <a:noFill/>
                          </a:ln>
                          <a:solidFill>
                            <a:srgbClr val="58585B"/>
                          </a:solidFill>
                          <a:effectLst/>
                          <a:uLnTx/>
                          <a:uFillTx/>
                          <a:latin typeface="Arial"/>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Pass or Block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t>11.3.7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100" b="0" i="0" u="none" strike="noStrike" kern="1200" cap="none" spc="0" normalizeH="0" baseline="0">
                          <a:ln>
                            <a:noFill/>
                          </a:ln>
                          <a:solidFill>
                            <a:srgbClr val="58585B"/>
                          </a:solidFill>
                          <a:effectLst/>
                          <a:uLnTx/>
                          <a:uFillTx/>
                          <a:latin typeface="Arial"/>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Public or Private IPv4 Address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pt-BR" sz="1100"/>
                        <a:t>11.3.8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Types of IPv4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pt-BR" sz="1100"/>
                        <a:t>11.4.4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Network Segmentation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529209024"/>
                  </a:ext>
                </a:extLst>
              </a:tr>
              <a:tr h="350784">
                <a:tc>
                  <a:txBody>
                    <a:bodyPr/>
                    <a:lstStyle/>
                    <a:p>
                      <a:pPr algn="ctr" rtl="0"/>
                      <a:r>
                        <a:rPr lang="pt-BR" sz="1100" kern="1200">
                          <a:solidFill>
                            <a:schemeClr val="dk1"/>
                          </a:solidFill>
                          <a:latin typeface="+mn-lt"/>
                          <a:ea typeface="+mn-ea"/>
                          <a:cs typeface="+mn-cs"/>
                        </a:rPr>
                        <a:t>11.5.3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The Subnet Mask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58726557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VLSM</a:t>
            </a:r>
            <a:br>
              <a:rPr lang="en-US" dirty="0"/>
            </a:br>
            <a:r>
              <a:rPr lang="pt-BR" sz="240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rtl="0">
              <a:buFont typeface="Arial" panose="020B0604020202020204" pitchFamily="34" charset="0"/>
              <a:buChar char="•"/>
            </a:pPr>
            <a:r>
              <a:rPr lang="pt-BR" sz="1600">
                <a:solidFill>
                  <a:srgbClr val="000000"/>
                </a:solidFill>
              </a:rPr>
              <a:t>O lado esquerdo exibe o esquema de sub-rede tradicional (ou seja, a mesma máscara de sub-rede), enquanto o lado direito ilustra como o VLSM pode ser usado para sub-rede de uma sub-rede e dividiu a última sub-rede em oito sub-redes /30.</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Ao usar o VLSM, comece sempre satisfazendo os requisitos do host da maior sub-rede e continue a sub-rede até que os requisitos do host da menor sub-rede sejam atendidos.</a:t>
            </a:r>
          </a:p>
          <a:p>
            <a:pPr marL="342900" indent="-342900" algn="l">
              <a:buFont typeface="Arial" panose="020B0604020202020204" pitchFamily="34" charset="0"/>
              <a:buChar char="•"/>
            </a:pPr>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A topologia resultante com VLSM aplicada.</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Atribuição de endereço de topologiaVLSM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rtl="0">
              <a:buFont typeface="Arial" panose="020B0604020202020204" pitchFamily="34" charset="0"/>
              <a:buChar char="•"/>
            </a:pPr>
            <a:r>
              <a:rPr lang="pt-BR" sz="1600">
                <a:solidFill>
                  <a:srgbClr val="000000"/>
                </a:solidFill>
              </a:rPr>
              <a:t>Usando sub-redes VLSM, as redes LAN e inter-roteador podem ser abordadas sem desperdício desnecessário, como mostrado no diagrama de topologia lógica.</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11.9 Projeto estruturado</a:t>
            </a:r>
            <a:br>
              <a:rPr lang="en-CA" dirty="0">
                <a:solidFill>
                  <a:schemeClr val="accent5">
                    <a:lumMod val="40000"/>
                    <a:lumOff val="60000"/>
                  </a:schemeClr>
                </a:solidFill>
              </a:rPr>
            </a:br>
            <a:endParaRPr lang="en-CA"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Projeto Estruturado</a:t>
            </a:r>
            <a:br>
              <a:rPr lang="en-US" dirty="0"/>
            </a:br>
            <a:r>
              <a:rPr lang="pt-BR" sz="2400"/>
              <a:t>Planejamento de endereços de rede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pt-BR" sz="1600">
                <a:solidFill>
                  <a:srgbClr val="000000"/>
                </a:solidFill>
              </a:rPr>
              <a:t>O planejamento de rede IP é crucial para desenvolver uma solução escalável para uma rede corporativa. </a:t>
            </a:r>
          </a:p>
          <a:p>
            <a:pPr marL="342900" indent="-342900" algn="l" rtl="0">
              <a:buFont typeface="Arial" panose="020B0604020202020204" pitchFamily="34" charset="0"/>
              <a:buChar char="•"/>
            </a:pPr>
            <a:r>
              <a:rPr lang="pt-BR" sz="1400">
                <a:solidFill>
                  <a:srgbClr val="000000"/>
                </a:solidFill>
              </a:rPr>
              <a:t>Para desenvolver um esquema de endereçamento de toda a rede IPv4, você precisa saber quantas sub-redes são necessárias, quantos hosts uma sub-rede específica requer, quais dispositivos fazem parte da sub-rede, quais partes da rede usam endereços privados e quais usam públicos e muitos outros fatores determinantes. </a:t>
            </a:r>
          </a:p>
          <a:p>
            <a:pPr marL="342900" indent="-342900" algn="l">
              <a:buFont typeface="Arial" panose="020B0604020202020204" pitchFamily="34" charset="0"/>
              <a:buChar char="•"/>
            </a:pPr>
            <a:endParaRPr lang="en-CA" sz="1400" dirty="0">
              <a:solidFill>
                <a:srgbClr val="000000"/>
              </a:solidFill>
            </a:endParaRPr>
          </a:p>
          <a:p>
            <a:pPr marL="0" indent="0" algn="l" rtl="0"/>
            <a:r>
              <a:rPr lang="pt-BR" sz="1600">
                <a:solidFill>
                  <a:srgbClr val="000000"/>
                </a:solidFill>
              </a:rPr>
              <a:t>Examine as necessidades do uso da rede de uma organização e como as sub-redes serão estruturadas. </a:t>
            </a:r>
          </a:p>
          <a:p>
            <a:pPr marL="342900" indent="-342900" algn="l" rtl="0">
              <a:buFont typeface="Arial" panose="020B0604020202020204" pitchFamily="34" charset="0"/>
              <a:buChar char="•"/>
            </a:pPr>
            <a:r>
              <a:rPr lang="pt-BR" sz="1400">
                <a:solidFill>
                  <a:srgbClr val="000000"/>
                </a:solidFill>
              </a:rPr>
              <a:t>Realize um estudo de requisitos de rede examinando toda a rede para determinar como cada área será segmentada. </a:t>
            </a:r>
          </a:p>
          <a:p>
            <a:pPr marL="342900" indent="-342900" algn="l" rtl="0">
              <a:buFont typeface="Arial" panose="020B0604020202020204" pitchFamily="34" charset="0"/>
              <a:buChar char="•"/>
            </a:pPr>
            <a:r>
              <a:rPr lang="pt-BR" sz="1400">
                <a:solidFill>
                  <a:srgbClr val="000000"/>
                </a:solidFill>
              </a:rPr>
              <a:t>Determine quantas sub-redes são necessárias e quantos hosts por sub-rede. </a:t>
            </a:r>
          </a:p>
          <a:p>
            <a:pPr marL="342900" indent="-342900" algn="l" rtl="0">
              <a:buFont typeface="Arial" panose="020B0604020202020204" pitchFamily="34" charset="0"/>
              <a:buChar char="•"/>
            </a:pPr>
            <a:r>
              <a:rPr lang="pt-BR" sz="1400">
                <a:solidFill>
                  <a:srgbClr val="000000"/>
                </a:solidFill>
              </a:rPr>
              <a:t>Determine pools de endereços DHCP e pools de VLAN de camada 2.</a:t>
            </a: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Atribuição de endereço dedispositivo de</a:t>
            </a:r>
            <a:r>
              <a:rPr lang="pt-BR" sz="1600"/>
              <a:t>design estruturado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pt-BR" sz="1600">
                <a:solidFill>
                  <a:srgbClr val="000000"/>
                </a:solidFill>
              </a:rPr>
              <a:t>Dentro de uma rede, existem diferentes tipos de dispositivos que exigem endereços:</a:t>
            </a:r>
          </a:p>
          <a:p>
            <a:pPr marL="342900" indent="-342900" algn="l" rtl="0">
              <a:buFont typeface="Arial" panose="020B0604020202020204" pitchFamily="34" charset="0"/>
              <a:buChar char="•"/>
            </a:pPr>
            <a:r>
              <a:rPr lang="pt-BR" sz="1400" b="1">
                <a:solidFill>
                  <a:srgbClr val="000000"/>
                </a:solidFill>
              </a:rPr>
              <a:t>Clientes de usuários finais</a:t>
            </a:r>
            <a:r>
              <a:rPr lang="pt-BR" sz="1400">
                <a:solidFill>
                  <a:srgbClr val="000000"/>
                </a:solidFill>
              </a:rPr>
              <a:t>— A maioria usa DHCP para reduzir erros e sobrecarga na equipe de suporte de rede. Os clientes IPv6 podem obter informações de endereço usando DHCPv6 ou SLAAC.</a:t>
            </a:r>
          </a:p>
          <a:p>
            <a:pPr marL="342900" indent="-342900" algn="l" rtl="0">
              <a:buFont typeface="Arial" panose="020B0604020202020204" pitchFamily="34" charset="0"/>
              <a:buChar char="•"/>
            </a:pPr>
            <a:r>
              <a:rPr lang="pt-BR" sz="1400" b="1">
                <a:solidFill>
                  <a:srgbClr val="000000"/>
                </a:solidFill>
              </a:rPr>
              <a:t>Servidores e periféricos </a:t>
            </a:r>
            <a:r>
              <a:rPr lang="pt-BR" sz="1400">
                <a:solidFill>
                  <a:srgbClr val="000000"/>
                </a:solidFill>
              </a:rPr>
              <a:t>- Devem ter um endereço IP estático previsível.</a:t>
            </a:r>
            <a:r>
              <a:rPr lang="pt-BR" sz="1400" b="1">
                <a:solidFill>
                  <a:srgbClr val="000000"/>
                </a:solidFill>
              </a:rPr>
              <a:t> </a:t>
            </a:r>
          </a:p>
          <a:p>
            <a:pPr marL="342900" indent="-342900" algn="l" rtl="0">
              <a:buFont typeface="Arial" panose="020B0604020202020204" pitchFamily="34" charset="0"/>
              <a:buChar char="•"/>
            </a:pPr>
            <a:r>
              <a:rPr lang="pt-BR" sz="1400" b="1">
                <a:solidFill>
                  <a:srgbClr val="000000"/>
                </a:solidFill>
              </a:rPr>
              <a:t>Servidores acessíveis a partir da Internet </a:t>
            </a:r>
            <a:r>
              <a:rPr lang="pt-BR" sz="1400">
                <a:solidFill>
                  <a:srgbClr val="000000"/>
                </a:solidFill>
              </a:rPr>
              <a:t>— Os servidores devem ter um endereço IPv4 público, mais frequentemente acessado usando NAT. </a:t>
            </a:r>
            <a:r>
              <a:rPr lang="pt-BR" sz="1400" b="1">
                <a:solidFill>
                  <a:srgbClr val="000000"/>
                </a:solidFill>
              </a:rPr>
              <a:t> </a:t>
            </a:r>
          </a:p>
          <a:p>
            <a:pPr marL="342900" indent="-342900" algn="l" rtl="0">
              <a:buFont typeface="Arial" panose="020B0604020202020204" pitchFamily="34" charset="0"/>
              <a:buChar char="•"/>
            </a:pPr>
            <a:r>
              <a:rPr lang="pt-BR" sz="1400" b="1">
                <a:solidFill>
                  <a:srgbClr val="000000"/>
                </a:solidFill>
              </a:rPr>
              <a:t>Dispositivos intermediários </a:t>
            </a:r>
            <a:r>
              <a:rPr lang="pt-BR" sz="1400">
                <a:solidFill>
                  <a:srgbClr val="000000"/>
                </a:solidFill>
              </a:rPr>
              <a:t>- os dispositivos recebem endereços para gerenciamento, monitoramento e segurança de rede.</a:t>
            </a:r>
            <a:r>
              <a:rPr lang="pt-BR" sz="1400" b="1">
                <a:solidFill>
                  <a:srgbClr val="000000"/>
                </a:solidFill>
              </a:rPr>
              <a:t> </a:t>
            </a:r>
          </a:p>
          <a:p>
            <a:pPr marL="342900" indent="-342900" algn="l" rtl="0">
              <a:buFont typeface="Arial" panose="020B0604020202020204" pitchFamily="34" charset="0"/>
              <a:buChar char="•"/>
            </a:pPr>
            <a:r>
              <a:rPr lang="pt-BR" sz="1400" b="1">
                <a:solidFill>
                  <a:srgbClr val="000000"/>
                </a:solidFill>
              </a:rPr>
              <a:t>Gateway</a:t>
            </a:r>
            <a:r>
              <a:rPr lang="pt-BR" sz="1400">
                <a:solidFill>
                  <a:srgbClr val="000000"/>
                </a:solidFill>
              </a:rPr>
              <a:t> — Os roteadores e os dispositivos de firewall são gateway para os hosts dessa rede. </a:t>
            </a:r>
          </a:p>
          <a:p>
            <a:pPr marL="342900" indent="-342900" algn="l">
              <a:buFont typeface="Arial" panose="020B0604020202020204" pitchFamily="34" charset="0"/>
              <a:buChar char="•"/>
            </a:pPr>
            <a:endParaRPr lang="en-CA" sz="1600" dirty="0">
              <a:solidFill>
                <a:srgbClr val="000000"/>
              </a:solidFill>
            </a:endParaRPr>
          </a:p>
          <a:p>
            <a:pPr marL="0" indent="0" algn="l" rtl="0"/>
            <a:r>
              <a:rPr lang="pt-BR" sz="1600">
                <a:solidFill>
                  <a:srgbClr val="000000"/>
                </a:solidFill>
              </a:rPr>
              <a:t>Ao desenvolver um esquema de endereçamento IP, geralmente é recomendável que você tenha um padrão definido de como os endereços são alocados para cada tipo de dispositivo. </a:t>
            </a: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Packet Tracer de design estrutural — Prática de projeto e implementação do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pt-BR" sz="1600">
                <a:solidFill>
                  <a:srgbClr val="000000"/>
                </a:solidFill>
              </a:rPr>
              <a:t>Neste Packet Tracer, você fará o seguinte: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Examinar os Requisitos de Rede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Projetar o Esquema de Endereçamento VLSM</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Atribuir Endereços IP a Dispositivos e Verificar a Conectividade</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11.10 -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5942"/>
            <a:ext cx="9144000" cy="731837"/>
          </a:xfrm>
        </p:spPr>
        <p:txBody>
          <a:bodyPr/>
          <a:lstStyle/>
          <a:p>
            <a:pPr rtl="0"/>
            <a:r>
              <a:rPr lang="pt-BR" sz="1600"/>
              <a:t>Projeto Estruturado</a:t>
            </a:r>
            <a:br>
              <a:rPr lang="en-US" dirty="0"/>
            </a:br>
            <a:r>
              <a:rPr lang="pt-BR" sz="2300"/>
              <a:t>Packet Tracer - Projete e implemente um esquema de endereçamento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spcBef>
                <a:spcPts val="0"/>
              </a:spcBef>
            </a:pPr>
            <a:r>
              <a:rPr lang="pt-BR" sz="1600">
                <a:solidFill>
                  <a:srgbClr val="000000"/>
                </a:solidFill>
              </a:rPr>
              <a:t>Neste Packet Tracer, você pode executar o seguinte:</a:t>
            </a:r>
          </a:p>
          <a:p>
            <a:pPr marL="0" indent="0" algn="l">
              <a:spcBef>
                <a:spcPts val="0"/>
              </a:spcBef>
            </a:pPr>
            <a:endParaRPr lang="en-US" sz="1600" dirty="0">
              <a:solidFill>
                <a:srgbClr val="000000"/>
              </a:solidFill>
            </a:endParaRP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Projetar um esquema de endereçamento IP VLSM dados requisitos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Configurar endereçamento em dispositivos e hosts de rede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Verifique a conectividade IP</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Solucione problemas de conectividade, conforme necessário.</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3269"/>
            <a:ext cx="8345488" cy="731837"/>
          </a:xfrm>
        </p:spPr>
        <p:txBody>
          <a:bodyPr/>
          <a:lstStyle/>
          <a:p>
            <a:pPr rtl="0"/>
            <a:r>
              <a:rPr lang="pt-BR" sz="1600"/>
              <a:t>Projeto Estruturado</a:t>
            </a:r>
            <a:br>
              <a:rPr lang="en-US" dirty="0"/>
            </a:br>
            <a:r>
              <a:rPr lang="pt-BR" sz="2400"/>
              <a:t>Lab - Projete e implemente um esquema de endereçamento 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rtl="0"/>
            <a:r>
              <a:rPr lang="pt-BR" sz="1600">
                <a:solidFill>
                  <a:srgbClr val="000000"/>
                </a:solidFill>
              </a:rPr>
              <a:t>Neste laboratório, você completará os seguintes objetivos:</a:t>
            </a:r>
          </a:p>
          <a:p>
            <a:pPr marL="0" indent="0" algn="l"/>
            <a:endParaRPr lang="en-CA" sz="1600" dirty="0">
              <a:solidFill>
                <a:srgbClr val="000000"/>
              </a:solidFill>
            </a:endParaRPr>
          </a:p>
          <a:p>
            <a:pPr marL="342900" indent="-342900" algn="l" rtl="0">
              <a:buFont typeface="Arial" panose="020B0604020202020204" pitchFamily="34" charset="0"/>
              <a:buChar char="•"/>
            </a:pPr>
            <a:r>
              <a:rPr lang="pt-BR" sz="1600">
                <a:solidFill>
                  <a:srgbClr val="000000"/>
                </a:solidFill>
              </a:rPr>
              <a:t>Examinar os Requisitos da Rede</a:t>
            </a:r>
          </a:p>
          <a:p>
            <a:pPr marL="342900" indent="-342900" algn="l" rtl="0">
              <a:buFont typeface="Arial" panose="020B0604020202020204" pitchFamily="34" charset="0"/>
              <a:buChar char="•"/>
            </a:pPr>
            <a:r>
              <a:rPr lang="pt-BR" sz="1600">
                <a:solidFill>
                  <a:srgbClr val="000000"/>
                </a:solidFill>
              </a:rPr>
              <a:t>Projetar o Esquema de Endereçamento VLSM</a:t>
            </a:r>
          </a:p>
          <a:p>
            <a:pPr marL="342900" indent="-342900" algn="l" rtl="0">
              <a:buFont typeface="Arial" panose="020B0604020202020204" pitchFamily="34" charset="0"/>
              <a:buChar char="•"/>
            </a:pPr>
            <a:r>
              <a:rPr lang="pt-BR" sz="1600">
                <a:solidFill>
                  <a:srgbClr val="000000"/>
                </a:solidFill>
              </a:rPr>
              <a:t>Cabear e Configurar a Rede IPv4</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pt-BR" sz="1600"/>
              <a:t>A estrutura de endereçamento IP consiste em um endereço de rede hierárquico de 32 bits que identifica uma rede e uma parte do host. Os dispositivos de rede usam um processo chamado ANDING usando o endereço IP e a máscara de sub-rede associada para identificar as partes da rede e do host.</a:t>
            </a:r>
          </a:p>
          <a:p>
            <a:pPr marL="182563" indent="-166688" rtl="0">
              <a:spcBef>
                <a:spcPts val="300"/>
              </a:spcBef>
              <a:spcAft>
                <a:spcPts val="300"/>
              </a:spcAft>
              <a:buFont typeface="Arial" panose="020B0604020202020204" pitchFamily="34" charset="0"/>
              <a:buChar char="•"/>
            </a:pPr>
            <a:r>
              <a:rPr lang="pt-BR" sz="1600"/>
              <a:t>Os pacotes IPv4 de destino podem ser unicast, broadcast e multicast.</a:t>
            </a:r>
          </a:p>
          <a:p>
            <a:pPr marL="182563" indent="-166688" rtl="0">
              <a:spcBef>
                <a:spcPts val="300"/>
              </a:spcBef>
              <a:spcAft>
                <a:spcPts val="300"/>
              </a:spcAft>
              <a:buFont typeface="Arial" panose="020B0604020202020204" pitchFamily="34" charset="0"/>
              <a:buChar char="•"/>
            </a:pPr>
            <a:r>
              <a:rPr lang="pt-BR" sz="1600"/>
              <a:t>Há endereços IP roteáveis globalmente como atribuídos pela IANA e há três intervalos de endereços IP privados que não podem ser roteados globalmente, mas podem ser usados em todas as redes privadas internas.</a:t>
            </a:r>
          </a:p>
          <a:p>
            <a:pPr marL="182563" indent="-166688" rtl="0">
              <a:spcBef>
                <a:spcPts val="300"/>
              </a:spcBef>
              <a:spcAft>
                <a:spcPts val="300"/>
              </a:spcAft>
              <a:buFont typeface="Arial" panose="020B0604020202020204" pitchFamily="34" charset="0"/>
              <a:buChar char="•"/>
            </a:pPr>
            <a:r>
              <a:rPr lang="pt-BR" sz="1600"/>
              <a:t>Reduzir grandes domínios de difusão usando sub-redes para criar domínios de difusão menores, reduzir o tráfego geral de rede e melhorar o desempenho da rede. </a:t>
            </a:r>
          </a:p>
          <a:p>
            <a:pPr marL="182563" indent="-166688" rtl="0">
              <a:spcBef>
                <a:spcPts val="300"/>
              </a:spcBef>
              <a:spcAft>
                <a:spcPts val="300"/>
              </a:spcAft>
              <a:buFont typeface="Arial" panose="020B0604020202020204" pitchFamily="34" charset="0"/>
              <a:buChar char="•"/>
            </a:pPr>
            <a:r>
              <a:rPr lang="pt-BR" sz="1600"/>
              <a:t>Crie sub-redes IPv4 usando um ou mais bits do host como bits de rede. No entanto, as redes são mais facilmente sub-redes no limite do octeto de / 8, / 16 e / 24.</a:t>
            </a:r>
          </a:p>
          <a:p>
            <a:pPr marL="182563" indent="-166688" rtl="0">
              <a:spcBef>
                <a:spcPts val="300"/>
              </a:spcBef>
              <a:spcAft>
                <a:spcPts val="300"/>
              </a:spcAft>
              <a:buFont typeface="Arial" panose="020B0604020202020204" pitchFamily="34" charset="0"/>
              <a:buChar char="•"/>
            </a:pPr>
            <a:r>
              <a:rPr lang="pt-BR" sz="1600"/>
              <a:t>Redes maiores podem ser sub-redes nos limites /8 ou /16.</a:t>
            </a:r>
          </a:p>
          <a:p>
            <a:pPr marL="182563" indent="-166688" rtl="0">
              <a:spcBef>
                <a:spcPts val="300"/>
              </a:spcBef>
              <a:spcAft>
                <a:spcPts val="300"/>
              </a:spcAft>
              <a:buFont typeface="Arial" panose="020B0604020202020204" pitchFamily="34" charset="0"/>
              <a:buChar char="•"/>
            </a:pPr>
            <a:r>
              <a:rPr lang="pt-BR" sz="1600"/>
              <a:t>Use o VLSM para reduzir o número de endereços de host não utilizados por sub-rede.</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pt-BR"/>
              <a:t>Module 11: Activities (Cont.)</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pt-B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44504215"/>
              </p:ext>
            </p:extLst>
          </p:nvPr>
        </p:nvGraphicFramePr>
        <p:xfrm>
          <a:off x="432000" y="1117708"/>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kern="1200">
                          <a:solidFill>
                            <a:schemeClr val="dk1"/>
                          </a:solidFill>
                          <a:latin typeface="+mn-lt"/>
                          <a:ea typeface="+mn-ea"/>
                          <a:cs typeface="+mn-cs"/>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Subnet with the Magic Number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954574810"/>
                  </a:ext>
                </a:extLst>
              </a:tr>
              <a:tr h="350784">
                <a:tc>
                  <a:txBody>
                    <a:bodyPr/>
                    <a:lstStyle/>
                    <a:p>
                      <a:pPr algn="ctr" rtl="0"/>
                      <a:r>
                        <a:rPr lang="pt-BR" sz="1100" kern="1200">
                          <a:solidFill>
                            <a:schemeClr val="dk1"/>
                          </a:solidFill>
                          <a:latin typeface="+mn-lt"/>
                          <a:ea typeface="+mn-ea"/>
                          <a:cs typeface="+mn-cs"/>
                        </a:rPr>
                        <a:t>11.5.5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Subnet an IPv4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57775100"/>
                  </a:ext>
                </a:extLst>
              </a:tr>
              <a:tr h="350784">
                <a:tc>
                  <a:txBody>
                    <a:bodyPr/>
                    <a:lstStyle/>
                    <a:p>
                      <a:pPr algn="ctr" rtl="0"/>
                      <a:r>
                        <a:rPr lang="pt-BR" sz="1100" kern="1200">
                          <a:solidFill>
                            <a:schemeClr val="dk1"/>
                          </a:solidFill>
                          <a:latin typeface="+mn-lt"/>
                          <a:ea typeface="+mn-ea"/>
                          <a:cs typeface="+mn-cs"/>
                        </a:rPr>
                        <a:t>11.6.4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Video</a:t>
                      </a:r>
                    </a:p>
                  </a:txBody>
                  <a:tcPr marL="68580" marR="68580" marT="34290" marB="34290" anchor="ctr"/>
                </a:tc>
                <a:tc>
                  <a:txBody>
                    <a:bodyPr/>
                    <a:lstStyle/>
                    <a:p>
                      <a:pPr rtl="0"/>
                      <a:r>
                        <a:rPr lang="pt-BR" sz="1100" kern="1200">
                          <a:solidFill>
                            <a:schemeClr val="dk1"/>
                          </a:solidFill>
                          <a:latin typeface="+mn-lt"/>
                          <a:ea typeface="+mn-ea"/>
                          <a:cs typeface="+mn-cs"/>
                        </a:rPr>
                        <a:t>Subnet Across Multiple Octets</a:t>
                      </a:r>
                    </a:p>
                  </a:txBody>
                  <a:tcPr marL="68580" marR="68580" marT="34290" marB="34290" anchor="ctr"/>
                </a:tc>
                <a:tc>
                  <a:txBody>
                    <a:bodyPr/>
                    <a:lstStyle/>
                    <a:p>
                      <a:pPr rtl="0"/>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1874528"/>
                  </a:ext>
                </a:extLst>
              </a:tr>
              <a:tr h="350784">
                <a:tc>
                  <a:txBody>
                    <a:bodyPr/>
                    <a:lstStyle/>
                    <a:p>
                      <a:pPr algn="ctr" rtl="0"/>
                      <a:r>
                        <a:rPr lang="pt-BR" sz="1100" kern="1200">
                          <a:solidFill>
                            <a:schemeClr val="dk1"/>
                          </a:solidFill>
                          <a:latin typeface="+mn-lt"/>
                          <a:ea typeface="+mn-ea"/>
                          <a:cs typeface="+mn-cs"/>
                        </a:rPr>
                        <a:t>11.6.5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Activity</a:t>
                      </a:r>
                    </a:p>
                  </a:txBody>
                  <a:tcPr marL="68580" marR="68580" marT="34290" marB="34290" anchor="ctr"/>
                </a:tc>
                <a:tc>
                  <a:txBody>
                    <a:bodyPr/>
                    <a:lstStyle/>
                    <a:p>
                      <a:pPr rtl="0"/>
                      <a:r>
                        <a:rPr lang="pt-BR" sz="1100" kern="1200">
                          <a:solidFill>
                            <a:schemeClr val="dk1"/>
                          </a:solidFill>
                          <a:latin typeface="+mn-lt"/>
                          <a:ea typeface="+mn-ea"/>
                          <a:cs typeface="+mn-cs"/>
                        </a:rPr>
                        <a:t>Calculate the Subnet Mask</a:t>
                      </a:r>
                    </a:p>
                  </a:txBody>
                  <a:tcPr marL="68580" marR="68580" marT="34290" marB="34290" anchor="ctr"/>
                </a:tc>
                <a:tc>
                  <a:txBody>
                    <a:bodyPr/>
                    <a:lstStyle/>
                    <a:p>
                      <a:pPr rtl="0"/>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677826"/>
                  </a:ext>
                </a:extLst>
              </a:tr>
              <a:tr h="350784">
                <a:tc>
                  <a:txBody>
                    <a:bodyPr/>
                    <a:lstStyle/>
                    <a:p>
                      <a:pPr algn="ctr" rtl="0"/>
                      <a:r>
                        <a:rPr lang="pt-BR" sz="1100" kern="1200">
                          <a:solidFill>
                            <a:schemeClr val="dk1"/>
                          </a:solidFill>
                          <a:latin typeface="+mn-lt"/>
                          <a:ea typeface="+mn-ea"/>
                          <a:cs typeface="+mn-cs"/>
                        </a:rPr>
                        <a:t>11.6.6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Calculate IPv4 Subnets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kern="1200">
                          <a:solidFill>
                            <a:schemeClr val="dk1"/>
                          </a:solidFill>
                          <a:latin typeface="+mn-lt"/>
                          <a:ea typeface="+mn-ea"/>
                          <a:cs typeface="+mn-cs"/>
                        </a:rPr>
                        <a:t>11.7.4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Determine the Number of Bits to Borrow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kern="1200">
                          <a:solidFill>
                            <a:schemeClr val="dk1"/>
                          </a:solidFill>
                          <a:latin typeface="+mn-lt"/>
                          <a:ea typeface="+mn-ea"/>
                          <a:cs typeface="+mn-cs"/>
                        </a:rPr>
                        <a:t>11.7.5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Subnetting Scenario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pt-BR" sz="1100" kern="1200">
                          <a:solidFill>
                            <a:schemeClr val="dk1"/>
                          </a:solidFill>
                          <a:latin typeface="+mn-lt"/>
                          <a:ea typeface="+mn-ea"/>
                          <a:cs typeface="+mn-cs"/>
                        </a:rPr>
                        <a:t>11.8.1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VLSM Basics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4005649858"/>
                  </a:ext>
                </a:extLst>
              </a:tr>
              <a:tr h="350784">
                <a:tc>
                  <a:txBody>
                    <a:bodyPr/>
                    <a:lstStyle/>
                    <a:p>
                      <a:pPr algn="ctr" rtl="0"/>
                      <a:r>
                        <a:rPr lang="pt-BR" sz="1100" kern="1200">
                          <a:solidFill>
                            <a:schemeClr val="dk1"/>
                          </a:solidFill>
                          <a:latin typeface="+mn-lt"/>
                          <a:ea typeface="+mn-ea"/>
                          <a:cs typeface="+mn-cs"/>
                        </a:rPr>
                        <a:t>11.8.2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VLSM Example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958805830"/>
                  </a:ext>
                </a:extLst>
              </a:tr>
            </a:tbl>
          </a:graphicData>
        </a:graphic>
      </p:graphicFrame>
    </p:spTree>
    <p:custDataLst>
      <p:tags r:id="rId1"/>
    </p:custDataLst>
    <p:extLst>
      <p:ext uri="{BB962C8B-B14F-4D97-AF65-F5344CB8AC3E}">
        <p14:creationId xmlns:p14="http://schemas.microsoft.com/office/powerpoint/2010/main" val="423543700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rtl="0">
              <a:spcBef>
                <a:spcPts val="300"/>
              </a:spcBef>
              <a:spcAft>
                <a:spcPts val="300"/>
              </a:spcAft>
              <a:buFont typeface="Arial" panose="020B0604020202020204" pitchFamily="34" charset="0"/>
              <a:buChar char="•"/>
            </a:pPr>
            <a:r>
              <a:rPr lang="pt-BR" sz="1600"/>
              <a:t>O VLSM permite que um espaço de rede seja dividido em partes desiguais. Sempre comece satisfazendo os requisitos de host da maior sub-rede. Continue a divisão em sub-redes até atender ao requisitos de host da menor sub-rede. </a:t>
            </a:r>
          </a:p>
          <a:p>
            <a:pPr marL="182563" indent="-166688" rtl="0">
              <a:spcBef>
                <a:spcPts val="300"/>
              </a:spcBef>
              <a:spcAft>
                <a:spcPts val="300"/>
              </a:spcAft>
              <a:buFont typeface="Arial" panose="020B0604020202020204" pitchFamily="34" charset="0"/>
              <a:buChar char="•"/>
            </a:pPr>
            <a:r>
              <a:rPr lang="pt-BR" sz="1600"/>
              <a:t>Ao projetar um esquema de endereçamento de rede, considere os requisitos internos, DMZ e externos. Use um esquema de endereçamento IP interno consistente com um padrão definido de como os endereços são alocados para cada tipo de dispositivo.</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11: IPv4 Addressing</a:t>
            </a:r>
            <a:br>
              <a:rPr lang="en-US" dirty="0">
                <a:latin typeface="Arial" charset="0"/>
              </a:rPr>
            </a:br>
            <a:r>
              <a:rPr lang="pt-B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pt-BR" b="0">
                          <a:solidFill>
                            <a:srgbClr val="000000"/>
                          </a:solidFill>
                        </a:rPr>
                        <a:t>prefix length</a:t>
                      </a:r>
                    </a:p>
                    <a:p>
                      <a:pPr marL="285750" indent="-285750" rtl="0">
                        <a:buFont typeface="Arial" panose="020B0604020202020204" pitchFamily="34" charset="0"/>
                        <a:buChar char="•"/>
                      </a:pPr>
                      <a:r>
                        <a:rPr lang="pt-BR" b="0">
                          <a:solidFill>
                            <a:srgbClr val="000000"/>
                          </a:solidFill>
                        </a:rPr>
                        <a:t>logical AND</a:t>
                      </a:r>
                    </a:p>
                    <a:p>
                      <a:pPr marL="285750" indent="-285750" rtl="0">
                        <a:buFont typeface="Arial" panose="020B0604020202020204" pitchFamily="34" charset="0"/>
                        <a:buChar char="•"/>
                      </a:pPr>
                      <a:r>
                        <a:rPr lang="pt-BR" b="0">
                          <a:solidFill>
                            <a:srgbClr val="000000"/>
                          </a:solidFill>
                        </a:rPr>
                        <a:t>network address</a:t>
                      </a:r>
                    </a:p>
                    <a:p>
                      <a:pPr marL="285750" indent="-285750" rtl="0">
                        <a:buFont typeface="Arial" panose="020B0604020202020204" pitchFamily="34" charset="0"/>
                        <a:buChar char="•"/>
                      </a:pPr>
                      <a:r>
                        <a:rPr lang="pt-BR" b="0">
                          <a:solidFill>
                            <a:srgbClr val="000000"/>
                          </a:solidFill>
                        </a:rPr>
                        <a:t>broadcast address</a:t>
                      </a:r>
                    </a:p>
                    <a:p>
                      <a:pPr marL="285750" indent="-285750" rtl="0">
                        <a:buFont typeface="Arial" panose="020B0604020202020204" pitchFamily="34" charset="0"/>
                        <a:buChar char="•"/>
                      </a:pPr>
                      <a:r>
                        <a:rPr lang="pt-BR" b="0">
                          <a:solidFill>
                            <a:srgbClr val="000000"/>
                          </a:solidFill>
                        </a:rPr>
                        <a:t>first usable address</a:t>
                      </a:r>
                    </a:p>
                    <a:p>
                      <a:pPr marL="285750" indent="-285750" rtl="0">
                        <a:buFont typeface="Arial" panose="020B0604020202020204" pitchFamily="34" charset="0"/>
                        <a:buChar char="•"/>
                      </a:pPr>
                      <a:r>
                        <a:rPr lang="pt-BR" b="0">
                          <a:solidFill>
                            <a:srgbClr val="000000"/>
                          </a:solidFill>
                        </a:rPr>
                        <a:t>last usable address</a:t>
                      </a:r>
                    </a:p>
                    <a:p>
                      <a:pPr marL="285750" indent="-285750" rtl="0">
                        <a:buFont typeface="Arial" panose="020B0604020202020204" pitchFamily="34" charset="0"/>
                        <a:buChar char="•"/>
                      </a:pPr>
                      <a:r>
                        <a:rPr lang="pt-BR" b="0">
                          <a:solidFill>
                            <a:srgbClr val="000000"/>
                          </a:solidFill>
                        </a:rPr>
                        <a:t>unicast, broadcast, and multicast transmissions</a:t>
                      </a:r>
                    </a:p>
                    <a:p>
                      <a:pPr marL="285750" indent="-285750" rtl="0">
                        <a:buFont typeface="Arial" panose="020B0604020202020204" pitchFamily="34" charset="0"/>
                        <a:buChar char="•"/>
                      </a:pPr>
                      <a:r>
                        <a:rPr lang="pt-BR" b="0">
                          <a:solidFill>
                            <a:srgbClr val="000000"/>
                          </a:solidFill>
                        </a:rPr>
                        <a:t>private addresses</a:t>
                      </a:r>
                    </a:p>
                    <a:p>
                      <a:pPr marL="285750" indent="-285750" rtl="0">
                        <a:buFont typeface="Arial" panose="020B0604020202020204" pitchFamily="34" charset="0"/>
                        <a:buChar char="•"/>
                      </a:pPr>
                      <a:r>
                        <a:rPr lang="pt-BR" b="0">
                          <a:solidFill>
                            <a:srgbClr val="000000"/>
                          </a:solidFill>
                        </a:rPr>
                        <a:t>public addresses</a:t>
                      </a:r>
                    </a:p>
                    <a:p>
                      <a:pPr marL="285750" indent="-285750" rtl="0">
                        <a:buFont typeface="Arial" panose="020B0604020202020204" pitchFamily="34" charset="0"/>
                        <a:buChar char="•"/>
                      </a:pPr>
                      <a:r>
                        <a:rPr lang="pt-BR" b="0">
                          <a:solidFill>
                            <a:srgbClr val="000000"/>
                          </a:solidFill>
                        </a:rPr>
                        <a:t>Network Address Translation (NAT)</a:t>
                      </a:r>
                    </a:p>
                    <a:p>
                      <a:pPr marL="285750" indent="-285750" rtl="0">
                        <a:buFont typeface="Arial" panose="020B0604020202020204" pitchFamily="34" charset="0"/>
                        <a:buChar char="•"/>
                      </a:pPr>
                      <a:r>
                        <a:rPr lang="pt-BR" b="0">
                          <a:solidFill>
                            <a:srgbClr val="000000"/>
                          </a:solidFill>
                        </a:rPr>
                        <a:t>loopback addresses</a:t>
                      </a:r>
                    </a:p>
                    <a:p>
                      <a:pPr marL="285750" indent="-285750" rtl="0">
                        <a:buFont typeface="Arial" panose="020B0604020202020204" pitchFamily="34" charset="0"/>
                        <a:buChar char="•"/>
                      </a:pPr>
                      <a:r>
                        <a:rPr lang="pt-BR" b="0">
                          <a:solidFill>
                            <a:srgbClr val="000000"/>
                          </a:solidFill>
                        </a:rPr>
                        <a:t>Automatic Private IP Addressing (APIPA) addresses</a:t>
                      </a:r>
                    </a:p>
                    <a:p>
                      <a:pPr marL="285750" indent="-285750" rtl="0">
                        <a:buFont typeface="Arial" panose="020B0604020202020204" pitchFamily="34" charset="0"/>
                        <a:buChar char="•"/>
                      </a:pPr>
                      <a:r>
                        <a:rPr lang="pt-BR" b="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pt-BR" b="0">
                          <a:solidFill>
                            <a:srgbClr val="000000"/>
                          </a:solidFill>
                        </a:rPr>
                        <a:t>Internet Assigned Numbers Authority (IANA)</a:t>
                      </a:r>
                    </a:p>
                    <a:p>
                      <a:pPr rtl="0"/>
                      <a:r>
                        <a:rPr lang="pt-BR" b="0">
                          <a:solidFill>
                            <a:srgbClr val="000000"/>
                          </a:solidFill>
                        </a:rPr>
                        <a:t>Regional Internet Registries (RIRs)</a:t>
                      </a:r>
                    </a:p>
                    <a:p>
                      <a:pPr rtl="0"/>
                      <a:r>
                        <a:rPr lang="pt-BR" b="0">
                          <a:solidFill>
                            <a:srgbClr val="000000"/>
                          </a:solidFill>
                        </a:rPr>
                        <a:t>AfriNIC, APNIC, ARIN, LACNIC, and RIPE NCC </a:t>
                      </a:r>
                    </a:p>
                    <a:p>
                      <a:pPr rtl="0"/>
                      <a:r>
                        <a:rPr lang="pt-BR" b="0">
                          <a:solidFill>
                            <a:srgbClr val="000000"/>
                          </a:solidFill>
                        </a:rPr>
                        <a:t>broadcast domains</a:t>
                      </a:r>
                    </a:p>
                    <a:p>
                      <a:pPr rtl="0"/>
                      <a:r>
                        <a:rPr lang="pt-BR" b="0">
                          <a:solidFill>
                            <a:srgbClr val="000000"/>
                          </a:solidFill>
                        </a:rPr>
                        <a:t>subnets</a:t>
                      </a:r>
                    </a:p>
                    <a:p>
                      <a:pPr rtl="0"/>
                      <a:r>
                        <a:rPr lang="pt-BR" b="0">
                          <a:solidFill>
                            <a:srgbClr val="000000"/>
                          </a:solidFill>
                        </a:rPr>
                        <a:t>octet boundary</a:t>
                      </a:r>
                    </a:p>
                    <a:p>
                      <a:pPr rtl="0"/>
                      <a:r>
                        <a:rPr lang="pt-BR" b="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a:r>
              <a:rPr lang="pt-BR"/>
              <a:t>Module 11: Activities (Cont.)</a:t>
            </a:r>
          </a:p>
        </p:txBody>
      </p:sp>
      <p:sp>
        <p:nvSpPr>
          <p:cNvPr id="6147" name="Rectangle 34"/>
          <p:cNvSpPr>
            <a:spLocks noGrp="1" noChangeArrowheads="1"/>
          </p:cNvSpPr>
          <p:nvPr>
            <p:ph idx="1"/>
          </p:nvPr>
        </p:nvSpPr>
        <p:spPr>
          <a:xfrm>
            <a:off x="144065" y="798945"/>
            <a:ext cx="8853286" cy="281056"/>
          </a:xfrm>
        </p:spPr>
        <p:txBody>
          <a:bodyPr/>
          <a:lstStyle/>
          <a:p>
            <a:pPr rtl="0">
              <a:buFont typeface="Arial" panose="020B0604020202020204" pitchFamily="34" charset="0"/>
              <a:buChar char="•"/>
            </a:pPr>
            <a:r>
              <a:rPr lang="pt-BR"/>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2411438"/>
              </p:ext>
            </p:extLst>
          </p:nvPr>
        </p:nvGraphicFramePr>
        <p:xfrm>
          <a:off x="432000" y="1127135"/>
          <a:ext cx="8229418" cy="170457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kern="1200">
                          <a:solidFill>
                            <a:schemeClr val="dk1"/>
                          </a:solidFill>
                          <a:latin typeface="+mn-lt"/>
                          <a:ea typeface="+mn-ea"/>
                          <a:cs typeface="+mn-cs"/>
                        </a:rPr>
                        <a:t>11.8.6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VLSM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pt-BR" sz="1100" kern="1200">
                          <a:solidFill>
                            <a:schemeClr val="dk1"/>
                          </a:solidFill>
                          <a:latin typeface="+mn-lt"/>
                          <a:ea typeface="+mn-ea"/>
                          <a:cs typeface="+mn-cs"/>
                        </a:rPr>
                        <a:t>11.9.3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VLSM Design and Implementation Practice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406068602"/>
                  </a:ext>
                </a:extLst>
              </a:tr>
              <a:tr h="350784">
                <a:tc>
                  <a:txBody>
                    <a:bodyPr/>
                    <a:lstStyle/>
                    <a:p>
                      <a:pPr marL="0" algn="ctr" defTabSz="685777" rtl="0" eaLnBrk="1" latinLnBrk="0" hangingPunct="1"/>
                      <a:r>
                        <a:rPr lang="pt-BR" sz="1100" kern="1200">
                          <a:solidFill>
                            <a:schemeClr val="dk1"/>
                          </a:solidFill>
                          <a:latin typeface="+mn-lt"/>
                          <a:ea typeface="+mn-ea"/>
                          <a:cs typeface="+mn-cs"/>
                        </a:rPr>
                        <a:t>11.10.1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Design and Implement a VLSM Addressing Scheme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514539205"/>
                  </a:ext>
                </a:extLst>
              </a:tr>
              <a:tr h="350784">
                <a:tc>
                  <a:txBody>
                    <a:bodyPr/>
                    <a:lstStyle/>
                    <a:p>
                      <a:pPr marL="0" algn="ctr" defTabSz="685777" rtl="0" eaLnBrk="1" latinLnBrk="0" hangingPunct="1"/>
                      <a:r>
                        <a:rPr lang="pt-BR" sz="1100" kern="1200">
                          <a:solidFill>
                            <a:schemeClr val="dk1"/>
                          </a:solidFill>
                          <a:latin typeface="+mn-lt"/>
                          <a:ea typeface="+mn-ea"/>
                          <a:cs typeface="+mn-cs"/>
                        </a:rPr>
                        <a:t>11.10.2</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kern="1200">
                          <a:solidFill>
                            <a:schemeClr val="dk1"/>
                          </a:solidFill>
                          <a:latin typeface="+mn-lt"/>
                          <a:ea typeface="+mn-ea"/>
                          <a:cs typeface="+mn-cs"/>
                        </a:rPr>
                        <a:t>Design and Implement a VLSM Addressing Scheme</a:t>
                      </a:r>
                    </a:p>
                  </a:txBody>
                  <a:tcPr marL="68580" marR="68580" marT="34290" marB="34290" anchor="ctr"/>
                </a:tc>
                <a:tc>
                  <a:txBody>
                    <a:bodyPr/>
                    <a:lstStyle/>
                    <a:p>
                      <a:pPr marL="0" algn="l" defTabSz="685777" rtl="0" eaLnBrk="1" latinLnBrk="0" hangingPunct="1"/>
                      <a:r>
                        <a:rPr lang="pt-BR" sz="1100" kern="120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631969203"/>
                  </a:ext>
                </a:extLst>
              </a:tr>
            </a:tbl>
          </a:graphicData>
        </a:graphic>
      </p:graphicFrame>
    </p:spTree>
    <p:custDataLst>
      <p:tags r:id="rId1"/>
    </p:custDataLst>
    <p:extLst>
      <p:ext uri="{BB962C8B-B14F-4D97-AF65-F5344CB8AC3E}">
        <p14:creationId xmlns:p14="http://schemas.microsoft.com/office/powerpoint/2010/main" val="35679950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11: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Prior to teaching Module 11, the instructor should:</a:t>
            </a:r>
          </a:p>
          <a:p>
            <a:pPr rtl="0" eaLnBrk="1" hangingPunct="1">
              <a:lnSpc>
                <a:spcPct val="85000"/>
              </a:lnSpc>
              <a:spcBef>
                <a:spcPct val="30000"/>
              </a:spcBef>
              <a:buFont typeface="Arial" panose="020B0604020202020204" pitchFamily="34" charset="0"/>
              <a:buChar char="•"/>
            </a:pPr>
            <a:r>
              <a:rPr lang="pt-BR" sz="1600"/>
              <a:t>Review the activities and assessments for this module.</a:t>
            </a:r>
          </a:p>
          <a:p>
            <a:pPr rtl="0" eaLnBrk="1" hangingPunct="1">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eaLnBrk="1" hangingPunct="1">
              <a:lnSpc>
                <a:spcPct val="85000"/>
              </a:lnSpc>
              <a:spcBef>
                <a:spcPct val="30000"/>
              </a:spcBef>
              <a:buNone/>
            </a:pPr>
            <a:r>
              <a:rPr lang="pt-BR" sz="1600"/>
              <a:t>Topic 11.1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How does a router identify the network and host portions of an IP address?</a:t>
            </a:r>
          </a:p>
          <a:p>
            <a:pPr lvl="2" rtl="0">
              <a:lnSpc>
                <a:spcPct val="85000"/>
              </a:lnSpc>
              <a:spcBef>
                <a:spcPct val="30000"/>
              </a:spcBef>
            </a:pPr>
            <a:r>
              <a:rPr lang="pt-BR" sz="1600"/>
              <a:t>Can you explain how the IPv4 subnet mask and the IPv6 prefix length are used to identify the network and host portions using the ANDing process.</a:t>
            </a:r>
          </a:p>
          <a:p>
            <a:pPr marL="0" indent="0" rtl="0">
              <a:lnSpc>
                <a:spcPct val="85000"/>
              </a:lnSpc>
              <a:spcBef>
                <a:spcPct val="30000"/>
              </a:spcBef>
              <a:buNone/>
            </a:pPr>
            <a:r>
              <a:rPr lang="pt-BR" sz="1600"/>
              <a:t>Topic 11.2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Can you provide an example of unicast, broadcast, and multicast communication?</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10357</TotalTime>
  <Words>5540</Words>
  <Application>Microsoft Office PowerPoint</Application>
  <PresentationFormat>On-screen Show (16:9)</PresentationFormat>
  <Paragraphs>1044</Paragraphs>
  <Slides>72</Slides>
  <Notes>70</Notes>
  <HiddenSlides>13</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Default Theme</vt:lpstr>
      <vt:lpstr>Módulo 11: Endereçamento IPv4</vt:lpstr>
      <vt:lpstr>Instructor Materials – Module 11 Planning Guide</vt:lpstr>
      <vt:lpstr>What to Expect in this Module</vt:lpstr>
      <vt:lpstr>What to Expect in this Module (Cont.)</vt:lpstr>
      <vt:lpstr>Check Your Understanding</vt:lpstr>
      <vt:lpstr>Module 11: Activities</vt:lpstr>
      <vt:lpstr>Module 11: Activities (Cont.)</vt:lpstr>
      <vt:lpstr>Module 11: Activities (Cont.)</vt:lpstr>
      <vt:lpstr>Module 11: Best Practices</vt:lpstr>
      <vt:lpstr>Module 11: Best Practices (Cont.)</vt:lpstr>
      <vt:lpstr>Module 11: Best Practices (Cont.)</vt:lpstr>
      <vt:lpstr>Module 11: Best Practices (Cont.)</vt:lpstr>
      <vt:lpstr>Module 11: Best Practices (Cont.)</vt:lpstr>
      <vt:lpstr>Módulo 11: endereçamento IPv4</vt:lpstr>
      <vt:lpstr>Objetivos do módulo</vt:lpstr>
      <vt:lpstr>11.1 Estrutura de endereço IPv4 </vt:lpstr>
      <vt:lpstr>Estrutura do endereço IPv4  Partes de rede e host</vt:lpstr>
      <vt:lpstr>Estrutura de endereço IPv4 A máscara de sub-rede</vt:lpstr>
      <vt:lpstr>Estrutura do endereço IPv4 O comprimento do prefixo</vt:lpstr>
      <vt:lpstr>Estrutura de Endereços IPv4 Determinando a Rede: Lógica E</vt:lpstr>
      <vt:lpstr>Estrutura de endereço IPv4 Vídeo - endereços de rede, host e transmissão</vt:lpstr>
      <vt:lpstr>Estrutura de endereço IPv4  Endereços de rede, host e transmissão</vt:lpstr>
      <vt:lpstr>11.2 Unicast IPv4, transmissão e multicast</vt:lpstr>
      <vt:lpstr>Unicast IPv4, Broadcast e Multicast Unicast</vt:lpstr>
      <vt:lpstr>Unicast IPv4, Broadcast e Multicast Broadcast</vt:lpstr>
      <vt:lpstr>Unicast IPv4, transmissão e multicast Multicast</vt:lpstr>
      <vt:lpstr>11.3 Tipos de endereços IPv4</vt:lpstr>
      <vt:lpstr>Tipos de endereços IPv4  Endereços IPv4 públicos e privados</vt:lpstr>
      <vt:lpstr>Tipos de Endereços IPv4 Roteamento para a Internet</vt:lpstr>
      <vt:lpstr>Tipos de endereços IPv4  Endereços IPv4 de uso especial</vt:lpstr>
      <vt:lpstr>Tipos de endereços IPv4 Endereçamento Classificado Legado</vt:lpstr>
      <vt:lpstr>Tipos de endereço IPv4  Atribuição de endereços IP</vt:lpstr>
      <vt:lpstr>11.4 Segmentação de rede</vt:lpstr>
      <vt:lpstr>Segmentação de rede Domínios e Segmentação de Broadcast</vt:lpstr>
      <vt:lpstr>Segmentação de rede Problemas com grandes domínios de transmissão</vt:lpstr>
      <vt:lpstr>Segmentação de rede  Razões para segmentar redes</vt:lpstr>
      <vt:lpstr>11.5 Sub-rede uma rede IPv4</vt:lpstr>
      <vt:lpstr>Sub-rede de uma rede IPv4 Sub-rede em um limite de octeto</vt:lpstr>
      <vt:lpstr>Sub-rede de uma rede IPv4  em um limite de octeto (cont.)</vt:lpstr>
      <vt:lpstr>Sub-rede uma rede IPv4  Sub-rede dentro de um limite de octeto</vt:lpstr>
      <vt:lpstr>Sub-rede de uma Rede IPv4 Video - A máscara de sub-rede</vt:lpstr>
      <vt:lpstr>Sub-rede de uma Rede IPv4 Video - Sub-rede com o Número Mágico</vt:lpstr>
      <vt:lpstr>Sub-rede umrastreador depacotes de rede IPv4 — sub-rede uma rede IPv4</vt:lpstr>
      <vt:lpstr>11.6 Sub-rede uma Barra 16 e um Prefixo de Barra 8</vt:lpstr>
      <vt:lpstr>Sub-rede uma barra 16 e um prefixo de barra 8 Criar sub-redes com um prefixo de barra 16</vt:lpstr>
      <vt:lpstr>Sub-rede uma barra 16 e um prefixo de barra 8 Criar 100 sub-redes com um prefixo de barra 16</vt:lpstr>
      <vt:lpstr>Sub-rede uma barra 16 e um prefixo de barra 8 Criar 1000 sub-redes com um prefixo de barra 8</vt:lpstr>
      <vt:lpstr>Sub-rede um vídeo de barra 16 e um prefixo de barra 8 — sub-rede em vários octetos</vt:lpstr>
      <vt:lpstr>Sub-rede um laboratório de barra 16 e um laboratório de prefixo de barra 8 — Calcular sub-redes IPv4</vt:lpstr>
      <vt:lpstr>11.7 Sub-rede para atender aos requisitos</vt:lpstr>
      <vt:lpstr>Sub-rede para atender aos requisitos Sub-rede Privada versus Espaço de Endereços IPv4 Público</vt:lpstr>
      <vt:lpstr>Sub-rede para atender aos requisitos Minimizar endereços IPv4 de host não utilizados e maximizar sub-redes</vt:lpstr>
      <vt:lpstr> Exemplo de sub-rede para atender aos requisitos: sub-rede IPv4 eficiente</vt:lpstr>
      <vt:lpstr>Sub-rede para atender aos requisitos do  Packet Tracer - Cenário de sub-rede</vt:lpstr>
      <vt:lpstr>11.8 VLSM </vt:lpstr>
      <vt:lpstr> Vídeo VLSM — Noções básicas do VLSM</vt:lpstr>
      <vt:lpstr>VLSM Video - Exemplo de VLSM</vt:lpstr>
      <vt:lpstr>Conservação deendereços IPv4 VLSM</vt:lpstr>
      <vt:lpstr>Conservação de endereçosIPv4 VLSM (Cont.) </vt:lpstr>
      <vt:lpstr>VLSM VLSM</vt:lpstr>
      <vt:lpstr>Atribuição de endereço de topologiaVLSM VLSM</vt:lpstr>
      <vt:lpstr>11.9 Projeto estruturado </vt:lpstr>
      <vt:lpstr>Projeto Estruturado Planejamento de endereços de rede IPv4</vt:lpstr>
      <vt:lpstr>Atribuição de endereço dedispositivo dedesign estruturado</vt:lpstr>
      <vt:lpstr>Packet Tracer de design estrutural — Prática de projeto e implementação do VLSM</vt:lpstr>
      <vt:lpstr>11.10 - Módulo Prática e Quiz</vt:lpstr>
      <vt:lpstr>Projeto Estruturado Packet Tracer - Projete e implemente um esquema de endereçamento VLSM</vt:lpstr>
      <vt:lpstr>Projeto Estruturado Lab - Projete e implemente um esquema de endereçamento VLSM</vt:lpstr>
      <vt:lpstr>Módulo Prática e Quiz O que aprendi neste módulo?</vt:lpstr>
      <vt:lpstr>Módulo Prática e Quiz O que aprendi neste módulo? (continuação)</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313</cp:revision>
  <dcterms:created xsi:type="dcterms:W3CDTF">2019-10-18T06:21:22Z</dcterms:created>
  <dcterms:modified xsi:type="dcterms:W3CDTF">2020-06-28T23:15:14Z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