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4.xml" ContentType="application/vnd.openxmlformats-officedocument.presentationml.tags+xml"/>
  <Override PartName="/ppt/notesSlides/notesSlide50.xml" ContentType="application/vnd.openxmlformats-officedocument.presentationml.notesSlide+xml"/>
  <Override PartName="/ppt/tags/tag2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26.xml" ContentType="application/vnd.openxmlformats-officedocument.presentationml.tags+xml"/>
  <Override PartName="/ppt/notesSlides/notesSlide56.xml" ContentType="application/vnd.openxmlformats-officedocument.presentationml.notesSlide+xml"/>
  <Override PartName="/ppt/tags/tag27.xml" ContentType="application/vnd.openxmlformats-officedocument.presentationml.tags+xml"/>
  <Override PartName="/ppt/notesSlides/notesSlide57.xml" ContentType="application/vnd.openxmlformats-officedocument.presentationml.notesSlide+xml"/>
  <Override PartName="/ppt/tags/tag28.xml" ContentType="application/vnd.openxmlformats-officedocument.presentationml.tags+xml"/>
  <Override PartName="/ppt/notesSlides/notesSlide58.xml" ContentType="application/vnd.openxmlformats-officedocument.presentationml.notesSlide+xml"/>
  <Override PartName="/ppt/tags/tag29.xml" ContentType="application/vnd.openxmlformats-officedocument.presentationml.tags+xml"/>
  <Override PartName="/ppt/notesSlides/notesSlide59.xml" ContentType="application/vnd.openxmlformats-officedocument.presentationml.notesSlide+xml"/>
  <Override PartName="/ppt/tags/tag30.xml" ContentType="application/vnd.openxmlformats-officedocument.presentationml.tags+xml"/>
  <Override PartName="/ppt/notesSlides/notesSlide60.xml" ContentType="application/vnd.openxmlformats-officedocument.presentationml.notesSlide+xml"/>
  <Override PartName="/ppt/tags/tag31.xml" ContentType="application/vnd.openxmlformats-officedocument.presentationml.tags+xml"/>
  <Override PartName="/ppt/notesSlides/notesSlide61.xml" ContentType="application/vnd.openxmlformats-officedocument.presentationml.notesSlide+xml"/>
  <Override PartName="/ppt/tags/tag32.xml" ContentType="application/vnd.openxmlformats-officedocument.presentationml.tags+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6"/>
  </p:notesMasterIdLst>
  <p:sldIdLst>
    <p:sldId id="513" r:id="rId2"/>
    <p:sldId id="730" r:id="rId3"/>
    <p:sldId id="1070" r:id="rId4"/>
    <p:sldId id="1071" r:id="rId5"/>
    <p:sldId id="1053" r:id="rId6"/>
    <p:sldId id="763" r:id="rId7"/>
    <p:sldId id="1186" r:id="rId8"/>
    <p:sldId id="1052" r:id="rId9"/>
    <p:sldId id="1069" r:id="rId10"/>
    <p:sldId id="1148" r:id="rId11"/>
    <p:sldId id="1149" r:id="rId12"/>
    <p:sldId id="876" r:id="rId13"/>
    <p:sldId id="860" r:id="rId14"/>
    <p:sldId id="1150" r:id="rId15"/>
    <p:sldId id="759" r:id="rId16"/>
    <p:sldId id="1054" r:id="rId17"/>
    <p:sldId id="1151" r:id="rId18"/>
    <p:sldId id="1056" r:id="rId19"/>
    <p:sldId id="1152" r:id="rId20"/>
    <p:sldId id="1153" r:id="rId21"/>
    <p:sldId id="1154" r:id="rId22"/>
    <p:sldId id="1063" r:id="rId23"/>
    <p:sldId id="1119" r:id="rId24"/>
    <p:sldId id="1155" r:id="rId25"/>
    <p:sldId id="1156" r:id="rId26"/>
    <p:sldId id="1157" r:id="rId27"/>
    <p:sldId id="1158" r:id="rId28"/>
    <p:sldId id="1159" r:id="rId29"/>
    <p:sldId id="1160" r:id="rId30"/>
    <p:sldId id="957" r:id="rId31"/>
    <p:sldId id="1161" r:id="rId32"/>
    <p:sldId id="1162" r:id="rId33"/>
    <p:sldId id="1163" r:id="rId34"/>
    <p:sldId id="1105" r:id="rId35"/>
    <p:sldId id="1164" r:id="rId36"/>
    <p:sldId id="1165" r:id="rId37"/>
    <p:sldId id="1166" r:id="rId38"/>
    <p:sldId id="1167" r:id="rId39"/>
    <p:sldId id="1168" r:id="rId40"/>
    <p:sldId id="1169" r:id="rId41"/>
    <p:sldId id="1170" r:id="rId42"/>
    <p:sldId id="1106" r:id="rId43"/>
    <p:sldId id="1171" r:id="rId44"/>
    <p:sldId id="1172" r:id="rId45"/>
    <p:sldId id="1174" r:id="rId46"/>
    <p:sldId id="1173" r:id="rId47"/>
    <p:sldId id="1184" r:id="rId48"/>
    <p:sldId id="1107" r:id="rId49"/>
    <p:sldId id="1175" r:id="rId50"/>
    <p:sldId id="1176" r:id="rId51"/>
    <p:sldId id="1177" r:id="rId52"/>
    <p:sldId id="1185" r:id="rId53"/>
    <p:sldId id="1104" r:id="rId54"/>
    <p:sldId id="1178" r:id="rId55"/>
    <p:sldId id="1179" r:id="rId56"/>
    <p:sldId id="1180" r:id="rId57"/>
    <p:sldId id="1181" r:id="rId58"/>
    <p:sldId id="1182" r:id="rId59"/>
    <p:sldId id="1064" r:id="rId60"/>
    <p:sldId id="1065" r:id="rId61"/>
    <p:sldId id="958" r:id="rId62"/>
    <p:sldId id="1183" r:id="rId63"/>
    <p:sldId id="874" r:id="rId64"/>
    <p:sldId id="291" r:id="rId65"/>
  </p:sldIdLst>
  <p:sldSz cx="9144000" cy="5143500" type="screen16x9"/>
  <p:notesSz cx="6858000" cy="9144000"/>
  <p:custDataLst>
    <p:tags r:id="rId6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7D1637-1B7E-0380-8715-B0456AE58DE7}" v="13" dt="2020-06-28T23:20:00.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8" autoAdjust="0"/>
    <p:restoredTop sz="84371" autoAdjust="0"/>
  </p:normalViewPr>
  <p:slideViewPr>
    <p:cSldViewPr snapToGrid="0" showGuides="1">
      <p:cViewPr varScale="1">
        <p:scale>
          <a:sx n="75" d="100"/>
          <a:sy n="75" d="100"/>
        </p:scale>
        <p:origin x="1152"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berto Neves Sudre Filho" userId="S::gilberto.neves@faesa.br::d3375f58-c24b-48d7-baef-871d87266953" providerId="AD" clId="Web-{DF7D1637-1B7E-0380-8715-B0456AE58DE7}"/>
    <pc:docChg chg="modSld">
      <pc:chgData name="Gilberto Neves Sudre Filho" userId="S::gilberto.neves@faesa.br::d3375f58-c24b-48d7-baef-871d87266953" providerId="AD" clId="Web-{DF7D1637-1B7E-0380-8715-B0456AE58DE7}" dt="2020-06-28T23:20:00.128" v="12" actId="20577"/>
      <pc:docMkLst>
        <pc:docMk/>
      </pc:docMkLst>
      <pc:sldChg chg="modSp">
        <pc:chgData name="Gilberto Neves Sudre Filho" userId="S::gilberto.neves@faesa.br::d3375f58-c24b-48d7-baef-871d87266953" providerId="AD" clId="Web-{DF7D1637-1B7E-0380-8715-B0456AE58DE7}" dt="2020-06-28T23:15:50.554" v="0" actId="1076"/>
        <pc:sldMkLst>
          <pc:docMk/>
          <pc:sldMk cId="122153960" sldId="1070"/>
        </pc:sldMkLst>
        <pc:graphicFrameChg chg="mod">
          <ac:chgData name="Gilberto Neves Sudre Filho" userId="S::gilberto.neves@faesa.br::d3375f58-c24b-48d7-baef-871d87266953" providerId="AD" clId="Web-{DF7D1637-1B7E-0380-8715-B0456AE58DE7}" dt="2020-06-28T23:15:50.554" v="0" actId="1076"/>
          <ac:graphicFrameMkLst>
            <pc:docMk/>
            <pc:sldMk cId="122153960" sldId="1070"/>
            <ac:graphicFrameMk id="4" creationId="{24EE699F-A87C-2246-9235-C1DFDF6B2651}"/>
          </ac:graphicFrameMkLst>
        </pc:graphicFrameChg>
      </pc:sldChg>
      <pc:sldChg chg="modSp">
        <pc:chgData name="Gilberto Neves Sudre Filho" userId="S::gilberto.neves@faesa.br::d3375f58-c24b-48d7-baef-871d87266953" providerId="AD" clId="Web-{DF7D1637-1B7E-0380-8715-B0456AE58DE7}" dt="2020-06-28T23:16:33.040" v="4" actId="20577"/>
        <pc:sldMkLst>
          <pc:docMk/>
          <pc:sldMk cId="1207655440" sldId="1152"/>
        </pc:sldMkLst>
        <pc:spChg chg="mod">
          <ac:chgData name="Gilberto Neves Sudre Filho" userId="S::gilberto.neves@faesa.br::d3375f58-c24b-48d7-baef-871d87266953" providerId="AD" clId="Web-{DF7D1637-1B7E-0380-8715-B0456AE58DE7}" dt="2020-06-28T23:16:33.040" v="4" actId="20577"/>
          <ac:spMkLst>
            <pc:docMk/>
            <pc:sldMk cId="1207655440" sldId="1152"/>
            <ac:spMk id="3" creationId="{C02AA8F8-1E43-384B-8982-C0BB94049B5C}"/>
          </ac:spMkLst>
        </pc:spChg>
      </pc:sldChg>
      <pc:sldChg chg="modSp">
        <pc:chgData name="Gilberto Neves Sudre Filho" userId="S::gilberto.neves@faesa.br::d3375f58-c24b-48d7-baef-871d87266953" providerId="AD" clId="Web-{DF7D1637-1B7E-0380-8715-B0456AE58DE7}" dt="2020-06-28T23:16:26.055" v="2" actId="1076"/>
        <pc:sldMkLst>
          <pc:docMk/>
          <pc:sldMk cId="4132638644" sldId="1153"/>
        </pc:sldMkLst>
        <pc:spChg chg="mod">
          <ac:chgData name="Gilberto Neves Sudre Filho" userId="S::gilberto.neves@faesa.br::d3375f58-c24b-48d7-baef-871d87266953" providerId="AD" clId="Web-{DF7D1637-1B7E-0380-8715-B0456AE58DE7}" dt="2020-06-28T23:16:26.055" v="2" actId="1076"/>
          <ac:spMkLst>
            <pc:docMk/>
            <pc:sldMk cId="4132638644" sldId="1153"/>
            <ac:spMk id="4" creationId="{50693879-5816-3444-9D50-A12F1F37F5DE}"/>
          </ac:spMkLst>
        </pc:spChg>
        <pc:graphicFrameChg chg="mod">
          <ac:chgData name="Gilberto Neves Sudre Filho" userId="S::gilberto.neves@faesa.br::d3375f58-c24b-48d7-baef-871d87266953" providerId="AD" clId="Web-{DF7D1637-1B7E-0380-8715-B0456AE58DE7}" dt="2020-06-28T23:16:20.790" v="1" actId="1076"/>
          <ac:graphicFrameMkLst>
            <pc:docMk/>
            <pc:sldMk cId="4132638644" sldId="1153"/>
            <ac:graphicFrameMk id="5" creationId="{8D418206-3EDF-4754-9AFB-FFEB638592BB}"/>
          </ac:graphicFrameMkLst>
        </pc:graphicFrameChg>
      </pc:sldChg>
      <pc:sldChg chg="modSp">
        <pc:chgData name="Gilberto Neves Sudre Filho" userId="S::gilberto.neves@faesa.br::d3375f58-c24b-48d7-baef-871d87266953" providerId="AD" clId="Web-{DF7D1637-1B7E-0380-8715-B0456AE58DE7}" dt="2020-06-28T23:16:49.963" v="5" actId="1076"/>
        <pc:sldMkLst>
          <pc:docMk/>
          <pc:sldMk cId="105854917" sldId="1154"/>
        </pc:sldMkLst>
        <pc:graphicFrameChg chg="mod">
          <ac:chgData name="Gilberto Neves Sudre Filho" userId="S::gilberto.neves@faesa.br::d3375f58-c24b-48d7-baef-871d87266953" providerId="AD" clId="Web-{DF7D1637-1B7E-0380-8715-B0456AE58DE7}" dt="2020-06-28T23:16:49.963" v="5" actId="1076"/>
          <ac:graphicFrameMkLst>
            <pc:docMk/>
            <pc:sldMk cId="105854917" sldId="1154"/>
            <ac:graphicFrameMk id="5" creationId="{8D418206-3EDF-4754-9AFB-FFEB638592BB}"/>
          </ac:graphicFrameMkLst>
        </pc:graphicFrameChg>
      </pc:sldChg>
      <pc:sldChg chg="modSp">
        <pc:chgData name="Gilberto Neves Sudre Filho" userId="S::gilberto.neves@faesa.br::d3375f58-c24b-48d7-baef-871d87266953" providerId="AD" clId="Web-{DF7D1637-1B7E-0380-8715-B0456AE58DE7}" dt="2020-06-28T23:17:02.557" v="6" actId="1076"/>
        <pc:sldMkLst>
          <pc:docMk/>
          <pc:sldMk cId="3024150592" sldId="1158"/>
        </pc:sldMkLst>
        <pc:picChg chg="mod">
          <ac:chgData name="Gilberto Neves Sudre Filho" userId="S::gilberto.neves@faesa.br::d3375f58-c24b-48d7-baef-871d87266953" providerId="AD" clId="Web-{DF7D1637-1B7E-0380-8715-B0456AE58DE7}" dt="2020-06-28T23:17:02.557" v="6" actId="1076"/>
          <ac:picMkLst>
            <pc:docMk/>
            <pc:sldMk cId="3024150592" sldId="1158"/>
            <ac:picMk id="4" creationId="{89D2C171-6C4F-462E-8801-77898CB37193}"/>
          </ac:picMkLst>
        </pc:picChg>
      </pc:sldChg>
      <pc:sldChg chg="modSp">
        <pc:chgData name="Gilberto Neves Sudre Filho" userId="S::gilberto.neves@faesa.br::d3375f58-c24b-48d7-baef-871d87266953" providerId="AD" clId="Web-{DF7D1637-1B7E-0380-8715-B0456AE58DE7}" dt="2020-06-28T23:19:05.202" v="7" actId="1076"/>
        <pc:sldMkLst>
          <pc:docMk/>
          <pc:sldMk cId="626028322" sldId="1163"/>
        </pc:sldMkLst>
        <pc:spChg chg="mod">
          <ac:chgData name="Gilberto Neves Sudre Filho" userId="S::gilberto.neves@faesa.br::d3375f58-c24b-48d7-baef-871d87266953" providerId="AD" clId="Web-{DF7D1637-1B7E-0380-8715-B0456AE58DE7}" dt="2020-06-28T23:19:05.202" v="7" actId="1076"/>
          <ac:spMkLst>
            <pc:docMk/>
            <pc:sldMk cId="626028322" sldId="1163"/>
            <ac:spMk id="3" creationId="{C02AA8F8-1E43-384B-8982-C0BB94049B5C}"/>
          </ac:spMkLst>
        </pc:spChg>
      </pc:sldChg>
      <pc:sldChg chg="modSp">
        <pc:chgData name="Gilberto Neves Sudre Filho" userId="S::gilberto.neves@faesa.br::d3375f58-c24b-48d7-baef-871d87266953" providerId="AD" clId="Web-{DF7D1637-1B7E-0380-8715-B0456AE58DE7}" dt="2020-06-28T23:19:22.750" v="9" actId="1076"/>
        <pc:sldMkLst>
          <pc:docMk/>
          <pc:sldMk cId="408172313" sldId="1171"/>
        </pc:sldMkLst>
        <pc:picChg chg="mod">
          <ac:chgData name="Gilberto Neves Sudre Filho" userId="S::gilberto.neves@faesa.br::d3375f58-c24b-48d7-baef-871d87266953" providerId="AD" clId="Web-{DF7D1637-1B7E-0380-8715-B0456AE58DE7}" dt="2020-06-28T23:19:22.750" v="9" actId="1076"/>
          <ac:picMkLst>
            <pc:docMk/>
            <pc:sldMk cId="408172313" sldId="1171"/>
            <ac:picMk id="7" creationId="{AEE663BE-9DCB-44E6-9EF5-385C2DF61593}"/>
          </ac:picMkLst>
        </pc:picChg>
      </pc:sldChg>
      <pc:sldChg chg="modSp">
        <pc:chgData name="Gilberto Neves Sudre Filho" userId="S::gilberto.neves@faesa.br::d3375f58-c24b-48d7-baef-871d87266953" providerId="AD" clId="Web-{DF7D1637-1B7E-0380-8715-B0456AE58DE7}" dt="2020-06-28T23:19:37.610" v="10" actId="1076"/>
        <pc:sldMkLst>
          <pc:docMk/>
          <pc:sldMk cId="2169781444" sldId="1179"/>
        </pc:sldMkLst>
        <pc:picChg chg="mod">
          <ac:chgData name="Gilberto Neves Sudre Filho" userId="S::gilberto.neves@faesa.br::d3375f58-c24b-48d7-baef-871d87266953" providerId="AD" clId="Web-{DF7D1637-1B7E-0380-8715-B0456AE58DE7}" dt="2020-06-28T23:19:37.610" v="10" actId="1076"/>
          <ac:picMkLst>
            <pc:docMk/>
            <pc:sldMk cId="2169781444" sldId="1179"/>
            <ac:picMk id="4" creationId="{79B8BF49-5FD4-4309-80FA-F52A67C7D7A8}"/>
          </ac:picMkLst>
        </pc:picChg>
      </pc:sldChg>
      <pc:sldChg chg="modSp">
        <pc:chgData name="Gilberto Neves Sudre Filho" userId="S::gilberto.neves@faesa.br::d3375f58-c24b-48d7-baef-871d87266953" providerId="AD" clId="Web-{DF7D1637-1B7E-0380-8715-B0456AE58DE7}" dt="2020-06-28T23:20:00.128" v="12" actId="20577"/>
        <pc:sldMkLst>
          <pc:docMk/>
          <pc:sldMk cId="3500074777" sldId="1183"/>
        </pc:sldMkLst>
        <pc:spChg chg="mod">
          <ac:chgData name="Gilberto Neves Sudre Filho" userId="S::gilberto.neves@faesa.br::d3375f58-c24b-48d7-baef-871d87266953" providerId="AD" clId="Web-{DF7D1637-1B7E-0380-8715-B0456AE58DE7}" dt="2020-06-28T23:20:00.128" v="12" actId="20577"/>
          <ac:spMkLst>
            <pc:docMk/>
            <pc:sldMk cId="3500074777" sldId="1183"/>
            <ac:spMk id="2" creationId="{BAC22E0C-A8B9-7D4B-BC8E-95F5947642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Programa da Cisco Networking Academy</a:t>
            </a:r>
          </a:p>
          <a:p>
            <a:pPr rtl="0"/>
            <a:r>
              <a:rPr lang="pt-BR"/>
              <a:t>Introdução às redes v7.0 (ITN)</a:t>
            </a:r>
          </a:p>
          <a:p>
            <a:pPr rtl="0"/>
            <a:r>
              <a:rPr lang="pt-BR"/>
              <a:t>Módulo 12: Endereçamento IPv6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Programa da Cisco Networking Academy</a:t>
            </a:r>
          </a:p>
          <a:p>
            <a:pPr rtl="0"/>
            <a:r>
              <a:rPr lang="pt-BR"/>
              <a:t>Introdução às redes v7.0 (ITN)</a:t>
            </a:r>
          </a:p>
          <a:p>
            <a:pPr rtl="0"/>
            <a:r>
              <a:rPr lang="pt-BR"/>
              <a:t>Módulo 12: Endereçamento IPv6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13</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a:t>12- Endereçamento IPv6</a:t>
            </a:r>
          </a:p>
          <a:p>
            <a:pPr rtl="0">
              <a:buFontTx/>
              <a:buNone/>
            </a:pPr>
            <a:r>
              <a:rPr lang="pt-BR"/>
              <a:t>12.0.2- O que aprenderei a fazer neste módulo.</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14</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a:t>Módulo 12: Endereçamento IPv6</a:t>
            </a:r>
          </a:p>
          <a:p>
            <a:pPr rtl="0">
              <a:buFontTx/>
              <a:buNone/>
            </a:pPr>
            <a:r>
              <a:rPr lang="pt-BR"/>
              <a:t>12.0.2- O que aprenderei a fazer neste módulo.</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12- Endereçamento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12.1 Problemas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12.1 — Problemas IPv4</a:t>
            </a:r>
          </a:p>
          <a:p>
            <a:pPr rtl="0"/>
            <a:r>
              <a:rPr lang="pt-BR"/>
              <a:t>12.1.1 — Necessidade de IPv6</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Módulo 12: Endereçamento IPv6</a:t>
            </a:r>
          </a:p>
          <a:p>
            <a:pPr rtl="0"/>
            <a:r>
              <a:rPr lang="pt-BR"/>
              <a:t>12.1 — Problemas IPv4</a:t>
            </a:r>
          </a:p>
          <a:p>
            <a:pPr rtl="0"/>
            <a:r>
              <a:rPr lang="pt-BR"/>
              <a:t>12.1.2 — Coexistência IPv4 e IPv6</a:t>
            </a:r>
          </a:p>
          <a:p>
            <a:pPr rtl="0"/>
            <a:r>
              <a:rPr lang="pt-BR"/>
              <a:t>12.1.3 — Verifique o seu entendimento — Problemas IPv4</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715658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12- Endereçamento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12.2 Representação do Endereço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12.2 - Representação do Endereço IPv6</a:t>
            </a:r>
          </a:p>
          <a:p>
            <a:pPr rtl="0"/>
            <a:r>
              <a:rPr lang="pt-BR"/>
              <a:t>12.2.1 — Formatos de endereçamento IPv6</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4242759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12.2 - Representação do Endereço IPv6</a:t>
            </a:r>
          </a:p>
          <a:p>
            <a:pPr rtl="0"/>
            <a:r>
              <a:rPr lang="pt-BR"/>
              <a:t>12.2.2 — Omitir zero à esquerda</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034984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12.2 - Representação do Endereço IPv6</a:t>
            </a:r>
          </a:p>
          <a:p>
            <a:pPr rtl="0"/>
            <a:r>
              <a:rPr lang="pt-BR"/>
              <a:t>12.2.2 — Regra 2 — Dois-pontos duplos</a:t>
            </a:r>
          </a:p>
          <a:p>
            <a:pPr rtl="0"/>
            <a:r>
              <a:rPr lang="pt-BR"/>
              <a:t>12.2.4 - Atividade - Representação do Endereço IPv6</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58664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12- Endereçamento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12.2 Tipos de endereço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977755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12.3 — Tipos de endereço IPv6</a:t>
            </a:r>
          </a:p>
          <a:p>
            <a:pPr rtl="0"/>
            <a:r>
              <a:rPr lang="pt-BR"/>
              <a:t>12.3.1 — Unicast, Multicast, Anycast</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2844081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Módulo 12: Endereçamento IPv6</a:t>
            </a:r>
          </a:p>
          <a:p>
            <a:pPr rtl="0"/>
            <a:r>
              <a:rPr lang="pt-BR"/>
              <a:t>12.3 — Tipos de endereço IPv6</a:t>
            </a:r>
          </a:p>
          <a:p>
            <a:pPr rtl="0"/>
            <a:r>
              <a:rPr lang="pt-BR"/>
              <a:t>Tamanho do prefixo IPv6</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923002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12.3 — Tipos de endereço IPv6</a:t>
            </a:r>
          </a:p>
          <a:p>
            <a:pPr rtl="0"/>
            <a:r>
              <a:rPr lang="pt-BR"/>
              <a:t>12.3.3 - Outros Tipos de Endereços IPv6 Unicast</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283937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Módulo 12: Endereçamento IPv6</a:t>
            </a:r>
          </a:p>
          <a:p>
            <a:pPr rtl="0"/>
            <a:r>
              <a:rPr lang="pt-BR"/>
              <a:t>12.3 — Tipos de endereço IPv6</a:t>
            </a:r>
          </a:p>
          <a:p>
            <a:pPr rtl="0"/>
            <a:r>
              <a:rPr lang="pt-BR"/>
              <a:t>12.3.4 — Uma nota sobre o endereço local exclusivo</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288409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12.3 — Tipos de endereço IPv6</a:t>
            </a:r>
          </a:p>
          <a:p>
            <a:pPr rtl="0"/>
            <a:r>
              <a:rPr lang="pt-BR"/>
              <a:t>12.3.5 — GUA IPv6</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850946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12.3 — Tipos de endereço IPv6</a:t>
            </a:r>
          </a:p>
          <a:p>
            <a:pPr rtl="0"/>
            <a:r>
              <a:rPr lang="pt-BR"/>
              <a:t>12.3.5 — Estrutura IPv6 GUA</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920390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12.3 — Tipos de endereço IPv6</a:t>
            </a:r>
          </a:p>
          <a:p>
            <a:pPr rtl="0"/>
            <a:r>
              <a:rPr lang="pt-BR"/>
              <a:t>12.3.6 — IPv6 LLA</a:t>
            </a:r>
          </a:p>
          <a:p>
            <a:pPr rtl="0"/>
            <a:r>
              <a:rPr lang="pt-BR"/>
              <a:t>12.3.7 — Verifique seu entendimento — Tipos de endereço IPv6</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661769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12- Endereçamento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12.4- Configuração estática GUA e LLA</a:t>
            </a:r>
          </a:p>
        </p:txBody>
      </p:sp>
      <p:sp>
        <p:nvSpPr>
          <p:cNvPr id="4" name="Slide Number Placeholder 3"/>
          <p:cNvSpPr>
            <a:spLocks noGrp="1"/>
          </p:cNvSpPr>
          <p:nvPr>
            <p:ph type="sldNum" sz="quarter" idx="10"/>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12.4 — Configuração estática GUA e LLA</a:t>
            </a:r>
          </a:p>
          <a:p>
            <a:pPr rtl="0"/>
            <a:r>
              <a:rPr lang="pt-BR"/>
              <a:t>12.4.1 — Configuração de GUA Estática em um Roteador</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128756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12.4 — Configuração estática GUA e LLA</a:t>
            </a:r>
          </a:p>
          <a:p>
            <a:pPr rtl="0"/>
            <a:r>
              <a:rPr lang="pt-BR"/>
              <a:t>12.4.2 — Configuração de GUA Estática em um Host Windows</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9023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12.4 — Configuração estática GUA e LLA</a:t>
            </a:r>
          </a:p>
          <a:p>
            <a:pPr rtl="0"/>
            <a:r>
              <a:rPr lang="pt-BR"/>
              <a:t>12.4.3 — Configuração de GUA estática de um endereço unicast local de link</a:t>
            </a:r>
          </a:p>
          <a:p>
            <a:pPr rtl="0"/>
            <a:r>
              <a:rPr lang="pt-BR"/>
              <a:t>12.4.4 — Verificador de sintaxe — Configuração Estática GUA e LLA</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842287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12- Endereçamento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12.5 Endereçamento Dinâmico IPv4 para GUAs IPv6</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887952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12.5 — Endereçamento dinâmico para GUAs IPv6</a:t>
            </a:r>
          </a:p>
          <a:p>
            <a:pPr rtl="0"/>
            <a:r>
              <a:rPr lang="pt-BR"/>
              <a:t>12.5.1 — Mensagens RS e RA</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999590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Endereçamento dinâmico para GUAs IPv6</a:t>
            </a:r>
          </a:p>
          <a:p>
            <a:pPr rtl="0"/>
            <a:r>
              <a:rPr lang="pt-BR"/>
              <a:t>12.5.2 — Método 1: SLAAC</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2025776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12.5 — Endereçamento dinâmico para GUAs IPv6</a:t>
            </a:r>
          </a:p>
          <a:p>
            <a:pPr rtl="0"/>
            <a:r>
              <a:rPr lang="pt-BR"/>
              <a:t>12.5.3 — Método 2: SLAAC e DHCP sem estado</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1581001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12.5 — Endereçamento dinâmico para GUAs IPv6</a:t>
            </a:r>
          </a:p>
          <a:p>
            <a:pPr rtl="0"/>
            <a:r>
              <a:rPr lang="pt-BR"/>
              <a:t>12.5.4 — Método 3: DHCPv6 com estado</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4218367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12.5 — Endereçamento dinâmico para GUAs IPv6</a:t>
            </a:r>
          </a:p>
          <a:p>
            <a:pPr rtl="0"/>
            <a:r>
              <a:rPr lang="pt-BR"/>
              <a:t>12.5.5 - Processo EUI-64 ou Gerado Aleatoriamente</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592838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12.5 — Endereçamento dinâmico para GUAs IPv6</a:t>
            </a:r>
          </a:p>
          <a:p>
            <a:pPr rtl="0"/>
            <a:r>
              <a:rPr lang="pt-BR"/>
              <a:t>12.5.6 — Processo EUI-64</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4133075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12.5 — Endereçamento dinâmico para GUAs IPv6</a:t>
            </a:r>
          </a:p>
          <a:p>
            <a:pPr rtl="0"/>
            <a:r>
              <a:rPr lang="pt-BR"/>
              <a:t>12.5.7 - IDs da Interface Geradas Aleatoriamente</a:t>
            </a:r>
          </a:p>
          <a:p>
            <a:pPr rtl="0"/>
            <a:r>
              <a:rPr lang="pt-BR"/>
              <a:t>12.5.8 — Verifique seu entendimento — Endereço dinâmico para GUAs IPv6</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72270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12- Endereçamento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12.6 Endereçamento dinâmico IPv4 para LLAs IPv6</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487480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12.6 — Endereçamento dinâmico para LLAs IPv6</a:t>
            </a:r>
          </a:p>
          <a:p>
            <a:pPr rtl="0"/>
            <a:r>
              <a:rPr lang="pt-BR"/>
              <a:t>12.6.1 — LLAs dinâmicos</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2095260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12.6 — Endereçamento dinâmico para LLAs IPv6</a:t>
            </a:r>
          </a:p>
          <a:p>
            <a:pPr rtl="0"/>
            <a:r>
              <a:rPr lang="pt-BR"/>
              <a:t>12.6.2 — LLAs dinâmicos no Windows</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37059238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12.6 — Endereçamento dinâmico para LLAs IPv6</a:t>
            </a:r>
          </a:p>
          <a:p>
            <a:pPr rtl="0"/>
            <a:r>
              <a:rPr lang="pt-BR"/>
              <a:t>12.6.3 — LLAs dinâmicos em Cisco Routers</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404422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12.6 — Endereçamento dinâmico para LLAs IPv6</a:t>
            </a:r>
          </a:p>
          <a:p>
            <a:pPr rtl="0"/>
            <a:r>
              <a:rPr lang="pt-BR"/>
              <a:t>12.6.4 - Verificar a Configuração de Endereço IPv6</a:t>
            </a:r>
          </a:p>
          <a:p>
            <a:pPr rtl="0"/>
            <a:r>
              <a:rPr lang="pt-BR"/>
              <a:t>12.6.5 - Verificador de sintaxe - Verifique a configuração do endereço IPv6</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441553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47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12 - Endereçamento IPv6</a:t>
            </a:r>
          </a:p>
          <a:p>
            <a:pPr rtl="0"/>
            <a:r>
              <a:rPr lang="pt-BR"/>
              <a:t>12.6 — Endereçamento dinâmico para LLAs IPv6</a:t>
            </a:r>
          </a:p>
          <a:p>
            <a:pPr rtl="0"/>
            <a:r>
              <a:rPr lang="pt-BR"/>
              <a:t>12.6.6 - Packet Tracer – Configurando Endereçamento IPv6</a:t>
            </a:r>
          </a:p>
        </p:txBody>
      </p:sp>
    </p:spTree>
    <p:extLst>
      <p:ext uri="{BB962C8B-B14F-4D97-AF65-F5344CB8AC3E}">
        <p14:creationId xmlns:p14="http://schemas.microsoft.com/office/powerpoint/2010/main" val="4133122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12- Endereçamento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12.7 Endereços de multicast IPv4</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3763860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12.7 — Endereços Multicast IPv6</a:t>
            </a:r>
          </a:p>
          <a:p>
            <a:pPr rtl="0"/>
            <a:r>
              <a:rPr lang="pt-BR"/>
              <a:t>12.7.1 - Endereços IPv6 Multicast Atribuídos</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4122185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12.7 — Endereços Multicast IPv6</a:t>
            </a:r>
          </a:p>
          <a:p>
            <a:pPr rtl="0"/>
            <a:r>
              <a:rPr lang="pt-BR"/>
              <a:t>12.7.2 — Endereços Multicast IPv6 bem conhecidos</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3116039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12.7 — Endereços Multicast IPv6</a:t>
            </a:r>
          </a:p>
          <a:p>
            <a:pPr rtl="0"/>
            <a:r>
              <a:rPr lang="pt-BR"/>
              <a:t>12.7.3 - Endereços IPv6 Multicast Solicited-Node</a:t>
            </a:r>
          </a:p>
          <a:p>
            <a:pPr rtl="0"/>
            <a:r>
              <a:rPr lang="pt-BR"/>
              <a:t>12.7.4 - Laboratório – Identificando Endereços IPv6</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139093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32549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12 - Endereçamento IPv6</a:t>
            </a:r>
          </a:p>
          <a:p>
            <a:pPr rtl="0"/>
            <a:r>
              <a:rPr lang="pt-BR"/>
              <a:t>12.7 — Endereços Multicast IPv6</a:t>
            </a:r>
          </a:p>
          <a:p>
            <a:pPr rtl="0"/>
            <a:r>
              <a:rPr lang="pt-BR"/>
              <a:t>12.7.4 - Laboratório – Identificando Endereços IPv6</a:t>
            </a:r>
          </a:p>
        </p:txBody>
      </p:sp>
    </p:spTree>
    <p:extLst>
      <p:ext uri="{BB962C8B-B14F-4D97-AF65-F5344CB8AC3E}">
        <p14:creationId xmlns:p14="http://schemas.microsoft.com/office/powerpoint/2010/main" val="18846970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12- Endereçamento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12.8 Sub-rede uma rede IPv6</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18922665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12.8 — Sub-rede uma rede IPv6</a:t>
            </a:r>
          </a:p>
          <a:p>
            <a:pPr rtl="0"/>
            <a:r>
              <a:rPr lang="pt-BR"/>
              <a:t>12.8.1 - Sub-rede usando o ID de sub-rede</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33243683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12.8 Sub-rede uma rede IPv6</a:t>
            </a:r>
          </a:p>
          <a:p>
            <a:pPr rtl="0"/>
            <a:r>
              <a:rPr lang="pt-BR"/>
              <a:t>12.8.2 — Exemplo de sub-redes IPv6</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21886132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12.8 Sub-rede uma rede IPv6</a:t>
            </a:r>
          </a:p>
          <a:p>
            <a:pPr rtl="0"/>
            <a:r>
              <a:rPr lang="pt-BR"/>
              <a:t>12.8.3 – Alocação de sub-redes IPv6</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65420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12 - Endereçamento IPv6</a:t>
            </a:r>
          </a:p>
          <a:p>
            <a:pPr rtl="0"/>
            <a:r>
              <a:rPr lang="pt-BR"/>
              <a:t>12.8 Sub-rede uma rede IPv6</a:t>
            </a:r>
          </a:p>
          <a:p>
            <a:pPr rtl="0"/>
            <a:r>
              <a:rPr lang="pt-BR"/>
              <a:t>12.8.4 — Roteador configurado com sub-redes IPv6</a:t>
            </a:r>
          </a:p>
          <a:p>
            <a:pPr rtl="0"/>
            <a:r>
              <a:rPr lang="pt-BR"/>
              <a:t>12.8.5 — Verifique seu entendimento — Sub-rede uma rede IPv6</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2184871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nSpc>
                <a:spcPct val="80000"/>
              </a:lnSpc>
              <a:buFontTx/>
              <a:buNone/>
            </a:pPr>
            <a:r>
              <a:rPr lang="pt-BR" sz="1200" kern="1200">
                <a:solidFill>
                  <a:schemeClr val="tx1"/>
                </a:solidFill>
                <a:latin typeface="Arial" charset="0"/>
                <a:ea typeface="ＭＳ Ｐゴシック" charset="0"/>
                <a:cs typeface="ＭＳ Ｐゴシック" charset="0"/>
              </a:rPr>
              <a:t>12 - Endereçamento IPv6</a:t>
            </a:r>
          </a:p>
          <a:p>
            <a:pPr rtl="0">
              <a:lnSpc>
                <a:spcPct val="80000"/>
              </a:lnSpc>
              <a:buFontTx/>
              <a:buNone/>
            </a:pPr>
            <a:r>
              <a:rPr lang="pt-BR" sz="1200" kern="1200">
                <a:solidFill>
                  <a:schemeClr val="tx1"/>
                </a:solidFill>
                <a:latin typeface="Arial" charset="0"/>
                <a:ea typeface="ＭＳ Ｐゴシック" charset="0"/>
                <a:cs typeface="ＭＳ Ｐゴシック" charset="0"/>
              </a:rPr>
              <a:t>12.9 - Módulo Prática e Quiz</a:t>
            </a:r>
          </a:p>
        </p:txBody>
      </p:sp>
      <p:sp>
        <p:nvSpPr>
          <p:cNvPr id="4" name="Slide Number Placeholder 3"/>
          <p:cNvSpPr>
            <a:spLocks noGrp="1"/>
          </p:cNvSpPr>
          <p:nvPr>
            <p:ph type="sldNum" sz="quarter" idx="10"/>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pt-BR" sz="1200" kern="1200">
                <a:solidFill>
                  <a:schemeClr val="tx1"/>
                </a:solidFill>
                <a:latin typeface="Arial" charset="0"/>
                <a:ea typeface="ＭＳ Ｐゴシック" charset="0"/>
                <a:cs typeface="ＭＳ Ｐゴシック" charset="0"/>
              </a:rPr>
              <a:t>12 - Endereçamento IPv6</a:t>
            </a:r>
          </a:p>
          <a:p>
            <a:pPr rtl="0">
              <a:lnSpc>
                <a:spcPct val="80000"/>
              </a:lnSpc>
              <a:buFontTx/>
              <a:buNone/>
            </a:pPr>
            <a:r>
              <a:rPr lang="pt-BR" sz="1200" kern="1200">
                <a:solidFill>
                  <a:schemeClr val="tx1"/>
                </a:solidFill>
                <a:latin typeface="Arial" charset="0"/>
                <a:ea typeface="ＭＳ Ｐゴシック" charset="0"/>
                <a:cs typeface="ＭＳ Ｐゴシック" charset="0"/>
              </a:rPr>
              <a:t>12.9 - Módulo Prática e Quiz</a:t>
            </a:r>
          </a:p>
          <a:p>
            <a:pPr rtl="0">
              <a:lnSpc>
                <a:spcPct val="80000"/>
              </a:lnSpc>
              <a:buFontTx/>
              <a:buNone/>
            </a:pPr>
            <a:r>
              <a:rPr lang="pt-BR" sz="1200" b="0" kern="1200">
                <a:solidFill>
                  <a:schemeClr val="tx1"/>
                </a:solidFill>
                <a:latin typeface="Arial" charset="0"/>
                <a:ea typeface="ＭＳ Ｐゴシック" charset="0"/>
              </a:rPr>
              <a:t>12.9.1 - Packet Tracer – Implementando um Esquema de Endereçamento IPv6 com Sub-Redes</a:t>
            </a:r>
          </a:p>
        </p:txBody>
      </p:sp>
    </p:spTree>
    <p:extLst>
      <p:ext uri="{BB962C8B-B14F-4D97-AF65-F5344CB8AC3E}">
        <p14:creationId xmlns:p14="http://schemas.microsoft.com/office/powerpoint/2010/main" val="36520394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60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pt-BR" sz="1200" kern="1200">
                <a:solidFill>
                  <a:schemeClr val="tx1"/>
                </a:solidFill>
                <a:latin typeface="Arial" charset="0"/>
                <a:ea typeface="ＭＳ Ｐゴシック" charset="0"/>
                <a:cs typeface="ＭＳ Ｐゴシック" charset="0"/>
              </a:rPr>
              <a:t>12 - Endereçamento IPv6</a:t>
            </a:r>
          </a:p>
          <a:p>
            <a:pPr rtl="0">
              <a:lnSpc>
                <a:spcPct val="80000"/>
              </a:lnSpc>
              <a:buFontTx/>
              <a:buNone/>
            </a:pPr>
            <a:r>
              <a:rPr lang="pt-BR" sz="1200" kern="1200">
                <a:solidFill>
                  <a:schemeClr val="tx1"/>
                </a:solidFill>
                <a:latin typeface="Arial" charset="0"/>
                <a:ea typeface="ＭＳ Ｐゴシック" charset="0"/>
                <a:cs typeface="ＭＳ Ｐゴシック" charset="0"/>
              </a:rPr>
              <a:t>12.9 - Módulo Prática e Quiz</a:t>
            </a:r>
          </a:p>
          <a:p>
            <a:pPr rtl="0">
              <a:lnSpc>
                <a:spcPct val="80000"/>
              </a:lnSpc>
              <a:buFontTx/>
              <a:buNone/>
            </a:pPr>
            <a:r>
              <a:rPr lang="pt-BR" sz="1200" b="0" kern="1200">
                <a:solidFill>
                  <a:schemeClr val="tx1"/>
                </a:solidFill>
                <a:latin typeface="Arial" charset="0"/>
                <a:ea typeface="ＭＳ Ｐゴシック" charset="0"/>
              </a:rPr>
              <a:t>12.9.2 - Laboratório - Configurar endereços IPv6 em dispositivos de rede</a:t>
            </a:r>
          </a:p>
        </p:txBody>
      </p:sp>
    </p:spTree>
    <p:extLst>
      <p:ext uri="{BB962C8B-B14F-4D97-AF65-F5344CB8AC3E}">
        <p14:creationId xmlns:p14="http://schemas.microsoft.com/office/powerpoint/2010/main" val="16816433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12 - Conceitos de WLAN</a:t>
            </a:r>
          </a:p>
          <a:p>
            <a:pPr rtl="0"/>
            <a:r>
              <a:rPr lang="pt-BR"/>
              <a:t>12.8 - Módulo Prática e Quiz</a:t>
            </a:r>
          </a:p>
          <a:p>
            <a:pPr rtl="0"/>
            <a:r>
              <a:rPr lang="pt-BR"/>
              <a:t>12.9.3 - O que eu aprendi neste módulo?</a:t>
            </a:r>
          </a:p>
          <a:p>
            <a:pPr rtl="0"/>
            <a:r>
              <a:rPr lang="pt-BR"/>
              <a:t>12.9.4 — Teste de Módulo — Endereçamento IPv6</a:t>
            </a:r>
          </a:p>
        </p:txBody>
      </p:sp>
    </p:spTree>
    <p:extLst>
      <p:ext uri="{BB962C8B-B14F-4D97-AF65-F5344CB8AC3E}">
        <p14:creationId xmlns:p14="http://schemas.microsoft.com/office/powerpoint/2010/main" val="14768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12 - Conceitos de WLAN</a:t>
            </a:r>
          </a:p>
          <a:p>
            <a:pPr rtl="0"/>
            <a:r>
              <a:rPr lang="pt-BR"/>
              <a:t>12.8 - Módulo Prática e Quiz</a:t>
            </a:r>
          </a:p>
          <a:p>
            <a:pPr rtl="0"/>
            <a:r>
              <a:rPr lang="pt-BR"/>
              <a:t>12.9.3 - O que eu aprendi neste módulo?</a:t>
            </a:r>
          </a:p>
          <a:p>
            <a:pPr rtl="0"/>
            <a:r>
              <a:rPr lang="pt-BR"/>
              <a:t>12.9.4 — Teste de Módulo — Endereçamento IPv6</a:t>
            </a:r>
          </a:p>
        </p:txBody>
      </p:sp>
    </p:spTree>
    <p:extLst>
      <p:ext uri="{BB962C8B-B14F-4D97-AF65-F5344CB8AC3E}">
        <p14:creationId xmlns:p14="http://schemas.microsoft.com/office/powerpoint/2010/main" val="16667587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63</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10</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78236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11</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720040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12: Endereçamento IPv6</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Introdução às redes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rtl="0" eaLnBrk="1" hangingPunct="1">
              <a:lnSpc>
                <a:spcPct val="85000"/>
              </a:lnSpc>
              <a:spcBef>
                <a:spcPct val="30000"/>
              </a:spcBef>
              <a:buNone/>
            </a:pPr>
            <a:r>
              <a:rPr lang="pt-BR" sz="1600"/>
              <a:t>Topic 12.5</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Work on the board how to convert a 48-bit MAC to an EUI-64 Interface ID.</a:t>
            </a:r>
          </a:p>
          <a:p>
            <a:pPr lvl="2" rtl="0">
              <a:lnSpc>
                <a:spcPct val="85000"/>
              </a:lnSpc>
              <a:spcBef>
                <a:spcPct val="30000"/>
              </a:spcBef>
            </a:pPr>
            <a:r>
              <a:rPr lang="pt-BR" sz="1600"/>
              <a:t>Discuss scenarios when SLAAC, Stateless DHCP, or Stateful DHCP would be appropriate.</a:t>
            </a:r>
          </a:p>
          <a:p>
            <a:pPr marL="0" indent="0" rtl="0">
              <a:lnSpc>
                <a:spcPct val="85000"/>
              </a:lnSpc>
              <a:spcBef>
                <a:spcPct val="30000"/>
              </a:spcBef>
              <a:buNone/>
            </a:pPr>
            <a:r>
              <a:rPr lang="pt-BR" sz="1600"/>
              <a:t>Topic 12.6</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If possible display a dynamically generated Interface ID on Windows.</a:t>
            </a:r>
          </a:p>
          <a:p>
            <a:pPr lvl="2" rtl="0">
              <a:lnSpc>
                <a:spcPct val="85000"/>
              </a:lnSpc>
              <a:spcBef>
                <a:spcPct val="30000"/>
              </a:spcBef>
            </a:pPr>
            <a:r>
              <a:rPr lang="pt-BR" sz="1600"/>
              <a:t>If possible display a dynamically generated Interface ID on a Cisco router.</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4998923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rtl="0" eaLnBrk="1" hangingPunct="1">
              <a:lnSpc>
                <a:spcPct val="85000"/>
              </a:lnSpc>
              <a:spcBef>
                <a:spcPct val="30000"/>
              </a:spcBef>
              <a:buNone/>
            </a:pPr>
            <a:r>
              <a:rPr lang="pt-BR" sz="1600"/>
              <a:t>Topic 12.7</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How does IPv6 use multicast to perform the functions that IPv4 performed with broadcasts?</a:t>
            </a:r>
          </a:p>
          <a:p>
            <a:pPr marL="0" indent="0" rtl="0">
              <a:lnSpc>
                <a:spcPct val="85000"/>
              </a:lnSpc>
              <a:spcBef>
                <a:spcPct val="30000"/>
              </a:spcBef>
              <a:buNone/>
            </a:pPr>
            <a:r>
              <a:rPr lang="pt-BR" sz="1600"/>
              <a:t>Topic 12.8</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Work through example subnetting problems on the board. Show examples in different hextets.</a:t>
            </a:r>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301753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12: endereçamento IPv6</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Introdução às redes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do módulo: </a:t>
            </a:r>
            <a:r>
              <a:rPr kumimoji="0" lang="pt-B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Endereçamento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do Módulo</a:t>
            </a:r>
            <a:r>
              <a:rPr kumimoji="0" lang="pt-B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Implementar um esquema de endereçamento IPv6</a:t>
            </a:r>
            <a:r>
              <a:rPr kumimoji="0" lang="pt-BR"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rtl="0">
                        <a:lnSpc>
                          <a:spcPct val="107000"/>
                        </a:lnSpc>
                        <a:spcBef>
                          <a:spcPts val="0"/>
                        </a:spcBef>
                        <a:spcAft>
                          <a:spcPts val="0"/>
                        </a:spcAft>
                      </a:pPr>
                      <a:r>
                        <a:rPr lang="pt-BR" sz="1050">
                          <a:effectLst/>
                        </a:rPr>
                        <a:t>Título do Tópico</a:t>
                      </a:r>
                    </a:p>
                  </a:txBody>
                  <a:tcPr marL="68580" marR="68580" marT="0" marB="0"/>
                </a:tc>
                <a:tc>
                  <a:txBody>
                    <a:bodyPr/>
                    <a:lstStyle/>
                    <a:p>
                      <a:pPr marL="0" marR="0" rtl="0">
                        <a:lnSpc>
                          <a:spcPct val="107000"/>
                        </a:lnSpc>
                        <a:spcBef>
                          <a:spcPts val="0"/>
                        </a:spcBef>
                        <a:spcAft>
                          <a:spcPts val="0"/>
                        </a:spcAft>
                      </a:pPr>
                      <a:r>
                        <a:rPr lang="pt-BR" sz="1050">
                          <a:effectLst/>
                        </a:rPr>
                        <a:t>Objetivo do Tópico</a:t>
                      </a:r>
                    </a:p>
                  </a:txBody>
                  <a:tcPr marL="68580" marR="68580" marT="0" marB="0"/>
                </a:tc>
                <a:extLst>
                  <a:ext uri="{0D108BD9-81ED-4DB2-BD59-A6C34878D82A}">
                    <a16:rowId xmlns:a16="http://schemas.microsoft.com/office/drawing/2014/main" val="1874061904"/>
                  </a:ext>
                </a:extLst>
              </a:tr>
              <a:tr h="333554">
                <a:tc>
                  <a:txBody>
                    <a:bodyPr/>
                    <a:lstStyle/>
                    <a:p>
                      <a:pPr rtl="0" fontAlgn="ctr"/>
                      <a:r>
                        <a:rPr lang="pt-BR" sz="1050" b="0">
                          <a:effectLst/>
                        </a:rPr>
                        <a:t>Problemas do IPv4</a:t>
                      </a:r>
                    </a:p>
                  </a:txBody>
                  <a:tcPr marL="47625" marR="47625" marT="47625" marB="47625" anchor="ctr"/>
                </a:tc>
                <a:tc>
                  <a:txBody>
                    <a:bodyPr/>
                    <a:lstStyle/>
                    <a:p>
                      <a:pPr rtl="0" fontAlgn="ctr"/>
                      <a:r>
                        <a:rPr lang="pt-BR" sz="1050"/>
                        <a:t>Explicar a necessidade do endereçamento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rtl="0" fontAlgn="ctr"/>
                      <a:r>
                        <a:rPr lang="pt-BR" sz="1050" b="0"/>
                        <a:t>Representação do Endereço IPv6</a:t>
                      </a:r>
                    </a:p>
                  </a:txBody>
                  <a:tcPr marL="47625" marR="47625" marT="47625" marB="47625" anchor="ctr"/>
                </a:tc>
                <a:tc>
                  <a:txBody>
                    <a:bodyPr/>
                    <a:lstStyle/>
                    <a:p>
                      <a:pPr rtl="0" fontAlgn="ctr"/>
                      <a:r>
                        <a:rPr lang="pt-BR" sz="1050"/>
                        <a:t>Explicar como os endereços IPv6 são representados.</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rtl="0" fontAlgn="ctr"/>
                      <a:r>
                        <a:rPr lang="pt-BR" sz="1050" b="0"/>
                        <a:t>Tipos de Endereço IPv6</a:t>
                      </a:r>
                    </a:p>
                  </a:txBody>
                  <a:tcPr marL="47625" marR="47625" marT="47625" marB="47625" anchor="ctr"/>
                </a:tc>
                <a:tc>
                  <a:txBody>
                    <a:bodyPr/>
                    <a:lstStyle/>
                    <a:p>
                      <a:pPr rtl="0" fontAlgn="ctr"/>
                      <a:r>
                        <a:rPr lang="pt-BR" sz="1050"/>
                        <a:t>Comparar os tipos de endereços de rede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rtl="0" fontAlgn="ctr"/>
                      <a:r>
                        <a:rPr lang="pt-BR" sz="1050" b="0"/>
                        <a:t>Configuração Estática do GUA e do LLA</a:t>
                      </a:r>
                    </a:p>
                  </a:txBody>
                  <a:tcPr marL="47625" marR="47625" marT="47625" marB="47625" anchor="ctr"/>
                </a:tc>
                <a:tc>
                  <a:txBody>
                    <a:bodyPr/>
                    <a:lstStyle/>
                    <a:p>
                      <a:pPr rtl="0" fontAlgn="ctr"/>
                      <a:r>
                        <a:rPr lang="pt-BR" sz="1050"/>
                        <a:t>Explique como configurar endereços de rede IPv6 globais estáticos e unicast.</a:t>
                      </a:r>
                    </a:p>
                  </a:txBody>
                  <a:tcPr marL="47625" marR="47625" marT="47625" marB="47625" anchor="ctr"/>
                </a:tc>
                <a:extLst>
                  <a:ext uri="{0D108BD9-81ED-4DB2-BD59-A6C34878D82A}">
                    <a16:rowId xmlns:a16="http://schemas.microsoft.com/office/drawing/2014/main" val="1435904258"/>
                  </a:ext>
                </a:extLst>
              </a:tr>
              <a:tr h="333554">
                <a:tc>
                  <a:txBody>
                    <a:bodyPr/>
                    <a:lstStyle/>
                    <a:p>
                      <a:pPr rtl="0" fontAlgn="ctr"/>
                      <a:r>
                        <a:rPr lang="pt-BR" sz="1050" b="0"/>
                        <a:t>Endereçamento dinâmico para GUAs IPv6</a:t>
                      </a:r>
                    </a:p>
                  </a:txBody>
                  <a:tcPr marL="47625" marR="47625" marT="47625" marB="47625" anchor="ctr"/>
                </a:tc>
                <a:tc>
                  <a:txBody>
                    <a:bodyPr/>
                    <a:lstStyle/>
                    <a:p>
                      <a:pPr rtl="0" fontAlgn="ctr"/>
                      <a:r>
                        <a:rPr lang="pt-BR" sz="1050"/>
                        <a:t>Explicar como configurar endereços unicast globais de forma dinâmica.</a:t>
                      </a: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do módulo: </a:t>
            </a:r>
            <a:r>
              <a:rPr kumimoji="0" lang="pt-B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Endereçamento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do Módulo</a:t>
            </a:r>
            <a:r>
              <a:rPr kumimoji="0" lang="pt-B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Implementar um esquema de endereçamento IPv6</a:t>
            </a:r>
            <a:r>
              <a:rPr kumimoji="0" lang="pt-BR"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rtl="0">
                        <a:lnSpc>
                          <a:spcPct val="107000"/>
                        </a:lnSpc>
                        <a:spcBef>
                          <a:spcPts val="0"/>
                        </a:spcBef>
                        <a:spcAft>
                          <a:spcPts val="0"/>
                        </a:spcAft>
                      </a:pPr>
                      <a:r>
                        <a:rPr lang="pt-BR" sz="1050">
                          <a:effectLst/>
                        </a:rPr>
                        <a:t>Título do Tópico</a:t>
                      </a:r>
                    </a:p>
                  </a:txBody>
                  <a:tcPr marL="68580" marR="68580" marT="0" marB="0"/>
                </a:tc>
                <a:tc>
                  <a:txBody>
                    <a:bodyPr/>
                    <a:lstStyle/>
                    <a:p>
                      <a:pPr marL="0" marR="0" rtl="0">
                        <a:lnSpc>
                          <a:spcPct val="107000"/>
                        </a:lnSpc>
                        <a:spcBef>
                          <a:spcPts val="0"/>
                        </a:spcBef>
                        <a:spcAft>
                          <a:spcPts val="0"/>
                        </a:spcAft>
                      </a:pPr>
                      <a:r>
                        <a:rPr lang="pt-BR" sz="1050">
                          <a:effectLst/>
                        </a:rPr>
                        <a:t>Objetivo do Tópico</a:t>
                      </a:r>
                    </a:p>
                  </a:txBody>
                  <a:tcPr marL="68580" marR="68580" marT="0" marB="0"/>
                </a:tc>
                <a:extLst>
                  <a:ext uri="{0D108BD9-81ED-4DB2-BD59-A6C34878D82A}">
                    <a16:rowId xmlns:a16="http://schemas.microsoft.com/office/drawing/2014/main" val="1874061904"/>
                  </a:ext>
                </a:extLst>
              </a:tr>
              <a:tr h="333554">
                <a:tc>
                  <a:txBody>
                    <a:bodyPr/>
                    <a:lstStyle/>
                    <a:p>
                      <a:pPr rtl="0" fontAlgn="ctr"/>
                      <a:r>
                        <a:rPr lang="pt-BR" sz="1050" b="0"/>
                        <a:t>Endereçamento dinâmico para LLAs IPv6</a:t>
                      </a:r>
                    </a:p>
                  </a:txBody>
                  <a:tcPr marL="47625" marR="47625" marT="47625" marB="47625" anchor="ctr"/>
                </a:tc>
                <a:tc>
                  <a:txBody>
                    <a:bodyPr/>
                    <a:lstStyle/>
                    <a:p>
                      <a:pPr rtl="0" fontAlgn="ctr"/>
                      <a:r>
                        <a:rPr lang="pt-BR" sz="1050"/>
                        <a:t>Configurar endereços link-local dinamicamente.</a:t>
                      </a:r>
                    </a:p>
                  </a:txBody>
                  <a:tcPr marL="47625" marR="47625" marT="47625" marB="47625" anchor="ctr"/>
                </a:tc>
                <a:extLst>
                  <a:ext uri="{0D108BD9-81ED-4DB2-BD59-A6C34878D82A}">
                    <a16:rowId xmlns:a16="http://schemas.microsoft.com/office/drawing/2014/main" val="3818444524"/>
                  </a:ext>
                </a:extLst>
              </a:tr>
              <a:tr h="201235">
                <a:tc>
                  <a:txBody>
                    <a:bodyPr/>
                    <a:lstStyle/>
                    <a:p>
                      <a:pPr rtl="0" fontAlgn="ctr"/>
                      <a:r>
                        <a:rPr lang="pt-BR" sz="1050" b="0"/>
                        <a:t>Endereços multicast IPv6</a:t>
                      </a:r>
                    </a:p>
                  </a:txBody>
                  <a:tcPr marL="47625" marR="47625" marT="47625" marB="47625" anchor="ctr"/>
                </a:tc>
                <a:tc>
                  <a:txBody>
                    <a:bodyPr/>
                    <a:lstStyle/>
                    <a:p>
                      <a:pPr rtl="0" fontAlgn="ctr"/>
                      <a:r>
                        <a:rPr lang="pt-BR" sz="1050"/>
                        <a:t>Identificando Endereços IPv6</a:t>
                      </a:r>
                    </a:p>
                  </a:txBody>
                  <a:tcPr marL="47625" marR="47625" marT="47625" marB="47625" anchor="ctr"/>
                </a:tc>
                <a:extLst>
                  <a:ext uri="{0D108BD9-81ED-4DB2-BD59-A6C34878D82A}">
                    <a16:rowId xmlns:a16="http://schemas.microsoft.com/office/drawing/2014/main" val="1846877670"/>
                  </a:ext>
                </a:extLst>
              </a:tr>
              <a:tr h="201235">
                <a:tc>
                  <a:txBody>
                    <a:bodyPr/>
                    <a:lstStyle/>
                    <a:p>
                      <a:pPr rtl="0" fontAlgn="ctr"/>
                      <a:r>
                        <a:rPr lang="pt-BR" sz="1050" b="0"/>
                        <a:t>Sub-rede de uma rede IPv6</a:t>
                      </a:r>
                    </a:p>
                  </a:txBody>
                  <a:tcPr marL="47625" marR="47625" marT="47625" marB="47625" anchor="ctr"/>
                </a:tc>
                <a:tc>
                  <a:txBody>
                    <a:bodyPr/>
                    <a:lstStyle/>
                    <a:p>
                      <a:pPr rtl="0" fontAlgn="ctr"/>
                      <a:r>
                        <a:rPr lang="pt-BR" sz="1050"/>
                        <a:t>Implementando um Esquema de Endereçamento IPv6 com Sub-Redes</a:t>
                      </a: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pPr rtl="0"/>
            <a:r>
              <a:rPr lang="pt-BR">
                <a:solidFill>
                  <a:schemeClr val="accent5">
                    <a:lumMod val="40000"/>
                    <a:lumOff val="60000"/>
                  </a:schemeClr>
                </a:solidFill>
              </a:rPr>
              <a:t>12.1 Problemas IPv4</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Problemas IPv4</a:t>
            </a:r>
            <a:br>
              <a:rPr lang="en-US" dirty="0"/>
            </a:br>
            <a:r>
              <a:rPr lang="pt-BR" sz="2400"/>
              <a:t>Necessidade de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rtl="0">
              <a:buFont typeface="Arial" panose="020B0604020202020204" pitchFamily="34" charset="0"/>
              <a:buChar char="•"/>
            </a:pPr>
            <a:r>
              <a:rPr lang="pt-BR" sz="1600">
                <a:solidFill>
                  <a:schemeClr val="tx1"/>
                </a:solidFill>
              </a:rPr>
              <a:t>O IPv4 está ficando sem endereços. O IPv6 é o sucessor do IPv4. Tem um maior espaço de endereço de 128 bits</a:t>
            </a:r>
          </a:p>
          <a:p>
            <a:pPr marL="342900" indent="-342900" algn="l" rtl="0">
              <a:buFont typeface="Arial" panose="020B0604020202020204" pitchFamily="34" charset="0"/>
              <a:buChar char="•"/>
            </a:pPr>
            <a:r>
              <a:rPr lang="pt-BR" sz="1600">
                <a:solidFill>
                  <a:schemeClr val="tx1"/>
                </a:solidFill>
              </a:rPr>
              <a:t>O desenvolvimento do IPv6 também incluiu correções para limitações de IPv4 e outros aprimoramentos.</a:t>
            </a:r>
          </a:p>
          <a:p>
            <a:pPr marL="342900" indent="-342900" algn="l" rtl="0">
              <a:buFont typeface="Arial" panose="020B0604020202020204" pitchFamily="34" charset="0"/>
              <a:buChar char="•"/>
            </a:pPr>
            <a:r>
              <a:rPr lang="pt-BR" sz="1600">
                <a:solidFill>
                  <a:schemeClr val="tx1"/>
                </a:solidFill>
              </a:rPr>
              <a:t>Com uma população cada vez maior na Internet, espaço de endereços IPv4 limitado, problemas com NAT e uma Internet das Coisas, chegou o momento de iniciar a transição para 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Problemas do IPv4 </a:t>
            </a:r>
            <a:br>
              <a:rPr lang="en-US" dirty="0"/>
            </a:br>
            <a:r>
              <a:rPr lang="pt-BR" sz="2400"/>
              <a:t>A coexistência do IPv4 e do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rtl="0"/>
            <a:r>
              <a:rPr lang="pt-BR" sz="1600">
                <a:solidFill>
                  <a:schemeClr val="tx1"/>
                </a:solidFill>
              </a:rPr>
              <a:t>Tanto o IPv4 como o IPv6 coexistirão no futuro próximo e a transição levará vários anos.</a:t>
            </a:r>
          </a:p>
          <a:p>
            <a:pPr marL="0" indent="0" algn="l" rtl="0"/>
            <a:r>
              <a:rPr lang="pt-BR" sz="1600">
                <a:solidFill>
                  <a:schemeClr val="tx1"/>
                </a:solidFill>
              </a:rPr>
              <a:t>A IETF criou vários protocolos e ferramentas para ajudar os administradores de rede a migrarem as redes para IPv6. As técnicas de migração podem ser divididas em três categorias:</a:t>
            </a:r>
          </a:p>
          <a:p>
            <a:pPr marL="415985" lvl="1" indent="-342900" rtl="0">
              <a:buFont typeface="Arial" panose="020B0604020202020204" pitchFamily="34" charset="0"/>
              <a:buChar char="•"/>
            </a:pPr>
            <a:r>
              <a:rPr lang="pt-BR">
                <a:solidFill>
                  <a:schemeClr val="tx1"/>
                </a:solidFill>
              </a:rPr>
              <a:t>Pilha dupla - Os dispositivos de pilha dupla executam os protocolos IPv4 e IPv6 simultaneamente.</a:t>
            </a:r>
          </a:p>
          <a:p>
            <a:pPr marL="415985" lvl="1" indent="-342900" rtl="0">
              <a:buFont typeface="Arial" panose="020B0604020202020204" pitchFamily="34" charset="0"/>
              <a:buChar char="•"/>
            </a:pPr>
            <a:r>
              <a:rPr lang="pt-BR" b="1"/>
              <a:t>Tunelamento</a:t>
            </a:r>
            <a:r>
              <a:rPr lang="pt-BR"/>
              <a:t> -  Um método de transporte de pacotes IPv6 através de uma rede IPv4. O pacote IPv6 é encapsulado dentro de um pacote IPv4.</a:t>
            </a:r>
          </a:p>
          <a:p>
            <a:pPr marL="415985" lvl="1" indent="-342900" rtl="0">
              <a:buFont typeface="Arial" panose="020B0604020202020204" pitchFamily="34" charset="0"/>
              <a:buChar char="•"/>
            </a:pPr>
            <a:r>
              <a:rPr lang="pt-BR" b="1">
                <a:solidFill>
                  <a:schemeClr val="tx1"/>
                </a:solidFill>
              </a:rPr>
              <a:t>Tradução</a:t>
            </a:r>
            <a:r>
              <a:rPr lang="pt-BR">
                <a:solidFill>
                  <a:schemeClr val="tx1"/>
                </a:solidFill>
              </a:rPr>
              <a:t>: </a:t>
            </a:r>
            <a:r>
              <a:rPr lang="pt-BR" b="1">
                <a:solidFill>
                  <a:schemeClr val="tx1"/>
                </a:solidFill>
              </a:rPr>
              <a:t>a </a:t>
            </a:r>
            <a:r>
              <a:rPr lang="pt-BR"/>
              <a:t>NAT64 (Network Address Translation 64) permite que os dispositivos habilitados para IPv6 se comuniquem com os dispositivos habilitados para IPv4 usando uma técnica de tradução semelhante à NAT IPv4.</a:t>
            </a:r>
            <a:r>
              <a:rPr lang="pt-BR" b="1">
                <a:solidFill>
                  <a:schemeClr val="tx1"/>
                </a:solidFill>
              </a:rPr>
              <a:t> </a:t>
            </a: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pPr rtl="0"/>
            <a:r>
              <a:rPr lang="pt-BR" sz="1400" b="1"/>
              <a:t>Observação: O</a:t>
            </a:r>
            <a:r>
              <a:rPr lang="pt-BR" sz="1400"/>
              <a:t> tunelamento e a tradução são para transição para IPv6 nativo e só devem ser usados quando necessário. O objetivo deve ser as comunicações IPv6 nativas da origem até o destino.</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Representação do Endereço IPv6</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pt-BR" sz="1600">
                <a:ea typeface="ＭＳ Ｐゴシック"/>
              </a:rPr>
              <a:t>Representação de endereço IPv6 Formatos de endereçamentoIPv6 </a:t>
            </a:r>
            <a:br>
              <a:rPr lang="en-US" dirty="0"/>
            </a:br>
            <a:endParaRPr lang="en-US"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rtl="0">
              <a:buFont typeface="Arial" panose="020B0604020202020204" pitchFamily="34" charset="0"/>
              <a:buChar char="•"/>
            </a:pPr>
            <a:r>
              <a:rPr lang="pt-BR" sz="1600">
                <a:solidFill>
                  <a:schemeClr val="tx1"/>
                </a:solidFill>
              </a:rPr>
              <a:t>Os endereços IPv6 têm 128 bits e são gravados em hexadecimal.</a:t>
            </a:r>
          </a:p>
          <a:p>
            <a:pPr marL="342900" indent="-342900" algn="l" rtl="0">
              <a:buFont typeface="Arial" panose="020B0604020202020204" pitchFamily="34" charset="0"/>
              <a:buChar char="•"/>
            </a:pPr>
            <a:r>
              <a:rPr lang="pt-BR" sz="1600">
                <a:solidFill>
                  <a:schemeClr val="tx1"/>
                </a:solidFill>
              </a:rPr>
              <a:t>Os endereços IPv6 não diferenciam maiúsculas e minúsculas e podem ser escritos tanto em minúsculas como em maiúsculas.</a:t>
            </a:r>
          </a:p>
          <a:p>
            <a:pPr marL="342900" indent="-342900" algn="l" rtl="0">
              <a:buFont typeface="Arial" panose="020B0604020202020204" pitchFamily="34" charset="0"/>
              <a:buChar char="•"/>
            </a:pPr>
            <a:r>
              <a:rPr lang="pt-BR" sz="1600">
                <a:solidFill>
                  <a:schemeClr val="tx1"/>
                </a:solidFill>
              </a:rPr>
              <a:t>Como mostrado na Figura 1, o formato preferencial para escrever um endereço IPv6 é x: x: x: x: x: x: x: x, com cada “x” consistindo de quatro valores hexadecimais.</a:t>
            </a:r>
          </a:p>
          <a:p>
            <a:pPr marL="342900" indent="-342900" algn="l" rtl="0">
              <a:buFont typeface="Arial" panose="020B0604020202020204" pitchFamily="34" charset="0"/>
              <a:buChar char="•"/>
            </a:pPr>
            <a:r>
              <a:rPr lang="pt-BR" sz="1600">
                <a:solidFill>
                  <a:schemeClr val="tx1"/>
                </a:solidFill>
              </a:rPr>
              <a:t>No IPv6, um hexteto é o termo não oficial usado para se referir a um segmento de 16 bits ou quatro valores hexadecimais.</a:t>
            </a:r>
          </a:p>
          <a:p>
            <a:pPr marL="342900" indent="-342900" algn="l" rtl="0">
              <a:buFont typeface="Arial" panose="020B0604020202020204" pitchFamily="34" charset="0"/>
              <a:buChar char="•"/>
            </a:pPr>
            <a:r>
              <a:rPr lang="pt-BR" sz="1600">
                <a:solidFill>
                  <a:schemeClr val="tx1"/>
                </a:solidFill>
              </a:rPr>
              <a:t>Exemplos de endereços IPv6 no formato preferido:</a:t>
            </a:r>
          </a:p>
          <a:p>
            <a:pPr marL="358775" lvl="4" indent="0" rtl="0">
              <a:buNone/>
            </a:pPr>
            <a:r>
              <a:rPr lang="pt-BR" sz="1600">
                <a:solidFill>
                  <a:schemeClr val="tx1"/>
                </a:solidFill>
                <a:latin typeface="Courier New" panose="02070309020205020404" pitchFamily="49" charset="0"/>
                <a:cs typeface="Courier New" panose="02070309020205020404" pitchFamily="49" charset="0"/>
              </a:rPr>
              <a:t>2001:0db8:0000:1111:0000:0000:0000:0200 </a:t>
            </a:r>
          </a:p>
          <a:p>
            <a:pPr marL="358775" lvl="4" indent="0" rtl="0">
              <a:buNone/>
            </a:pPr>
            <a:r>
              <a:rPr lang="pt-BR" sz="1600">
                <a:solidFill>
                  <a:schemeClr val="tx1"/>
                </a:solidFill>
                <a:latin typeface="Courier New" panose="02070309020205020404" pitchFamily="49" charset="0"/>
                <a:cs typeface="Courier New" panose="02070309020205020404" pitchFamily="49" charset="0"/>
              </a:rPr>
              <a:t>2001:0db8:0000:00 a3:abcd:</a:t>
            </a:r>
            <a:r>
              <a:rPr lang="pt-BR" sz="1600">
                <a:latin typeface="Courier New" panose="02070309020205020404" pitchFamily="49" charset="0"/>
                <a:cs typeface="Courier New" panose="02070309020205020404" pitchFamily="49" charset="0"/>
              </a:rPr>
              <a:t>0</a:t>
            </a:r>
            <a:r>
              <a:rPr lang="pt-BR" sz="1600">
                <a:solidFill>
                  <a:schemeClr val="tx1"/>
                </a:solidFill>
                <a:latin typeface="Courier New" panose="02070309020205020404" pitchFamily="49" charset="0"/>
                <a:cs typeface="Courier New" panose="02070309020205020404" pitchFamily="49" charset="0"/>
              </a:rPr>
              <a:t>000:0000:1234 </a:t>
            </a: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12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buFont typeface="Arial" panose="020B0604020202020204" pitchFamily="34" charset="0"/>
              <a:buChar char="•"/>
            </a:pPr>
            <a:r>
              <a:rPr lang="pt-BR"/>
              <a:t>Information to help you become familiar with the module</a:t>
            </a:r>
          </a:p>
          <a:p>
            <a:pPr lvl="1" rtl="0">
              <a:buFont typeface="Arial" panose="020B0604020202020204" pitchFamily="34" charset="0"/>
              <a:buChar char="•"/>
            </a:pPr>
            <a:r>
              <a:rPr lang="pt-BR"/>
              <a:t>Teaching aids</a:t>
            </a:r>
          </a:p>
          <a:p>
            <a:pPr rtl="0">
              <a:buFont typeface="Arial" panose="020B0604020202020204" pitchFamily="34" charset="0"/>
              <a:buChar char="•"/>
            </a:pPr>
            <a:r>
              <a:rPr lang="pt-BR"/>
              <a:t>Instructor Class Presentation</a:t>
            </a:r>
          </a:p>
          <a:p>
            <a:pPr lvl="1" rtl="0">
              <a:buFont typeface="Arial" panose="020B0604020202020204" pitchFamily="34" charset="0"/>
              <a:buChar char="•"/>
            </a:pPr>
            <a:r>
              <a:rPr lang="pt-BR"/>
              <a:t>Optional slides that you can use in the classroom</a:t>
            </a:r>
          </a:p>
          <a:p>
            <a:pPr lvl="1" rtl="0">
              <a:buFont typeface="Arial" panose="020B0604020202020204" pitchFamily="34" charset="0"/>
              <a:buChar char="•"/>
            </a:pPr>
            <a:r>
              <a:rPr lang="pt-BR"/>
              <a:t>Begins on slide # 12</a:t>
            </a:r>
          </a:p>
          <a:p>
            <a:pPr marL="142875" lvl="1" indent="0" algn="ctr" rtl="0">
              <a:buNone/>
            </a:pPr>
            <a:r>
              <a:rPr lang="pt-BR" sz="1600" b="1"/>
              <a:t>      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Regra 1 de representação de endereço IPv6 — Omitir zero à esquerda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928438"/>
            <a:ext cx="7913516" cy="2895245"/>
          </a:xfrm>
        </p:spPr>
        <p:txBody>
          <a:bodyPr/>
          <a:lstStyle/>
          <a:p>
            <a:pPr marL="0" indent="0" algn="l" rtl="0"/>
            <a:r>
              <a:rPr lang="pt-BR" sz="1600">
                <a:solidFill>
                  <a:schemeClr val="tx1"/>
                </a:solidFill>
              </a:rPr>
              <a:t>A primeira regra para ajudar a reduzir a notação de endereços IPv6 é omitir quaisquer 0s (zeros) iniciais.</a:t>
            </a:r>
          </a:p>
          <a:p>
            <a:pPr marL="73085" lvl="1" indent="0" rtl="0">
              <a:buNone/>
            </a:pPr>
            <a:r>
              <a:rPr lang="pt-BR" sz="1600" b="1"/>
              <a:t>Exemplos:</a:t>
            </a:r>
          </a:p>
          <a:p>
            <a:pPr marL="285750" indent="-285750" algn="l" rtl="0">
              <a:buFont typeface="Arial" panose="020B0604020202020204" pitchFamily="34" charset="0"/>
              <a:buChar char="•"/>
            </a:pPr>
            <a:r>
              <a:rPr lang="pt-BR" sz="1600">
                <a:solidFill>
                  <a:schemeClr val="tx1"/>
                </a:solidFill>
              </a:rPr>
              <a:t>01AB pode ser representado como 1AB</a:t>
            </a:r>
          </a:p>
          <a:p>
            <a:pPr marL="285750" indent="-285750" algn="l" rtl="0">
              <a:buFont typeface="Arial" panose="020B0604020202020204" pitchFamily="34" charset="0"/>
              <a:buChar char="•"/>
            </a:pPr>
            <a:r>
              <a:rPr lang="pt-BR" sz="1600">
                <a:solidFill>
                  <a:schemeClr val="tx1"/>
                </a:solidFill>
              </a:rPr>
              <a:t>09f0 pode ser representado como 9f0</a:t>
            </a:r>
          </a:p>
          <a:p>
            <a:pPr marL="285750" indent="-285750" algn="l" rtl="0">
              <a:buFont typeface="Arial" panose="020B0604020202020204" pitchFamily="34" charset="0"/>
              <a:buChar char="•"/>
            </a:pPr>
            <a:r>
              <a:rPr lang="pt-BR" sz="1600">
                <a:solidFill>
                  <a:schemeClr val="tx1"/>
                </a:solidFill>
              </a:rPr>
              <a:t>0a00 pode ser representado como a00</a:t>
            </a:r>
          </a:p>
          <a:p>
            <a:pPr marL="285750" indent="-285750" algn="l" rtl="0">
              <a:buFont typeface="Arial" panose="020B0604020202020204" pitchFamily="34" charset="0"/>
              <a:buChar char="•"/>
            </a:pPr>
            <a:r>
              <a:rPr lang="pt-BR" sz="1600">
                <a:solidFill>
                  <a:schemeClr val="tx1"/>
                </a:solidFill>
              </a:rPr>
              <a:t>00ab pode ser representado como ab</a:t>
            </a:r>
          </a:p>
          <a:p>
            <a:pPr marL="285750" indent="-285750" algn="l">
              <a:buFont typeface="Arial" panose="020B0604020202020204" pitchFamily="34" charset="0"/>
              <a:buChar char="•"/>
            </a:pPr>
            <a:endParaRPr lang="en-US" sz="1600" dirty="0">
              <a:solidFill>
                <a:schemeClr val="tx1"/>
              </a:solidFill>
            </a:endParaRPr>
          </a:p>
          <a:p>
            <a:pPr marL="0" indent="0" algn="l" rtl="0"/>
            <a:r>
              <a:rPr lang="pt-BR" sz="1600" b="1">
                <a:solidFill>
                  <a:schemeClr val="tx1"/>
                </a:solidFill>
              </a:rPr>
              <a:t>Observação</a:t>
            </a:r>
            <a:r>
              <a:rPr lang="pt-BR" sz="1600">
                <a:solidFill>
                  <a:schemeClr val="tx1"/>
                </a:solidFill>
              </a:rPr>
              <a:t>:Essa regra se aplica somente aos 0s à esquerda, e NÃO aos 0s à direita. Caso contrário, o endereço ficaria ambíguo.</a:t>
            </a:r>
            <a:r>
              <a:rPr lang="pt-BR" sz="1600" b="1">
                <a:solidFill>
                  <a:schemeClr val="tx1"/>
                </a:solidFill>
              </a:rPr>
              <a:t>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043838945"/>
              </p:ext>
            </p:extLst>
          </p:nvPr>
        </p:nvGraphicFramePr>
        <p:xfrm>
          <a:off x="750745" y="3994669"/>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pPr rtl="0"/>
                      <a:r>
                        <a:rPr lang="pt-BR" sz="1100"/>
                        <a:t>Tipo</a:t>
                      </a:r>
                    </a:p>
                  </a:txBody>
                  <a:tcPr/>
                </a:tc>
                <a:tc>
                  <a:txBody>
                    <a:bodyPr/>
                    <a:lstStyle/>
                    <a:p>
                      <a:pPr rtl="0"/>
                      <a:r>
                        <a:rPr lang="pt-BR" sz="1100"/>
                        <a:t>Formato</a:t>
                      </a:r>
                    </a:p>
                  </a:txBody>
                  <a:tcPr/>
                </a:tc>
                <a:extLst>
                  <a:ext uri="{0D108BD9-81ED-4DB2-BD59-A6C34878D82A}">
                    <a16:rowId xmlns:a16="http://schemas.microsoft.com/office/drawing/2014/main" val="2583676789"/>
                  </a:ext>
                </a:extLst>
              </a:tr>
              <a:tr h="0">
                <a:tc>
                  <a:txBody>
                    <a:bodyPr/>
                    <a:lstStyle/>
                    <a:p>
                      <a:pPr rtl="0"/>
                      <a:r>
                        <a:rPr lang="pt-BR" sz="1100">
                          <a:solidFill>
                            <a:srgbClr val="000000"/>
                          </a:solidFill>
                        </a:rPr>
                        <a:t>Preferêncial</a:t>
                      </a:r>
                    </a:p>
                  </a:txBody>
                  <a:tcPr/>
                </a:tc>
                <a:tc>
                  <a:txBody>
                    <a:bodyPr/>
                    <a:lstStyle/>
                    <a:p>
                      <a:pPr rtl="0"/>
                      <a:r>
                        <a:rPr lang="pt-BR" sz="1100"/>
                        <a:t>2001: </a:t>
                      </a:r>
                      <a:r>
                        <a:rPr lang="pt-BR" sz="1100" b="1"/>
                        <a:t>0</a:t>
                      </a:r>
                      <a:r>
                        <a:rPr lang="pt-BR" sz="1100"/>
                        <a:t>db8: </a:t>
                      </a:r>
                      <a:r>
                        <a:rPr lang="pt-BR" sz="1100" b="1"/>
                        <a:t>000</a:t>
                      </a:r>
                      <a:r>
                        <a:rPr lang="pt-BR" sz="1100"/>
                        <a:t>0:1111: </a:t>
                      </a:r>
                      <a:r>
                        <a:rPr lang="pt-BR" sz="1100" b="1"/>
                        <a:t>000</a:t>
                      </a:r>
                      <a:r>
                        <a:rPr lang="pt-BR" sz="1100"/>
                        <a:t>0: </a:t>
                      </a:r>
                      <a:r>
                        <a:rPr lang="pt-BR" sz="1100" b="1"/>
                        <a:t>000</a:t>
                      </a:r>
                      <a:r>
                        <a:rPr lang="pt-BR" sz="1100"/>
                        <a:t>0: </a:t>
                      </a:r>
                      <a:r>
                        <a:rPr lang="pt-BR" sz="1100" b="1"/>
                        <a:t>000</a:t>
                      </a:r>
                      <a:r>
                        <a:rPr lang="pt-BR" sz="1100"/>
                        <a:t>0: </a:t>
                      </a:r>
                      <a:r>
                        <a:rPr lang="pt-BR" sz="1100" b="1"/>
                        <a:t>0</a:t>
                      </a:r>
                      <a:r>
                        <a:rPr lang="pt-BR" sz="1100"/>
                        <a:t>200</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Sem zeros à esquerda</a:t>
                      </a:r>
                    </a:p>
                  </a:txBody>
                  <a:tcPr/>
                </a:tc>
                <a:tc>
                  <a:txBody>
                    <a:bodyPr/>
                    <a:lstStyle/>
                    <a:p>
                      <a:pPr rtl="0"/>
                      <a:r>
                        <a:rPr lang="pt-BR" sz="1100"/>
                        <a:t>2001: db8:0: 1111:0: 0:0: 200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Regra 2 de Representação de Endereço IPv6 — Dois-pontos duplos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rtl="0"/>
            <a:r>
              <a:rPr lang="pt-BR" sz="1800">
                <a:solidFill>
                  <a:schemeClr val="tx1"/>
                </a:solidFill>
              </a:rPr>
              <a:t>Dois pontos-e-vírgula (: :) podem substituir qualquer sequência única e contígua de um ou mais hextets de 16 bits que consistem em todos os zeros. </a:t>
            </a:r>
          </a:p>
          <a:p>
            <a:pPr marL="0" indent="0" algn="l" rtl="0"/>
            <a:r>
              <a:rPr lang="pt-BR" sz="1600" b="1">
                <a:solidFill>
                  <a:schemeClr val="tx1"/>
                </a:solidFill>
              </a:rPr>
              <a:t>Exemplo:</a:t>
            </a:r>
          </a:p>
          <a:p>
            <a:pPr marL="285750" indent="-285750" algn="l" rtl="0">
              <a:buFont typeface="Arial" panose="020B0604020202020204" pitchFamily="34" charset="0"/>
              <a:buChar char="•"/>
            </a:pPr>
            <a:r>
              <a:rPr lang="pt-BR" sz="1400">
                <a:solidFill>
                  <a:schemeClr val="tx1"/>
                </a:solidFill>
              </a:rPr>
              <a:t>2001:db8:cafe: 1:0:0:0:1 (0s principais omitidos) poderia ser representado como 2001:db8:cafe:1: :1</a:t>
            </a:r>
          </a:p>
          <a:p>
            <a:pPr marL="0" indent="0" algn="l"/>
            <a:endParaRPr lang="en-US" sz="1600" dirty="0">
              <a:solidFill>
                <a:schemeClr val="tx1"/>
              </a:solidFill>
            </a:endParaRPr>
          </a:p>
          <a:p>
            <a:pPr marL="0" indent="0" algn="l" rtl="0"/>
            <a:r>
              <a:rPr lang="pt-BR" sz="1600" b="1">
                <a:solidFill>
                  <a:schemeClr val="tx1"/>
                </a:solidFill>
              </a:rPr>
              <a:t>Observação</a:t>
            </a:r>
            <a:r>
              <a:rPr lang="pt-BR" sz="1600">
                <a:solidFill>
                  <a:schemeClr val="tx1"/>
                </a:solidFill>
              </a:rPr>
              <a:t>:</a:t>
            </a:r>
            <a:r>
              <a:rPr lang="pt-BR" sz="1400">
                <a:solidFill>
                  <a:schemeClr val="tx1"/>
                </a:solidFill>
              </a:rPr>
              <a:t>Os dois-pontos em dobro (::) só podem ser usados uma vez em um endereço; caso contrário, haveria mais de um endereço resultante possível.</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2520437539"/>
              </p:ext>
            </p:extLst>
          </p:nvPr>
        </p:nvGraphicFramePr>
        <p:xfrm>
          <a:off x="668858" y="3379890"/>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pPr rtl="0"/>
                      <a:r>
                        <a:rPr lang="pt-BR" sz="1100"/>
                        <a:t>Tipo</a:t>
                      </a:r>
                    </a:p>
                  </a:txBody>
                  <a:tcPr/>
                </a:tc>
                <a:tc>
                  <a:txBody>
                    <a:bodyPr/>
                    <a:lstStyle/>
                    <a:p>
                      <a:pPr rtl="0"/>
                      <a:r>
                        <a:rPr lang="pt-BR" sz="1100"/>
                        <a:t>Formato</a:t>
                      </a:r>
                    </a:p>
                  </a:txBody>
                  <a:tcPr/>
                </a:tc>
                <a:extLst>
                  <a:ext uri="{0D108BD9-81ED-4DB2-BD59-A6C34878D82A}">
                    <a16:rowId xmlns:a16="http://schemas.microsoft.com/office/drawing/2014/main" val="2583676789"/>
                  </a:ext>
                </a:extLst>
              </a:tr>
              <a:tr h="0">
                <a:tc>
                  <a:txBody>
                    <a:bodyPr/>
                    <a:lstStyle/>
                    <a:p>
                      <a:pPr rtl="0"/>
                      <a:r>
                        <a:rPr lang="pt-BR" sz="1100">
                          <a:solidFill>
                            <a:srgbClr val="000000"/>
                          </a:solidFill>
                        </a:rPr>
                        <a:t>Preferêncial</a:t>
                      </a:r>
                    </a:p>
                  </a:txBody>
                  <a:tcPr/>
                </a:tc>
                <a:tc>
                  <a:txBody>
                    <a:bodyPr/>
                    <a:lstStyle/>
                    <a:p>
                      <a:pPr rtl="0"/>
                      <a:r>
                        <a:rPr lang="pt-BR" sz="1100"/>
                        <a:t>2001: </a:t>
                      </a:r>
                      <a:r>
                        <a:rPr lang="pt-BR" sz="1100" b="1"/>
                        <a:t>0</a:t>
                      </a:r>
                      <a:r>
                        <a:rPr lang="pt-BR" sz="1100"/>
                        <a:t>db8: </a:t>
                      </a:r>
                      <a:r>
                        <a:rPr lang="pt-BR" sz="1100" b="1"/>
                        <a:t>000</a:t>
                      </a:r>
                      <a:r>
                        <a:rPr lang="pt-BR" sz="1100"/>
                        <a:t>0:1111: </a:t>
                      </a:r>
                      <a:r>
                        <a:rPr lang="pt-BR" sz="1100" b="1"/>
                        <a:t>0000</a:t>
                      </a:r>
                      <a:r>
                        <a:rPr lang="pt-BR" sz="1100"/>
                        <a:t>: </a:t>
                      </a:r>
                      <a:r>
                        <a:rPr lang="pt-BR" sz="1100" b="1"/>
                        <a:t>0000</a:t>
                      </a:r>
                      <a:r>
                        <a:rPr lang="pt-BR" sz="1100"/>
                        <a:t>: </a:t>
                      </a:r>
                      <a:r>
                        <a:rPr lang="pt-BR" sz="1100" b="1"/>
                        <a:t>0000</a:t>
                      </a:r>
                      <a:r>
                        <a:rPr lang="pt-BR" sz="1100"/>
                        <a:t>: </a:t>
                      </a:r>
                      <a:r>
                        <a:rPr lang="pt-BR" sz="1100" b="1"/>
                        <a:t>0</a:t>
                      </a:r>
                      <a:r>
                        <a:rPr lang="pt-BR" sz="1100"/>
                        <a:t>200</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Compactado</a:t>
                      </a:r>
                    </a:p>
                  </a:txBody>
                  <a:tcPr/>
                </a:tc>
                <a:tc>
                  <a:txBody>
                    <a:bodyPr/>
                    <a:lstStyle/>
                    <a:p>
                      <a:pPr rtl="0"/>
                      <a:r>
                        <a:rPr lang="pt-BR" sz="1100"/>
                        <a:t>2001:db8:0:1111::200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12.3 Tipos de endereço IPv6</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Tipo de Endereçamento IPv6 </a:t>
            </a:r>
            <a:br>
              <a:rPr lang="en-US" dirty="0"/>
            </a:br>
            <a:r>
              <a:rPr lang="pt-BR" sz="240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rtl="0" fontAlgn="base">
              <a:spcBef>
                <a:spcPts val="600"/>
              </a:spcBef>
              <a:spcAft>
                <a:spcPts val="600"/>
              </a:spcAft>
              <a:buClr>
                <a:schemeClr val="tx2"/>
              </a:buClr>
              <a:buSzPct val="90000"/>
            </a:pPr>
            <a:r>
              <a:rPr lang="pt-BR" sz="1600">
                <a:solidFill>
                  <a:schemeClr val="tx1"/>
                </a:solidFill>
              </a:rPr>
              <a:t>Existem três grandes categorias de endereços IPv6:</a:t>
            </a:r>
          </a:p>
          <a:p>
            <a:pPr marL="285750" indent="-285750" algn="l" rtl="0">
              <a:buFont typeface="Arial" panose="020B0604020202020204" pitchFamily="34" charset="0"/>
              <a:buChar char="•"/>
            </a:pPr>
            <a:r>
              <a:rPr lang="pt-BR" sz="1600">
                <a:solidFill>
                  <a:schemeClr val="tx1"/>
                </a:solidFill>
              </a:rPr>
              <a:t>Unicast </a:t>
            </a:r>
            <a:r>
              <a:rPr lang="pt-BR" sz="1600" b="1">
                <a:solidFill>
                  <a:schemeClr val="tx1"/>
                </a:solidFill>
              </a:rPr>
              <a:t>– Um endereço IPv6 unicast identifica exclusivamente uma interface em um dispositivo habilitado para IPv6.</a:t>
            </a:r>
          </a:p>
          <a:p>
            <a:pPr marL="285750" indent="-285750" algn="l" rtl="0">
              <a:buFont typeface="Arial" panose="020B0604020202020204" pitchFamily="34" charset="0"/>
              <a:buChar char="•"/>
            </a:pPr>
            <a:r>
              <a:rPr lang="pt-BR" sz="1600">
                <a:solidFill>
                  <a:schemeClr val="tx1"/>
                </a:solidFill>
              </a:rPr>
              <a:t>Multicast </a:t>
            </a:r>
            <a:r>
              <a:rPr lang="pt-BR" sz="1600" b="1">
                <a:solidFill>
                  <a:schemeClr val="tx1"/>
                </a:solidFill>
              </a:rPr>
              <a:t>– Um endereço IPv6 multicast é usado para enviar um único pacote IPv6 para vários destinos.</a:t>
            </a:r>
          </a:p>
          <a:p>
            <a:pPr marL="285750" indent="-285750" algn="l" rtl="0">
              <a:buFont typeface="Arial" panose="020B0604020202020204" pitchFamily="34" charset="0"/>
              <a:buChar char="•"/>
            </a:pPr>
            <a:r>
              <a:rPr lang="pt-BR" sz="1600" b="1">
                <a:solidFill>
                  <a:schemeClr val="tx1"/>
                </a:solidFill>
              </a:rPr>
              <a:t>Anycast </a:t>
            </a:r>
            <a:r>
              <a:rPr lang="pt-BR" sz="1600">
                <a:solidFill>
                  <a:schemeClr val="tx1"/>
                </a:solidFill>
              </a:rPr>
              <a:t>– Um endereço IPv6 anycast é qualquer endereço IPv6 unicast que possa ser atribuído a vários dispositivos. Um pacote enviado a um endereço de anycast é roteado para o dispositivo mais próximo que tenha esse endereço.</a:t>
            </a:r>
          </a:p>
          <a:p>
            <a:pPr marL="285750" indent="-285750" algn="l">
              <a:buFont typeface="Arial" panose="020B0604020202020204" pitchFamily="34" charset="0"/>
              <a:buChar char="•"/>
            </a:pPr>
            <a:endParaRPr lang="en-US" sz="1600" dirty="0">
              <a:solidFill>
                <a:schemeClr val="tx1"/>
              </a:solidFill>
            </a:endParaRPr>
          </a:p>
          <a:p>
            <a:pPr marL="0" indent="0" algn="l" rtl="0"/>
            <a:r>
              <a:rPr lang="pt-BR" sz="1600" b="1">
                <a:solidFill>
                  <a:schemeClr val="tx1"/>
                </a:solidFill>
              </a:rPr>
              <a:t>Observação</a:t>
            </a:r>
            <a:r>
              <a:rPr lang="pt-BR" sz="1600">
                <a:solidFill>
                  <a:schemeClr val="tx1"/>
                </a:solidFill>
              </a:rPr>
              <a:t>: Ao contrário do IPv4, o IPv6 não possui um endereço de broadcast. No entanto, há um endereço multicast para todos os nós IPv6 que fornece basicamente o mesmo resultado.</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Tipos de endereços IPv6 </a:t>
            </a:r>
            <a:r>
              <a:rPr lang="pt-BR" sz="1600"/>
              <a:t>Comprimento do prefixo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rtl="0" fontAlgn="base">
              <a:spcBef>
                <a:spcPts val="600"/>
              </a:spcBef>
              <a:spcAft>
                <a:spcPts val="600"/>
              </a:spcAft>
              <a:buClr>
                <a:schemeClr val="tx2"/>
              </a:buClr>
              <a:buSzPct val="90000"/>
            </a:pPr>
            <a:r>
              <a:rPr lang="pt-BR" sz="1600">
                <a:solidFill>
                  <a:schemeClr val="tx1"/>
                </a:solidFill>
              </a:rPr>
              <a:t>O comprimento do prefixo é representado na notação de barra e é usado para indicar a parte da rede de um endereço IPv6.</a:t>
            </a:r>
          </a:p>
          <a:p>
            <a:pPr marL="0" indent="0" algn="l" defTabSz="684213" rtl="0" fontAlgn="base">
              <a:spcBef>
                <a:spcPts val="600"/>
              </a:spcBef>
              <a:spcAft>
                <a:spcPts val="600"/>
              </a:spcAft>
              <a:buClr>
                <a:schemeClr val="tx2"/>
              </a:buClr>
              <a:buSzPct val="90000"/>
            </a:pPr>
            <a:r>
              <a:rPr lang="pt-BR" sz="1600">
                <a:solidFill>
                  <a:schemeClr val="tx1"/>
                </a:solidFill>
              </a:rPr>
              <a:t>O comprimento do prefixo pode variar de 0 a 128. O comprimento recomendado do prefixo IPv6 para LANs e a maioria dos outros tipos de redes é / 64.</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pPr rtl="0"/>
            <a:r>
              <a:rPr lang="pt-BR" sz="1400" b="1"/>
              <a:t>Observação</a:t>
            </a:r>
            <a:r>
              <a:rPr lang="pt-BR" sz="1400"/>
              <a:t>: É altamente recomendável usar um ID de interface de 64 bits para a maioria das redes. Isso ocorre porque a configuração automática de endereço sem estado (SLAAC) usa 64 bits para o ID de interface. Também facilita a criação e o gerenciamento de sub-redes</a:t>
            </a:r>
            <a:r>
              <a:rPr lang="pt-BR" sz="1200"/>
              <a:t>. </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Tipos de endereços IPv6 </a:t>
            </a:r>
            <a:r>
              <a:rPr lang="pt-BR" sz="1600"/>
              <a:t>Endereços IPv6 unicast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rtl="0" fontAlgn="base">
              <a:spcBef>
                <a:spcPts val="600"/>
              </a:spcBef>
              <a:spcAft>
                <a:spcPts val="600"/>
              </a:spcAft>
              <a:buClr>
                <a:schemeClr val="tx2"/>
              </a:buClr>
              <a:buSzPct val="90000"/>
            </a:pPr>
            <a:r>
              <a:rPr lang="pt-BR" sz="1600">
                <a:solidFill>
                  <a:schemeClr val="tx1"/>
                </a:solidFill>
              </a:rPr>
              <a:t>Ao contrário dos dispositivos IPv4 que têm apenas um único endereço, os endereços IPv6 normalmente têm dois endereços unicast:</a:t>
            </a:r>
          </a:p>
          <a:p>
            <a:pPr marL="489010" lvl="2" indent="-342900">
              <a:buFont typeface="Arial" panose="020B0604020202020204" pitchFamily="34" charset="0"/>
              <a:buChar char="•"/>
            </a:pPr>
            <a:endParaRPr lang="en-US" sz="200" dirty="0"/>
          </a:p>
          <a:p>
            <a:pPr marL="342900" indent="-342900" algn="l" rtl="0">
              <a:buFont typeface="Arial" panose="020B0604020202020204" pitchFamily="34" charset="0"/>
              <a:buChar char="•"/>
            </a:pPr>
            <a:r>
              <a:rPr lang="pt-BR" sz="1600">
                <a:solidFill>
                  <a:schemeClr val="tx1"/>
                </a:solidFill>
              </a:rPr>
              <a:t>Um endereço unicast global(GUA) é semelhante a um endereço IPv4 público. São endereços de Internet roteáveis e globalmente exclusivos.</a:t>
            </a:r>
          </a:p>
          <a:p>
            <a:pPr marL="342900" indent="-342900" algn="l" rtl="0">
              <a:buFont typeface="Arial" panose="020B0604020202020204" pitchFamily="34" charset="0"/>
              <a:buChar char="•"/>
            </a:pPr>
            <a:r>
              <a:rPr lang="pt-BR" sz="1600" b="1">
                <a:solidFill>
                  <a:schemeClr val="tx1"/>
                </a:solidFill>
              </a:rPr>
              <a:t>Endereço local do link (LLA) - </a:t>
            </a:r>
            <a:r>
              <a:rPr lang="pt-BR" sz="1600">
                <a:solidFill>
                  <a:schemeClr val="tx1"/>
                </a:solidFill>
              </a:rPr>
              <a:t>obrigatório para todos os dispositivos habilitados para IPv6 e usado para se comunicar com outros dispositivos no mesmo link local. Os LLAs não são roteáveis e estão confinados a um único link.</a:t>
            </a:r>
            <a:r>
              <a:rPr lang="pt-BR" sz="1600" b="1">
                <a:solidFill>
                  <a:schemeClr val="tx1"/>
                </a:solidFill>
              </a:rPr>
              <a:t>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Tipos de endereço IPv6</a:t>
            </a:r>
            <a:br>
              <a:rPr lang="en-US" dirty="0"/>
            </a:br>
            <a:r>
              <a:rPr lang="pt-BR" sz="2400"/>
              <a:t>Uma observação sobre o endereço local exclusivo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rtl="0" fontAlgn="base">
              <a:spcBef>
                <a:spcPts val="600"/>
              </a:spcBef>
              <a:spcAft>
                <a:spcPts val="600"/>
              </a:spcAft>
              <a:buClr>
                <a:schemeClr val="tx2"/>
              </a:buClr>
              <a:buSzPct val="90000"/>
            </a:pPr>
            <a:r>
              <a:rPr lang="pt-BR" sz="1800">
                <a:solidFill>
                  <a:schemeClr val="tx1"/>
                </a:solidFill>
              </a:rPr>
              <a:t>Os endereços locais exclusivos do IPv6 (intervalo fc00 :: / 7 a fdff :: / 7) têm alguma semelhança com os endereços privados do RFC 1918 para o IPv4, mas existem diferenças significativas:</a:t>
            </a:r>
          </a:p>
          <a:p>
            <a:pPr marL="285750" indent="-285750" algn="l" rtl="0">
              <a:buFont typeface="Arial" panose="020B0604020202020204" pitchFamily="34" charset="0"/>
              <a:buChar char="•"/>
            </a:pPr>
            <a:r>
              <a:rPr lang="pt-BR" sz="1600">
                <a:solidFill>
                  <a:schemeClr val="tx1"/>
                </a:solidFill>
              </a:rPr>
              <a:t>Os endereços unique local são utilizados para endereçamento local dentro de um site ou entre um número limitado de sites.</a:t>
            </a:r>
          </a:p>
          <a:p>
            <a:pPr marL="285750" indent="-285750" algn="l" rtl="0">
              <a:buFont typeface="Arial" panose="020B0604020202020204" pitchFamily="34" charset="0"/>
              <a:buChar char="•"/>
            </a:pPr>
            <a:r>
              <a:rPr lang="pt-BR" sz="1600">
                <a:solidFill>
                  <a:schemeClr val="tx1"/>
                </a:solidFill>
              </a:rPr>
              <a:t>Os endereços unique local podem ser usados para dispositivos que nunca precisarão ou terão acesso por outra rede.</a:t>
            </a:r>
          </a:p>
          <a:p>
            <a:pPr marL="285750" indent="-285750" algn="l" rtl="0">
              <a:buFont typeface="Arial" panose="020B0604020202020204" pitchFamily="34" charset="0"/>
              <a:buChar char="•"/>
            </a:pPr>
            <a:r>
              <a:rPr lang="pt-BR" sz="1600">
                <a:solidFill>
                  <a:schemeClr val="tx1"/>
                </a:solidFill>
              </a:rPr>
              <a:t>Endereços locais exclusivos não são globalmente roteados ou traduzidos para um endereço IPv6 global.</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pPr rtl="0"/>
            <a:r>
              <a:rPr lang="pt-BR" sz="1600" b="1"/>
              <a:t>Nota</a:t>
            </a:r>
            <a:r>
              <a:rPr lang="pt-BR" sz="1600"/>
              <a:t>: Muitos sites usam a natureza privada dos endereços RFC 1918 para tentar proteger ou ocultar sua rede de possíveis riscos à segurança. Este nunca foi o uso pretendido de ULA. </a:t>
            </a:r>
            <a:r>
              <a:rPr lang="pt-BR" sz="1600" b="1"/>
              <a:t>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Tipos deendereço </a:t>
            </a:r>
            <a:br>
              <a:rPr lang="en-US" dirty="0"/>
            </a:br>
            <a:r>
              <a:rPr lang="pt-BR" sz="2400"/>
              <a:t>IPv6 GUAIPv6 </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rtl="0" fontAlgn="base">
              <a:spcBef>
                <a:spcPts val="600"/>
              </a:spcBef>
              <a:spcAft>
                <a:spcPts val="600"/>
              </a:spcAft>
              <a:buClr>
                <a:schemeClr val="tx2"/>
              </a:buClr>
              <a:buSzPct val="90000"/>
            </a:pPr>
            <a:r>
              <a:rPr lang="pt-BR" sz="1600">
                <a:solidFill>
                  <a:schemeClr val="tx1"/>
                </a:solidFill>
              </a:rPr>
              <a:t>O endereço IPv6 unicast global (GUA) é globalmente exclusivo e roteável na Internet IPv6.</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400">
                <a:solidFill>
                  <a:schemeClr val="tx1"/>
                </a:solidFill>
              </a:rPr>
              <a:t>Atualmente, apenas GUAs com os três primeiros bits de 001 ou 2000 :: / 3 estão sendo atribuídos.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400">
                <a:solidFill>
                  <a:schemeClr val="tx1"/>
                </a:solidFill>
              </a:rPr>
              <a:t>GUAs atualmente disponíveis começam com um decimal 2 ou um 3 (Isso é apenas 1/8 do espaço total de endereços IPv6 disponível).</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837444"/>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Tipos de endereço IPv6</a:t>
            </a:r>
            <a:r>
              <a:rPr lang="pt-BR" sz="2400"/>
              <a:t>Estrutura GUAIPv6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rtl="0" fontAlgn="base">
              <a:spcBef>
                <a:spcPts val="600"/>
              </a:spcBef>
              <a:spcAft>
                <a:spcPts val="600"/>
              </a:spcAft>
              <a:buClr>
                <a:schemeClr val="tx2"/>
              </a:buClr>
              <a:buSzPct val="90000"/>
            </a:pPr>
            <a:r>
              <a:rPr lang="pt-BR" sz="1600" b="1">
                <a:solidFill>
                  <a:srgbClr val="000000"/>
                </a:solidFill>
              </a:rPr>
              <a:t>prefixo de roteamento global</a:t>
            </a:r>
          </a:p>
          <a:p>
            <a:pPr lvl="1" rtl="0">
              <a:lnSpc>
                <a:spcPct val="100000"/>
              </a:lnSpc>
              <a:spcBef>
                <a:spcPts val="300"/>
              </a:spcBef>
              <a:spcAft>
                <a:spcPts val="300"/>
              </a:spcAft>
              <a:buSzPct val="90000"/>
            </a:pPr>
            <a:r>
              <a:rPr lang="pt-BR" sz="1600">
                <a:solidFill>
                  <a:srgbClr val="000000"/>
                </a:solidFill>
              </a:rPr>
              <a:t>O prefixo global de roteamento é o prefixo (parte de rede) do endereço que é atribuído pelo provedor (como um ISP) a um cliente ou um site. O prefixo de roteamento global varia dependendo das políticas do ISP.</a:t>
            </a:r>
          </a:p>
          <a:p>
            <a:pPr marL="0" indent="0" algn="l" defTabSz="684213" rtl="0" fontAlgn="base">
              <a:spcBef>
                <a:spcPts val="600"/>
              </a:spcBef>
              <a:spcAft>
                <a:spcPts val="600"/>
              </a:spcAft>
              <a:buClr>
                <a:schemeClr val="tx2"/>
              </a:buClr>
              <a:buSzPct val="90000"/>
            </a:pPr>
            <a:r>
              <a:rPr lang="pt-BR" sz="1600" b="1">
                <a:solidFill>
                  <a:srgbClr val="000000"/>
                </a:solidFill>
              </a:rPr>
              <a:t>ID da sub-rede</a:t>
            </a:r>
          </a:p>
          <a:p>
            <a:pPr lvl="1" rtl="0">
              <a:lnSpc>
                <a:spcPct val="100000"/>
              </a:lnSpc>
              <a:spcBef>
                <a:spcPts val="300"/>
              </a:spcBef>
              <a:spcAft>
                <a:spcPts val="300"/>
              </a:spcAft>
              <a:buSzPct val="90000"/>
            </a:pPr>
            <a:r>
              <a:rPr lang="pt-BR" sz="1600">
                <a:solidFill>
                  <a:srgbClr val="000000"/>
                </a:solidFill>
              </a:rPr>
              <a:t>O campo ID de sub-rede é a área entre o Prefixo de roteamento global e o ID da interface. A ID da sub-rede é usada por uma empresa para identificar sub-redes localmente.</a:t>
            </a:r>
          </a:p>
          <a:p>
            <a:pPr marL="0" indent="0" algn="l" defTabSz="684213" rtl="0" fontAlgn="base">
              <a:spcBef>
                <a:spcPts val="600"/>
              </a:spcBef>
              <a:spcAft>
                <a:spcPts val="600"/>
              </a:spcAft>
              <a:buClr>
                <a:schemeClr val="tx2"/>
              </a:buClr>
              <a:buSzPct val="90000"/>
            </a:pPr>
            <a:r>
              <a:rPr lang="pt-BR" sz="1600" b="1">
                <a:solidFill>
                  <a:srgbClr val="000000"/>
                </a:solidFill>
              </a:rPr>
              <a:t>ID da interface</a:t>
            </a:r>
          </a:p>
          <a:p>
            <a:pPr lvl="1" rtl="0">
              <a:lnSpc>
                <a:spcPct val="100000"/>
              </a:lnSpc>
              <a:spcBef>
                <a:spcPts val="300"/>
              </a:spcBef>
              <a:spcAft>
                <a:spcPts val="300"/>
              </a:spcAft>
              <a:buSzPct val="90000"/>
            </a:pPr>
            <a:r>
              <a:rPr lang="pt-BR" sz="1600">
                <a:solidFill>
                  <a:srgbClr val="000000"/>
                </a:solidFill>
              </a:rPr>
              <a:t>A ID da interface IPv6 equivale à parte de host de um endereço IPv4. É altamente recomendável que as sub-redes /64 sejam usadas na maioria dos casos.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pPr rtl="0"/>
            <a:r>
              <a:rPr lang="pt-BR" sz="1200" b="1"/>
              <a:t>Nota</a:t>
            </a:r>
            <a:r>
              <a:rPr lang="pt-BR" sz="1200"/>
              <a:t>: O IPv6 permite que os endereços de host todos os 0 e todos os 1s possam ser atribuídos a um dispositivo. O endereço all-0s é reservado como endereço anycast do Subnet-Router e deve ser atribuído apenas aos roteadores.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Tipos de endereço IPv6 </a:t>
            </a:r>
            <a:br>
              <a:rPr lang="en-US" dirty="0"/>
            </a:br>
            <a:r>
              <a:rPr lang="pt-BR" sz="240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Um endereço IPv6 de link-local permite que um dispositivo se comunique com outros dispositivos habilitados para IPv6 no mesmo link e somente nesse link (sub-rede).</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pt-BR" sz="1400">
                <a:solidFill>
                  <a:srgbClr val="000000"/>
                </a:solidFill>
              </a:rPr>
              <a:t>Pacotes com um LLA de origem ou destino não podem ser roteados.</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pt-BR" sz="1400">
                <a:solidFill>
                  <a:srgbClr val="000000"/>
                </a:solidFill>
              </a:rPr>
              <a:t>Toda interface de rede habilitada para IPv6 deve ter um LLA.</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pt-BR" sz="1400">
                <a:solidFill>
                  <a:srgbClr val="000000"/>
                </a:solidFill>
              </a:rPr>
              <a:t>Se um LLA não estiver configurado manualmente em uma interface, o dispositivo criará automaticamente um.</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pt-BR" sz="1400">
                <a:solidFill>
                  <a:srgbClr val="000000"/>
                </a:solidFill>
              </a:rPr>
              <a:t>Os LLAs IPv6 estão no intervalo fe80: :/10.</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Para facilitar a aprendizagem, os seguintes recursos dentro da GUI podem ser incluídos neste módulo:</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O que esperar neste módulo</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402763875"/>
              </p:ext>
            </p:extLst>
          </p:nvPr>
        </p:nvGraphicFramePr>
        <p:xfrm>
          <a:off x="301658" y="1401752"/>
          <a:ext cx="8557528" cy="321985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Recurso</a:t>
                      </a:r>
                    </a:p>
                  </a:txBody>
                  <a:tcPr/>
                </a:tc>
                <a:tc>
                  <a:txBody>
                    <a:bodyPr/>
                    <a:lstStyle/>
                    <a:p>
                      <a:pPr rtl="0"/>
                      <a:r>
                        <a:rPr lang="pt-BR"/>
                        <a:t>Descrição</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Animações.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Expor os alunos a novas competências e conceitos.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Vídeos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Exponha os alunos a novas habilidades e conceitos.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Verifique seu entendimento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Questionário on-line por tópico para ajudar os alunos a avaliar a compreensão do conteúdo.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Interativas</a:t>
                      </a:r>
                    </a:p>
                  </a:txBody>
                  <a:tcPr marL="9525" marR="9525" marT="9525" marB="0" anchor="b"/>
                </a:tc>
                <a:tc>
                  <a:txBody>
                    <a:bodyPr/>
                    <a:lstStyle/>
                    <a:p>
                      <a:pPr rtl="0"/>
                      <a:r>
                        <a:rPr lang="pt-BR"/>
                        <a:t>Uma variedade de formatos para ajudar os alunos a avaliar a compreensão do conteúdo.</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Verificador de sintaxe</a:t>
                      </a:r>
                    </a:p>
                  </a:txBody>
                  <a:tcPr marL="9525" marR="9525" marT="9525" marB="0" anchor="b"/>
                </a:tc>
                <a:tc>
                  <a:txBody>
                    <a:bodyPr/>
                    <a:lstStyle/>
                    <a:p>
                      <a:pPr rtl="0"/>
                      <a:r>
                        <a:rPr lang="pt-BR"/>
                        <a:t>Pequenas simulações que expõem os alunos à linha de comando da Cisco para praticar habilidades de configuração.</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Atividade do PT</a:t>
                      </a:r>
                    </a:p>
                  </a:txBody>
                  <a:tcPr marL="9525" marR="9525" marT="9525" marB="0" anchor="b"/>
                </a:tc>
                <a:tc>
                  <a:txBody>
                    <a:bodyPr/>
                    <a:lstStyle/>
                    <a:p>
                      <a:pPr rtl="0"/>
                      <a:r>
                        <a:rPr lang="pt-BR"/>
                        <a:t>Atividades de simulação e modelagem projetadas para explorar, adquirir, reforçar e expandir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12.4 Configuração estática GUA e LLA</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Configuração estática GUA e LLA Configuração</a:t>
            </a:r>
            <a:br>
              <a:rPr lang="en-US" dirty="0"/>
            </a:br>
            <a:r>
              <a:rPr lang="pt-BR" sz="2400"/>
              <a:t>Estática de GUA em um Roteador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A maioria dos comandos de configuração e verificação do IPv6 no Cisco IOS são semelhantes aos seus equivalentes no IPv4. Em muitos casos, a única diferença é o uso de </a:t>
            </a:r>
            <a:r>
              <a:rPr lang="pt-BR" sz="1600" b="1">
                <a:solidFill>
                  <a:srgbClr val="000000"/>
                </a:solidFill>
              </a:rPr>
              <a:t>ipv6 </a:t>
            </a:r>
            <a:r>
              <a:rPr lang="pt-BR" sz="1600">
                <a:solidFill>
                  <a:srgbClr val="000000"/>
                </a:solidFill>
              </a:rPr>
              <a:t>em vez de </a:t>
            </a:r>
            <a:r>
              <a:rPr lang="pt-BR" sz="1600" b="1">
                <a:solidFill>
                  <a:srgbClr val="000000"/>
                </a:solidFill>
              </a:rPr>
              <a:t>ip </a:t>
            </a:r>
            <a:r>
              <a:rPr lang="pt-BR" sz="1600">
                <a:solidFill>
                  <a:srgbClr val="000000"/>
                </a:solidFill>
              </a:rPr>
              <a:t>nos comandos.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O comando para configurar um GUA IPv6 em uma interface é: </a:t>
            </a:r>
            <a:r>
              <a:rPr lang="pt-BR" sz="1600" b="1">
                <a:solidFill>
                  <a:srgbClr val="000000"/>
                </a:solidFill>
              </a:rPr>
              <a:t>ipv6 address</a:t>
            </a:r>
            <a:r>
              <a:rPr lang="pt-BR" sz="1600">
                <a:solidFill>
                  <a:srgbClr val="000000"/>
                </a:solidFill>
              </a:rPr>
              <a:t> </a:t>
            </a:r>
            <a:r>
              <a:rPr lang="pt-BR" sz="1600" i="1">
                <a:solidFill>
                  <a:srgbClr val="000000"/>
                </a:solidFill>
              </a:rPr>
              <a:t>ipv6-address/prefix-length.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O exemplo mostra comandos para configurar um GUA na interface G0/0/0 em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 </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exit</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Configuração estática da GUA e do LLA </a:t>
            </a:r>
            <a:r>
              <a:rPr lang="pt-BR" sz="1600"/>
              <a:t>Configuração estática da GUA em um host do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Configurar manualmente o endereço IPv6 em um host é semelhante a configurar um endereço IPv4.</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O GUA ou LLA da interface do roteador podem ser usados como gateway padrão. A melhor prática é usar o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pPr rtl="0"/>
            <a:r>
              <a:rPr lang="pt-BR" sz="1400" b="1">
                <a:solidFill>
                  <a:srgbClr val="000000"/>
                </a:solidFill>
              </a:rPr>
              <a:t>Nota</a:t>
            </a:r>
            <a:r>
              <a:rPr lang="pt-BR" sz="1400">
                <a:solidFill>
                  <a:srgbClr val="000000"/>
                </a:solidFill>
              </a:rPr>
              <a:t>: Quando DHCPv6 ou SLAAC é usado, o LLA do roteador será especificado automaticamente como o endereço de gateway padrão.</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95250"/>
            <a:ext cx="8345488" cy="731837"/>
          </a:xfrm>
        </p:spPr>
        <p:txBody>
          <a:bodyPr/>
          <a:lstStyle/>
          <a:p>
            <a:pPr rtl="0"/>
            <a:r>
              <a:rPr lang="pt-BR" sz="1600"/>
              <a:t>Configuração estática de GUA e LLA </a:t>
            </a:r>
            <a:br>
              <a:rPr lang="en-US" dirty="0"/>
            </a:br>
            <a:r>
              <a:rPr lang="pt-BR" sz="2400"/>
              <a:t>Configuração de GUA estática de um endereço Unicast local de link</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A configuração manual do LLA permite criar um endereço reconhecível e fácil de lembrar.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Os LLAS podem ser configurados manualmente usando o comando </a:t>
            </a:r>
            <a:r>
              <a:rPr lang="pt-BR" sz="1600" b="1">
                <a:solidFill>
                  <a:srgbClr val="000000"/>
                </a:solidFill>
              </a:rPr>
              <a:t>ipv6 address</a:t>
            </a:r>
            <a:r>
              <a:rPr lang="pt-BR" sz="1600">
                <a:solidFill>
                  <a:srgbClr val="000000"/>
                </a:solidFill>
              </a:rPr>
              <a:t> </a:t>
            </a:r>
            <a:r>
              <a:rPr lang="pt-BR" sz="1600" i="1">
                <a:solidFill>
                  <a:srgbClr val="000000"/>
                </a:solidFill>
              </a:rPr>
              <a:t>ipv6-link-local-address</a:t>
            </a:r>
            <a:r>
              <a:rPr lang="pt-BR" sz="1600">
                <a:solidFill>
                  <a:srgbClr val="000000"/>
                </a:solidFill>
              </a:rPr>
              <a:t> </a:t>
            </a:r>
            <a:r>
              <a:rPr lang="pt-BR" sz="1600" b="1">
                <a:solidFill>
                  <a:srgbClr val="000000"/>
                </a:solidFill>
              </a:rPr>
              <a:t>link-local</a:t>
            </a:r>
            <a:r>
              <a:rPr lang="pt-BR" sz="1600">
                <a:solidFill>
                  <a:srgbClr val="000000"/>
                </a:solidFill>
              </a:rPr>
              <a: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O exemplo mostra comandos para configurar um LLA na interface G0/0/0 em R1</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 </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(config-if) # </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endereço fe80:: 1:1 link-local</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exit</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pPr rtl="0"/>
            <a:r>
              <a:rPr lang="pt-BR" sz="1400" b="1">
                <a:solidFill>
                  <a:srgbClr val="000000"/>
                </a:solidFill>
              </a:rPr>
              <a:t>Observação</a:t>
            </a:r>
            <a:r>
              <a:rPr lang="pt-BR" sz="1400">
                <a:solidFill>
                  <a:srgbClr val="000000"/>
                </a:solidFill>
              </a:rPr>
              <a:t>: O mesmo LLA pode ser configurado em cada link, desde que seja exclusivo nesse link. A prática comum é criar um LLA diferente em cada interface do roteador para facilitar a identificação do roteador e da interface específica. </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12.5 Endereçamento dinâmico para GUAs IPv6</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Endereçamento dinâmico para</a:t>
            </a:r>
            <a:r>
              <a:rPr lang="pt-BR" sz="2400"/>
              <a:t>mensagens IPv6 GUASRS e RA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Os dispositivos obtêm endereços GUA dinamicamente através de mensagens ICMPv6 (Internet Control Message Protocol versão 6).</a:t>
            </a:r>
          </a:p>
          <a:p>
            <a:pPr lvl="1" rtl="0">
              <a:lnSpc>
                <a:spcPct val="100000"/>
              </a:lnSpc>
              <a:spcBef>
                <a:spcPts val="300"/>
              </a:spcBef>
              <a:spcAft>
                <a:spcPts val="300"/>
              </a:spcAft>
              <a:buSzPct val="90000"/>
            </a:pPr>
            <a:r>
              <a:rPr lang="pt-BR" sz="1600">
                <a:solidFill>
                  <a:srgbClr val="000000"/>
                </a:solidFill>
              </a:rPr>
              <a:t>As mensagens de solicitação de roteador (RS) são enviadas por dispositivos host para descobrir roteadores IPv6</a:t>
            </a:r>
          </a:p>
          <a:p>
            <a:pPr lvl="1" rtl="0">
              <a:lnSpc>
                <a:spcPct val="100000"/>
              </a:lnSpc>
              <a:spcBef>
                <a:spcPts val="300"/>
              </a:spcBef>
              <a:spcAft>
                <a:spcPts val="300"/>
              </a:spcAft>
              <a:buSzPct val="90000"/>
            </a:pPr>
            <a:r>
              <a:rPr lang="pt-BR" sz="1600">
                <a:solidFill>
                  <a:srgbClr val="000000"/>
                </a:solidFill>
              </a:rPr>
              <a:t>As mensagens de anúncio de roteador (RA) são enviadas por roteadores para informar os hosts sobre como obter um GUA IPv6 e fornecer informações úteis de rede, como:</a:t>
            </a:r>
          </a:p>
          <a:p>
            <a:pPr lvl="2" rtl="0">
              <a:lnSpc>
                <a:spcPct val="100000"/>
              </a:lnSpc>
              <a:spcBef>
                <a:spcPts val="300"/>
              </a:spcBef>
              <a:spcAft>
                <a:spcPts val="300"/>
              </a:spcAft>
              <a:buSzPct val="90000"/>
            </a:pPr>
            <a:r>
              <a:rPr lang="pt-BR" sz="1600">
                <a:solidFill>
                  <a:srgbClr val="000000"/>
                </a:solidFill>
              </a:rPr>
              <a:t>Prefixo de rede e comprimento do prefixo</a:t>
            </a:r>
          </a:p>
          <a:p>
            <a:pPr lvl="2" rtl="0">
              <a:lnSpc>
                <a:spcPct val="100000"/>
              </a:lnSpc>
              <a:spcBef>
                <a:spcPts val="300"/>
              </a:spcBef>
              <a:spcAft>
                <a:spcPts val="300"/>
              </a:spcAft>
              <a:buSzPct val="90000"/>
            </a:pPr>
            <a:r>
              <a:rPr lang="pt-BR" sz="1600">
                <a:solidFill>
                  <a:srgbClr val="000000"/>
                </a:solidFill>
              </a:rPr>
              <a:t>Endereço de gateway padrão</a:t>
            </a:r>
          </a:p>
          <a:p>
            <a:pPr lvl="2" rtl="0">
              <a:lnSpc>
                <a:spcPct val="100000"/>
              </a:lnSpc>
              <a:spcBef>
                <a:spcPts val="300"/>
              </a:spcBef>
              <a:spcAft>
                <a:spcPts val="300"/>
              </a:spcAft>
              <a:buSzPct val="90000"/>
            </a:pPr>
            <a:r>
              <a:rPr lang="pt-BR" sz="1600">
                <a:solidFill>
                  <a:srgbClr val="000000"/>
                </a:solidFill>
              </a:rPr>
              <a:t>Endereços DNS e nome de domínio</a:t>
            </a:r>
          </a:p>
          <a:p>
            <a:pPr lvl="1" rtl="0">
              <a:lnSpc>
                <a:spcPct val="100000"/>
              </a:lnSpc>
              <a:spcBef>
                <a:spcPts val="300"/>
              </a:spcBef>
              <a:spcAft>
                <a:spcPts val="300"/>
              </a:spcAft>
              <a:buSzPct val="90000"/>
            </a:pPr>
            <a:r>
              <a:rPr lang="pt-BR" sz="1600">
                <a:solidFill>
                  <a:srgbClr val="000000"/>
                </a:solidFill>
              </a:rPr>
              <a:t>O RA pode fornecer três métodos para configurar um GUA IPv6:</a:t>
            </a:r>
          </a:p>
          <a:p>
            <a:pPr lvl="2" rtl="0">
              <a:lnSpc>
                <a:spcPct val="100000"/>
              </a:lnSpc>
              <a:spcBef>
                <a:spcPts val="300"/>
              </a:spcBef>
              <a:spcAft>
                <a:spcPts val="300"/>
              </a:spcAft>
              <a:buSzPct val="90000"/>
            </a:pPr>
            <a:r>
              <a:rPr lang="pt-BR" sz="1600">
                <a:solidFill>
                  <a:srgbClr val="000000"/>
                </a:solidFill>
              </a:rPr>
              <a:t>SLAAC</a:t>
            </a:r>
          </a:p>
          <a:p>
            <a:pPr lvl="2" rtl="0">
              <a:lnSpc>
                <a:spcPct val="100000"/>
              </a:lnSpc>
              <a:spcBef>
                <a:spcPts val="300"/>
              </a:spcBef>
              <a:spcAft>
                <a:spcPts val="300"/>
              </a:spcAft>
              <a:buSzPct val="90000"/>
            </a:pPr>
            <a:r>
              <a:rPr lang="pt-BR" sz="1600">
                <a:solidFill>
                  <a:srgbClr val="000000"/>
                </a:solidFill>
              </a:rPr>
              <a:t>SLAAC com servidor DHCPv6 stateless</a:t>
            </a:r>
          </a:p>
          <a:p>
            <a:pPr lvl="2" rtl="0">
              <a:lnSpc>
                <a:spcPct val="100000"/>
              </a:lnSpc>
              <a:spcBef>
                <a:spcPts val="300"/>
              </a:spcBef>
              <a:spcAft>
                <a:spcPts val="300"/>
              </a:spcAft>
              <a:buSzPct val="90000"/>
            </a:pPr>
            <a:r>
              <a:rPr lang="pt-BR" sz="1600">
                <a:solidFill>
                  <a:srgbClr val="000000"/>
                </a:solidFill>
              </a:rPr>
              <a:t>DHCPv6 stateful (sem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Endereçamento dinâmico para GUAS IPv6</a:t>
            </a:r>
            <a:br>
              <a:rPr lang="en-US" dirty="0"/>
            </a:br>
            <a:r>
              <a:rPr lang="pt-BR" sz="2400"/>
              <a:t>Método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O SLAAC permite que um dispositivo configure um GUA sem os serviços do DHCPv6. </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Os dispositivos obtêm as informações necessárias para configurar um GUA a partir das mensagens de RA ICMPv6 do roteador local.</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O prefixo é fornecido pelo RA e o dispositivo usa o EUI-64 ou método de geração aleatória para criar um ID de interface.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Endereçamento dinâmico para IPv6 GUAs</a:t>
            </a:r>
            <a:br>
              <a:rPr lang="en-US" dirty="0"/>
            </a:br>
            <a:r>
              <a:rPr lang="pt-BR" sz="2400"/>
              <a:t>Método 2: SLAAC e DHCP sem estado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Um RA pode instruir um dispositivo a usar o SLAAC e o DHCPv6 sem estado. </a:t>
            </a:r>
          </a:p>
          <a:p>
            <a:pPr marL="0" indent="0" algn="l" defTabSz="684213" rtl="0" fontAlgn="base">
              <a:spcBef>
                <a:spcPts val="600"/>
              </a:spcBef>
              <a:spcAft>
                <a:spcPts val="600"/>
              </a:spcAft>
              <a:buClr>
                <a:schemeClr val="tx2"/>
              </a:buClr>
              <a:buSzPct val="90000"/>
            </a:pPr>
            <a:r>
              <a:rPr lang="pt-BR" sz="1600">
                <a:solidFill>
                  <a:srgbClr val="000000"/>
                </a:solidFill>
              </a:rPr>
              <a:t>A mensagem RA sugere que os dispositivos usam o seguinte:</a:t>
            </a:r>
          </a:p>
          <a:p>
            <a:pPr marL="315973" lvl="2" rtl="0">
              <a:spcAft>
                <a:spcPts val="600"/>
              </a:spcAft>
              <a:buSzPct val="90000"/>
              <a:buFont typeface="Arial" panose="020B0604020202020204" pitchFamily="34" charset="0"/>
              <a:buChar char="•"/>
            </a:pPr>
            <a:r>
              <a:rPr lang="pt-BR" sz="1600">
                <a:solidFill>
                  <a:srgbClr val="000000"/>
                </a:solidFill>
              </a:rPr>
              <a:t>SLAAC para criar seu próprio IPv6 GUA</a:t>
            </a:r>
          </a:p>
          <a:p>
            <a:pPr marL="315973" lvl="2" rtl="0">
              <a:spcAft>
                <a:spcPts val="600"/>
              </a:spcAft>
              <a:buSzPct val="90000"/>
              <a:buFont typeface="Arial" panose="020B0604020202020204" pitchFamily="34" charset="0"/>
              <a:buChar char="•"/>
            </a:pPr>
            <a:r>
              <a:rPr lang="pt-BR" sz="1600">
                <a:solidFill>
                  <a:srgbClr val="000000"/>
                </a:solidFill>
              </a:rPr>
              <a:t>O LLA do roteador, que é o endereço IPv6 de origem RA, como o endereço de gateway padrão</a:t>
            </a:r>
          </a:p>
          <a:p>
            <a:pPr marL="315973" lvl="2" rtl="0">
              <a:spcAft>
                <a:spcPts val="600"/>
              </a:spcAft>
              <a:buSzPct val="90000"/>
              <a:buFont typeface="Arial" panose="020B0604020202020204" pitchFamily="34" charset="0"/>
              <a:buChar char="•"/>
            </a:pPr>
            <a:r>
              <a:rPr lang="pt-BR" sz="1600">
                <a:solidFill>
                  <a:srgbClr val="000000"/>
                </a:solidFill>
              </a:rPr>
              <a:t>Um servidor DHCPv6 stateless para obter outras informações como o endereço de um servidor DNS e um nome de domínio.</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Endereçamento dinâmico para GUAs IPv6</a:t>
            </a:r>
            <a:br>
              <a:rPr lang="en-US" dirty="0"/>
            </a:br>
            <a:r>
              <a:rPr lang="pt-BR" sz="2400"/>
              <a:t>Método 3: DHCPv6 com estado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Um RA pode instruir um dispositivo a usar apenas DHCPv6 com estado.</a:t>
            </a:r>
          </a:p>
          <a:p>
            <a:pPr marL="0" indent="0" algn="l" defTabSz="684213" rtl="0" fontAlgn="base">
              <a:spcBef>
                <a:spcPts val="600"/>
              </a:spcBef>
              <a:spcAft>
                <a:spcPts val="600"/>
              </a:spcAft>
              <a:buClr>
                <a:schemeClr val="tx2"/>
              </a:buClr>
              <a:buSzPct val="90000"/>
            </a:pPr>
            <a:r>
              <a:rPr lang="pt-BR" sz="1600">
                <a:solidFill>
                  <a:srgbClr val="000000"/>
                </a:solidFill>
              </a:rPr>
              <a:t>O DHCPv6 stateful é semelhante ao DHCP para IPv4. Um dispositivo pode receber automaticamente um GUA, comprimento de prefixo e os endereços de servidores DNS de um servidor DHCPv6 com estado.</a:t>
            </a:r>
          </a:p>
          <a:p>
            <a:pPr marL="0" indent="0" algn="l" defTabSz="684213" rtl="0" fontAlgn="base">
              <a:spcBef>
                <a:spcPts val="600"/>
              </a:spcBef>
              <a:spcAft>
                <a:spcPts val="600"/>
              </a:spcAft>
              <a:buClr>
                <a:schemeClr val="tx2"/>
              </a:buClr>
              <a:buSzPct val="90000"/>
            </a:pPr>
            <a:r>
              <a:rPr lang="pt-BR" sz="1600">
                <a:solidFill>
                  <a:srgbClr val="000000"/>
                </a:solidFill>
              </a:rPr>
              <a:t>A mensagem RA sugere que os dispositivos usam o seguinte:</a:t>
            </a:r>
          </a:p>
          <a:p>
            <a:pPr marL="315973" lvl="2" rtl="0">
              <a:spcAft>
                <a:spcPts val="600"/>
              </a:spcAft>
              <a:buSzPct val="90000"/>
              <a:buFont typeface="Arial" panose="020B0604020202020204" pitchFamily="34" charset="0"/>
              <a:buChar char="•"/>
            </a:pPr>
            <a:r>
              <a:rPr lang="pt-BR" sz="1600">
                <a:solidFill>
                  <a:srgbClr val="000000"/>
                </a:solidFill>
              </a:rPr>
              <a:t>O LLA do roteador, que é o endereço IPv6 de origem RA, como o endereço de gateway padrão</a:t>
            </a:r>
          </a:p>
          <a:p>
            <a:pPr marL="315973" lvl="2" rtl="0">
              <a:spcAft>
                <a:spcPts val="600"/>
              </a:spcAft>
              <a:buSzPct val="90000"/>
              <a:buFont typeface="Arial" panose="020B0604020202020204" pitchFamily="34" charset="0"/>
              <a:buChar char="•"/>
            </a:pPr>
            <a:r>
              <a:rPr lang="pt-BR" sz="1600">
                <a:solidFill>
                  <a:srgbClr val="000000"/>
                </a:solidFill>
              </a:rPr>
              <a:t>Um servidor DHCPv6 stateful para obter o endereço unicast global, o endereço do servidor DNS, o nome do domínio e todas as demais informações.</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Endereçamento dinâmico para IPv6 GUAS</a:t>
            </a:r>
            <a:br>
              <a:rPr lang="en-US" dirty="0"/>
            </a:br>
            <a:r>
              <a:rPr lang="pt-BR" sz="2400"/>
              <a:t>EUI-64 processo vs. gerado aleatoriamente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Quando a mensagem de RA é SLAAC ou SLAAC com DHCPv6 stateless, o cliente deve gerar sua própria ID da interface.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A ID da interface pode ser criada por meio do processo EUI-64 ou de um número de 64 bits gerado aleatoriamente</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Recurso</a:t>
                      </a:r>
                    </a:p>
                  </a:txBody>
                  <a:tcPr marL="9525" marR="9525" marT="9525" marB="0" anchor="b"/>
                </a:tc>
                <a:tc>
                  <a:txBody>
                    <a:bodyPr/>
                    <a:lstStyle/>
                    <a:p>
                      <a:pPr rtl="0"/>
                      <a:r>
                        <a:rPr lang="pt-BR"/>
                        <a:t>Descrição</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Laboratórios práticos</a:t>
                      </a:r>
                    </a:p>
                  </a:txBody>
                  <a:tcPr marL="9525" marR="9525" marT="9525" marB="0" anchor="b"/>
                </a:tc>
                <a:tc>
                  <a:txBody>
                    <a:bodyPr/>
                    <a:lstStyle/>
                    <a:p>
                      <a:pPr rtl="0"/>
                      <a:r>
                        <a:rPr lang="pt-BR"/>
                        <a:t>Laboratórios projetados para trabalhar com equipamentos físicos.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em sala de aula</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Estes são encontrados na página Recursos do instrutor. As atividades de aula são projetadas para facilitar o aprendizado, a discussão em aula e a colaboração.</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Testes de módulo</a:t>
                      </a:r>
                    </a:p>
                  </a:txBody>
                  <a:tcPr marL="9525" marR="9525" marT="9525" marB="0" anchor="b"/>
                </a:tc>
                <a:tc>
                  <a:txBody>
                    <a:bodyPr/>
                    <a:lstStyle/>
                    <a:p>
                      <a:pPr rtl="0"/>
                      <a:r>
                        <a:rPr lang="pt-BR"/>
                        <a:t>Autoavaliações que integram conceitos e habilidades aprendidas ao longo da série de tópicos apresentados no módulo.</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Resumo do módulo</a:t>
                      </a:r>
                    </a:p>
                  </a:txBody>
                  <a:tcPr marL="9525" marR="9525" marT="9525" marB="0" anchor="b"/>
                </a:tc>
                <a:tc>
                  <a:txBody>
                    <a:bodyPr/>
                    <a:lstStyle/>
                    <a:p>
                      <a:pPr rtl="0"/>
                      <a:r>
                        <a:rPr lang="pt-BR"/>
                        <a:t>Recapita brevemente o conteúdo do módulo.</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O que esperar neste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Para facilitar a aprendizagem, os seguintes recursos podem ser incluídos neste módulo:</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Endereçamento dinâmico para IPv6 GUAS</a:t>
            </a:r>
            <a:br>
              <a:rPr lang="en-US" dirty="0"/>
            </a:br>
            <a:r>
              <a:rPr lang="pt-BR" sz="2400"/>
              <a:t>EUI-64 processo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O IEEE definiu o processo de identificador exclusivo estendido (EUI) ou EUI-64 modificado, que executa o seguinte: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Um valor de 16 bits de fffe (em hexadecimal) é inserido no meio do endereço MAC Ethernet de 48 bits do cliente.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O 7</a:t>
            </a:r>
            <a:r>
              <a:rPr lang="pt-BR" sz="1600" baseline="30000">
                <a:solidFill>
                  <a:srgbClr val="000000"/>
                </a:solidFill>
              </a:rPr>
              <a:t>º</a:t>
            </a:r>
            <a:r>
              <a:rPr lang="pt-BR" sz="1600">
                <a:solidFill>
                  <a:srgbClr val="000000"/>
                </a:solidFill>
              </a:rPr>
              <a:t> bit do endereço MAC do cliente é revertido do binário 0 para 1.</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Exemplo:</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pPr rtl="0"/>
                      <a:r>
                        <a:rPr lang="pt-BR" sz="1100" b="0">
                          <a:solidFill>
                            <a:srgbClr val="000000"/>
                          </a:solidFill>
                        </a:rPr>
                        <a:t>MAC de 48 bits</a:t>
                      </a:r>
                    </a:p>
                  </a:txBody>
                  <a:tcPr>
                    <a:solidFill>
                      <a:srgbClr val="E7E9EB"/>
                    </a:solidFill>
                  </a:tcPr>
                </a:tc>
                <a:tc>
                  <a:txBody>
                    <a:bodyPr/>
                    <a:lstStyle/>
                    <a:p>
                      <a:pPr rtl="0"/>
                      <a:r>
                        <a:rPr lang="pt-BR" sz="1100" b="0">
                          <a:solidFill>
                            <a:srgbClr val="000000"/>
                          </a:solidFill>
                        </a:rPr>
                        <a:t>fc: 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ID da interface EUI-64</a:t>
                      </a:r>
                    </a:p>
                  </a:txBody>
                  <a:tcPr/>
                </a:tc>
                <a:tc>
                  <a:txBody>
                    <a:bodyPr/>
                    <a:lstStyle/>
                    <a:p>
                      <a:pPr rtl="0"/>
                      <a:r>
                        <a:rPr lang="pt-BR" sz="1100">
                          <a:solidFill>
                            <a:srgbClr val="000000"/>
                          </a:solidFill>
                        </a:rPr>
                        <a:t>f</a:t>
                      </a:r>
                      <a:r>
                        <a:rPr lang="pt-BR" sz="1100">
                          <a:solidFill>
                            <a:srgbClr val="FF0000"/>
                          </a:solidFill>
                        </a:rPr>
                        <a:t>e</a:t>
                      </a:r>
                      <a:r>
                        <a:rPr lang="pt-BR" sz="1100">
                          <a:solidFill>
                            <a:srgbClr val="000000"/>
                          </a:solidFill>
                        </a:rPr>
                        <a:t>: 99:47:</a:t>
                      </a:r>
                      <a:r>
                        <a:rPr lang="pt-BR" sz="1100">
                          <a:solidFill>
                            <a:srgbClr val="FF0000"/>
                          </a:solidFill>
                        </a:rPr>
                        <a:t>ff:fe:75:ce:e0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Endereçamento dinâmico para GUAs IPv6</a:t>
            </a:r>
            <a:r>
              <a:rPr lang="pt-BR" sz="2400"/>
              <a:t>geradosaleatoriamente IDs de interface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Dependendo do sistema operacional, um dispositivo pode usar uma ID da interface gerada de forma aleatória em vez de usar o endereço MAC e o processo EUI-64.</a:t>
            </a:r>
          </a:p>
          <a:p>
            <a:pPr marL="0" indent="0" algn="l" defTabSz="684213" rtl="0" fontAlgn="base">
              <a:spcBef>
                <a:spcPts val="600"/>
              </a:spcBef>
              <a:spcAft>
                <a:spcPts val="600"/>
              </a:spcAft>
              <a:buClr>
                <a:schemeClr val="tx2"/>
              </a:buClr>
              <a:buSzPct val="90000"/>
            </a:pPr>
            <a:r>
              <a:rPr lang="pt-BR" sz="1600">
                <a:solidFill>
                  <a:srgbClr val="000000"/>
                </a:solidFill>
              </a:rPr>
              <a:t>Por exemplo, do Windows Vista em diante, o Windows usa uma ID da interface gerada de forma aleatória em vez de uma criada com o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C:\&gt; </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ipconfig</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Adaptador Ethernet Conexão de Área Local: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Específico de Conexão Sufixo DNS. :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 . . . . . . . . . : </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 1:50 um 5:8 a35:a5bb:66e1</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Link-local IPv6 Address . . . . .: fe80: :50a 5:8 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Gateway Padrão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 &gt;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pPr rtl="0"/>
            <a:r>
              <a:rPr lang="pt-BR" sz="1600"/>
              <a:t>Observação: para garantir a exclusividade de qualquer endereço IPv6 unicast, o cliente pode usar um processo conhecido como detecção de endereço duplicado (DAD). Isso equivale a uma solicitação ARP para seu próprio endereço. Se não houver resposta, significa que o endereço é exclusivo.</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12.6 Endereçamento dinâmico para LLAs IPv6</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Endereçamento dinâmico para LLAs</a:t>
            </a:r>
            <a:br>
              <a:rPr lang="en-US" dirty="0"/>
            </a:br>
            <a:r>
              <a:rPr lang="pt-BR" sz="2400"/>
              <a:t>dinâmicos IPv6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Todas as interfaces IPv6 devem ter um IPv6 LLA.</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Como GUAs IPv6, os LLAs podem ser configurados dinamicamente.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A Figura 1 mostra que o endereço de link local é criado dinamicamente com o prefixo FE80::/10 e que a ID da interface é criada por meio do processo EUI-64 ou por um número de 64 bits gerado aleatoriamente.</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95896" y="2884046"/>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Endereçamento dinâmico para LLAs</a:t>
            </a:r>
            <a:br>
              <a:rPr lang="en-US" dirty="0"/>
            </a:br>
            <a:r>
              <a:rPr lang="pt-BR" sz="2400"/>
              <a:t>dinâmicos IPv6 LLAs no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Sistemas operacionais, como o Windows, normalmente usarão o mesmo método para um GUA criado pelo SLAAC e um LLA atribuído dinamicamente.</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pPr rtl="0"/>
            <a:r>
              <a:rPr lang="pt-BR" sz="1200" b="1">
                <a:solidFill>
                  <a:srgbClr val="000000"/>
                </a:solidFill>
              </a:rPr>
              <a:t>ID da interface gerada com EUI-64</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pt-BR" sz="1000">
                <a:solidFill>
                  <a:schemeClr val="bg1"/>
                </a:solidFill>
                <a:latin typeface="Courier New" panose="02070309020205020404" pitchFamily="49" charset="0"/>
                <a:cs typeface="Courier New" panose="02070309020205020404" pitchFamily="49" charset="0"/>
              </a:rPr>
              <a:t>C:\&gt; ipconfig</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Windows IP Configuration</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Adaptador Ethernet Conexão de Área Local:</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Específico de Conexão Sufixo DNS. :</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IPv6 Address. . . . . . . . . . . : 2001:db8:acad:1:</a:t>
            </a:r>
            <a:r>
              <a:rPr lang="pt-BR" sz="1000">
                <a:solidFill>
                  <a:srgbClr val="FFC000"/>
                </a:solidFill>
                <a:latin typeface="Courier New" panose="02070309020205020404" pitchFamily="49" charset="0"/>
                <a:cs typeface="Courier New" panose="02070309020205020404" pitchFamily="49" charset="0"/>
              </a:rPr>
              <a:t>fc 99:47</a:t>
            </a:r>
            <a:r>
              <a:rPr lang="pt-BR" sz="1000">
                <a:solidFill>
                  <a:schemeClr val="bg1"/>
                </a:solidFill>
                <a:latin typeface="Courier New" panose="02070309020205020404" pitchFamily="49" charset="0"/>
                <a:cs typeface="Courier New" panose="02070309020205020404" pitchFamily="49" charset="0"/>
              </a:rPr>
              <a:t>ff:fe</a:t>
            </a:r>
            <a:r>
              <a:rPr lang="pt-BR" sz="1000">
                <a:solidFill>
                  <a:srgbClr val="FFC000"/>
                </a:solidFill>
                <a:latin typeface="Courier New" panose="02070309020205020404" pitchFamily="49" charset="0"/>
                <a:cs typeface="Courier New" panose="02070309020205020404" pitchFamily="49" charset="0"/>
              </a:rPr>
              <a:t>75:cee0</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Link-local IPv6 Address . . . . .: fe80::</a:t>
            </a:r>
            <a:r>
              <a:rPr lang="pt-BR" sz="1000">
                <a:solidFill>
                  <a:srgbClr val="FFC000"/>
                </a:solidFill>
                <a:latin typeface="Courier New" panose="02070309020205020404" pitchFamily="49" charset="0"/>
                <a:cs typeface="Courier New" panose="02070309020205020404" pitchFamily="49" charset="0"/>
              </a:rPr>
              <a:t>fc 99:47</a:t>
            </a:r>
            <a:r>
              <a:rPr lang="pt-BR" sz="1000">
                <a:solidFill>
                  <a:schemeClr val="bg1"/>
                </a:solidFill>
                <a:latin typeface="Courier New" panose="02070309020205020404" pitchFamily="49" charset="0"/>
                <a:cs typeface="Courier New" panose="02070309020205020404" pitchFamily="49" charset="0"/>
              </a:rPr>
              <a:t>ff:fe</a:t>
            </a:r>
            <a:r>
              <a:rPr lang="pt-BR" sz="1000">
                <a:solidFill>
                  <a:srgbClr val="FFC000"/>
                </a:solidFill>
                <a:latin typeface="Courier New" panose="02070309020205020404" pitchFamily="49" charset="0"/>
                <a:cs typeface="Courier New" panose="02070309020205020404" pitchFamily="49" charset="0"/>
              </a:rPr>
              <a:t>75:cee0</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Gateway Padrão . . . . . . . . . : fe80::1</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C:\ &gt;</a:t>
            </a: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pPr rtl="0"/>
            <a:r>
              <a:rPr lang="pt-BR" sz="1200" b="1">
                <a:solidFill>
                  <a:srgbClr val="000000"/>
                </a:solidFill>
              </a:rPr>
              <a:t>ID da interface gerada aleatoriamente com 64 bits</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rtl="0" eaLnBrk="0" hangingPunct="0"/>
            <a:r>
              <a:rPr lang="pt-BR" sz="1000">
                <a:solidFill>
                  <a:schemeClr val="bg1"/>
                </a:solidFill>
                <a:latin typeface="Courier New" panose="02070309020205020404" pitchFamily="49" charset="0"/>
                <a:cs typeface="Courier New" panose="02070309020205020404" pitchFamily="49" charset="0"/>
              </a:rPr>
              <a:t>C:\&gt; ipconfig</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Windows IP Configuration</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Adaptador Ethernet Conexão de Área Local:</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   Específico de Conexão Sufixo DNS. :</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   IPv6 Address. . . . . . . . . . . : 2001:db8:acad:1:</a:t>
            </a:r>
            <a:r>
              <a:rPr lang="pt-BR" sz="1000">
                <a:solidFill>
                  <a:srgbClr val="FFC000"/>
                </a:solidFill>
                <a:latin typeface="Courier New" panose="02070309020205020404" pitchFamily="49" charset="0"/>
                <a:cs typeface="Courier New" panose="02070309020205020404" pitchFamily="49" charset="0"/>
              </a:rPr>
              <a:t>50a 5:8 a35:a5bb:66e1</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   Link-local IPv6 Address . . . . .: fe80::</a:t>
            </a:r>
            <a:r>
              <a:rPr lang="pt-BR" sz="1000">
                <a:solidFill>
                  <a:srgbClr val="FFC000"/>
                </a:solidFill>
                <a:latin typeface="Courier New" panose="02070309020205020404" pitchFamily="49" charset="0"/>
                <a:cs typeface="Courier New" panose="02070309020205020404" pitchFamily="49" charset="0"/>
              </a:rPr>
              <a:t>50a 5:8 a35:a5bb:66e1</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   Gateway Padrão . . . . . . . . . : fe80::1</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C:\ &gt;</a:t>
            </a: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Endereçamento dinâmico para LLAs</a:t>
            </a:r>
            <a:br>
              <a:rPr lang="en-US" dirty="0"/>
            </a:br>
            <a:r>
              <a:rPr lang="pt-BR" sz="2400"/>
              <a:t>dinâmicos IPv6 LLAs em Cisco Routers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Os roteadores Cisco criam automaticamente um endereço IPv6 de link local sempre que um endereço unicast global é atribuído à interface. Por padrão, os roteadores Cisco IOS usam o EUI-64 para gerar a ID da interface de todos os endereços de link local em interfaces IPv6.</a:t>
            </a:r>
          </a:p>
          <a:p>
            <a:pPr marL="0" indent="0" algn="l" defTabSz="684213" rtl="0" fontAlgn="base">
              <a:spcBef>
                <a:spcPts val="600"/>
              </a:spcBef>
              <a:spcAft>
                <a:spcPts val="600"/>
              </a:spcAft>
              <a:buClr>
                <a:schemeClr val="tx2"/>
              </a:buClr>
              <a:buSzPct val="90000"/>
            </a:pPr>
            <a:r>
              <a:rPr lang="pt-BR" sz="1600">
                <a:solidFill>
                  <a:srgbClr val="000000"/>
                </a:solidFill>
              </a:rPr>
              <a:t>Aqui está um exemplo de um LLA configurado dinamicamente na interface G0/0/0 de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está ativo, protocolo de linha está ativo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 hardware é ISR4221-2x1GE, o endereço é </a:t>
            </a:r>
            <a:r>
              <a:rPr kumimoji="0" lang="pt-B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a:t>
            </a:r>
            <a:r>
              <a:rPr kumimoji="0" lang="pt-BR"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(Saída omitida)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pt-B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pt-B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Endereçamento dinâmico para IPv6 LLAs</a:t>
            </a:r>
            <a:br>
              <a:rPr lang="en-US" dirty="0"/>
            </a:br>
            <a:r>
              <a:rPr lang="pt-BR" sz="2400"/>
              <a:t>Verificar a configuração do endereço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Os roteadores Cisco criam automaticamente um endereço IPv6 de link local sempre que um endereço unicast global é atribuído à interface. Por padrão, os roteadores Cisco IOS usam o EUI-64 para gerar a ID da interface de todos os endereços de link local em interfaces IPv6.</a:t>
            </a:r>
          </a:p>
          <a:p>
            <a:pPr marL="0" indent="0" algn="l" defTabSz="684213" rtl="0" fontAlgn="base">
              <a:spcBef>
                <a:spcPts val="600"/>
              </a:spcBef>
              <a:spcAft>
                <a:spcPts val="600"/>
              </a:spcAft>
              <a:buClr>
                <a:schemeClr val="tx2"/>
              </a:buClr>
              <a:buSzPct val="90000"/>
            </a:pPr>
            <a:r>
              <a:rPr lang="pt-BR" sz="1600">
                <a:solidFill>
                  <a:srgbClr val="000000"/>
                </a:solidFill>
              </a:rPr>
              <a:t>Aqui está um exemplo de um LLA configurado dinamicamente na interface G0/0/0 de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está ativo, protocolo de linha está ativo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 hardware é ISR4221-2x1GE, o endereço é </a:t>
            </a:r>
            <a:r>
              <a:rPr kumimoji="0" lang="pt-B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a:t>
            </a:r>
            <a:r>
              <a:rPr kumimoji="0" lang="pt-BR"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(Saída omitida)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pt-B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pt-B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pt-B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pPr rtl="0"/>
            <a:r>
              <a:rPr lang="pt-BR" sz="1600"/>
              <a:t>Módulo Prática e Quiz</a:t>
            </a:r>
            <a:br>
              <a:rPr lang="en-US" altLang="en-US" sz="1600" dirty="0"/>
            </a:br>
            <a:r>
              <a:rPr lang="pt-BR"/>
              <a:t>Packet Tracer - Configurações Endereçamento IPv6</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pt-BR" sz="1800"/>
              <a:t>Neste Packet Tracer, você fará o seguinte:</a:t>
            </a:r>
          </a:p>
          <a:p>
            <a:pPr rtl="0"/>
            <a:r>
              <a:rPr lang="pt-BR" sz="1800"/>
              <a:t>Configurar o Endereçamento IPv6 no Roteador</a:t>
            </a:r>
          </a:p>
          <a:p>
            <a:pPr rtl="0"/>
            <a:r>
              <a:rPr lang="pt-BR" sz="1800"/>
              <a:t>Configurar o Endereçamento IPv6 em Servidores</a:t>
            </a:r>
          </a:p>
          <a:p>
            <a:pPr rtl="0"/>
            <a:r>
              <a:rPr lang="pt-BR" sz="1800"/>
              <a:t>Configurar o Endereçamento IPv6 em Clientes</a:t>
            </a:r>
          </a:p>
          <a:p>
            <a:pPr rtl="0"/>
            <a:r>
              <a:rPr lang="pt-BR" sz="1800"/>
              <a:t>Testar e Verificar a Conectividade da Rede</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12.7 Endereços de multicast IPv6</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Endereços IPv6 multicast </a:t>
            </a:r>
            <a:br>
              <a:rPr lang="en-US" dirty="0"/>
            </a:br>
            <a:r>
              <a:rPr lang="pt-BR" sz="2400"/>
              <a:t>Endereços IPv6 multicast atribuídos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IPv6 multicast addresses have the prefix ff00::/8. Há dois tipos de endereços IPv6 multicast:</a:t>
            </a:r>
          </a:p>
          <a:p>
            <a:pPr marL="358835" lvl="1" indent="-285750" rtl="0">
              <a:spcAft>
                <a:spcPts val="600"/>
              </a:spcAft>
              <a:buSzPct val="90000"/>
              <a:buFont typeface="Arial" panose="020B0604020202020204" pitchFamily="34" charset="0"/>
              <a:buChar char="•"/>
            </a:pPr>
            <a:r>
              <a:rPr lang="pt-BR" sz="1600">
                <a:solidFill>
                  <a:srgbClr val="000000"/>
                </a:solidFill>
              </a:rPr>
              <a:t>Endereços multicast bem conhecidos.</a:t>
            </a:r>
          </a:p>
          <a:p>
            <a:pPr marL="358835" lvl="1" indent="-285750" rtl="0">
              <a:spcAft>
                <a:spcPts val="600"/>
              </a:spcAft>
              <a:buSzPct val="90000"/>
              <a:buFont typeface="Arial" panose="020B0604020202020204" pitchFamily="34" charset="0"/>
              <a:buChar char="•"/>
            </a:pPr>
            <a:r>
              <a:rPr lang="pt-BR" sz="1600">
                <a:solidFill>
                  <a:srgbClr val="000000"/>
                </a:solidFill>
              </a:rPr>
              <a:t>Endereços de difusão seletiva solicitados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pPr rtl="0"/>
            <a:r>
              <a:rPr lang="pt-BR" sz="1600" b="1">
                <a:solidFill>
                  <a:srgbClr val="000000"/>
                </a:solidFill>
              </a:rPr>
              <a:t>Observação</a:t>
            </a:r>
            <a:r>
              <a:rPr lang="pt-BR" sz="1600">
                <a:solidFill>
                  <a:srgbClr val="000000"/>
                </a:solidFill>
              </a:rPr>
              <a:t>: os endereços multicast só podem ser endereços destino, e não endereços origem</a:t>
            </a:r>
            <a:r>
              <a:rPr lang="pt-BR" sz="140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a:t>Check Your Understanding activities </a:t>
            </a:r>
            <a:r>
              <a:rPr lang="pt-BR" b="1" i="1"/>
              <a:t>do not </a:t>
            </a:r>
            <a:r>
              <a:rPr lang="pt-BR"/>
              <a:t>affect student grades.</a:t>
            </a:r>
          </a:p>
          <a:p>
            <a:pPr rtl="0">
              <a:spcBef>
                <a:spcPct val="30000"/>
              </a:spcBef>
              <a:buFont typeface="Arial" panose="020B0604020202020204" pitchFamily="34" charset="0"/>
              <a:buChar char="•"/>
            </a:pPr>
            <a:r>
              <a:rPr lang="pt-BR"/>
              <a:t>There are no separate slides for these activities in the PPT. They are listed in the notes area of the slide that appears before these activities.</a:t>
            </a:r>
          </a:p>
          <a:p>
            <a:pPr marL="0" indent="0">
              <a:spcBef>
                <a:spcPct val="30000"/>
              </a:spcBef>
              <a:buNone/>
            </a:pP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Endereços multicast IPv6 Endereços de</a:t>
            </a:r>
            <a:r>
              <a:rPr lang="pt-BR" sz="2400"/>
              <a:t>multicast IPv6bem conhecidos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Endereços multicast IPv6 conhecidos são atribuídos e reservados para grupos de dispositivos predefinidos.</a:t>
            </a:r>
          </a:p>
          <a:p>
            <a:pPr marL="0" indent="0" algn="l" defTabSz="684213" rtl="0" fontAlgn="base">
              <a:spcBef>
                <a:spcPts val="600"/>
              </a:spcBef>
              <a:spcAft>
                <a:spcPts val="600"/>
              </a:spcAft>
              <a:buClr>
                <a:schemeClr val="tx2"/>
              </a:buClr>
              <a:buSzPct val="90000"/>
            </a:pPr>
            <a:r>
              <a:rPr lang="pt-BR" sz="1600">
                <a:solidFill>
                  <a:srgbClr val="000000"/>
                </a:solidFill>
              </a:rPr>
              <a:t>Estes são dois grupos multicast atribuídos ao IPv6 comuns:</a:t>
            </a:r>
          </a:p>
          <a:p>
            <a:pPr marL="358835" lvl="1" indent="-285750" rtl="0">
              <a:spcAft>
                <a:spcPts val="600"/>
              </a:spcAft>
              <a:buSzPct val="90000"/>
              <a:buFont typeface="Arial" panose="020B0604020202020204" pitchFamily="34" charset="0"/>
              <a:buChar char="•"/>
            </a:pPr>
            <a:r>
              <a:rPr lang="pt-BR" b="1">
                <a:solidFill>
                  <a:srgbClr val="000000"/>
                </a:solidFill>
              </a:rPr>
              <a:t>ff02 :: 1 Grupo</a:t>
            </a:r>
            <a:r>
              <a:rPr lang="pt-BR">
                <a:solidFill>
                  <a:srgbClr val="000000"/>
                </a:solidFill>
              </a:rPr>
              <a:t> multicast de todos os nós - este é um grupo multicast ao qual todos os dispositivos habilitados para IPv6 se juntam. Um pacote enviado para esse grupo é recebido e processado por todas as interfaces IPv6 no link ou rede.</a:t>
            </a:r>
            <a:r>
              <a:rPr lang="pt-BR" b="1">
                <a:solidFill>
                  <a:srgbClr val="000000"/>
                </a:solidFill>
              </a:rPr>
              <a:t> </a:t>
            </a:r>
          </a:p>
          <a:p>
            <a:pPr marL="358835" lvl="1" indent="-285750" rtl="0">
              <a:spcAft>
                <a:spcPts val="600"/>
              </a:spcAft>
              <a:buSzPct val="90000"/>
              <a:buFont typeface="Arial" panose="020B0604020202020204" pitchFamily="34" charset="0"/>
              <a:buChar char="•"/>
            </a:pPr>
            <a:r>
              <a:rPr lang="pt-BR" b="1">
                <a:solidFill>
                  <a:srgbClr val="000000"/>
                </a:solidFill>
              </a:rPr>
              <a:t>ff02 :: 1 Grupo</a:t>
            </a:r>
            <a:r>
              <a:rPr lang="pt-BR">
                <a:solidFill>
                  <a:srgbClr val="000000"/>
                </a:solidFill>
              </a:rPr>
              <a:t> multicast de todos os nós - este é um grupo multicast ao qual todos os dispositivos habilitados para IPv6 se juntam. Um roteador se torna membro desse grupo quando é ativado como roteador IPv6 com o comando de configuração </a:t>
            </a:r>
            <a:r>
              <a:rPr lang="pt-BR" b="1">
                <a:solidFill>
                  <a:srgbClr val="000000"/>
                </a:solidFill>
              </a:rPr>
              <a:t>global </a:t>
            </a:r>
            <a:r>
              <a:rPr lang="pt-BR">
                <a:solidFill>
                  <a:srgbClr val="000000"/>
                </a:solidFill>
              </a:rPr>
              <a:t>ipv6 unicast-routing</a:t>
            </a:r>
            <a:r>
              <a:rPr lang="pt-BR" b="1">
                <a:solidFill>
                  <a:srgbClr val="000000"/>
                </a:solidFill>
              </a:rPr>
              <a:t>.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Endereços IPv6 multicast </a:t>
            </a:r>
            <a:br>
              <a:rPr lang="en-US" dirty="0"/>
            </a:br>
            <a:r>
              <a:rPr lang="pt-BR" sz="2400"/>
              <a:t>Endereços IPv6 multicast do nó solicitado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Um endereço multicast solicited-node é semelhante ao endereço multicast all-nodes.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Um endereço multicast de nó solicitado é mapeado para um endereço multicast Ethernet especial.</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A NIC Ethernet pode filtrar o quadro examinando o endereço MAC de destino sem enviá-lo ao processo IPv6 para verificar se o dispositivo é o destino pretendido do pacote IPv6.</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pPr rtl="0"/>
            <a:br>
              <a:rPr lang="en-US" altLang="en-US" dirty="0"/>
            </a:br>
            <a:r>
              <a:rPr lang="pt-BR"/>
              <a:t>Laboratório de Prática de Módulos e Questionários — Identificar Endereços IPv6</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pt-BR" sz="1800"/>
              <a:t>Neste laboratório, você completa os seguintes objetivos: </a:t>
            </a:r>
          </a:p>
          <a:p>
            <a:pPr rtl="0">
              <a:buFont typeface="Arial" panose="020B0604020202020204" pitchFamily="34" charset="0"/>
              <a:buChar char="•"/>
            </a:pPr>
            <a:r>
              <a:rPr lang="pt-BR" sz="1800"/>
              <a:t>Identificar os Diferentes Tipos de Endereços IPv6</a:t>
            </a:r>
          </a:p>
          <a:p>
            <a:pPr rtl="0">
              <a:buFont typeface="Arial" panose="020B0604020202020204" pitchFamily="34" charset="0"/>
              <a:buChar char="•"/>
            </a:pPr>
            <a:r>
              <a:rPr lang="pt-BR" sz="1800"/>
              <a:t>Examinar o Endereço e a Interface de Rede de um Host IPv6</a:t>
            </a:r>
          </a:p>
          <a:p>
            <a:pPr rtl="0">
              <a:buFont typeface="Arial" panose="020B0604020202020204" pitchFamily="34" charset="0"/>
              <a:buChar char="•"/>
            </a:pPr>
            <a:r>
              <a:rPr lang="pt-BR" sz="1800"/>
              <a:t>Praticar a Abreviação de Endereços IPv6</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12.8 Sub-rede uma rede IPv6</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Divisão de uma rede IPv6 em sub-redes </a:t>
            </a:r>
            <a:r>
              <a:rPr lang="pt-BR" sz="1600"/>
              <a:t>Divisão em sub-redes usando a ID da sub-rede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rtl="0" fontAlgn="base">
              <a:spcBef>
                <a:spcPts val="600"/>
              </a:spcBef>
              <a:spcAft>
                <a:spcPts val="600"/>
              </a:spcAft>
              <a:buClr>
                <a:schemeClr val="tx2"/>
              </a:buClr>
              <a:buSzPct val="90000"/>
            </a:pPr>
            <a:r>
              <a:rPr lang="pt-BR" sz="1800">
                <a:solidFill>
                  <a:srgbClr val="000000"/>
                </a:solidFill>
              </a:rPr>
              <a:t>O IPv6 foi projetado com a sub-rede em mente.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Um campo de ID de sub-rede separado no GUA IPv6 é usado para criar sub-redes.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O campo ID da sub-rede é a área entre o Prefixo de Roteamento Global e o ID da interface.</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Exemplo de sub-redeIPv6 de rede</a:t>
            </a:r>
            <a:r>
              <a:rPr lang="pt-BR" sz="1600"/>
              <a:t>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Dado o prefixo de roteamento global 2001:db8:acad: :/48 com um ID de sub-rede de 16 bits.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Permite 65.536/64 sub-redes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O prefixo de roteamento global é o mesmo para todas as sub-redes.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Somente</a:t>
            </a:r>
            <a:r>
              <a:rPr lang="pt-BR" sz="1400">
                <a:solidFill>
                  <a:srgbClr val="000000"/>
                </a:solidFill>
              </a:rPr>
              <a:t> o hexteto da ID da sub-rede é incrementado em hexadecimal para cada sub-rede.</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4170359"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Divisão de uma rede IPv6 em sub-redes </a:t>
            </a:r>
            <a:r>
              <a:rPr lang="pt-BR" sz="1600"/>
              <a:t>Alocação de sub-rede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rtl="0" fontAlgn="base">
              <a:spcBef>
                <a:spcPts val="600"/>
              </a:spcBef>
              <a:spcAft>
                <a:spcPts val="600"/>
              </a:spcAft>
              <a:buClr>
                <a:schemeClr val="tx2"/>
              </a:buClr>
              <a:buSzPct val="90000"/>
            </a:pPr>
            <a:r>
              <a:rPr lang="pt-BR" sz="1400">
                <a:solidFill>
                  <a:srgbClr val="000000"/>
                </a:solidFill>
              </a:rPr>
              <a:t>A topologia de exemplo requer cinco sub-redes, uma para cada LAN e também para o link serial entre R1 e R2.</a:t>
            </a:r>
          </a:p>
          <a:p>
            <a:pPr marL="0" indent="0" algn="l" defTabSz="684213" rtl="0" fontAlgn="base">
              <a:spcBef>
                <a:spcPts val="600"/>
              </a:spcBef>
              <a:spcAft>
                <a:spcPts val="600"/>
              </a:spcAft>
              <a:buClr>
                <a:schemeClr val="tx2"/>
              </a:buClr>
              <a:buSzPct val="90000"/>
            </a:pPr>
            <a:r>
              <a:rPr lang="pt-BR" sz="1400">
                <a:solidFill>
                  <a:srgbClr val="000000"/>
                </a:solidFill>
              </a:rPr>
              <a:t>As cinco sub-redes IPv6 foram alocadas, com o campo ID de sub-rede 0001 a 0005. Cada sub-rede /64 fornecerá mais endereços que o necessário.</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um</a:t>
            </a:r>
            <a:br>
              <a:rPr lang="en-US" dirty="0"/>
            </a:br>
            <a:r>
              <a:rPr lang="pt-BR" sz="2400"/>
              <a:t>roteador de rede IPv6 configurado com sub-redes</a:t>
            </a:r>
            <a:r>
              <a:rPr lang="pt-BR" sz="1600"/>
              <a:t>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rtl="0" fontAlgn="base">
              <a:spcBef>
                <a:spcPts val="600"/>
              </a:spcBef>
              <a:spcAft>
                <a:spcPts val="600"/>
              </a:spcAft>
              <a:buClr>
                <a:schemeClr val="tx2"/>
              </a:buClr>
              <a:buSzPct val="90000"/>
            </a:pPr>
            <a:r>
              <a:rPr lang="pt-BR" sz="1600">
                <a:solidFill>
                  <a:srgbClr val="000000"/>
                </a:solidFill>
              </a:rPr>
              <a:t>O exemplo mostra que cada uma das interfaces do roteador no R1 foi configurada para estar em uma sub-rede IPv6 diferente.</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pt-BR" sz="1000">
                <a:solidFill>
                  <a:schemeClr val="bg1"/>
                </a:solidFill>
                <a:latin typeface="Courier New" panose="02070309020205020404" pitchFamily="49" charset="0"/>
                <a:cs typeface="Courier New" panose="02070309020205020404" pitchFamily="49" charset="0"/>
              </a:rPr>
              <a:t>R1(config)# interface gigabitEthernet 0/0/0</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R1(config-if)#ipv6 address 2001:db8:acad:1::1/64</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R1(config)# interface gigabitEthernet 0/0/1</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R1 (config-if) # ipv6 endereço 2001:db8:acad:2: :1/64</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R1(config)# interface serial0/1/0</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R1 (config-if) # ipv6 address 2001:db8:acad:3::1/64</a:t>
            </a:r>
          </a:p>
          <a:p>
            <a:pPr lvl="0" defTabSz="914400" rtl="0" eaLnBrk="0" hangingPunct="0"/>
            <a:r>
              <a:rPr lang="pt-BR" sz="1000">
                <a:solidFill>
                  <a:schemeClr val="bg1"/>
                </a:solidFill>
                <a:latin typeface="Courier New" panose="02070309020205020404" pitchFamily="49" charset="0"/>
                <a:cs typeface="Courier New" panose="02070309020205020404" pitchFamily="49" charset="0"/>
              </a:rPr>
              <a:t>R1(config-if)# no shutdown</a:t>
            </a: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2.9 - Módulo Prática e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pPr rtl="0"/>
            <a:r>
              <a:rPr lang="pt-BR" sz="1600"/>
              <a:t>Prática do módulo e rastreador do QuizPacket - </a:t>
            </a:r>
            <a:br>
              <a:rPr lang="en-US" altLang="en-US" sz="1600" dirty="0"/>
            </a:br>
            <a:r>
              <a:rPr lang="pt-BR"/>
              <a:t>implemente um esquema de endereçamento de sub-rede IPv6</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pt-BR" sz="1800"/>
              <a:t>Neste Packet Tracer, você fará o seguinte:</a:t>
            </a:r>
          </a:p>
          <a:p>
            <a:pPr rtl="0"/>
            <a:r>
              <a:rPr lang="pt-BR" sz="1800"/>
              <a:t>Determinar sub-redes IPv6 e esquema de endereçamento</a:t>
            </a:r>
          </a:p>
          <a:p>
            <a:pPr rtl="0"/>
            <a:r>
              <a:rPr lang="pt-BR" sz="1800"/>
              <a:t>Configurar o endereçamento IPv6 em roteadores e PCs.</a:t>
            </a:r>
          </a:p>
          <a:p>
            <a:pPr rtl="0"/>
            <a:r>
              <a:rPr lang="pt-BR" sz="1800"/>
              <a:t>Verificar a conectividade</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12: Activities</a:t>
            </a:r>
          </a:p>
        </p:txBody>
      </p:sp>
      <p:sp>
        <p:nvSpPr>
          <p:cNvPr id="6147" name="Rectangle 34"/>
          <p:cNvSpPr>
            <a:spLocks noGrp="1" noChangeArrowheads="1"/>
          </p:cNvSpPr>
          <p:nvPr>
            <p:ph idx="1"/>
          </p:nvPr>
        </p:nvSpPr>
        <p:spPr>
          <a:xfrm>
            <a:off x="135598" y="624737"/>
            <a:ext cx="8695135" cy="348414"/>
          </a:xfrm>
        </p:spPr>
        <p:txBody>
          <a:bodyPr/>
          <a:lstStyle/>
          <a:p>
            <a:pPr marL="0" indent="0" rtl="0">
              <a:spcBef>
                <a:spcPct val="30000"/>
              </a:spcBef>
              <a:buNone/>
            </a:pPr>
            <a:r>
              <a:rPr lang="pt-BR" sz="1600"/>
              <a:t>What activities are associated with this module?</a:t>
            </a: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21484958"/>
              </p:ext>
            </p:extLst>
          </p:nvPr>
        </p:nvGraphicFramePr>
        <p:xfrm>
          <a:off x="427595" y="973151"/>
          <a:ext cx="8288809" cy="3631452"/>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rtl="0"/>
                      <a:r>
                        <a:rPr lang="pt-BR" sz="1100"/>
                        <a:t>12.1.3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rtl="0"/>
                      <a:r>
                        <a:rPr lang="pt-BR" sz="1100"/>
                        <a:t>IPv4 Issues</a:t>
                      </a:r>
                    </a:p>
                  </a:txBody>
                  <a:tcPr marL="68580" marR="68580" marT="34290" marB="34290" anchor="ctr"/>
                </a:tc>
                <a:tc>
                  <a:txBody>
                    <a:bodyPr/>
                    <a:lstStyle/>
                    <a:p>
                      <a:pPr rtl="0"/>
                      <a:r>
                        <a:rPr lang="pt-BR" sz="1100"/>
                        <a:t>Recommended</a:t>
                      </a:r>
                    </a:p>
                  </a:txBody>
                  <a:tcPr marL="68580" marR="68580" marT="34290" marB="34290" anchor="ctr"/>
                </a:tc>
                <a:extLst>
                  <a:ext uri="{0D108BD9-81ED-4DB2-BD59-A6C34878D82A}">
                    <a16:rowId xmlns:a16="http://schemas.microsoft.com/office/drawing/2014/main" val="10001"/>
                  </a:ext>
                </a:extLst>
              </a:tr>
              <a:tr h="368327">
                <a:tc>
                  <a:txBody>
                    <a:bodyPr/>
                    <a:lstStyle/>
                    <a:p>
                      <a:pPr algn="ctr" rtl="0"/>
                      <a:r>
                        <a:rPr lang="pt-BR" sz="1100"/>
                        <a:t>12.2.4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Activity</a:t>
                      </a:r>
                    </a:p>
                  </a:txBody>
                  <a:tcPr marL="68580" marR="68580" marT="34290" marB="34290" anchor="ctr"/>
                </a:tc>
                <a:tc>
                  <a:txBody>
                    <a:bodyPr/>
                    <a:lstStyle/>
                    <a:p>
                      <a:pPr rtl="0"/>
                      <a:r>
                        <a:rPr lang="pt-BR" sz="1100"/>
                        <a:t>IPv6 Address Representation</a:t>
                      </a:r>
                    </a:p>
                  </a:txBody>
                  <a:tcPr marL="68580" marR="68580" marT="34290" marB="34290" anchor="ctr"/>
                </a:tc>
                <a:tc>
                  <a:txBody>
                    <a:bodyPr/>
                    <a:lstStyle/>
                    <a:p>
                      <a:pPr rtl="0"/>
                      <a:r>
                        <a:rPr lang="pt-BR" sz="1100"/>
                        <a:t>Recommended</a:t>
                      </a:r>
                    </a:p>
                  </a:txBody>
                  <a:tcPr marL="68580" marR="68580" marT="34290" marB="34290" anchor="ctr"/>
                </a:tc>
                <a:extLst>
                  <a:ext uri="{0D108BD9-81ED-4DB2-BD59-A6C34878D82A}">
                    <a16:rowId xmlns:a16="http://schemas.microsoft.com/office/drawing/2014/main" val="10006"/>
                  </a:ext>
                </a:extLst>
              </a:tr>
              <a:tr h="368327">
                <a:tc>
                  <a:txBody>
                    <a:bodyPr/>
                    <a:lstStyle/>
                    <a:p>
                      <a:pPr algn="ctr" rtl="0"/>
                      <a:r>
                        <a:rPr lang="pt-BR" sz="1100"/>
                        <a:t>12.3.8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IPv6 Address Types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008"/>
                  </a:ext>
                </a:extLst>
              </a:tr>
              <a:tr h="368327">
                <a:tc>
                  <a:txBody>
                    <a:bodyPr/>
                    <a:lstStyle/>
                    <a:p>
                      <a:pPr algn="ctr" rtl="0"/>
                      <a:r>
                        <a:rPr lang="pt-BR" sz="1100"/>
                        <a:t>12.4.4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GUA and LLA Static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177432351"/>
                  </a:ext>
                </a:extLst>
              </a:tr>
              <a:tr h="368327">
                <a:tc>
                  <a:txBody>
                    <a:bodyPr/>
                    <a:lstStyle/>
                    <a:p>
                      <a:pPr algn="ctr" rtl="0"/>
                      <a:r>
                        <a:rPr lang="pt-BR" sz="1100"/>
                        <a:t>12.5.8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Dynamic Addressing for IPv6 GUAs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4230792547"/>
                  </a:ext>
                </a:extLst>
              </a:tr>
              <a:tr h="368327">
                <a:tc>
                  <a:txBody>
                    <a:bodyPr/>
                    <a:lstStyle/>
                    <a:p>
                      <a:pPr algn="ctr" rtl="0"/>
                      <a:r>
                        <a:rPr lang="pt-BR" sz="1100"/>
                        <a:t>12.6.5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Verify IPv6 Address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373583044"/>
                  </a:ext>
                </a:extLst>
              </a:tr>
              <a:tr h="368327">
                <a:tc>
                  <a:txBody>
                    <a:bodyPr/>
                    <a:lstStyle/>
                    <a:p>
                      <a:pPr algn="ctr" rtl="0"/>
                      <a:r>
                        <a:rPr lang="pt-BR" sz="1100"/>
                        <a:t>12.6.6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Configure IPv6 Addressing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549783946"/>
                  </a:ext>
                </a:extLst>
              </a:tr>
              <a:tr h="368327">
                <a:tc>
                  <a:txBody>
                    <a:bodyPr/>
                    <a:lstStyle/>
                    <a:p>
                      <a:pPr algn="ctr" rtl="0"/>
                      <a:r>
                        <a:rPr lang="pt-BR" sz="1100"/>
                        <a:t>12.7.4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Identify IPv6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102784487"/>
                  </a:ext>
                </a:extLst>
              </a:tr>
              <a:tr h="368327">
                <a:tc>
                  <a:txBody>
                    <a:bodyPr/>
                    <a:lstStyle/>
                    <a:p>
                      <a:pPr algn="ctr" rtl="0"/>
                      <a:r>
                        <a:rPr lang="pt-BR" sz="1100"/>
                        <a:t>12.8.5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rtl="0"/>
                      <a:r>
                        <a:rPr lang="pt-BR" sz="1100"/>
                        <a:t>Subnet an IPv6 Network</a:t>
                      </a:r>
                    </a:p>
                  </a:txBody>
                  <a:tcPr marL="68580" marR="68580" marT="34290" marB="34290" anchor="ctr"/>
                </a:tc>
                <a:tc>
                  <a:txBody>
                    <a:bodyPr/>
                    <a:lstStyle/>
                    <a:p>
                      <a:pPr rtl="0"/>
                      <a:r>
                        <a:rPr lang="pt-BR" sz="1100"/>
                        <a:t>Recommended</a:t>
                      </a:r>
                    </a:p>
                  </a:txBody>
                  <a:tcPr marL="68580" marR="68580" marT="34290" marB="34290" anchor="ctr"/>
                </a:tc>
                <a:extLst>
                  <a:ext uri="{0D108BD9-81ED-4DB2-BD59-A6C34878D82A}">
                    <a16:rowId xmlns:a16="http://schemas.microsoft.com/office/drawing/2014/main" val="285113646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pPr rtl="0"/>
            <a:br>
              <a:rPr lang="en-US" altLang="en-US" dirty="0"/>
            </a:br>
            <a:r>
              <a:rPr lang="pt-BR"/>
              <a:t>Laboratório de Prática de Módulos e Questionários — Configurar Endereços IPv6 em Dispositivos de Rede </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pt-BR" sz="1800"/>
              <a:t>Neste laboratório, você completa os seguintes objetivos: </a:t>
            </a:r>
          </a:p>
          <a:p>
            <a:pPr rtl="0">
              <a:buFont typeface="Arial" panose="020B0604020202020204" pitchFamily="34" charset="0"/>
              <a:buChar char="•"/>
            </a:pPr>
            <a:r>
              <a:rPr lang="pt-BR" sz="1800"/>
              <a:t>Configure a topologia e defina as configurações básicas do roteador e do switch</a:t>
            </a:r>
          </a:p>
          <a:p>
            <a:pPr rtl="0">
              <a:buFont typeface="Arial" panose="020B0604020202020204" pitchFamily="34" charset="0"/>
              <a:buChar char="•"/>
            </a:pPr>
            <a:r>
              <a:rPr lang="pt-BR" sz="1800"/>
              <a:t>Configurar endereços IPv6 manualmente</a:t>
            </a:r>
          </a:p>
          <a:p>
            <a:pPr rtl="0">
              <a:buFont typeface="Arial" panose="020B0604020202020204" pitchFamily="34" charset="0"/>
              <a:buChar char="•"/>
            </a:pPr>
            <a:r>
              <a:rPr lang="pt-BR" sz="1800"/>
              <a:t>Verificar a conectividade fim-a-fim</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rtl="0">
              <a:spcBef>
                <a:spcPts val="0"/>
              </a:spcBef>
              <a:spcAft>
                <a:spcPts val="0"/>
              </a:spcAft>
              <a:buFont typeface="Arial" panose="020B0604020202020204" pitchFamily="34" charset="0"/>
              <a:buChar char="•"/>
            </a:pPr>
            <a:r>
              <a:rPr lang="pt-BR" sz="1550"/>
              <a:t>O IPv4 tem um máximo teórico de 4,3 bilhões de endereços.</a:t>
            </a:r>
          </a:p>
          <a:p>
            <a:pPr marL="115887" indent="-285750" rtl="0">
              <a:spcBef>
                <a:spcPts val="0"/>
              </a:spcBef>
              <a:spcAft>
                <a:spcPts val="0"/>
              </a:spcAft>
              <a:buFont typeface="Arial" panose="020B0604020202020204" pitchFamily="34" charset="0"/>
              <a:buChar char="•"/>
            </a:pPr>
            <a:r>
              <a:rPr lang="pt-BR" sz="1550"/>
              <a:t>A IETF criou vários protocolos e ferramentas para ajudar os administradores de rede a migrarem as redes para IPv6. As técnicas de migração podem ser divididas em três categorias: pilha dupla, encapsulamento e tradução.</a:t>
            </a:r>
          </a:p>
          <a:p>
            <a:pPr marL="115887" indent="-285750" rtl="0">
              <a:spcBef>
                <a:spcPts val="0"/>
              </a:spcBef>
              <a:spcAft>
                <a:spcPts val="0"/>
              </a:spcAft>
              <a:buFont typeface="Arial" panose="020B0604020202020204" pitchFamily="34" charset="0"/>
              <a:buChar char="•"/>
            </a:pPr>
            <a:r>
              <a:rPr lang="pt-BR" sz="1550"/>
              <a:t>Os endereços IPv6 têm 128 bits e são escritos como uma sequência de valores hexadecimais.</a:t>
            </a:r>
          </a:p>
          <a:p>
            <a:pPr marL="115887" indent="-285750" rtl="0">
              <a:spcBef>
                <a:spcPts val="0"/>
              </a:spcBef>
              <a:spcAft>
                <a:spcPts val="0"/>
              </a:spcAft>
              <a:buFont typeface="Arial" panose="020B0604020202020204" pitchFamily="34" charset="0"/>
              <a:buChar char="•"/>
            </a:pPr>
            <a:r>
              <a:rPr lang="pt-BR" sz="1550"/>
              <a:t>Como mostrado na Figura 1, o formato preferencial para escrever um endereço IPv6 é x: x: x: x: x: x: x: x, com cada “x” consistindo de quatro valores hexadecimais. </a:t>
            </a:r>
          </a:p>
          <a:p>
            <a:pPr marL="115887" indent="-285750" rtl="0">
              <a:spcBef>
                <a:spcPts val="0"/>
              </a:spcBef>
              <a:spcAft>
                <a:spcPts val="0"/>
              </a:spcAft>
              <a:buFont typeface="Arial" panose="020B0604020202020204" pitchFamily="34" charset="0"/>
              <a:buChar char="•"/>
            </a:pPr>
            <a:r>
              <a:rPr lang="pt-BR" sz="1550"/>
              <a:t>Há três tipos de endereços IPv6: unicast, multicast e anycast.</a:t>
            </a:r>
          </a:p>
          <a:p>
            <a:pPr marL="115887" indent="-285750" rtl="0">
              <a:spcBef>
                <a:spcPts val="0"/>
              </a:spcBef>
              <a:spcAft>
                <a:spcPts val="0"/>
              </a:spcAft>
              <a:buFont typeface="Arial" panose="020B0604020202020204" pitchFamily="34" charset="0"/>
              <a:buChar char="•"/>
            </a:pPr>
            <a:r>
              <a:rPr lang="pt-BR" sz="1550"/>
              <a:t>Um endereço IPv6 unicast identifica exclusivamente uma interface em um dispositivo habilitado para IPv6. </a:t>
            </a:r>
          </a:p>
          <a:p>
            <a:pPr marL="115887" indent="-285750" rtl="0">
              <a:spcBef>
                <a:spcPts val="0"/>
              </a:spcBef>
              <a:spcAft>
                <a:spcPts val="0"/>
              </a:spcAft>
              <a:buFont typeface="Arial" panose="020B0604020202020204" pitchFamily="34" charset="0"/>
              <a:buChar char="•"/>
            </a:pPr>
            <a:r>
              <a:rPr lang="pt-BR" sz="1550"/>
              <a:t>O endereço IPv6 unicast global (GUA) é globalmente exclusivo e roteável na Internet IPv6. </a:t>
            </a:r>
          </a:p>
          <a:p>
            <a:pPr marL="115887" indent="-285750" rtl="0">
              <a:spcBef>
                <a:spcPts val="0"/>
              </a:spcBef>
              <a:spcAft>
                <a:spcPts val="0"/>
              </a:spcAft>
              <a:buFont typeface="Arial" panose="020B0604020202020204" pitchFamily="34" charset="0"/>
              <a:buChar char="•"/>
            </a:pPr>
            <a:r>
              <a:rPr lang="pt-BR" sz="1550"/>
              <a:t>Um endereço IPv6 de link-local permite que um dispositivo se comunique com outros dispositivos habilitados para IPv6 no mesmo link e somente nesse link (sub-rede).</a:t>
            </a:r>
          </a:p>
          <a:p>
            <a:pPr marL="115887" indent="-285750" rtl="0">
              <a:spcBef>
                <a:spcPts val="0"/>
              </a:spcBef>
              <a:spcAft>
                <a:spcPts val="0"/>
              </a:spcAft>
              <a:buFont typeface="Arial" panose="020B0604020202020204" pitchFamily="34" charset="0"/>
              <a:buChar char="•"/>
            </a:pPr>
            <a:r>
              <a:rPr lang="pt-BR" sz="1550"/>
              <a:t>O comando para configurar um GUA IPv6 em uma interface é </a:t>
            </a:r>
            <a:r>
              <a:rPr lang="pt-BR" sz="1550" b="1"/>
              <a:t>ipv6 address</a:t>
            </a:r>
            <a:r>
              <a:rPr lang="pt-BR" sz="1550"/>
              <a:t> </a:t>
            </a:r>
            <a:r>
              <a:rPr lang="pt-BR" sz="1550" i="1"/>
              <a:t>ipv6-address/prefix-length</a:t>
            </a:r>
            <a:r>
              <a:rPr lang="pt-BR" sz="1550"/>
              <a:t> . </a:t>
            </a:r>
          </a:p>
          <a:p>
            <a:pPr marL="115887" indent="-285750" rtl="0">
              <a:spcBef>
                <a:spcPts val="0"/>
              </a:spcBef>
              <a:spcAft>
                <a:spcPts val="0"/>
              </a:spcAft>
              <a:buFont typeface="Arial" panose="020B0604020202020204" pitchFamily="34" charset="0"/>
              <a:buChar char="•"/>
            </a:pPr>
            <a:r>
              <a:rPr lang="pt-BR" sz="1550"/>
              <a:t>Um dispositivo obtém um GUA dinamicamente através de mensagens ICMPv6. Os roteadores IPv6 enviam mensagens ICMPv6 de RA a cada 200 segundos para todos os dispositivos habilitados para IPv6 na rede.</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marL="169545" indent="-169545">
              <a:spcBef>
                <a:spcPts val="0"/>
              </a:spcBef>
              <a:spcAft>
                <a:spcPts val="0"/>
              </a:spcAft>
              <a:buFont typeface="Arial" panose="020B0604020202020204" pitchFamily="34" charset="0"/>
              <a:buChar char="•"/>
            </a:pPr>
            <a:r>
              <a:rPr lang="pt-BR" sz="1400" dirty="0">
                <a:ea typeface="ＭＳ Ｐゴシック"/>
              </a:rPr>
              <a:t>As mensagens de RA têm três métodos: SLAAC, SLAAC com um servidor DHCPv6 sem estado e DHCPv6 com estado (sem SLAAC). </a:t>
            </a:r>
            <a:endParaRPr lang="pt-BR" sz="1400" dirty="0"/>
          </a:p>
          <a:p>
            <a:pPr marL="169545" indent="-169545">
              <a:spcBef>
                <a:spcPts val="0"/>
              </a:spcBef>
              <a:spcAft>
                <a:spcPts val="0"/>
              </a:spcAft>
              <a:buFont typeface="Arial" panose="020B0604020202020204" pitchFamily="34" charset="0"/>
              <a:buChar char="•"/>
            </a:pPr>
            <a:r>
              <a:rPr lang="pt-BR" sz="1400" dirty="0">
                <a:ea typeface="ＭＳ Ｐゴシック"/>
              </a:rPr>
              <a:t>A ID da interface pode ser criada por meio do processo EUI-64 ou de um número de 64 bits gerado aleatoriamente </a:t>
            </a:r>
            <a:endParaRPr lang="pt-BR" sz="1400" dirty="0"/>
          </a:p>
          <a:p>
            <a:pPr marL="169545" indent="-169545" rtl="0">
              <a:spcBef>
                <a:spcPts val="0"/>
              </a:spcBef>
              <a:spcAft>
                <a:spcPts val="0"/>
              </a:spcAft>
              <a:buFont typeface="Arial" panose="020B0604020202020204" pitchFamily="34" charset="0"/>
              <a:buChar char="•"/>
            </a:pPr>
            <a:r>
              <a:rPr lang="pt-BR" sz="1400" dirty="0">
                <a:ea typeface="ＭＳ Ｐゴシック"/>
              </a:rPr>
              <a:t>Esse processo usa o endereço MAC Ethernet de 48 bits de um cliente e insere outros 16 bits no meio do endereço MAC de 48 bits para criar uma ID da interface de 64 bits.</a:t>
            </a:r>
          </a:p>
          <a:p>
            <a:pPr marL="169545" indent="-169545" rtl="0">
              <a:spcBef>
                <a:spcPts val="0"/>
              </a:spcBef>
              <a:spcAft>
                <a:spcPts val="0"/>
              </a:spcAft>
              <a:buFont typeface="Arial" panose="020B0604020202020204" pitchFamily="34" charset="0"/>
              <a:buChar char="•"/>
            </a:pPr>
            <a:r>
              <a:rPr lang="pt-BR" sz="1400" dirty="0" err="1">
                <a:ea typeface="ＭＳ Ｐゴシック"/>
              </a:rPr>
              <a:t>Depending</a:t>
            </a:r>
            <a:r>
              <a:rPr lang="pt-BR" sz="1400" dirty="0">
                <a:ea typeface="ＭＳ Ｐゴシック"/>
              </a:rPr>
              <a:t> </a:t>
            </a:r>
            <a:r>
              <a:rPr lang="pt-BR" sz="1400" dirty="0" err="1">
                <a:ea typeface="ＭＳ Ｐゴシック"/>
              </a:rPr>
              <a:t>upon</a:t>
            </a:r>
            <a:r>
              <a:rPr lang="pt-BR" sz="1400" dirty="0">
                <a:ea typeface="ＭＳ Ｐゴシック"/>
              </a:rPr>
              <a:t> </a:t>
            </a:r>
            <a:r>
              <a:rPr lang="pt-BR" sz="1400" dirty="0" err="1">
                <a:ea typeface="ＭＳ Ｐゴシック"/>
              </a:rPr>
              <a:t>the</a:t>
            </a:r>
            <a:r>
              <a:rPr lang="pt-BR" sz="1400" dirty="0">
                <a:ea typeface="ＭＳ Ｐゴシック"/>
              </a:rPr>
              <a:t> </a:t>
            </a:r>
            <a:r>
              <a:rPr lang="pt-BR" sz="1400" dirty="0" err="1">
                <a:ea typeface="ＭＳ Ｐゴシック"/>
              </a:rPr>
              <a:t>operating</a:t>
            </a:r>
            <a:r>
              <a:rPr lang="pt-BR" sz="1400" dirty="0">
                <a:ea typeface="ＭＳ Ｐゴシック"/>
              </a:rPr>
              <a:t> system, a device </a:t>
            </a:r>
            <a:r>
              <a:rPr lang="pt-BR" sz="1400" dirty="0" err="1">
                <a:ea typeface="ＭＳ Ｐゴシック"/>
              </a:rPr>
              <a:t>may</a:t>
            </a:r>
            <a:r>
              <a:rPr lang="pt-BR" sz="1400" dirty="0">
                <a:ea typeface="ＭＳ Ｐゴシック"/>
              </a:rPr>
              <a:t> use a </a:t>
            </a:r>
            <a:r>
              <a:rPr lang="pt-BR" sz="1400" dirty="0" err="1">
                <a:ea typeface="ＭＳ Ｐゴシック"/>
              </a:rPr>
              <a:t>randomly</a:t>
            </a:r>
            <a:r>
              <a:rPr lang="pt-BR" sz="1400" dirty="0">
                <a:ea typeface="ＭＳ Ｐゴシック"/>
              </a:rPr>
              <a:t> </a:t>
            </a:r>
            <a:r>
              <a:rPr lang="pt-BR" sz="1400" dirty="0" err="1">
                <a:ea typeface="ＭＳ Ｐゴシック"/>
              </a:rPr>
              <a:t>generated</a:t>
            </a:r>
            <a:r>
              <a:rPr lang="pt-BR" sz="1400" dirty="0">
                <a:ea typeface="ＭＳ Ｐゴシック"/>
              </a:rPr>
              <a:t> interface ID.</a:t>
            </a:r>
          </a:p>
          <a:p>
            <a:pPr marL="169545" indent="-169545">
              <a:spcBef>
                <a:spcPts val="0"/>
              </a:spcBef>
              <a:spcAft>
                <a:spcPts val="0"/>
              </a:spcAft>
              <a:buFont typeface="Arial" panose="020B0604020202020204" pitchFamily="34" charset="0"/>
              <a:buChar char="•"/>
            </a:pPr>
            <a:r>
              <a:rPr lang="pt-BR" sz="1400" dirty="0">
                <a:ea typeface="ＭＳ Ｐゴシック"/>
              </a:rPr>
              <a:t>Todos os dispositivos IPv6 devem ter um IPv6 LLA. Um LLA pode ser configurado manualmente ou criado dinamicamente. </a:t>
            </a:r>
            <a:endParaRPr lang="pt-BR" sz="1400" dirty="0"/>
          </a:p>
          <a:p>
            <a:pPr marL="169545" indent="-169545">
              <a:spcBef>
                <a:spcPts val="0"/>
              </a:spcBef>
              <a:spcAft>
                <a:spcPts val="0"/>
              </a:spcAft>
              <a:buFont typeface="Arial" panose="020B0604020202020204" pitchFamily="34" charset="0"/>
              <a:buChar char="•"/>
            </a:pPr>
            <a:r>
              <a:rPr lang="pt-BR" sz="1400" dirty="0">
                <a:ea typeface="ＭＳ Ｐゴシック"/>
              </a:rPr>
              <a:t>Os roteadores Cisco criam automaticamente um endereço IPv6 de link local sempre que um endereço </a:t>
            </a:r>
            <a:r>
              <a:rPr lang="pt-BR" sz="1400" dirty="0" err="1">
                <a:ea typeface="ＭＳ Ｐゴシック"/>
              </a:rPr>
              <a:t>unicast</a:t>
            </a:r>
            <a:r>
              <a:rPr lang="pt-BR" sz="1400" dirty="0">
                <a:ea typeface="ＭＳ Ｐゴシック"/>
              </a:rPr>
              <a:t> global é atribuído à interface. </a:t>
            </a:r>
            <a:endParaRPr lang="pt-BR" sz="1400" dirty="0"/>
          </a:p>
          <a:p>
            <a:pPr marL="169545" indent="-169545">
              <a:spcBef>
                <a:spcPts val="0"/>
              </a:spcBef>
              <a:spcAft>
                <a:spcPts val="0"/>
              </a:spcAft>
              <a:buFont typeface="Arial" panose="020B0604020202020204" pitchFamily="34" charset="0"/>
              <a:buChar char="•"/>
            </a:pPr>
            <a:r>
              <a:rPr lang="pt-BR" sz="1400" dirty="0">
                <a:ea typeface="ＭＳ Ｐゴシック"/>
              </a:rPr>
              <a:t>Existem dois tipos de endereços </a:t>
            </a:r>
            <a:r>
              <a:rPr lang="pt-BR" sz="1400" dirty="0" err="1">
                <a:ea typeface="ＭＳ Ｐゴシック"/>
              </a:rPr>
              <a:t>multicast</a:t>
            </a:r>
            <a:r>
              <a:rPr lang="pt-BR" sz="1400" dirty="0">
                <a:ea typeface="ＭＳ Ｐゴシック"/>
              </a:rPr>
              <a:t> IPv6: endereços </a:t>
            </a:r>
            <a:r>
              <a:rPr lang="pt-BR" sz="1400" dirty="0" err="1">
                <a:ea typeface="ＭＳ Ｐゴシック"/>
              </a:rPr>
              <a:t>multicast</a:t>
            </a:r>
            <a:r>
              <a:rPr lang="pt-BR" sz="1400" dirty="0">
                <a:ea typeface="ＭＳ Ｐゴシック"/>
              </a:rPr>
              <a:t> conhecidos e endereços </a:t>
            </a:r>
            <a:r>
              <a:rPr lang="pt-BR" sz="1400" dirty="0" err="1">
                <a:ea typeface="ＭＳ Ｐゴシック"/>
              </a:rPr>
              <a:t>multicast</a:t>
            </a:r>
            <a:r>
              <a:rPr lang="pt-BR" sz="1400" dirty="0">
                <a:ea typeface="ＭＳ Ｐゴシック"/>
              </a:rPr>
              <a:t> de nós solicitados. </a:t>
            </a:r>
            <a:endParaRPr lang="pt-BR" sz="1400" dirty="0"/>
          </a:p>
          <a:p>
            <a:pPr marL="169545" indent="-169545" rtl="0">
              <a:spcBef>
                <a:spcPts val="0"/>
              </a:spcBef>
              <a:spcAft>
                <a:spcPts val="0"/>
              </a:spcAft>
              <a:buFont typeface="Arial" panose="020B0604020202020204" pitchFamily="34" charset="0"/>
              <a:buChar char="•"/>
            </a:pPr>
            <a:r>
              <a:rPr lang="pt-BR" sz="1400" dirty="0">
                <a:ea typeface="ＭＳ Ｐゴシック"/>
              </a:rPr>
              <a:t>Dois grupos de </a:t>
            </a:r>
            <a:r>
              <a:rPr lang="pt-BR" sz="1400" dirty="0" err="1">
                <a:ea typeface="ＭＳ Ｐゴシック"/>
              </a:rPr>
              <a:t>multicast</a:t>
            </a:r>
            <a:r>
              <a:rPr lang="pt-BR" sz="1400" dirty="0">
                <a:ea typeface="ＭＳ Ｐゴシック"/>
              </a:rPr>
              <a:t> atribuídos ao CommonIPv6 são: ff02: :1 Grupo de </a:t>
            </a:r>
            <a:r>
              <a:rPr lang="pt-BR" sz="1400" dirty="0" err="1">
                <a:ea typeface="ＭＳ Ｐゴシック"/>
              </a:rPr>
              <a:t>multicast</a:t>
            </a:r>
            <a:r>
              <a:rPr lang="pt-BR" sz="1400" dirty="0">
                <a:ea typeface="ＭＳ Ｐゴシック"/>
              </a:rPr>
              <a:t> de todos os nós e ff02: :2 Grupo de </a:t>
            </a:r>
            <a:r>
              <a:rPr lang="pt-BR" sz="1400" dirty="0" err="1">
                <a:ea typeface="ＭＳ Ｐゴシック"/>
              </a:rPr>
              <a:t>multicast</a:t>
            </a:r>
            <a:r>
              <a:rPr lang="pt-BR" sz="1400" dirty="0">
                <a:ea typeface="ＭＳ Ｐゴシック"/>
              </a:rPr>
              <a:t> de todos os roteadores.</a:t>
            </a:r>
          </a:p>
          <a:p>
            <a:pPr marL="169545" indent="-169545" rtl="0">
              <a:spcBef>
                <a:spcPts val="0"/>
              </a:spcBef>
              <a:spcAft>
                <a:spcPts val="0"/>
              </a:spcAft>
              <a:buFont typeface="Arial" panose="020B0604020202020204" pitchFamily="34" charset="0"/>
              <a:buChar char="•"/>
            </a:pPr>
            <a:r>
              <a:rPr lang="pt-BR" sz="1400" dirty="0">
                <a:ea typeface="ＭＳ Ｐゴシック"/>
              </a:rPr>
              <a:t>Um endereço </a:t>
            </a:r>
            <a:r>
              <a:rPr lang="pt-BR" sz="1400" dirty="0" err="1">
                <a:ea typeface="ＭＳ Ｐゴシック"/>
              </a:rPr>
              <a:t>multicast</a:t>
            </a:r>
            <a:r>
              <a:rPr lang="pt-BR" sz="1400" dirty="0">
                <a:ea typeface="ＭＳ Ｐゴシック"/>
              </a:rPr>
              <a:t> </a:t>
            </a:r>
            <a:r>
              <a:rPr lang="pt-BR" sz="1400" dirty="0" err="1">
                <a:ea typeface="ＭＳ Ｐゴシック"/>
              </a:rPr>
              <a:t>solicited</a:t>
            </a:r>
            <a:r>
              <a:rPr lang="pt-BR" sz="1400" dirty="0">
                <a:ea typeface="ＭＳ Ｐゴシック"/>
              </a:rPr>
              <a:t>-node é semelhante ao endereço </a:t>
            </a:r>
            <a:r>
              <a:rPr lang="pt-BR" sz="1400" dirty="0" err="1">
                <a:ea typeface="ＭＳ Ｐゴシック"/>
              </a:rPr>
              <a:t>multicast</a:t>
            </a:r>
            <a:r>
              <a:rPr lang="pt-BR" sz="1400" dirty="0">
                <a:ea typeface="ＭＳ Ｐゴシック"/>
              </a:rPr>
              <a:t> </a:t>
            </a:r>
            <a:r>
              <a:rPr lang="pt-BR" sz="1400" dirty="0" err="1">
                <a:ea typeface="ＭＳ Ｐゴシック"/>
              </a:rPr>
              <a:t>all</a:t>
            </a:r>
            <a:r>
              <a:rPr lang="pt-BR" sz="1400" dirty="0">
                <a:ea typeface="ＭＳ Ｐゴシック"/>
              </a:rPr>
              <a:t>-nodes. A vantagem do endereço </a:t>
            </a:r>
            <a:r>
              <a:rPr lang="pt-BR" sz="1400" dirty="0" err="1">
                <a:ea typeface="ＭＳ Ｐゴシック"/>
              </a:rPr>
              <a:t>multicast</a:t>
            </a:r>
            <a:r>
              <a:rPr lang="pt-BR" sz="1400" dirty="0">
                <a:ea typeface="ＭＳ Ｐゴシック"/>
              </a:rPr>
              <a:t> </a:t>
            </a:r>
            <a:r>
              <a:rPr lang="pt-BR" sz="1400" dirty="0" err="1">
                <a:ea typeface="ＭＳ Ｐゴシック"/>
              </a:rPr>
              <a:t>solicited</a:t>
            </a:r>
            <a:r>
              <a:rPr lang="pt-BR" sz="1400" dirty="0">
                <a:ea typeface="ＭＳ Ｐゴシック"/>
              </a:rPr>
              <a:t>-node é que ele é mapeado para um endereço </a:t>
            </a:r>
            <a:r>
              <a:rPr lang="pt-BR" sz="1400" dirty="0" err="1">
                <a:ea typeface="ＭＳ Ｐゴシック"/>
              </a:rPr>
              <a:t>multicast</a:t>
            </a:r>
            <a:r>
              <a:rPr lang="pt-BR" sz="1400" dirty="0">
                <a:ea typeface="ＭＳ Ｐゴシック"/>
              </a:rPr>
              <a:t> Ethernet especial.</a:t>
            </a:r>
          </a:p>
          <a:p>
            <a:pPr marL="169545" indent="-169545" rtl="0">
              <a:spcBef>
                <a:spcPts val="0"/>
              </a:spcBef>
              <a:spcAft>
                <a:spcPts val="0"/>
              </a:spcAft>
              <a:buFont typeface="Arial" panose="020B0604020202020204" pitchFamily="34" charset="0"/>
              <a:buChar char="•"/>
            </a:pPr>
            <a:r>
              <a:rPr lang="pt-BR" sz="1400" dirty="0">
                <a:ea typeface="ＭＳ Ｐゴシック"/>
              </a:rPr>
              <a:t>O IPv6 foi projetado com a </a:t>
            </a:r>
            <a:r>
              <a:rPr lang="pt-BR" sz="1400" dirty="0" err="1">
                <a:ea typeface="ＭＳ Ｐゴシック"/>
              </a:rPr>
              <a:t>sub-rede</a:t>
            </a:r>
            <a:r>
              <a:rPr lang="pt-BR" sz="1400" dirty="0">
                <a:ea typeface="ＭＳ Ｐゴシック"/>
              </a:rPr>
              <a:t> em mente. Um campo de ID de </a:t>
            </a:r>
            <a:r>
              <a:rPr lang="pt-BR" sz="1400" dirty="0" err="1">
                <a:ea typeface="ＭＳ Ｐゴシック"/>
              </a:rPr>
              <a:t>sub-rede</a:t>
            </a:r>
            <a:r>
              <a:rPr lang="pt-BR" sz="1400" dirty="0">
                <a:ea typeface="ＭＳ Ｐゴシック"/>
              </a:rPr>
              <a:t> separado no GUA IPv6 é usado para criar </a:t>
            </a:r>
            <a:r>
              <a:rPr lang="pt-BR" sz="1400" dirty="0" err="1">
                <a:ea typeface="ＭＳ Ｐゴシック"/>
              </a:rPr>
              <a:t>sub-redes</a:t>
            </a:r>
            <a:r>
              <a:rPr lang="pt-BR" sz="1400" dirty="0">
                <a:ea typeface="ＭＳ Ｐゴシック"/>
              </a:rPr>
              <a:t>.</a:t>
            </a:r>
          </a:p>
          <a:p>
            <a:pPr marL="0" indent="0">
              <a:spcBef>
                <a:spcPts val="0"/>
              </a:spcBef>
              <a:spcAft>
                <a:spcPts val="0"/>
              </a:spcAft>
              <a:buNone/>
            </a:pPr>
            <a:endParaRPr lang="en-US" sz="1400" dirty="0"/>
          </a:p>
          <a:p>
            <a:pPr marL="0" indent="-169545">
              <a:spcBef>
                <a:spcPts val="0"/>
              </a:spcBef>
              <a:spcAft>
                <a:spcPts val="0"/>
              </a:spcAft>
            </a:pPr>
            <a:endParaRPr lang="en-US" sz="1400" dirty="0"/>
          </a:p>
          <a:p>
            <a:pPr marL="0" indent="-169545">
              <a:spcBef>
                <a:spcPts val="0"/>
              </a:spcBef>
              <a:spcAft>
                <a:spcPts val="0"/>
              </a:spcAft>
            </a:pPr>
            <a:endParaRPr lang="en-US" sz="1400" dirty="0"/>
          </a:p>
          <a:p>
            <a:pPr marL="0" indent="-169545">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pt-BR" sz="1400">
                <a:latin typeface="Arial" charset="0"/>
              </a:rPr>
              <a:t>Module 12: WLAN Concepts</a:t>
            </a:r>
            <a:br>
              <a:rPr lang="en-US" dirty="0">
                <a:latin typeface="Arial" charset="0"/>
              </a:rPr>
            </a:br>
            <a:r>
              <a:rPr lang="pt-BR">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rtl="0">
                        <a:buFont typeface="Arial" panose="020B0604020202020204" pitchFamily="34" charset="0"/>
                        <a:buChar char="•"/>
                      </a:pPr>
                      <a:r>
                        <a:rPr lang="pt-BR" sz="1600" b="0">
                          <a:solidFill>
                            <a:srgbClr val="000000"/>
                          </a:solidFill>
                        </a:rPr>
                        <a:t>Hextet</a:t>
                      </a:r>
                    </a:p>
                    <a:p>
                      <a:pPr marL="285750" indent="-285750" rtl="0">
                        <a:buFont typeface="Arial" panose="020B0604020202020204" pitchFamily="34" charset="0"/>
                        <a:buChar char="•"/>
                      </a:pPr>
                      <a:r>
                        <a:rPr lang="pt-BR" sz="1600" b="0">
                          <a:solidFill>
                            <a:srgbClr val="000000"/>
                          </a:solidFill>
                        </a:rPr>
                        <a:t>Link-local address (LLA)</a:t>
                      </a:r>
                    </a:p>
                    <a:p>
                      <a:pPr marL="285750" indent="-285750" rtl="0">
                        <a:buFont typeface="Arial" panose="020B0604020202020204" pitchFamily="34" charset="0"/>
                        <a:buChar char="•"/>
                      </a:pPr>
                      <a:r>
                        <a:rPr lang="pt-BR" sz="1600" b="0">
                          <a:solidFill>
                            <a:srgbClr val="000000"/>
                          </a:solidFill>
                        </a:rPr>
                        <a:t>ipv6 address</a:t>
                      </a:r>
                    </a:p>
                    <a:p>
                      <a:pPr marL="285750" indent="-285750" rtl="0">
                        <a:buFont typeface="Arial" panose="020B0604020202020204" pitchFamily="34" charset="0"/>
                        <a:buChar char="•"/>
                      </a:pPr>
                      <a:r>
                        <a:rPr lang="pt-BR" sz="1600" b="0">
                          <a:solidFill>
                            <a:srgbClr val="000000"/>
                          </a:solidFill>
                        </a:rPr>
                        <a:t>show ipv6 interface brief</a:t>
                      </a:r>
                    </a:p>
                    <a:p>
                      <a:pPr marL="285750" indent="-285750" rtl="0">
                        <a:buFont typeface="Arial" panose="020B0604020202020204" pitchFamily="34" charset="0"/>
                        <a:buChar char="•"/>
                      </a:pPr>
                      <a:r>
                        <a:rPr lang="pt-BR" sz="1600" b="0">
                          <a:solidFill>
                            <a:srgbClr val="000000"/>
                          </a:solidFill>
                        </a:rPr>
                        <a:t>SLAAC</a:t>
                      </a:r>
                    </a:p>
                    <a:p>
                      <a:pPr marL="285750" indent="-285750" rtl="0">
                        <a:buFont typeface="Arial" panose="020B0604020202020204" pitchFamily="34" charset="0"/>
                        <a:buChar char="•"/>
                      </a:pPr>
                      <a:r>
                        <a:rPr lang="pt-BR" sz="1600" b="0">
                          <a:solidFill>
                            <a:srgbClr val="000000"/>
                          </a:solidFill>
                        </a:rPr>
                        <a:t>Router advertisement</a:t>
                      </a:r>
                    </a:p>
                    <a:p>
                      <a:pPr marL="285750" indent="-285750" rtl="0">
                        <a:buFont typeface="Arial" panose="020B0604020202020204" pitchFamily="34" charset="0"/>
                        <a:buChar char="•"/>
                      </a:pPr>
                      <a:r>
                        <a:rPr lang="pt-BR" sz="1600" b="0">
                          <a:solidFill>
                            <a:srgbClr val="000000"/>
                          </a:solidFill>
                        </a:rPr>
                        <a:t>Router solicitation</a:t>
                      </a:r>
                    </a:p>
                    <a:p>
                      <a:pPr marL="285750" indent="-285750" rtl="0">
                        <a:buFont typeface="Arial" panose="020B0604020202020204" pitchFamily="34" charset="0"/>
                        <a:buChar char="•"/>
                      </a:pPr>
                      <a:r>
                        <a:rPr lang="pt-BR" sz="1600" b="0">
                          <a:solidFill>
                            <a:srgbClr val="000000"/>
                          </a:solidFill>
                        </a:rPr>
                        <a:t>EUI-64</a:t>
                      </a:r>
                    </a:p>
                    <a:p>
                      <a:pPr marL="285750" indent="-285750" rtl="0">
                        <a:buFont typeface="Arial" panose="020B0604020202020204" pitchFamily="34" charset="0"/>
                        <a:buChar char="•"/>
                      </a:pPr>
                      <a:r>
                        <a:rPr lang="pt-BR" sz="1600" b="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12: Activities (Cont.)</a:t>
            </a:r>
          </a:p>
        </p:txBody>
      </p:sp>
      <p:sp>
        <p:nvSpPr>
          <p:cNvPr id="6147" name="Rectangle 34"/>
          <p:cNvSpPr>
            <a:spLocks noGrp="1" noChangeArrowheads="1"/>
          </p:cNvSpPr>
          <p:nvPr>
            <p:ph idx="1"/>
          </p:nvPr>
        </p:nvSpPr>
        <p:spPr>
          <a:xfrm>
            <a:off x="135598" y="624737"/>
            <a:ext cx="8695135" cy="348414"/>
          </a:xfrm>
        </p:spPr>
        <p:txBody>
          <a:bodyPr/>
          <a:lstStyle/>
          <a:p>
            <a:pPr marL="0" indent="0" rtl="0">
              <a:spcBef>
                <a:spcPct val="30000"/>
              </a:spcBef>
              <a:buNone/>
            </a:pPr>
            <a:r>
              <a:rPr lang="pt-BR" sz="1600"/>
              <a:t>What activities are associated with this module?</a:t>
            </a: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247671482"/>
              </p:ext>
            </p:extLst>
          </p:nvPr>
        </p:nvGraphicFramePr>
        <p:xfrm>
          <a:off x="427595" y="973151"/>
          <a:ext cx="8288809" cy="1053163"/>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rtl="0"/>
                      <a:r>
                        <a:rPr lang="pt-BR" sz="1100"/>
                        <a:t>12.9.1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Packet Tracer</a:t>
                      </a:r>
                    </a:p>
                  </a:txBody>
                  <a:tcPr marL="68580" marR="68580" marT="34290" marB="34290" anchor="ctr"/>
                </a:tc>
                <a:tc>
                  <a:txBody>
                    <a:bodyPr/>
                    <a:lstStyle/>
                    <a:p>
                      <a:pPr rtl="0"/>
                      <a:r>
                        <a:rPr lang="pt-BR" sz="1100"/>
                        <a:t>Implement a Subnetted IPv6 Addressing Scheme</a:t>
                      </a:r>
                    </a:p>
                  </a:txBody>
                  <a:tcPr marL="68580" marR="68580" marT="34290" marB="34290" anchor="ctr"/>
                </a:tc>
                <a:tc>
                  <a:txBody>
                    <a:bodyPr/>
                    <a:lstStyle/>
                    <a:p>
                      <a:pPr rtl="0"/>
                      <a:r>
                        <a:rPr lang="pt-BR" sz="1100"/>
                        <a:t>Recommended</a:t>
                      </a:r>
                    </a:p>
                  </a:txBody>
                  <a:tcPr marL="68580" marR="68580" marT="34290" marB="34290" anchor="ctr"/>
                </a:tc>
                <a:extLst>
                  <a:ext uri="{0D108BD9-81ED-4DB2-BD59-A6C34878D82A}">
                    <a16:rowId xmlns:a16="http://schemas.microsoft.com/office/drawing/2014/main" val="10001"/>
                  </a:ext>
                </a:extLst>
              </a:tr>
              <a:tr h="368327">
                <a:tc>
                  <a:txBody>
                    <a:bodyPr/>
                    <a:lstStyle/>
                    <a:p>
                      <a:pPr algn="ctr" rtl="0"/>
                      <a:r>
                        <a:rPr lang="pt-BR" sz="110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Lab</a:t>
                      </a:r>
                    </a:p>
                  </a:txBody>
                  <a:tcPr marL="68580" marR="68580" marT="34290" marB="34290" anchor="ctr"/>
                </a:tc>
                <a:tc>
                  <a:txBody>
                    <a:bodyPr/>
                    <a:lstStyle/>
                    <a:p>
                      <a:pPr rtl="0"/>
                      <a:r>
                        <a:rPr lang="pt-BR" sz="1100"/>
                        <a:t>Configure IPv6 Addresses on Network Devices</a:t>
                      </a:r>
                    </a:p>
                  </a:txBody>
                  <a:tcPr marL="68580" marR="68580" marT="34290" marB="34290" anchor="ctr"/>
                </a:tc>
                <a:tc>
                  <a:txBody>
                    <a:bodyPr/>
                    <a:lstStyle/>
                    <a:p>
                      <a:pPr rtl="0"/>
                      <a:r>
                        <a:rPr lang="pt-BR" sz="1100"/>
                        <a:t>Recommended</a:t>
                      </a:r>
                    </a:p>
                  </a:txBody>
                  <a:tcPr marL="68580" marR="68580" marT="34290" marB="3429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5171418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12: Best Practices</a:t>
            </a:r>
          </a:p>
        </p:txBody>
      </p:sp>
      <p:sp>
        <p:nvSpPr>
          <p:cNvPr id="11266" name="Rectangle 34"/>
          <p:cNvSpPr>
            <a:spLocks noGrp="1" noChangeArrowheads="1"/>
          </p:cNvSpPr>
          <p:nvPr>
            <p:ph idx="1"/>
          </p:nvPr>
        </p:nvSpPr>
        <p:spPr>
          <a:xfrm>
            <a:off x="145357" y="798944"/>
            <a:ext cx="8853286" cy="4041019"/>
          </a:xfrm>
        </p:spPr>
        <p:txBody>
          <a:bodyPr/>
          <a:lstStyle/>
          <a:p>
            <a:pPr marL="0" indent="0" rtl="0">
              <a:lnSpc>
                <a:spcPct val="85000"/>
              </a:lnSpc>
              <a:spcBef>
                <a:spcPct val="30000"/>
              </a:spcBef>
              <a:buNone/>
            </a:pPr>
            <a:r>
              <a:rPr lang="pt-BR" sz="1600"/>
              <a:t>Prior to teaching Module 12,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eaLnBrk="1" hangingPunct="1">
              <a:lnSpc>
                <a:spcPct val="85000"/>
              </a:lnSpc>
              <a:spcBef>
                <a:spcPct val="30000"/>
              </a:spcBef>
              <a:buNone/>
            </a:pPr>
            <a:r>
              <a:rPr lang="pt-BR" sz="1600"/>
              <a:t>Topic 12.1</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are the drivers of IPv4 address exhaustion?</a:t>
            </a:r>
          </a:p>
          <a:p>
            <a:pPr lvl="2" rtl="0">
              <a:lnSpc>
                <a:spcPct val="85000"/>
              </a:lnSpc>
              <a:spcBef>
                <a:spcPct val="30000"/>
              </a:spcBef>
            </a:pPr>
            <a:r>
              <a:rPr lang="pt-BR" sz="1600"/>
              <a:t>Discuss the three types of IPv6 migration techniques.</a:t>
            </a:r>
          </a:p>
          <a:p>
            <a:pPr marL="0" indent="0" rtl="0">
              <a:lnSpc>
                <a:spcPct val="85000"/>
              </a:lnSpc>
              <a:spcBef>
                <a:spcPct val="30000"/>
              </a:spcBef>
              <a:buNone/>
            </a:pPr>
            <a:r>
              <a:rPr lang="pt-BR" sz="1600"/>
              <a:t>Topic 12.2</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On the board work through several examples of IPv6 address compression.</a:t>
            </a:r>
          </a:p>
          <a:p>
            <a:pPr lvl="2" rtl="0">
              <a:lnSpc>
                <a:spcPct val="85000"/>
              </a:lnSpc>
              <a:spcBef>
                <a:spcPct val="30000"/>
              </a:spcBef>
            </a:pPr>
            <a:r>
              <a:rPr lang="pt-BR" sz="1600"/>
              <a:t>Explain why there can be only one instance of a double colon “::” in an IPv6 address.</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rtl="0" eaLnBrk="1" hangingPunct="1">
              <a:lnSpc>
                <a:spcPct val="85000"/>
              </a:lnSpc>
              <a:spcBef>
                <a:spcPct val="30000"/>
              </a:spcBef>
              <a:buNone/>
            </a:pPr>
            <a:r>
              <a:rPr lang="pt-BR" sz="1400"/>
              <a:t> </a:t>
            </a:r>
            <a:r>
              <a:rPr lang="pt-BR" sz="1600"/>
              <a:t>Topic 12.3</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Give a scenario of when ULAs would be used.</a:t>
            </a:r>
          </a:p>
          <a:p>
            <a:pPr lvl="2" rtl="0">
              <a:lnSpc>
                <a:spcPct val="85000"/>
              </a:lnSpc>
              <a:spcBef>
                <a:spcPct val="30000"/>
              </a:spcBef>
            </a:pPr>
            <a:r>
              <a:rPr lang="pt-BR" sz="1600"/>
              <a:t>On the board break down the three parts of an IPv6 address: Global routing prefix, subnet ID, and Interface ID.</a:t>
            </a:r>
          </a:p>
          <a:p>
            <a:pPr marL="0" indent="0" rtl="0">
              <a:lnSpc>
                <a:spcPct val="85000"/>
              </a:lnSpc>
              <a:spcBef>
                <a:spcPct val="30000"/>
              </a:spcBef>
              <a:buNone/>
            </a:pPr>
            <a:r>
              <a:rPr lang="pt-BR" sz="1600"/>
              <a:t>Topic 12.4</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If possible display how to configure a GUA in the Cisco IOS.</a:t>
            </a:r>
          </a:p>
          <a:p>
            <a:pPr lvl="2" rtl="0">
              <a:lnSpc>
                <a:spcPct val="85000"/>
              </a:lnSpc>
              <a:spcBef>
                <a:spcPct val="30000"/>
              </a:spcBef>
            </a:pPr>
            <a:r>
              <a:rPr lang="pt-BR" sz="1600"/>
              <a:t>If possible display how to configure a GUA in the Windows GUI.</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12210</TotalTime>
  <Words>5701</Words>
  <Application>Microsoft Office PowerPoint</Application>
  <PresentationFormat>On-screen Show (16:9)</PresentationFormat>
  <Paragraphs>739</Paragraphs>
  <Slides>64</Slides>
  <Notes>62</Notes>
  <HiddenSlides>9</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Default Theme</vt:lpstr>
      <vt:lpstr>Módulo 12: Endereçamento IPv6</vt:lpstr>
      <vt:lpstr>Instructor Materials – Module 12 Planning Guide</vt:lpstr>
      <vt:lpstr>O que esperar neste módulo</vt:lpstr>
      <vt:lpstr>O que esperar neste módulo (Cont.)</vt:lpstr>
      <vt:lpstr>Check Your Understanding</vt:lpstr>
      <vt:lpstr>Module 12: Activities</vt:lpstr>
      <vt:lpstr>Module 12: Activities (Cont.)</vt:lpstr>
      <vt:lpstr>Module 12: Best Practices</vt:lpstr>
      <vt:lpstr>Module 12: Best Practices (Cont.)</vt:lpstr>
      <vt:lpstr>Module 12: Best Practices (Cont.)</vt:lpstr>
      <vt:lpstr>Module 12: Best Practices (Cont.)</vt:lpstr>
      <vt:lpstr>Módulo 12: endereçamento IPv6</vt:lpstr>
      <vt:lpstr>Objetivos do módulo</vt:lpstr>
      <vt:lpstr>Objetivos do módulo (Cont.)</vt:lpstr>
      <vt:lpstr>12.1 Problemas IPv4</vt:lpstr>
      <vt:lpstr>Problemas IPv4 Necessidade de IPv6</vt:lpstr>
      <vt:lpstr>Problemas do IPv4  A coexistência do IPv4 e do IPv6</vt:lpstr>
      <vt:lpstr>Representação do Endereço IPv6</vt:lpstr>
      <vt:lpstr>Representação de endereço IPv6 Formatos de endereçamentoIPv6  </vt:lpstr>
      <vt:lpstr> Regra 1 de representação de endereço IPv6 — Omitir zero à esquerda</vt:lpstr>
      <vt:lpstr> Regra 2 de Representação de Endereço IPv6 — Dois-pontos duplos</vt:lpstr>
      <vt:lpstr>12.3 Tipos de endereço IPv6</vt:lpstr>
      <vt:lpstr>Tipo de Endereçamento IPv6  unicast, multicast, anycast</vt:lpstr>
      <vt:lpstr> Tipos de endereços IPv6 Comprimento do prefixo IPv6</vt:lpstr>
      <vt:lpstr> Tipos de endereços IPv6 Endereços IPv6 unicast</vt:lpstr>
      <vt:lpstr>Tipos de endereço IPv6 Uma observação sobre o endereço local exclusivo</vt:lpstr>
      <vt:lpstr>Tipos deendereço  IPv6 GUAIPv6 </vt:lpstr>
      <vt:lpstr>Tipos de endereço IPv6Estrutura GUAIPv6</vt:lpstr>
      <vt:lpstr>Tipos de endereço IPv6  IPv6 LLA</vt:lpstr>
      <vt:lpstr>12.4 Configuração estática GUA e LLA</vt:lpstr>
      <vt:lpstr>Configuração estática GUA e LLA Configuração Estática de GUA em um Roteador</vt:lpstr>
      <vt:lpstr> Configuração estática da GUA e do LLA Configuração estática da GUA em um host do Windows</vt:lpstr>
      <vt:lpstr>Configuração estática de GUA e LLA  Configuração de GUA estática de um endereço Unicast local de link</vt:lpstr>
      <vt:lpstr>12.5 Endereçamento dinâmico para GUAs IPv6</vt:lpstr>
      <vt:lpstr>Endereçamento dinâmico paramensagens IPv6 GUASRS e RA</vt:lpstr>
      <vt:lpstr>Endereçamento dinâmico para GUAS IPv6 Método 1: SLAAC</vt:lpstr>
      <vt:lpstr>Endereçamento dinâmico para IPv6 GUAs Método 2: SLAAC e DHCP sem estado</vt:lpstr>
      <vt:lpstr>Endereçamento dinâmico para GUAs IPv6 Método 3: DHCPv6 com estado</vt:lpstr>
      <vt:lpstr>Endereçamento dinâmico para IPv6 GUAS EUI-64 processo vs. gerado aleatoriamente</vt:lpstr>
      <vt:lpstr>Endereçamento dinâmico para IPv6 GUAS EUI-64 processo</vt:lpstr>
      <vt:lpstr>Endereçamento dinâmico para GUAs IPv6geradosaleatoriamente IDs de interface</vt:lpstr>
      <vt:lpstr>12.6 Endereçamento dinâmico para LLAs IPv6</vt:lpstr>
      <vt:lpstr>Endereçamento dinâmico para LLAs dinâmicos IPv6 LLAs</vt:lpstr>
      <vt:lpstr>Endereçamento dinâmico para LLAs dinâmicos IPv6 LLAs no Windows</vt:lpstr>
      <vt:lpstr>Endereçamento dinâmico para LLAs dinâmicos IPv6 LLAs em Cisco Routers</vt:lpstr>
      <vt:lpstr>Endereçamento dinâmico para IPv6 LLAs Verificar a configuração do endereço IPv6</vt:lpstr>
      <vt:lpstr>Módulo Prática e Quiz Packet Tracer - Configurações Endereçamento IPv6</vt:lpstr>
      <vt:lpstr>12.7 Endereços de multicast IPv6</vt:lpstr>
      <vt:lpstr>Endereços IPv6 multicast  Endereços IPv6 multicast atribuídos</vt:lpstr>
      <vt:lpstr>Endereços multicast IPv6 Endereços demulticast IPv6bem conhecidos</vt:lpstr>
      <vt:lpstr>Endereços IPv6 multicast  Endereços IPv6 multicast do nó solicitado</vt:lpstr>
      <vt:lpstr> Laboratório de Prática de Módulos e Questionários — Identificar Endereços IPv6</vt:lpstr>
      <vt:lpstr>12.8 Sub-rede uma rede IPv6</vt:lpstr>
      <vt:lpstr> Divisão de uma rede IPv6 em sub-redes Divisão em sub-redes usando a ID da sub-rede</vt:lpstr>
      <vt:lpstr>Exemplo de sub-redeIPv6 de redeIPv6</vt:lpstr>
      <vt:lpstr> Divisão de uma rede IPv6 em sub-redes Alocação de sub-rede IPv6</vt:lpstr>
      <vt:lpstr>Sub-rede um roteador de rede IPv6 configurado com sub-redesIPv6</vt:lpstr>
      <vt:lpstr>2.9 - Módulo Prática e Quiz</vt:lpstr>
      <vt:lpstr>Prática do módulo e rastreador do QuizPacket -  implemente um esquema de endereçamento de sub-rede IPv6</vt:lpstr>
      <vt:lpstr> Laboratório de Prática de Módulos e Questionários — Configurar Endereços IPv6 em Dispositivos de Rede </vt:lpstr>
      <vt:lpstr>Módulo Prática e Quiz O que aprendi neste módulo?</vt:lpstr>
      <vt:lpstr>Módulo Prática e Quiz O que aprendi neste módulo? (continuação)</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403</cp:revision>
  <dcterms:created xsi:type="dcterms:W3CDTF">2019-10-18T06:21:22Z</dcterms:created>
  <dcterms:modified xsi:type="dcterms:W3CDTF">2020-06-28T23:20:02Z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