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3" r:id="rId3"/>
    <p:sldId id="304" r:id="rId4"/>
    <p:sldId id="330" r:id="rId5"/>
    <p:sldId id="305" r:id="rId6"/>
    <p:sldId id="331" r:id="rId7"/>
    <p:sldId id="302" r:id="rId8"/>
    <p:sldId id="310" r:id="rId9"/>
    <p:sldId id="309" r:id="rId10"/>
    <p:sldId id="328" r:id="rId11"/>
    <p:sldId id="274" r:id="rId12"/>
    <p:sldId id="317" r:id="rId13"/>
    <p:sldId id="318" r:id="rId14"/>
    <p:sldId id="324" r:id="rId15"/>
    <p:sldId id="30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9813" autoAdjust="0"/>
  </p:normalViewPr>
  <p:slideViewPr>
    <p:cSldViewPr>
      <p:cViewPr varScale="1">
        <p:scale>
          <a:sx n="97" d="100"/>
          <a:sy n="97" d="100"/>
        </p:scale>
        <p:origin x="15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2E957-F8DF-0441-B794-01FE984A5FAC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7428C-18D8-4540-8CD1-456D58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13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BC77-4644-4FF5-83B5-C876E93D9629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06D2-BACB-447C-B793-CB827D40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379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B7439-9018-4EE2-A973-E3CA1833957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5FE9-F870-D940-9BA5-E7BA6B3B97C5}" type="datetime1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D118-D263-AC47-AD1E-B8DA01684353}" type="datetime1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6783-2F29-D146-95F7-F922947B8CEC}" type="datetime1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EA79-297A-A04D-B833-8C50588B830D}" type="datetime1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464D-69DD-1D48-890F-DA72BB92F98A}" type="datetime1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6B22-FD6B-8744-B5A0-A7D3B9BB6C7E}" type="datetime1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876-4605-9C41-84F0-CA33554873CA}" type="datetime1">
              <a:rPr lang="en-US" smtClean="0"/>
              <a:t>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3AA7-53F7-E24F-A84C-F253B6A7FB4A}" type="datetime1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BEC-360D-B74A-8CC9-B55D2D6BF2E7}" type="datetime1">
              <a:rPr lang="en-US" smtClean="0"/>
              <a:t>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7DB0-A66E-D74C-A057-237FEE719F96}" type="datetime1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802C-8EBD-9E48-BC6A-76FDABE697AD}" type="datetime1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4F91-2703-EA4C-A8DB-BC13512EB794}" type="datetime1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umpy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py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ASTA_forma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howto/argpars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7427101/dead-simple-argparse-example-wanted-1-argument-3-resul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0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Simple example with </a:t>
            </a:r>
            <a:r>
              <a:rPr lang="en-US" b="1" dirty="0" err="1">
                <a:latin typeface="Courier"/>
                <a:cs typeface="Courier"/>
              </a:rPr>
              <a:t>argparse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967799"/>
            <a:ext cx="8305800" cy="55092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FF"/>
                </a:solidFill>
                <a:latin typeface="Courier"/>
                <a:cs typeface="Courier"/>
              </a:rPr>
              <a:t>import</a:t>
            </a:r>
            <a:r>
              <a:rPr lang="en-US" sz="1600" dirty="0">
                <a:latin typeface="Courier"/>
                <a:cs typeface="Courier"/>
              </a:rPr>
              <a:t> string, </a:t>
            </a:r>
            <a:r>
              <a:rPr lang="en-US" sz="1600" dirty="0" err="1">
                <a:latin typeface="Courier"/>
                <a:cs typeface="Courier"/>
              </a:rPr>
              <a:t>argparse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parser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argparse.ArgumentParser</a:t>
            </a:r>
            <a:r>
              <a:rPr lang="en-US" sz="1600" dirty="0">
                <a:latin typeface="Courier"/>
                <a:cs typeface="Courier"/>
              </a:rPr>
              <a:t>(description=</a:t>
            </a:r>
            <a:r>
              <a:rPr lang="en-US" sz="1600" dirty="0">
                <a:solidFill>
                  <a:srgbClr val="E46C0A"/>
                </a:solidFill>
                <a:latin typeface="Courier"/>
                <a:cs typeface="Courier"/>
              </a:rPr>
              <a:t>'prints numbers or letters'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parser.add_argument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E46C0A"/>
                </a:solidFill>
                <a:latin typeface="Courier"/>
                <a:cs typeface="Courier"/>
              </a:rPr>
              <a:t>"-c"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dest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E46C0A"/>
                </a:solidFill>
                <a:latin typeface="Courier"/>
                <a:cs typeface="Courier"/>
              </a:rPr>
              <a:t>"choice"</a:t>
            </a:r>
            <a:r>
              <a:rPr lang="en-US" sz="1600" dirty="0">
                <a:latin typeface="Courier"/>
                <a:cs typeface="Courier"/>
              </a:rPr>
              <a:t>, default=</a:t>
            </a:r>
            <a:r>
              <a:rPr lang="en-US" sz="1600" dirty="0">
                <a:solidFill>
                  <a:srgbClr val="E46C0A"/>
                </a:solidFill>
                <a:latin typeface="Courier"/>
                <a:cs typeface="Courier"/>
              </a:rPr>
              <a:t>"numbers"</a:t>
            </a:r>
            <a:r>
              <a:rPr lang="en-US" sz="1600" dirty="0">
                <a:latin typeface="Courier"/>
                <a:cs typeface="Courier"/>
              </a:rPr>
              <a:t>, 	help=</a:t>
            </a:r>
            <a:r>
              <a:rPr lang="en-US" sz="1600" dirty="0">
                <a:solidFill>
                  <a:srgbClr val="E46C0A"/>
                </a:solidFill>
                <a:latin typeface="Courier"/>
                <a:cs typeface="Courier"/>
              </a:rPr>
              <a:t>"choose numbers or letters to print"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 err="1">
                <a:latin typeface="Courier"/>
                <a:cs typeface="Courier"/>
              </a:rPr>
              <a:t>parser.add_argument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E46C0A"/>
                </a:solidFill>
                <a:latin typeface="Courier"/>
                <a:cs typeface="Courier"/>
              </a:rPr>
              <a:t>"-n"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dest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E46C0A"/>
                </a:solidFill>
                <a:latin typeface="Courier"/>
                <a:cs typeface="Courier"/>
              </a:rPr>
              <a:t>"number"</a:t>
            </a:r>
            <a:r>
              <a:rPr lang="en-US" sz="1600" dirty="0">
                <a:latin typeface="Courier"/>
                <a:cs typeface="Courier"/>
              </a:rPr>
              <a:t>, type=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, default=10, 	help=</a:t>
            </a:r>
            <a:r>
              <a:rPr lang="en-US" sz="1600" dirty="0">
                <a:solidFill>
                  <a:srgbClr val="E46C0A"/>
                </a:solidFill>
                <a:latin typeface="Courier"/>
                <a:cs typeface="Courier"/>
              </a:rPr>
              <a:t>"how many numbers to print"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solidFill>
                  <a:srgbClr val="E46C0A"/>
                </a:solidFill>
                <a:latin typeface="Courier"/>
                <a:cs typeface="Courier"/>
              </a:rPr>
              <a:t>args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parser.parse_args</a:t>
            </a:r>
            <a:r>
              <a:rPr lang="en-US" sz="1600" dirty="0">
                <a:latin typeface="Courier"/>
                <a:cs typeface="Courier"/>
              </a:rPr>
              <a:t>()</a:t>
            </a:r>
          </a:p>
          <a:p>
            <a:r>
              <a:rPr lang="en-US" sz="1600" dirty="0">
                <a:solidFill>
                  <a:srgbClr val="FF00FF"/>
                </a:solidFill>
                <a:latin typeface="Courier"/>
                <a:cs typeface="Courier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args</a:t>
            </a:r>
            <a:r>
              <a:rPr lang="en-US" sz="1600" dirty="0">
                <a:latin typeface="Courier"/>
                <a:cs typeface="Courier"/>
              </a:rPr>
              <a:t>, type(</a:t>
            </a:r>
            <a:r>
              <a:rPr lang="en-US" sz="1600" dirty="0" err="1">
                <a:latin typeface="Courier"/>
                <a:cs typeface="Courier"/>
              </a:rPr>
              <a:t>args.choice</a:t>
            </a:r>
            <a:r>
              <a:rPr lang="en-US" sz="1600" dirty="0">
                <a:latin typeface="Courier"/>
                <a:cs typeface="Courier"/>
              </a:rPr>
              <a:t>), type(</a:t>
            </a:r>
            <a:r>
              <a:rPr lang="en-US" sz="1600" dirty="0" err="1">
                <a:latin typeface="Courier"/>
                <a:cs typeface="Courier"/>
              </a:rPr>
              <a:t>args.number</a:t>
            </a:r>
            <a:r>
              <a:rPr lang="en-US" sz="1600" dirty="0">
                <a:latin typeface="Courier"/>
                <a:cs typeface="Courier"/>
              </a:rPr>
              <a:t>))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00FF"/>
                </a:solidFill>
                <a:latin typeface="Courier"/>
                <a:cs typeface="Courier"/>
              </a:rPr>
              <a:t>if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args.number</a:t>
            </a:r>
            <a:r>
              <a:rPr lang="en-US" sz="1600" dirty="0"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FF00FF"/>
                </a:solidFill>
                <a:latin typeface="Courier"/>
                <a:cs typeface="Courier"/>
              </a:rPr>
              <a:t>if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args.choice</a:t>
            </a:r>
            <a:r>
              <a:rPr lang="en-US" sz="1600" dirty="0">
                <a:latin typeface="Courier"/>
                <a:cs typeface="Courier"/>
              </a:rPr>
              <a:t>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"letters"</a:t>
            </a:r>
            <a:r>
              <a:rPr lang="en-US" sz="1600" dirty="0"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allLetters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string.lowercase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>
                <a:solidFill>
                  <a:srgbClr val="FF00FF"/>
                </a:solidFill>
                <a:latin typeface="Courier"/>
                <a:cs typeface="Courier"/>
              </a:rPr>
              <a:t>for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"/>
                <a:cs typeface="Courier"/>
              </a:rPr>
              <a:t>in</a:t>
            </a:r>
            <a:r>
              <a:rPr lang="en-US" sz="1600" dirty="0">
                <a:latin typeface="Courier"/>
                <a:cs typeface="Courier"/>
              </a:rPr>
              <a:t> range(</a:t>
            </a:r>
            <a:r>
              <a:rPr lang="en-US" sz="1600" dirty="0" err="1">
                <a:latin typeface="Courier"/>
                <a:cs typeface="Courier"/>
              </a:rPr>
              <a:t>args.number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        </a:t>
            </a:r>
            <a:r>
              <a:rPr lang="en-US" sz="1600" dirty="0">
                <a:solidFill>
                  <a:srgbClr val="FF00FF"/>
                </a:solidFill>
                <a:latin typeface="Courier"/>
                <a:cs typeface="Courier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allLetters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])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FF00FF"/>
                </a:solidFill>
                <a:latin typeface="Courier"/>
                <a:cs typeface="Courier"/>
              </a:rPr>
              <a:t>else</a:t>
            </a:r>
            <a:r>
              <a:rPr lang="en-US" sz="1600" dirty="0"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>
                <a:solidFill>
                  <a:srgbClr val="FF00FF"/>
                </a:solidFill>
                <a:latin typeface="Courier"/>
                <a:cs typeface="Courier"/>
              </a:rPr>
              <a:t>for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"/>
                <a:cs typeface="Courier"/>
              </a:rPr>
              <a:t>in</a:t>
            </a:r>
            <a:r>
              <a:rPr lang="en-US" sz="1600" dirty="0">
                <a:latin typeface="Courier"/>
                <a:cs typeface="Courier"/>
              </a:rPr>
              <a:t> range(</a:t>
            </a:r>
            <a:r>
              <a:rPr lang="en-US" sz="1600" dirty="0" err="1">
                <a:latin typeface="Courier"/>
                <a:cs typeface="Courier"/>
              </a:rPr>
              <a:t>arg.number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        print(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2327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ko-KR" dirty="0"/>
              <a:t>Modules: random, math, etc.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28" y="838200"/>
            <a:ext cx="8991600" cy="5562600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random : Generate pseudo-random numbers with various common distributions</a:t>
            </a:r>
          </a:p>
          <a:p>
            <a:pPr lvl="2">
              <a:buFontTx/>
              <a:buNone/>
            </a:pP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random</a:t>
            </a:r>
          </a:p>
          <a:p>
            <a:pPr lvl="2">
              <a:buFontTx/>
              <a:buNone/>
            </a:pP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= [1,2,3,4,5,6,7,8,9]</a:t>
            </a:r>
          </a:p>
          <a:p>
            <a:pPr lvl="2">
              <a:buFontTx/>
              <a:buNone/>
            </a:pP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random.choice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buFontTx/>
              <a:buNone/>
            </a:pP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random.sample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(nums,4)</a:t>
            </a:r>
          </a:p>
          <a:p>
            <a:pPr lvl="2">
              <a:buFontTx/>
              <a:buNone/>
            </a:pP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random.shuffle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2400" dirty="0">
                <a:cs typeface="Courier New" pitchFamily="49" charset="0"/>
              </a:rPr>
              <a:t>math : </a:t>
            </a:r>
            <a:r>
              <a:rPr lang="gd-GB" altLang="ko-KR" sz="2400" dirty="0"/>
              <a:t>Mathematical functions (sin() etc.)</a:t>
            </a:r>
            <a:endParaRPr lang="en-US" altLang="ko-KR" sz="2400" dirty="0"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math</a:t>
            </a:r>
          </a:p>
          <a:p>
            <a:pPr lvl="2">
              <a:buFontTx/>
              <a:buNone/>
            </a:pP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(2*3)</a:t>
            </a:r>
          </a:p>
          <a:p>
            <a:pPr lvl="2">
              <a:buFontTx/>
              <a:buNone/>
            </a:pP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dirty="0">
                <a:cs typeface="Courier New" pitchFamily="49" charset="0"/>
              </a:rPr>
              <a:t>Other useful modules!</a:t>
            </a:r>
          </a:p>
          <a:p>
            <a:pPr lvl="1"/>
            <a:r>
              <a:rPr lang="en-US" altLang="ko-KR" sz="1800" dirty="0">
                <a:cs typeface="Courier New" pitchFamily="49" charset="0"/>
              </a:rPr>
              <a:t>string : </a:t>
            </a:r>
            <a:r>
              <a:rPr lang="gd-GB" altLang="ko-KR" sz="1800" dirty="0"/>
              <a:t>Common string operations</a:t>
            </a:r>
            <a:endParaRPr lang="en-US" altLang="ko-KR" sz="1800" dirty="0">
              <a:cs typeface="Courier New" pitchFamily="49" charset="0"/>
            </a:endParaRPr>
          </a:p>
          <a:p>
            <a:pPr lvl="1"/>
            <a:r>
              <a:rPr lang="en-US" altLang="ko-KR" sz="1800" dirty="0">
                <a:cs typeface="Courier New" pitchFamily="49" charset="0"/>
              </a:rPr>
              <a:t>re : </a:t>
            </a:r>
            <a:r>
              <a:rPr lang="gd-GB" altLang="ko-KR" sz="1800" dirty="0"/>
              <a:t>Regular expression operations</a:t>
            </a:r>
            <a:endParaRPr lang="en-US" altLang="ko-KR" sz="1800" dirty="0"/>
          </a:p>
          <a:p>
            <a:pPr lvl="1"/>
            <a:r>
              <a:rPr lang="en-US" altLang="ko-KR" sz="1800" dirty="0">
                <a:cs typeface="Courier New" pitchFamily="49" charset="0"/>
              </a:rPr>
              <a:t>sys: </a:t>
            </a:r>
            <a:r>
              <a:rPr lang="en-US" altLang="ko-KR" sz="1800" dirty="0"/>
              <a:t>Access system-specific parameters and functions, i.e. command line arguments</a:t>
            </a:r>
            <a:endParaRPr lang="en-US" altLang="ko-KR" sz="1800" dirty="0">
              <a:cs typeface="Courier New" pitchFamily="49" charset="0"/>
            </a:endParaRPr>
          </a:p>
          <a:p>
            <a:pPr lvl="1"/>
            <a:r>
              <a:rPr lang="en-US" altLang="ko-KR" sz="1800" dirty="0" err="1">
                <a:cs typeface="Courier New" pitchFamily="49" charset="0"/>
              </a:rPr>
              <a:t>os</a:t>
            </a:r>
            <a:r>
              <a:rPr lang="en-US" altLang="ko-KR" sz="1800" dirty="0">
                <a:cs typeface="Courier New" pitchFamily="49" charset="0"/>
              </a:rPr>
              <a:t>:</a:t>
            </a:r>
            <a:r>
              <a:rPr lang="gd-GB" altLang="ko-KR" sz="1800" dirty="0"/>
              <a:t> Miscellaneous operating system interfaces</a:t>
            </a:r>
            <a:r>
              <a:rPr lang="en-US" altLang="ko-KR" sz="1800" dirty="0">
                <a:cs typeface="Courier New" pitchFamily="49" charset="0"/>
              </a:rPr>
              <a:t>; </a:t>
            </a:r>
            <a:r>
              <a:rPr lang="en-US" altLang="ko-KR" sz="1800" dirty="0" err="1">
                <a:cs typeface="Courier New" pitchFamily="49" charset="0"/>
              </a:rPr>
              <a:t>os.path</a:t>
            </a:r>
            <a:r>
              <a:rPr lang="en-US" altLang="ko-KR" sz="1800" dirty="0">
                <a:cs typeface="Courier New" pitchFamily="49" charset="0"/>
              </a:rPr>
              <a:t>: </a:t>
            </a:r>
            <a:r>
              <a:rPr lang="gd-GB" altLang="ko-KR" sz="1800" dirty="0"/>
              <a:t>Operations on pathnames</a:t>
            </a:r>
            <a:endParaRPr lang="en-US" altLang="ko-KR" sz="1800" dirty="0"/>
          </a:p>
          <a:p>
            <a:pPr lvl="1"/>
            <a:r>
              <a:rPr lang="en-US" altLang="ko-KR" sz="1800" dirty="0">
                <a:cs typeface="Courier New" pitchFamily="49" charset="0"/>
              </a:rPr>
              <a:t>pickle: </a:t>
            </a:r>
            <a:r>
              <a:rPr lang="en-US" altLang="ko-KR" sz="1800" dirty="0"/>
              <a:t>Convert Python objects to streams of bytes and back</a:t>
            </a:r>
          </a:p>
          <a:p>
            <a:pPr lvl="1"/>
            <a:r>
              <a:rPr lang="en-US" altLang="ko-KR" sz="1800" dirty="0" err="1">
                <a:cs typeface="Courier New" pitchFamily="49" charset="0"/>
              </a:rPr>
              <a:t>pdb</a:t>
            </a:r>
            <a:r>
              <a:rPr lang="en-US" altLang="ko-KR" sz="1800" dirty="0">
                <a:cs typeface="Courier New" pitchFamily="49" charset="0"/>
              </a:rPr>
              <a:t>: </a:t>
            </a:r>
            <a:r>
              <a:rPr lang="gd-GB" altLang="ko-KR" sz="1800" dirty="0"/>
              <a:t>The Python debugger for interactive interpreters</a:t>
            </a:r>
            <a:endParaRPr lang="en-US" altLang="ko-KR" sz="18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ko-KR" dirty="0"/>
              <a:t>Module: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47799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A package for scientific computing with Python</a:t>
            </a:r>
          </a:p>
          <a:p>
            <a:pPr lvl="1"/>
            <a:r>
              <a:rPr lang="en-US" altLang="ko-KR" dirty="0"/>
              <a:t>Support </a:t>
            </a:r>
            <a:r>
              <a:rPr lang="gd-GB" altLang="ko-KR" dirty="0"/>
              <a:t>N-dimensional array object</a:t>
            </a:r>
            <a:r>
              <a:rPr lang="en-US" altLang="ko-KR" dirty="0"/>
              <a:t> and useful linear algebra functions</a:t>
            </a:r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is already installed in your </a:t>
            </a:r>
            <a:r>
              <a:rPr lang="en-US" altLang="ko-KR" dirty="0" err="1"/>
              <a:t>Ubuntu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http://numpy.org/</a:t>
            </a:r>
            <a:r>
              <a:rPr lang="en-US" altLang="ko-KR" dirty="0"/>
              <a:t> and 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err="1">
                <a:hlinkClick r:id="rId4"/>
              </a:rPr>
              <a:t>scipy.org</a:t>
            </a:r>
            <a:r>
              <a:rPr lang="en-US" altLang="ko-KR" dirty="0"/>
              <a:t>/  for more information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590800"/>
            <a:ext cx="8153400" cy="40318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gd-GB" altLang="ko-KR" sz="16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import *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#create a 2d array from list of list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&gt;&gt;&gt; a=array([[10, 20, 30], [40, 50, 60]])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array([[10, 20, 30],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[40, 50, 60]])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&gt;&gt;&gt; a[1,:]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#selecting the second row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array([40, 50, 60])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&gt;&gt;&gt; a[:,1:3]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#selecting the second and the third columns 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array([[20, 30],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[50, 60]])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&gt;&gt;&gt; a[:,[2,0]]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#selecting columns with array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array([[30, 10],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[60, 40]])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#the dimensions of the array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(2, 3)</a:t>
            </a:r>
          </a:p>
        </p:txBody>
      </p:sp>
    </p:spTree>
    <p:extLst>
      <p:ext uri="{BB962C8B-B14F-4D97-AF65-F5344CB8AC3E}">
        <p14:creationId xmlns:p14="http://schemas.microsoft.com/office/powerpoint/2010/main" val="371268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04800"/>
            <a:ext cx="8153400" cy="550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&gt;&gt;&gt; b=array([[1,2,3],[4,5,6]])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a+b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array([[11, 22, 33],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[44, 55, 66]])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&gt;&gt;&gt; a*b 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#element-wise product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array([[ 10,  40,  90],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[160, 250, 360]])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&gt;&gt;&gt; dot(a,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b.transpose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#matrix product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array([[140, 320],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[320, 770]])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&gt;&gt;&gt; zeros((2,3),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) 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#similarly, look at ones()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array([[0, 0, 0],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[0, 0, 0]])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a.reshape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((3,2))  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#changing the dimensions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array([[10, 20],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[30, 40],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[50, 60]])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a.astype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(float) 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#changing type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array([[ 10.,  20.,  30.],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[ 40.,  50.,  60.]])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&gt;&gt;&gt; a.sum(axis=1)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#adding all elements along the specified axis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array([ 60, 150])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1" y="5867400"/>
            <a:ext cx="8763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/>
              <a:t> other useful functions: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sz="1600" dirty="0">
                <a:latin typeface="Courier"/>
                <a:cs typeface="Courier"/>
              </a:rPr>
              <a:t>min(), max(), </a:t>
            </a:r>
            <a:r>
              <a:rPr lang="en-US" altLang="ko-KR" sz="1600" dirty="0" err="1">
                <a:latin typeface="Courier"/>
                <a:cs typeface="Courier"/>
              </a:rPr>
              <a:t>argmin</a:t>
            </a:r>
            <a:r>
              <a:rPr lang="en-US" altLang="ko-KR" sz="1600" dirty="0">
                <a:latin typeface="Courier"/>
                <a:cs typeface="Courier"/>
              </a:rPr>
              <a:t>(), </a:t>
            </a:r>
            <a:r>
              <a:rPr lang="en-US" altLang="ko-KR" sz="1600" dirty="0" err="1">
                <a:latin typeface="Courier"/>
                <a:cs typeface="Courier"/>
              </a:rPr>
              <a:t>argmax</a:t>
            </a:r>
            <a:r>
              <a:rPr lang="en-US" altLang="ko-KR" sz="1600" dirty="0">
                <a:latin typeface="Courier"/>
                <a:cs typeface="Courier"/>
              </a:rPr>
              <a:t>(), mean(), median(), average(), </a:t>
            </a:r>
            <a:r>
              <a:rPr lang="en-US" altLang="ko-KR" sz="1600" dirty="0" err="1">
                <a:latin typeface="Courier"/>
                <a:cs typeface="Courier"/>
              </a:rPr>
              <a:t>var</a:t>
            </a:r>
            <a:r>
              <a:rPr lang="en-US" altLang="ko-KR" sz="1600" dirty="0">
                <a:latin typeface="Courier"/>
                <a:cs typeface="Courier"/>
              </a:rPr>
              <a:t>(), std(), </a:t>
            </a:r>
            <a:r>
              <a:rPr lang="en-US" altLang="ko-KR" sz="1600" dirty="0" err="1">
                <a:latin typeface="Courier"/>
                <a:cs typeface="Courier"/>
              </a:rPr>
              <a:t>cov</a:t>
            </a:r>
            <a:r>
              <a:rPr lang="en-US" altLang="ko-KR" sz="1600" dirty="0">
                <a:latin typeface="Courier"/>
                <a:cs typeface="Courier"/>
              </a:rPr>
              <a:t>(), floor(), ceil(), round()</a:t>
            </a:r>
            <a:r>
              <a:rPr lang="en-US" altLang="ko-KR" sz="1600" dirty="0">
                <a:latin typeface="Calibri"/>
                <a:cs typeface="Calibri"/>
              </a:rPr>
              <a:t>, … and more!</a:t>
            </a:r>
            <a:endParaRPr lang="ko-KR" alt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559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Working with a FASTA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Text-file for nucleotide &amp; protein sequences</a:t>
            </a:r>
          </a:p>
          <a:p>
            <a:r>
              <a:rPr lang="en-US" dirty="0"/>
              <a:t>Sequences are represented with the single nucleotide/amino acid code.</a:t>
            </a:r>
          </a:p>
          <a:p>
            <a:r>
              <a:rPr lang="en-US" dirty="0"/>
              <a:t>The line containing the sequence ID always start with “&gt;” and is followed by the sequence string on the next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6324600"/>
            <a:ext cx="427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http://en.wikipedia.org/wiki/FASTA_format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904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FASTA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8134" y="1417638"/>
            <a:ext cx="4188666" cy="50167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gd-GB" altLang="ko-KR" sz="1600" dirty="0">
                <a:latin typeface="Courier New" pitchFamily="49" charset="0"/>
                <a:cs typeface="Courier New" pitchFamily="49" charset="0"/>
              </a:rPr>
              <a:t>&gt;SEQUENCE_1 </a:t>
            </a:r>
          </a:p>
          <a:p>
            <a:r>
              <a:rPr lang="gd-GB" altLang="ko-KR" sz="1600" dirty="0">
                <a:latin typeface="Courier New" pitchFamily="49" charset="0"/>
                <a:cs typeface="Courier New" pitchFamily="49" charset="0"/>
              </a:rPr>
              <a:t>MTEITAAMVKELRESTGAGMMDCKNALSETNGDFDKAVQLLREKGLGKAAKKADRLAAEGLVSVKVSDDFTIAAMRPSYLSYEDLDMTFVENEYKALVAELEKENEERRRLKDPNKPEHKIPQFASRKLIFYOUCANREADTHISCONGRATULATIONSKPEKIWDNIIPGKMNSFIADNSQLDSKLTLMGQFYVMDDKKTVEQVIAEKEKEFGGKIKIVEFICFEVGEGLEKKTEDFAAEVAAQL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gd-GB" altLang="ko-KR" sz="1600" dirty="0">
                <a:latin typeface="Courier New" pitchFamily="49" charset="0"/>
                <a:cs typeface="Courier New" pitchFamily="49" charset="0"/>
              </a:rPr>
              <a:t>&gt;SEQUENCE_2 </a:t>
            </a:r>
          </a:p>
          <a:p>
            <a:r>
              <a:rPr lang="gd-GB" altLang="ko-KR" sz="1600" dirty="0">
                <a:latin typeface="Courier New" pitchFamily="49" charset="0"/>
                <a:cs typeface="Courier New" pitchFamily="49" charset="0"/>
              </a:rPr>
              <a:t>SATVSEINSETDFVALQSVEELHSSTINGVKFEEYLKSQIATIGENLVVRRFATLKAGANGVVNGYIHTNGRVGVVIAAACDSAEVASKSRDLLRQICMH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&gt;SEQUENCE_3</a:t>
            </a:r>
          </a:p>
          <a:p>
            <a:r>
              <a:rPr lang="gd-GB" altLang="ko-KR" sz="1600" dirty="0">
                <a:latin typeface="Courier New" pitchFamily="49" charset="0"/>
                <a:cs typeface="Courier New" pitchFamily="49" charset="0"/>
              </a:rPr>
              <a:t>ADQLTEEQIAEFKEAFSLFDKDGDGTITTKELGTVMRSLGQNPTEAELQDMINEVDADGN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gd-GB" altLang="ko-KR" sz="1600" dirty="0">
                <a:latin typeface="Courier New" pitchFamily="49" charset="0"/>
                <a:cs typeface="Courier New" pitchFamily="49" charset="0"/>
              </a:rPr>
              <a:t>GTIDFPEFLTMMARKMKDTDSEEEIREAFRVFDKDGNGYISAAELRHVMTNLGEKLTDEE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gd-GB" altLang="ko-KR" sz="1600" dirty="0">
                <a:latin typeface="Courier New" pitchFamily="49" charset="0"/>
                <a:cs typeface="Courier New" pitchFamily="49" charset="0"/>
              </a:rPr>
              <a:t>VDEMIREADIDGDGQVNYEEFVQMMTA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436021"/>
            <a:ext cx="38292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Text-file for nucleotide &amp; protein sequences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Can have multiple sequences in a single file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First line starts with “</a:t>
            </a:r>
            <a:r>
              <a:rPr lang="en-US" sz="2800" b="1" dirty="0"/>
              <a:t>&gt;” </a:t>
            </a:r>
            <a:r>
              <a:rPr lang="en-US" sz="2800" dirty="0"/>
              <a:t>immediately (no space) followed by the sequence Id.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782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/>
              <a:t>Coding Styles in 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486400"/>
          </a:xfrm>
        </p:spPr>
        <p:txBody>
          <a:bodyPr>
            <a:noAutofit/>
          </a:bodyPr>
          <a:lstStyle/>
          <a:p>
            <a:r>
              <a:rPr lang="gd-GB" altLang="ko-KR" sz="2400" dirty="0"/>
              <a:t>Indentation</a:t>
            </a:r>
            <a:r>
              <a:rPr lang="en-US" altLang="ko-KR" sz="2400" dirty="0"/>
              <a:t>: Use 4 spaces or 1 tab per indentation level</a:t>
            </a:r>
          </a:p>
          <a:p>
            <a:pPr lvl="1"/>
            <a:r>
              <a:rPr lang="en-US" altLang="ko-KR" sz="2000" dirty="0"/>
              <a:t>spaces-only are recommended over tabs</a:t>
            </a:r>
          </a:p>
          <a:p>
            <a:pPr lvl="1"/>
            <a:r>
              <a:rPr lang="en-US" altLang="ko-KR" sz="2000" dirty="0"/>
              <a:t>Never mix tabs and spaces</a:t>
            </a:r>
          </a:p>
          <a:p>
            <a:r>
              <a:rPr lang="gd-GB" altLang="ko-KR" sz="2400" dirty="0"/>
              <a:t>Maximum Line Length</a:t>
            </a:r>
            <a:r>
              <a:rPr lang="en-US" altLang="ko-KR" sz="2400" dirty="0"/>
              <a:t>: Limit all lines to a maximum of 79 characters</a:t>
            </a:r>
          </a:p>
          <a:p>
            <a:pPr lvl="1"/>
            <a:r>
              <a:rPr lang="en-US" altLang="ko-KR" sz="2000" dirty="0"/>
              <a:t>Use backslash(\) to join two or more physical lines into one logical line, i.e.</a:t>
            </a:r>
          </a:p>
          <a:p>
            <a:pPr lvl="1">
              <a:buNone/>
            </a:pP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width == 0 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height == 0 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 lvl="1">
              <a:buNone/>
            </a:pP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      color == 'red' 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emphasis == 'strong' 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 lvl="1">
              <a:buNone/>
            </a:pP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      highlight &gt; 100:</a:t>
            </a:r>
          </a:p>
          <a:p>
            <a:r>
              <a:rPr lang="en-US" altLang="ko-KR" sz="2400" dirty="0"/>
              <a:t>Imports should be on separate lines</a:t>
            </a:r>
          </a:p>
          <a:p>
            <a:pPr lvl="1"/>
            <a:r>
              <a:rPr lang="pt-BR" altLang="ko-KR" sz="2000" dirty="0">
                <a:latin typeface="Courier New" pitchFamily="49" charset="0"/>
                <a:cs typeface="Courier New" pitchFamily="49" charset="0"/>
              </a:rPr>
              <a:t>Yes: </a:t>
            </a:r>
            <a:r>
              <a:rPr lang="pt-BR" altLang="ko-K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pt-BR" altLang="ko-KR" sz="2000" dirty="0">
                <a:latin typeface="Courier New" pitchFamily="49" charset="0"/>
                <a:cs typeface="Courier New" pitchFamily="49" charset="0"/>
              </a:rPr>
              <a:t> os</a:t>
            </a:r>
            <a:br>
              <a:rPr lang="pt-BR" altLang="ko-KR" sz="2000" dirty="0">
                <a:latin typeface="Courier New" pitchFamily="49" charset="0"/>
                <a:cs typeface="Courier New" pitchFamily="49" charset="0"/>
              </a:rPr>
            </a:br>
            <a:r>
              <a:rPr lang="pt-BR" altLang="ko-KR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altLang="ko-K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pt-BR" altLang="ko-KR" sz="2000" dirty="0">
                <a:latin typeface="Courier New" pitchFamily="49" charset="0"/>
                <a:cs typeface="Courier New" pitchFamily="49" charset="0"/>
              </a:rPr>
              <a:t> sys</a:t>
            </a:r>
          </a:p>
          <a:p>
            <a:pPr lvl="1"/>
            <a:r>
              <a:rPr lang="pt-BR" altLang="ko-KR" sz="2000" dirty="0">
                <a:latin typeface="Courier New" pitchFamily="49" charset="0"/>
                <a:cs typeface="Courier New" pitchFamily="49" charset="0"/>
              </a:rPr>
              <a:t>No:  </a:t>
            </a:r>
            <a:r>
              <a:rPr lang="pt-BR" altLang="ko-K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pt-BR" altLang="ko-KR" sz="2000" dirty="0">
                <a:latin typeface="Courier New" pitchFamily="49" charset="0"/>
                <a:cs typeface="Courier New" pitchFamily="49" charset="0"/>
              </a:rPr>
              <a:t> sys, os </a:t>
            </a:r>
          </a:p>
          <a:p>
            <a:r>
              <a:rPr lang="pt-BR" altLang="ko-KR" sz="2400" dirty="0"/>
              <a:t>Read PEP 8 (</a:t>
            </a:r>
            <a:r>
              <a:rPr lang="gd-GB" altLang="ko-KR" sz="2400" dirty="0"/>
              <a:t>Python Enhancement Proposals</a:t>
            </a:r>
            <a:r>
              <a:rPr lang="en-US" altLang="ko-KR" sz="2400" dirty="0"/>
              <a:t>) for m</a:t>
            </a:r>
            <a:r>
              <a:rPr lang="pt-BR" altLang="ko-KR" sz="2400" dirty="0"/>
              <a:t>ore detailed s</a:t>
            </a:r>
            <a:r>
              <a:rPr lang="gd-GB" altLang="ko-KR" sz="2400" dirty="0"/>
              <a:t>tyle </a:t>
            </a:r>
            <a:r>
              <a:rPr lang="en-US" altLang="ko-KR" sz="2400" dirty="0"/>
              <a:t>g</a:t>
            </a:r>
            <a:r>
              <a:rPr lang="gd-GB" altLang="ko-KR" sz="2400" dirty="0"/>
              <a:t>uide for Python </a:t>
            </a:r>
            <a:r>
              <a:rPr lang="en-US" altLang="ko-KR" sz="2400" dirty="0"/>
              <a:t>c</a:t>
            </a:r>
            <a:r>
              <a:rPr lang="gd-GB" altLang="ko-KR" sz="2400" dirty="0"/>
              <a:t>ode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2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838200"/>
          </a:xfrm>
        </p:spPr>
        <p:txBody>
          <a:bodyPr>
            <a:normAutofit/>
          </a:bodyPr>
          <a:lstStyle/>
          <a:p>
            <a:r>
              <a:rPr lang="en-US" altLang="ko-KR" dirty="0"/>
              <a:t>Writing Comments with </a:t>
            </a:r>
            <a:r>
              <a:rPr lang="en-US" altLang="ko-KR" dirty="0" err="1"/>
              <a:t>docstrings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A </a:t>
            </a:r>
            <a:r>
              <a:rPr lang="en-US" altLang="ko-KR" dirty="0" err="1"/>
              <a:t>docstring</a:t>
            </a:r>
            <a:r>
              <a:rPr lang="en-US" altLang="ko-KR" dirty="0"/>
              <a:t> is a string literal that occurs as the first statement in a module, function, class, or method definition. Such a </a:t>
            </a:r>
            <a:r>
              <a:rPr lang="en-US" altLang="ko-KR" dirty="0" err="1"/>
              <a:t>docstring</a:t>
            </a:r>
            <a:r>
              <a:rPr lang="en-US" altLang="ko-KR" dirty="0"/>
              <a:t> becomes the __doc__ special attribute of that object.</a:t>
            </a:r>
          </a:p>
          <a:p>
            <a:r>
              <a:rPr lang="en-US" altLang="ko-KR" dirty="0"/>
              <a:t>Use """triple double quotes""" around </a:t>
            </a:r>
            <a:r>
              <a:rPr lang="en-US" altLang="ko-KR" dirty="0" err="1"/>
              <a:t>docstrings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Two forms of </a:t>
            </a:r>
            <a:r>
              <a:rPr lang="en-US" altLang="ko-KR" dirty="0" err="1"/>
              <a:t>docstrings</a:t>
            </a:r>
            <a:r>
              <a:rPr lang="en-US" altLang="ko-KR" dirty="0"/>
              <a:t>: one-liners and multi-line </a:t>
            </a:r>
            <a:r>
              <a:rPr lang="en-US" altLang="ko-KR" dirty="0" err="1"/>
              <a:t>docstrings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One-liner for really obvious cases, for example:</a:t>
            </a:r>
          </a:p>
          <a:p>
            <a:pPr lvl="1">
              <a:buNone/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kos_root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(): </a:t>
            </a:r>
          </a:p>
          <a:p>
            <a:pPr lvl="1">
              <a:buNone/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"""Return the pathname of the KOS root dir."""</a:t>
            </a:r>
          </a:p>
          <a:p>
            <a:pPr lvl="1"/>
            <a:r>
              <a:rPr lang="pt-BR" altLang="ko-KR" dirty="0"/>
              <a:t>multi-line docstring </a:t>
            </a:r>
            <a:r>
              <a:rPr lang="en-US" altLang="ko-KR" dirty="0"/>
              <a:t>consist of a summary line just like a one-line </a:t>
            </a:r>
            <a:r>
              <a:rPr lang="en-US" altLang="ko-KR" dirty="0" err="1"/>
              <a:t>docstring</a:t>
            </a:r>
            <a:r>
              <a:rPr lang="en-US" altLang="ko-KR" dirty="0"/>
              <a:t>, followed by a blank line, followed by a more elaborate description, for example:</a:t>
            </a:r>
            <a:endParaRPr lang="pt-BR" altLang="ko-KR" dirty="0"/>
          </a:p>
          <a:p>
            <a:pPr lvl="1">
              <a:buNone/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read_fastafile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(filename):</a:t>
            </a:r>
          </a:p>
          <a:p>
            <a:pPr lvl="1">
              <a:buNone/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"""Read a file in FASTA format and return lists 		of headers and sequences</a:t>
            </a:r>
          </a:p>
          <a:p>
            <a:pPr lvl="1">
              <a:buNone/>
            </a:pPr>
            <a:r>
              <a:rPr lang="en-US" altLang="ko-KR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lvl="1">
              <a:buNone/>
            </a:pPr>
            <a:r>
              <a:rPr lang="en-US" altLang="ko-KR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    Argument:</a:t>
            </a:r>
          </a:p>
          <a:p>
            <a:pPr lvl="1">
              <a:buNone/>
            </a:pPr>
            <a:r>
              <a:rPr lang="en-US" altLang="ko-KR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    filename –- name of a file in FASTA format</a:t>
            </a:r>
          </a:p>
          <a:p>
            <a:pPr lvl="1">
              <a:buNone/>
            </a:pPr>
            <a:r>
              <a:rPr lang="en-US" altLang="ko-KR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    """ </a:t>
            </a:r>
            <a:endParaRPr lang="pt-BR" altLang="ko-KR" dirty="0">
              <a:solidFill>
                <a:srgbClr val="800000"/>
              </a:solidFill>
            </a:endParaRPr>
          </a:p>
          <a:p>
            <a:r>
              <a:rPr lang="pt-BR" altLang="ko-KR" dirty="0"/>
              <a:t>Read PEP 257 </a:t>
            </a:r>
            <a:r>
              <a:rPr lang="en-US" altLang="ko-KR" dirty="0"/>
              <a:t>for m</a:t>
            </a:r>
            <a:r>
              <a:rPr lang="pt-BR" altLang="ko-KR" dirty="0"/>
              <a:t>ore information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564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docstrings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762000"/>
            <a:ext cx="81534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FF"/>
                </a:solidFill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x_intercept</a:t>
            </a:r>
            <a:r>
              <a:rPr lang="en-US" dirty="0">
                <a:latin typeface="Courier"/>
                <a:cs typeface="Courier"/>
              </a:rPr>
              <a:t>(m, b):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"””Return the x intercept of the line y=m*</a:t>
            </a:r>
            <a:r>
              <a:rPr lang="en-US" dirty="0" err="1">
                <a:solidFill>
                  <a:srgbClr val="800000"/>
                </a:solidFill>
                <a:latin typeface="Courier"/>
                <a:cs typeface="Courier"/>
              </a:rPr>
              <a:t>x+b</a:t>
            </a:r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.  The x intercept of a line is the point at which it crosses the x axis (y=0)."""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FF00FF"/>
                </a:solidFill>
                <a:latin typeface="Courier"/>
                <a:cs typeface="Courier"/>
              </a:rPr>
              <a:t>return</a:t>
            </a:r>
            <a:r>
              <a:rPr lang="en-US" dirty="0">
                <a:latin typeface="Courier"/>
                <a:cs typeface="Courier"/>
              </a:rPr>
              <a:t> -b/m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2438400"/>
            <a:ext cx="8382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&gt;&gt;&gt; print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x_intercept.__doc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__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Return the x intercept of the line y=m*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x+b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.  The x intercept of a line is the point at which it crosses the x axis (y=0).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3810000"/>
            <a:ext cx="83820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62626"/>
                </a:solidFill>
                <a:latin typeface="Courier"/>
                <a:cs typeface="Courier"/>
              </a:rPr>
              <a:t>&gt;&gt;&gt; from </a:t>
            </a:r>
            <a:r>
              <a:rPr lang="en-US" dirty="0" err="1">
                <a:solidFill>
                  <a:srgbClr val="262626"/>
                </a:solidFill>
                <a:latin typeface="Courier"/>
                <a:cs typeface="Courier"/>
              </a:rPr>
              <a:t>pydoc</a:t>
            </a:r>
            <a:r>
              <a:rPr lang="en-US" dirty="0">
                <a:solidFill>
                  <a:srgbClr val="262626"/>
                </a:solidFill>
                <a:latin typeface="Courier"/>
                <a:cs typeface="Courier"/>
              </a:rPr>
              <a:t> import help</a:t>
            </a:r>
          </a:p>
          <a:p>
            <a:endParaRPr lang="en-US" dirty="0">
              <a:solidFill>
                <a:srgbClr val="262626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262626"/>
                </a:solidFill>
                <a:latin typeface="Courier"/>
                <a:cs typeface="Courier"/>
              </a:rPr>
              <a:t>&gt;&gt;&gt; help(</a:t>
            </a:r>
            <a:r>
              <a:rPr lang="en-US" dirty="0" err="1">
                <a:solidFill>
                  <a:srgbClr val="262626"/>
                </a:solidFill>
                <a:latin typeface="Courier"/>
                <a:cs typeface="Courier"/>
              </a:rPr>
              <a:t>x_intercept</a:t>
            </a:r>
            <a:r>
              <a:rPr lang="en-US" dirty="0">
                <a:solidFill>
                  <a:srgbClr val="262626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rgbClr val="262626"/>
                </a:solidFill>
                <a:latin typeface="Courier"/>
                <a:cs typeface="Courier"/>
              </a:rPr>
              <a:t>Help on function </a:t>
            </a:r>
            <a:r>
              <a:rPr lang="en-US" dirty="0" err="1">
                <a:solidFill>
                  <a:srgbClr val="262626"/>
                </a:solidFill>
                <a:latin typeface="Courier"/>
                <a:cs typeface="Courier"/>
              </a:rPr>
              <a:t>x_intercept</a:t>
            </a:r>
            <a:r>
              <a:rPr lang="en-US" dirty="0">
                <a:solidFill>
                  <a:srgbClr val="262626"/>
                </a:solidFill>
                <a:latin typeface="Courier"/>
                <a:cs typeface="Courier"/>
              </a:rPr>
              <a:t> in module __main__:</a:t>
            </a:r>
          </a:p>
          <a:p>
            <a:endParaRPr lang="en-US" dirty="0">
              <a:solidFill>
                <a:srgbClr val="262626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rgbClr val="262626"/>
                </a:solidFill>
                <a:latin typeface="Courier"/>
                <a:cs typeface="Courier"/>
              </a:rPr>
              <a:t>x_intercept</a:t>
            </a:r>
            <a:r>
              <a:rPr lang="en-US" dirty="0">
                <a:solidFill>
                  <a:srgbClr val="262626"/>
                </a:solidFill>
                <a:latin typeface="Courier"/>
                <a:cs typeface="Courier"/>
              </a:rPr>
              <a:t>(m, b)</a:t>
            </a:r>
          </a:p>
          <a:p>
            <a:r>
              <a:rPr lang="en-US" dirty="0">
                <a:solidFill>
                  <a:srgbClr val="262626"/>
                </a:solidFill>
                <a:latin typeface="Courier"/>
                <a:cs typeface="Courier"/>
              </a:rPr>
              <a:t>    Return the x intercept of the line y=m*</a:t>
            </a:r>
            <a:r>
              <a:rPr lang="en-US" dirty="0" err="1">
                <a:solidFill>
                  <a:srgbClr val="262626"/>
                </a:solidFill>
                <a:latin typeface="Courier"/>
                <a:cs typeface="Courier"/>
              </a:rPr>
              <a:t>x+b</a:t>
            </a:r>
            <a:r>
              <a:rPr lang="en-US" dirty="0">
                <a:solidFill>
                  <a:srgbClr val="262626"/>
                </a:solidFill>
                <a:latin typeface="Courier"/>
                <a:cs typeface="Courier"/>
              </a:rPr>
              <a:t>.  The x intercept of a line is the point at which it crosses the x axis (y=0).</a:t>
            </a:r>
          </a:p>
        </p:txBody>
      </p:sp>
    </p:spTree>
    <p:extLst>
      <p:ext uri="{BB962C8B-B14F-4D97-AF65-F5344CB8AC3E}">
        <p14:creationId xmlns:p14="http://schemas.microsoft.com/office/powerpoint/2010/main" val="296531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33867"/>
            <a:ext cx="8229600" cy="804333"/>
          </a:xfrm>
        </p:spPr>
        <p:txBody>
          <a:bodyPr/>
          <a:lstStyle/>
          <a:p>
            <a:r>
              <a:rPr lang="en-US" altLang="ko-KR" dirty="0"/>
              <a:t>Structure of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Autofit/>
          </a:bodyPr>
          <a:lstStyle/>
          <a:p>
            <a:r>
              <a:rPr lang="en-US" altLang="ko-KR" dirty="0"/>
              <a:t>Start each file with a Python </a:t>
            </a:r>
            <a:r>
              <a:rPr lang="en-US" altLang="ko-KR" dirty="0" err="1"/>
              <a:t>docstring</a:t>
            </a:r>
            <a:r>
              <a:rPr lang="en-US" altLang="ko-KR" dirty="0"/>
              <a:t> that describes the file contents</a:t>
            </a:r>
          </a:p>
          <a:p>
            <a:r>
              <a:rPr lang="en-US" altLang="ko-KR" dirty="0"/>
              <a:t>Following this, the code should be arranged in this order:</a:t>
            </a:r>
          </a:p>
          <a:p>
            <a:pPr lvl="1"/>
            <a:r>
              <a:rPr lang="gd-GB" altLang="ko-KR" dirty="0"/>
              <a:t>import statements</a:t>
            </a:r>
          </a:p>
          <a:p>
            <a:pPr lvl="1"/>
            <a:r>
              <a:rPr lang="gd-GB" altLang="ko-KR" dirty="0"/>
              <a:t>Global data</a:t>
            </a:r>
          </a:p>
          <a:p>
            <a:pPr lvl="1"/>
            <a:r>
              <a:rPr lang="en-US" altLang="ko-KR" dirty="0"/>
              <a:t>Function definitions, including main() function, which is the first function to be called</a:t>
            </a:r>
          </a:p>
          <a:p>
            <a:pPr lvl="1"/>
            <a:r>
              <a:rPr lang="en-US" altLang="ko-KR" dirty="0"/>
              <a:t>Main method invocation. The only global execution code should be the following, located as the last section of the file:</a:t>
            </a:r>
          </a:p>
          <a:p>
            <a:pPr lvl="2"/>
            <a:r>
              <a:rPr lang="gd-GB" altLang="ko-KR" dirty="0">
                <a:latin typeface="Courier New" pitchFamily="49" charset="0"/>
                <a:cs typeface="Courier New" pitchFamily="49" charset="0"/>
              </a:rPr>
              <a:t>if __name__ == ’__main__’: main()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26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Back to the fib1.py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990600"/>
            <a:ext cx="7467600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urier"/>
                <a:cs typeface="Courier"/>
              </a:rPr>
              <a:t>import</a:t>
            </a:r>
            <a:r>
              <a:rPr lang="en-US" dirty="0">
                <a:latin typeface="Courier"/>
                <a:cs typeface="Courier"/>
              </a:rPr>
              <a:t> sys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solidFill>
                  <a:srgbClr val="FF00FF"/>
                </a:solidFill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fib1</a:t>
            </a:r>
            <a:r>
              <a:rPr lang="en-US" dirty="0">
                <a:latin typeface="Courier"/>
                <a:cs typeface="Courier"/>
              </a:rPr>
              <a:t>(n):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“”” return Fibonacci number Fn. “””</a:t>
            </a:r>
            <a:r>
              <a:rPr lang="en-US" dirty="0">
                <a:solidFill>
                  <a:srgbClr val="31859C"/>
                </a:solidFill>
                <a:latin typeface="Courier"/>
                <a:cs typeface="Courier"/>
              </a:rPr>
              <a:t>                                                                                            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>
                <a:solidFill>
                  <a:srgbClr val="FF00FF"/>
                </a:solidFill>
                <a:latin typeface="Courier"/>
                <a:cs typeface="Courier"/>
              </a:rPr>
              <a:t>if</a:t>
            </a:r>
            <a:r>
              <a:rPr lang="en-US" dirty="0">
                <a:latin typeface="Courier"/>
                <a:cs typeface="Courier"/>
              </a:rPr>
              <a:t> n == 0:</a:t>
            </a:r>
          </a:p>
          <a:p>
            <a:r>
              <a:rPr lang="en-US" dirty="0">
                <a:latin typeface="Courier"/>
                <a:cs typeface="Courier"/>
              </a:rPr>
              <a:t>                </a:t>
            </a:r>
            <a:r>
              <a:rPr lang="en-US" dirty="0">
                <a:solidFill>
                  <a:srgbClr val="FF00FF"/>
                </a:solidFill>
                <a:latin typeface="Courier"/>
                <a:cs typeface="Courier"/>
              </a:rPr>
              <a:t>return</a:t>
            </a:r>
            <a:r>
              <a:rPr lang="en-US" dirty="0">
                <a:latin typeface="Courier"/>
                <a:cs typeface="Courier"/>
              </a:rPr>
              <a:t> 0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>
                <a:solidFill>
                  <a:srgbClr val="FF00FF"/>
                </a:solidFill>
                <a:latin typeface="Courier"/>
                <a:cs typeface="Courier"/>
              </a:rPr>
              <a:t>else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r>
              <a:rPr lang="en-US" dirty="0">
                <a:latin typeface="Courier"/>
                <a:cs typeface="Courier"/>
              </a:rPr>
              <a:t>                a = 0</a:t>
            </a:r>
          </a:p>
          <a:p>
            <a:r>
              <a:rPr lang="en-US" dirty="0">
                <a:latin typeface="Courier"/>
                <a:cs typeface="Courier"/>
              </a:rPr>
              <a:t>                b = 1</a:t>
            </a:r>
          </a:p>
          <a:p>
            <a:r>
              <a:rPr lang="en-US" dirty="0">
                <a:latin typeface="Courier"/>
                <a:cs typeface="Courier"/>
              </a:rPr>
              <a:t>                </a:t>
            </a:r>
            <a:r>
              <a:rPr lang="en-US" dirty="0" err="1">
                <a:latin typeface="Courier"/>
                <a:cs typeface="Courier"/>
              </a:rPr>
              <a:t>ans</a:t>
            </a:r>
            <a:r>
              <a:rPr lang="en-US" dirty="0">
                <a:latin typeface="Courier"/>
                <a:cs typeface="Courier"/>
              </a:rPr>
              <a:t> = b  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# F1                                                                                             </a:t>
            </a:r>
          </a:p>
          <a:p>
            <a:r>
              <a:rPr lang="en-US" dirty="0">
                <a:latin typeface="Courier"/>
                <a:cs typeface="Courier"/>
              </a:rPr>
              <a:t>                </a:t>
            </a:r>
            <a:r>
              <a:rPr lang="en-US" dirty="0">
                <a:solidFill>
                  <a:srgbClr val="FF00FF"/>
                </a:solidFill>
                <a:latin typeface="Courier"/>
                <a:cs typeface="Courier"/>
              </a:rPr>
              <a:t>for</a:t>
            </a:r>
            <a:r>
              <a:rPr lang="en-US" dirty="0">
                <a:latin typeface="Courier"/>
                <a:cs typeface="Courier"/>
              </a:rPr>
              <a:t> c </a:t>
            </a:r>
            <a:r>
              <a:rPr lang="en-US" dirty="0">
                <a:solidFill>
                  <a:srgbClr val="FF00FF"/>
                </a:solidFill>
                <a:latin typeface="Courier"/>
                <a:cs typeface="Courier"/>
              </a:rPr>
              <a:t>in</a:t>
            </a:r>
            <a:r>
              <a:rPr lang="en-US" dirty="0">
                <a:latin typeface="Courier"/>
                <a:cs typeface="Courier"/>
              </a:rPr>
              <a:t> range(1,n):</a:t>
            </a:r>
          </a:p>
          <a:p>
            <a:r>
              <a:rPr lang="en-US" dirty="0">
                <a:latin typeface="Courier"/>
                <a:cs typeface="Courier"/>
              </a:rPr>
              <a:t>                        </a:t>
            </a:r>
            <a:r>
              <a:rPr lang="en-US" dirty="0" err="1">
                <a:latin typeface="Courier"/>
                <a:cs typeface="Courier"/>
              </a:rPr>
              <a:t>ans</a:t>
            </a:r>
            <a:r>
              <a:rPr lang="en-US" dirty="0">
                <a:latin typeface="Courier"/>
                <a:cs typeface="Courier"/>
              </a:rPr>
              <a:t> = a + b</a:t>
            </a:r>
          </a:p>
          <a:p>
            <a:r>
              <a:rPr lang="en-US" dirty="0">
                <a:latin typeface="Courier"/>
                <a:cs typeface="Courier"/>
              </a:rPr>
              <a:t>                        a = b</a:t>
            </a:r>
          </a:p>
          <a:p>
            <a:r>
              <a:rPr lang="en-US" dirty="0">
                <a:latin typeface="Courier"/>
                <a:cs typeface="Courier"/>
              </a:rPr>
              <a:t>                        b = </a:t>
            </a:r>
            <a:r>
              <a:rPr lang="en-US" dirty="0" err="1">
                <a:latin typeface="Courier"/>
                <a:cs typeface="Courier"/>
              </a:rPr>
              <a:t>ans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            </a:t>
            </a:r>
            <a:r>
              <a:rPr lang="en-US" dirty="0">
                <a:solidFill>
                  <a:srgbClr val="FF00FF"/>
                </a:solidFill>
                <a:latin typeface="Courier"/>
                <a:cs typeface="Courier"/>
              </a:rPr>
              <a:t>return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ans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solidFill>
                  <a:srgbClr val="FF00FF"/>
                </a:solidFill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main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>
                <a:solidFill>
                  <a:srgbClr val="FF00FF"/>
                </a:solidFill>
                <a:latin typeface="Courier"/>
                <a:cs typeface="Courier"/>
              </a:rPr>
              <a:t>print</a:t>
            </a:r>
            <a:r>
              <a:rPr lang="en-US" dirty="0">
                <a:latin typeface="Courier"/>
                <a:cs typeface="Courier"/>
              </a:rPr>
              <a:t>(fib1(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sys.argv</a:t>
            </a:r>
            <a:r>
              <a:rPr lang="en-US" dirty="0">
                <a:latin typeface="Courier"/>
                <a:cs typeface="Courier"/>
              </a:rPr>
              <a:t>[1])))</a:t>
            </a:r>
          </a:p>
          <a:p>
            <a:endParaRPr lang="en-US" dirty="0">
              <a:solidFill>
                <a:srgbClr val="FF00FF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00FF"/>
                </a:solidFill>
                <a:latin typeface="Courier"/>
                <a:cs typeface="Courier"/>
              </a:rPr>
              <a:t>if</a:t>
            </a:r>
            <a:r>
              <a:rPr lang="en-US" dirty="0">
                <a:latin typeface="Courier"/>
                <a:cs typeface="Courier"/>
              </a:rPr>
              <a:t> __name__ ==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"__main__"</a:t>
            </a:r>
            <a:r>
              <a:rPr lang="en-US" dirty="0">
                <a:latin typeface="Courier"/>
                <a:cs typeface="Courier"/>
              </a:rPr>
              <a:t>: main()</a:t>
            </a:r>
          </a:p>
          <a:p>
            <a:r>
              <a:rPr lang="en-US" dirty="0">
                <a:latin typeface="Courier"/>
                <a:cs typeface="Courier"/>
              </a:rPr>
              <a:t>	  </a:t>
            </a:r>
          </a:p>
        </p:txBody>
      </p:sp>
    </p:spTree>
    <p:extLst>
      <p:ext uri="{BB962C8B-B14F-4D97-AF65-F5344CB8AC3E}">
        <p14:creationId xmlns:p14="http://schemas.microsoft.com/office/powerpoint/2010/main" val="102112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685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Module: </a:t>
            </a:r>
            <a:r>
              <a:rPr lang="en-US" altLang="ko-KR" b="1" dirty="0" err="1">
                <a:latin typeface="Courier"/>
                <a:cs typeface="Courier"/>
              </a:rPr>
              <a:t>argparse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838200"/>
            <a:ext cx="8534400" cy="57150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For parsing command-line options (better than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getopt</a:t>
            </a:r>
            <a:r>
              <a:rPr lang="en-US" altLang="ko-KR" dirty="0"/>
              <a:t> module)</a:t>
            </a:r>
          </a:p>
          <a:p>
            <a:pPr lvl="1"/>
            <a:r>
              <a:rPr lang="en-US" altLang="ko-KR" dirty="0"/>
              <a:t>Allows users to specify options in the conventional GNU/POSIX syntax</a:t>
            </a:r>
          </a:p>
          <a:p>
            <a:pPr lvl="1"/>
            <a:r>
              <a:rPr lang="en-US" altLang="ko-KR" dirty="0"/>
              <a:t>Automatically generates usage and help messages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How to use it?</a:t>
            </a:r>
          </a:p>
          <a:p>
            <a:pPr lvl="1"/>
            <a:r>
              <a:rPr lang="en-US" altLang="ko-KR" dirty="0"/>
              <a:t>I</a:t>
            </a:r>
            <a:r>
              <a:rPr lang="gd-GB" altLang="ko-KR" dirty="0"/>
              <a:t>mport </a:t>
            </a:r>
            <a:r>
              <a:rPr lang="en-US" altLang="ko-KR" b="1" dirty="0" err="1">
                <a:solidFill>
                  <a:srgbClr val="376092"/>
                </a:solidFill>
                <a:latin typeface="Courier New"/>
                <a:cs typeface="Courier New"/>
              </a:rPr>
              <a:t>argparse</a:t>
            </a:r>
            <a:r>
              <a:rPr lang="en-US" altLang="ko-KR" dirty="0"/>
              <a:t> and </a:t>
            </a:r>
            <a:r>
              <a:rPr lang="gd-GB" altLang="ko-KR" dirty="0"/>
              <a:t>create an </a:t>
            </a:r>
            <a:r>
              <a:rPr lang="gd-GB" altLang="ko-KR" b="1" dirty="0">
                <a:solidFill>
                  <a:srgbClr val="376092"/>
                </a:solidFill>
                <a:latin typeface="Courier New"/>
                <a:cs typeface="Courier New"/>
              </a:rPr>
              <a:t>ArgumentParser</a:t>
            </a:r>
            <a:r>
              <a:rPr lang="gd-GB" altLang="ko-KR" dirty="0"/>
              <a:t> instance</a:t>
            </a:r>
            <a:r>
              <a:rPr lang="en-US" altLang="ko-KR" dirty="0"/>
              <a:t>, say </a:t>
            </a:r>
            <a:r>
              <a:rPr lang="en-US" altLang="ko-KR" b="1" dirty="0">
                <a:solidFill>
                  <a:srgbClr val="376092"/>
                </a:solidFill>
                <a:latin typeface="Courier New"/>
                <a:cs typeface="Courier New"/>
              </a:rPr>
              <a:t>parser</a:t>
            </a:r>
          </a:p>
          <a:p>
            <a:pPr lvl="1"/>
            <a:r>
              <a:rPr lang="en-US" altLang="ko-KR" dirty="0"/>
              <a:t>Define options using </a:t>
            </a:r>
            <a:r>
              <a:rPr lang="gd-GB" altLang="ko-KR" b="1" dirty="0">
                <a:solidFill>
                  <a:srgbClr val="376092"/>
                </a:solidFill>
                <a:latin typeface="Courier New"/>
                <a:cs typeface="Courier New"/>
              </a:rPr>
              <a:t>parser.add_argument</a:t>
            </a:r>
            <a:r>
              <a:rPr lang="en-US" altLang="ko-KR" b="1" dirty="0">
                <a:solidFill>
                  <a:srgbClr val="376092"/>
                </a:solidFill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altLang="ko-KR" dirty="0"/>
              <a:t>Instruct </a:t>
            </a:r>
            <a:r>
              <a:rPr lang="en-US" altLang="ko-KR" dirty="0" err="1"/>
              <a:t>argparse</a:t>
            </a:r>
            <a:r>
              <a:rPr lang="en-US" altLang="ko-KR" dirty="0"/>
              <a:t> to parse your program’s command line by calling </a:t>
            </a:r>
            <a:r>
              <a:rPr lang="en-US" altLang="ko-KR" b="1" dirty="0" err="1">
                <a:solidFill>
                  <a:srgbClr val="376092"/>
                </a:solidFill>
                <a:latin typeface="Courier New"/>
                <a:cs typeface="Courier New"/>
              </a:rPr>
              <a:t>args</a:t>
            </a:r>
            <a:r>
              <a:rPr lang="en-US" altLang="ko-KR" b="1" dirty="0">
                <a:solidFill>
                  <a:srgbClr val="376092"/>
                </a:solidFill>
                <a:latin typeface="Courier New"/>
                <a:cs typeface="Courier New"/>
              </a:rPr>
              <a:t> = </a:t>
            </a:r>
            <a:r>
              <a:rPr lang="gd-GB" altLang="ko-KR" b="1" dirty="0">
                <a:solidFill>
                  <a:srgbClr val="376092"/>
                </a:solidFill>
                <a:latin typeface="Courier New"/>
                <a:cs typeface="Courier New"/>
              </a:rPr>
              <a:t>parser.parse_args() </a:t>
            </a:r>
            <a:endParaRPr lang="en-US" altLang="ko-KR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lvl="1"/>
            <a:r>
              <a:rPr lang="en-US" altLang="ko-KR" dirty="0"/>
              <a:t>Optional values are stored in options.(</a:t>
            </a:r>
            <a:r>
              <a:rPr lang="en-US" altLang="ko-KR" dirty="0" err="1"/>
              <a:t>option_name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sz="2600" dirty="0">
                <a:hlinkClick r:id="rId2"/>
              </a:rPr>
              <a:t>https://docs.python.org/3/howto/argparse.html</a:t>
            </a:r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115882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685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Module: </a:t>
            </a:r>
            <a:r>
              <a:rPr lang="en-US" altLang="ko-KR" dirty="0" err="1"/>
              <a:t>argparse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667000"/>
            <a:ext cx="8610600" cy="2862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ko-K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endParaRPr lang="en-US" altLang="ko-KR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parser = </a:t>
            </a:r>
            <a:r>
              <a:rPr lang="en-US" altLang="ko-K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argparse.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(description='Description \ 	of your program')</a:t>
            </a:r>
          </a:p>
          <a:p>
            <a:endParaRPr lang="gd-GB" altLang="ko-KR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gd-GB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parser.add_argument(</a:t>
            </a:r>
            <a:r>
              <a:rPr lang="gd-GB" altLang="ko-KR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"-c"</a:t>
            </a:r>
            <a:r>
              <a:rPr lang="gd-GB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dest=</a:t>
            </a:r>
            <a:r>
              <a:rPr lang="gd-GB" altLang="ko-KR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"codon_table_file"</a:t>
            </a:r>
            <a:r>
              <a:rPr lang="gd-GB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\</a:t>
            </a:r>
          </a:p>
          <a:p>
            <a:r>
              <a:rPr lang="gd-GB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default=</a:t>
            </a:r>
            <a:r>
              <a:rPr lang="gd-GB" altLang="ko-KR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"codon_table.txt“</a:t>
            </a:r>
            <a:r>
              <a:rPr lang="gd-GB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gd-GB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help=</a:t>
            </a:r>
            <a:r>
              <a:rPr lang="gd-GB" altLang="ko-KR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"set codon table file"</a:t>
            </a:r>
            <a:r>
              <a:rPr lang="gd-GB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gd-GB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parser.add_argument(</a:t>
            </a:r>
            <a:r>
              <a:rPr lang="gd-GB" altLang="ko-KR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"-w"</a:t>
            </a:r>
            <a:r>
              <a:rPr lang="gd-GB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dest=</a:t>
            </a:r>
            <a:r>
              <a:rPr lang="gd-GB" altLang="ko-KR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"width"</a:t>
            </a:r>
            <a:r>
              <a:rPr lang="gd-GB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type=</a:t>
            </a:r>
            <a:r>
              <a:rPr lang="gd-GB" altLang="ko-K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gd-GB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 </a:t>
            </a:r>
          </a:p>
          <a:p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</a:t>
            </a:r>
            <a:r>
              <a:rPr lang="gd-GB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efault=60, help=</a:t>
            </a:r>
            <a:r>
              <a:rPr lang="gd-GB" altLang="ko-KR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"set output width"</a:t>
            </a:r>
            <a:r>
              <a:rPr lang="gd-GB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gd-GB" altLang="ko-KR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gd-GB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parser.parse_args()</a:t>
            </a:r>
            <a:endParaRPr lang="en-US" altLang="ko-KR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81000" y="838200"/>
            <a:ext cx="8534400" cy="1676400"/>
          </a:xfrm>
        </p:spPr>
        <p:txBody>
          <a:bodyPr>
            <a:normAutofit fontScale="92500"/>
          </a:bodyPr>
          <a:lstStyle/>
          <a:p>
            <a:r>
              <a:rPr lang="en-US" altLang="ko-KR" b="1" dirty="0"/>
              <a:t>Note</a:t>
            </a:r>
            <a:r>
              <a:rPr lang="en-US" altLang="ko-KR" dirty="0"/>
              <a:t>: This module will be useful for the homework assignments where you have multiple input files and multiple execution options.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404681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304800"/>
            <a:ext cx="8763000" cy="61863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parser = </a:t>
            </a:r>
            <a:r>
              <a:rPr lang="en-US" dirty="0" err="1">
                <a:latin typeface="Courier"/>
                <a:cs typeface="Courier"/>
              </a:rPr>
              <a:t>argparse.</a:t>
            </a:r>
            <a:r>
              <a:rPr lang="en-US" dirty="0" err="1">
                <a:solidFill>
                  <a:srgbClr val="376092"/>
                </a:solidFill>
                <a:latin typeface="Courier"/>
                <a:cs typeface="Courier"/>
              </a:rPr>
              <a:t>ArgumentParser</a:t>
            </a:r>
            <a:r>
              <a:rPr lang="en-US" dirty="0">
                <a:latin typeface="Courier"/>
                <a:cs typeface="Courier"/>
              </a:rPr>
              <a:t>(description=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'Description of </a:t>
            </a:r>
            <a:r>
              <a:rPr lang="en-US" dirty="0">
                <a:latin typeface="Courier"/>
                <a:cs typeface="Courier"/>
              </a:rPr>
              <a:t>\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	your program'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parser.add_argument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'-f'</a:t>
            </a:r>
            <a:r>
              <a:rPr lang="en-US" dirty="0">
                <a:latin typeface="Courier"/>
                <a:cs typeface="Courier"/>
              </a:rPr>
              <a:t>,</a:t>
            </a:r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'--my-foo'</a:t>
            </a:r>
            <a:r>
              <a:rPr lang="en-US" dirty="0">
                <a:latin typeface="Courier"/>
                <a:cs typeface="Courier"/>
              </a:rPr>
              <a:t>, help=“My foo does this”, 	required=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True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parser.add_argument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'-b'</a:t>
            </a:r>
            <a:r>
              <a:rPr lang="en-US" dirty="0">
                <a:latin typeface="Courier"/>
                <a:cs typeface="Courier"/>
              </a:rPr>
              <a:t>,</a:t>
            </a:r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'--bar'</a:t>
            </a:r>
            <a:r>
              <a:rPr lang="en-US" dirty="0">
                <a:latin typeface="Courier"/>
                <a:cs typeface="Courier"/>
              </a:rPr>
              <a:t>, help=“Bar does that”)</a:t>
            </a:r>
          </a:p>
          <a:p>
            <a:r>
              <a:rPr lang="en-US" dirty="0" err="1">
                <a:latin typeface="Courier"/>
                <a:cs typeface="Courier"/>
              </a:rPr>
              <a:t>args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parser.parse_args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print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args.my_foo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print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args.bar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vars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args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) converts arguments to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dict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, where key=argument \ name and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val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=argument value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argsdict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vars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args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print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argsdict</a:t>
            </a:r>
            <a:r>
              <a:rPr lang="en-US" dirty="0">
                <a:latin typeface="Courier"/>
                <a:cs typeface="Courier"/>
              </a:rPr>
              <a:t>['</a:t>
            </a:r>
            <a:r>
              <a:rPr lang="en-US" dirty="0" err="1">
                <a:latin typeface="Courier"/>
                <a:cs typeface="Courier"/>
              </a:rPr>
              <a:t>my_foo</a:t>
            </a:r>
            <a:r>
              <a:rPr lang="en-US" dirty="0">
                <a:latin typeface="Courier"/>
                <a:cs typeface="Courier"/>
              </a:rPr>
              <a:t>’])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print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argsdict</a:t>
            </a:r>
            <a:r>
              <a:rPr lang="en-US" dirty="0">
                <a:latin typeface="Courier"/>
                <a:cs typeface="Courier"/>
              </a:rPr>
              <a:t>['bar’])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if </a:t>
            </a:r>
            <a:r>
              <a:rPr lang="en-US" dirty="0" err="1">
                <a:latin typeface="Courier"/>
                <a:cs typeface="Courier"/>
              </a:rPr>
              <a:t>argsdict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’</a:t>
            </a:r>
            <a:r>
              <a:rPr lang="en-US" dirty="0" err="1">
                <a:solidFill>
                  <a:srgbClr val="800000"/>
                </a:solidFill>
                <a:latin typeface="Courier"/>
                <a:cs typeface="Courier"/>
              </a:rPr>
              <a:t>my_foo</a:t>
            </a:r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'</a:t>
            </a:r>
            <a:r>
              <a:rPr lang="en-US" dirty="0">
                <a:latin typeface="Courier"/>
                <a:cs typeface="Courier"/>
              </a:rPr>
              <a:t>] == </a:t>
            </a:r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'Hello'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code here</a:t>
            </a:r>
          </a:p>
          <a:p>
            <a:r>
              <a:rPr lang="en-US" dirty="0">
                <a:latin typeface="Courier"/>
                <a:cs typeface="Courier"/>
              </a:rPr>
              <a:t>if </a:t>
            </a:r>
            <a:r>
              <a:rPr lang="en-US" dirty="0" err="1">
                <a:latin typeface="Courier"/>
                <a:cs typeface="Courier"/>
              </a:rPr>
              <a:t>argsdict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'bar'</a:t>
            </a:r>
            <a:r>
              <a:rPr lang="en-US" dirty="0">
                <a:latin typeface="Courier"/>
                <a:cs typeface="Courier"/>
              </a:rPr>
              <a:t>] == </a:t>
            </a:r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'World'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7F7F7F"/>
                </a:solidFill>
                <a:latin typeface="Courier"/>
                <a:cs typeface="Courier"/>
              </a:rPr>
              <a:t># code here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5768" y="6400800"/>
            <a:ext cx="891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linkClick r:id="rId2"/>
              </a:rPr>
              <a:t>http://stackoverflow.com/questions/7427101/dead-simple-argparse-example-wanted-1-argument-3-results</a:t>
            </a:r>
            <a:r>
              <a:rPr lang="en-US" sz="1400" b="1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681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1324</Words>
  <Application>Microsoft Macintosh PowerPoint</Application>
  <PresentationFormat>On-screen Show (4:3)</PresentationFormat>
  <Paragraphs>221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Courier</vt:lpstr>
      <vt:lpstr>Courier New</vt:lpstr>
      <vt:lpstr>Office Theme</vt:lpstr>
      <vt:lpstr>Python Programming II</vt:lpstr>
      <vt:lpstr>Coding Styles in Python</vt:lpstr>
      <vt:lpstr>Writing Comments with docstrings</vt:lpstr>
      <vt:lpstr>docstrings Example</vt:lpstr>
      <vt:lpstr>Structure of Codes</vt:lpstr>
      <vt:lpstr>Back to the fib1.py example</vt:lpstr>
      <vt:lpstr>Module: argparse </vt:lpstr>
      <vt:lpstr>Module: argparse </vt:lpstr>
      <vt:lpstr>PowerPoint Presentation</vt:lpstr>
      <vt:lpstr>Simple example with argparse</vt:lpstr>
      <vt:lpstr>Modules: random, math, etc.</vt:lpstr>
      <vt:lpstr>Module: numpy</vt:lpstr>
      <vt:lpstr>PowerPoint Presentation</vt:lpstr>
      <vt:lpstr>Working with a FASTA format</vt:lpstr>
      <vt:lpstr>FASTA Format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Basics</dc:title>
  <dc:creator>Dewey</dc:creator>
  <cp:lastModifiedBy>Rohit Bhattacharya</cp:lastModifiedBy>
  <cp:revision>100</cp:revision>
  <dcterms:created xsi:type="dcterms:W3CDTF">2011-01-30T06:29:35Z</dcterms:created>
  <dcterms:modified xsi:type="dcterms:W3CDTF">2018-01-26T21:17:00Z</dcterms:modified>
</cp:coreProperties>
</file>