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323" r:id="rId4"/>
    <p:sldId id="258" r:id="rId5"/>
    <p:sldId id="322" r:id="rId6"/>
    <p:sldId id="259" r:id="rId7"/>
    <p:sldId id="260" r:id="rId8"/>
    <p:sldId id="261" r:id="rId9"/>
    <p:sldId id="325" r:id="rId10"/>
    <p:sldId id="262" r:id="rId11"/>
    <p:sldId id="264" r:id="rId12"/>
    <p:sldId id="326" r:id="rId13"/>
    <p:sldId id="265" r:id="rId14"/>
    <p:sldId id="267" r:id="rId15"/>
    <p:sldId id="269" r:id="rId16"/>
    <p:sldId id="270" r:id="rId17"/>
    <p:sldId id="271" r:id="rId18"/>
    <p:sldId id="301" r:id="rId19"/>
    <p:sldId id="304" r:id="rId20"/>
    <p:sldId id="302" r:id="rId21"/>
    <p:sldId id="308" r:id="rId22"/>
    <p:sldId id="310" r:id="rId23"/>
    <p:sldId id="312" r:id="rId24"/>
    <p:sldId id="314" r:id="rId25"/>
    <p:sldId id="317" r:id="rId26"/>
    <p:sldId id="339" r:id="rId27"/>
    <p:sldId id="275" r:id="rId28"/>
    <p:sldId id="318" r:id="rId29"/>
    <p:sldId id="320" r:id="rId30"/>
    <p:sldId id="319" r:id="rId31"/>
    <p:sldId id="321" r:id="rId32"/>
    <p:sldId id="328" r:id="rId33"/>
    <p:sldId id="329" r:id="rId34"/>
    <p:sldId id="330" r:id="rId35"/>
    <p:sldId id="283" r:id="rId36"/>
    <p:sldId id="282" r:id="rId37"/>
    <p:sldId id="340" r:id="rId38"/>
    <p:sldId id="285" r:id="rId39"/>
    <p:sldId id="291" r:id="rId40"/>
    <p:sldId id="292" r:id="rId41"/>
    <p:sldId id="347" r:id="rId42"/>
    <p:sldId id="335" r:id="rId43"/>
    <p:sldId id="336" r:id="rId44"/>
    <p:sldId id="332" r:id="rId45"/>
    <p:sldId id="337" r:id="rId46"/>
    <p:sldId id="342" r:id="rId47"/>
    <p:sldId id="344" r:id="rId48"/>
    <p:sldId id="346" r:id="rId49"/>
    <p:sldId id="338" r:id="rId50"/>
    <p:sldId id="349" r:id="rId51"/>
    <p:sldId id="297" r:id="rId52"/>
    <p:sldId id="341" r:id="rId53"/>
    <p:sldId id="348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A559-9368-4FC1-82E2-4748B74C9D1D}" type="datetimeFigureOut">
              <a:rPr lang="zh-TW" altLang="en-US" smtClean="0"/>
              <a:t>2016/11/29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507-3834-4503-BECD-7F0F44DCF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88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A559-9368-4FC1-82E2-4748B74C9D1D}" type="datetimeFigureOut">
              <a:rPr lang="zh-TW" altLang="en-US" smtClean="0"/>
              <a:t>2016/11/29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507-3834-4503-BECD-7F0F44DCF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85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A559-9368-4FC1-82E2-4748B74C9D1D}" type="datetimeFigureOut">
              <a:rPr lang="zh-TW" altLang="en-US" smtClean="0"/>
              <a:t>2016/11/29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507-3834-4503-BECD-7F0F44DCF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27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A559-9368-4FC1-82E2-4748B74C9D1D}" type="datetimeFigureOut">
              <a:rPr lang="zh-TW" altLang="en-US" smtClean="0"/>
              <a:t>2016/11/29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507-3834-4503-BECD-7F0F44DCF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05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A559-9368-4FC1-82E2-4748B74C9D1D}" type="datetimeFigureOut">
              <a:rPr lang="zh-TW" altLang="en-US" smtClean="0"/>
              <a:t>2016/11/29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507-3834-4503-BECD-7F0F44DCF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4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A559-9368-4FC1-82E2-4748B74C9D1D}" type="datetimeFigureOut">
              <a:rPr lang="zh-TW" altLang="en-US" smtClean="0"/>
              <a:t>2016/11/29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507-3834-4503-BECD-7F0F44DCF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1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A559-9368-4FC1-82E2-4748B74C9D1D}" type="datetimeFigureOut">
              <a:rPr lang="zh-TW" altLang="en-US" smtClean="0"/>
              <a:t>2016/11/29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507-3834-4503-BECD-7F0F44DCF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47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A559-9368-4FC1-82E2-4748B74C9D1D}" type="datetimeFigureOut">
              <a:rPr lang="zh-TW" altLang="en-US" smtClean="0"/>
              <a:t>2016/11/29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507-3834-4503-BECD-7F0F44DCF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65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A559-9368-4FC1-82E2-4748B74C9D1D}" type="datetimeFigureOut">
              <a:rPr lang="zh-TW" altLang="en-US" smtClean="0"/>
              <a:t>2016/11/29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507-3834-4503-BECD-7F0F44DCF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41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A559-9368-4FC1-82E2-4748B74C9D1D}" type="datetimeFigureOut">
              <a:rPr lang="zh-TW" altLang="en-US" smtClean="0"/>
              <a:t>2016/11/29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507-3834-4503-BECD-7F0F44DCF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82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A559-9368-4FC1-82E2-4748B74C9D1D}" type="datetimeFigureOut">
              <a:rPr lang="zh-TW" altLang="en-US" smtClean="0"/>
              <a:t>2016/11/29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507-3834-4503-BECD-7F0F44DCF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24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5A559-9368-4FC1-82E2-4748B74C9D1D}" type="datetimeFigureOut">
              <a:rPr lang="zh-TW" altLang="en-US" smtClean="0"/>
              <a:t>2016/11/29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8507-3834-4503-BECD-7F0F44DCF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52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412.6806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ranscranial.github.io/keras-js/#/mnist-cnn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pt.cc/Ha6kZ" TargetMode="External"/><Relationship Id="rId2" Type="http://schemas.openxmlformats.org/officeDocument/2006/relationships/hyperlink" Target="https://quickdraw.with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i.redd.it/50n7c69k4nyx.pn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sebastianruder.com/optimizing-gradient-descent/index.html#momentu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ppt.cc/vunLC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ranscranial.github.io/keras-js/#/mnist-cn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pt.cc/Ha6kZ" TargetMode="External"/><Relationship Id="rId2" Type="http://schemas.openxmlformats.org/officeDocument/2006/relationships/hyperlink" Target="https://quickdraw.with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資源區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講義：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程式碼：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回饋表單：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26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我們是如何理解 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/ 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辨認圖形？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u="sng" dirty="0" smtClean="0">
                <a:latin typeface="jf金萱鮮摘" panose="020B0800000000000000" pitchFamily="34" charset="-120"/>
                <a:ea typeface="jf金萱鮮摘" panose="020B0800000000000000" pitchFamily="34" charset="-120"/>
                <a:sym typeface="Wingdings" panose="05000000000000000000" pitchFamily="2" charset="2"/>
              </a:rPr>
              <a:t>見微知著</a:t>
            </a: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每件物品一定有其獨特的特徵。透過觀察圖片中不同</a:t>
            </a: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局部擁有的特徵，幫助判斷可能是哪一個物品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Ex : </a:t>
            </a: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父母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教小孩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u="sng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如果不給你答案，</a:t>
            </a:r>
            <a:r>
              <a:rPr lang="zh-TW" altLang="en-US" u="sng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你看得出來其他人在畫什麼嗎？</a:t>
            </a: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013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Google  Quick , draw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23" y="3072901"/>
            <a:ext cx="3209426" cy="2221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825" y="3072901"/>
            <a:ext cx="3154867" cy="2221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174" y="3429543"/>
            <a:ext cx="3249346" cy="1508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758825" y="3072901"/>
            <a:ext cx="3160578" cy="22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52" y="167414"/>
            <a:ext cx="4260392" cy="64053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473" y="167414"/>
            <a:ext cx="4183829" cy="640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是如何理解 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/ 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辨認圖形？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u="sng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見微知著</a:t>
            </a: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每件物品一定有其獨特的特徵。</a:t>
            </a:r>
            <a:r>
              <a:rPr lang="en-US" altLang="zh-TW" sz="24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sz="24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透過觀察圖片中不同局部擁有的特徵，幫助判斷可能是哪一個物品</a:t>
            </a:r>
            <a:endParaRPr lang="en-US" altLang="zh-TW" sz="24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sz="24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又沒有眼睛</a:t>
            </a:r>
            <a:endParaRPr lang="en-US" altLang="zh-TW" sz="24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它是用什麼方式看的呢？</a:t>
            </a:r>
            <a:endParaRPr lang="en-US" altLang="zh-TW" sz="24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zh-TW" altLang="en-US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01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大綱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能用來做什麼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?</a:t>
            </a:r>
          </a:p>
          <a:p>
            <a:pPr marL="514350" indent="-514350"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dirty="0" smtClean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運作原理簡介</a:t>
            </a:r>
            <a:endParaRPr lang="en-US" altLang="zh-TW" dirty="0" smtClean="0">
              <a:solidFill>
                <a:srgbClr val="FF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514350" indent="-514350">
              <a:buAutoNum type="arabicPeriod"/>
            </a:pPr>
            <a:r>
              <a:rPr lang="en-US" altLang="zh-TW" dirty="0" err="1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Keras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中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的參數介紹與調整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實際演練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11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Neural network 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學習流程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062" y="4496626"/>
            <a:ext cx="1638300" cy="1543050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8085098" y="1882965"/>
            <a:ext cx="2031325" cy="951403"/>
            <a:chOff x="8682444" y="2708364"/>
            <a:chExt cx="2031325" cy="951403"/>
          </a:xfrm>
        </p:grpSpPr>
        <p:sp>
          <p:nvSpPr>
            <p:cNvPr id="8" name="圓角矩形 7"/>
            <p:cNvSpPr/>
            <p:nvPr/>
          </p:nvSpPr>
          <p:spPr>
            <a:xfrm>
              <a:off x="8682445" y="2708364"/>
              <a:ext cx="1972491" cy="92310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682444" y="3013436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jf金萱鮮摘" panose="020B0800000000000000" pitchFamily="34" charset="-120"/>
                  <a:ea typeface="jf金萱鮮摘" panose="020B0800000000000000" pitchFamily="34" charset="-120"/>
                </a:rPr>
                <a:t>訓練，找到最佳解</a:t>
              </a:r>
              <a:endPara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endParaRPr>
            </a:p>
            <a:p>
              <a:endParaRPr lang="zh-TW" altLang="en-US" dirty="0"/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393" y="3172106"/>
            <a:ext cx="2009775" cy="1228725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1439622" y="1871960"/>
            <a:ext cx="2999418" cy="923109"/>
            <a:chOff x="1439622" y="1871960"/>
            <a:chExt cx="2999418" cy="923109"/>
          </a:xfrm>
        </p:grpSpPr>
        <p:grpSp>
          <p:nvGrpSpPr>
            <p:cNvPr id="10" name="群組 9"/>
            <p:cNvGrpSpPr/>
            <p:nvPr/>
          </p:nvGrpSpPr>
          <p:grpSpPr>
            <a:xfrm>
              <a:off x="1439622" y="1871960"/>
              <a:ext cx="2020389" cy="923109"/>
              <a:chOff x="4210595" y="2708365"/>
              <a:chExt cx="2020389" cy="923109"/>
            </a:xfrm>
          </p:grpSpPr>
          <p:sp>
            <p:nvSpPr>
              <p:cNvPr id="4" name="圓角矩形 3"/>
              <p:cNvSpPr/>
              <p:nvPr/>
            </p:nvSpPr>
            <p:spPr>
              <a:xfrm>
                <a:off x="4232366" y="2708365"/>
                <a:ext cx="1972491" cy="923109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4210595" y="3024442"/>
                <a:ext cx="2020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latin typeface="jf金萱鮮摘" panose="020B0800000000000000" pitchFamily="34" charset="-120"/>
                    <a:ea typeface="jf金萱鮮摘" panose="020B0800000000000000" pitchFamily="34" charset="-120"/>
                  </a:rPr>
                  <a:t>決定</a:t>
                </a:r>
                <a:r>
                  <a:rPr lang="zh-TW" altLang="en-US" dirty="0" smtClean="0">
                    <a:latin typeface="jf金萱鮮摘" panose="020B0800000000000000" pitchFamily="34" charset="-120"/>
                    <a:ea typeface="jf金萱鮮摘" panose="020B0800000000000000" pitchFamily="34" charset="-120"/>
                  </a:rPr>
                  <a:t>神經網</a:t>
                </a:r>
                <a:r>
                  <a:rPr lang="zh-TW" altLang="en-US" dirty="0">
                    <a:latin typeface="jf金萱鮮摘" panose="020B0800000000000000" pitchFamily="34" charset="-120"/>
                    <a:ea typeface="jf金萱鮮摘" panose="020B0800000000000000" pitchFamily="34" charset="-120"/>
                  </a:rPr>
                  <a:t>絡</a:t>
                </a:r>
                <a:r>
                  <a:rPr lang="zh-TW" altLang="en-US" dirty="0" smtClean="0">
                    <a:latin typeface="jf金萱鮮摘" panose="020B0800000000000000" pitchFamily="34" charset="-120"/>
                    <a:ea typeface="jf金萱鮮摘" panose="020B0800000000000000" pitchFamily="34" charset="-120"/>
                  </a:rPr>
                  <a:t>架構</a:t>
                </a:r>
                <a:endParaRPr lang="en-US" altLang="zh-TW" dirty="0">
                  <a:latin typeface="jf金萱鮮摘" panose="020B0800000000000000" pitchFamily="34" charset="-120"/>
                  <a:ea typeface="jf金萱鮮摘" panose="020B0800000000000000" pitchFamily="34" charset="-120"/>
                </a:endParaRPr>
              </a:p>
            </p:txBody>
          </p:sp>
        </p:grpSp>
        <p:sp>
          <p:nvSpPr>
            <p:cNvPr id="16" name="向右箭號 15"/>
            <p:cNvSpPr/>
            <p:nvPr/>
          </p:nvSpPr>
          <p:spPr>
            <a:xfrm>
              <a:off x="3724937" y="2199042"/>
              <a:ext cx="714103" cy="33169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816398" y="1891498"/>
            <a:ext cx="2977647" cy="962409"/>
            <a:chOff x="4816398" y="1891498"/>
            <a:chExt cx="2977647" cy="962409"/>
          </a:xfrm>
        </p:grpSpPr>
        <p:grpSp>
          <p:nvGrpSpPr>
            <p:cNvPr id="13" name="群組 12"/>
            <p:cNvGrpSpPr/>
            <p:nvPr/>
          </p:nvGrpSpPr>
          <p:grpSpPr>
            <a:xfrm>
              <a:off x="4816398" y="1891498"/>
              <a:ext cx="1972491" cy="962409"/>
              <a:chOff x="3689756" y="2062032"/>
              <a:chExt cx="1972491" cy="962409"/>
            </a:xfrm>
          </p:grpSpPr>
          <p:sp>
            <p:nvSpPr>
              <p:cNvPr id="6" name="圓角矩形 5"/>
              <p:cNvSpPr/>
              <p:nvPr/>
            </p:nvSpPr>
            <p:spPr>
              <a:xfrm>
                <a:off x="3689756" y="2062032"/>
                <a:ext cx="1972491" cy="923109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3891171" y="2378110"/>
                <a:ext cx="156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jf金萱鮮摘" panose="020B0800000000000000" pitchFamily="34" charset="-120"/>
                    <a:ea typeface="jf金萱鮮摘" panose="020B0800000000000000" pitchFamily="34" charset="-120"/>
                  </a:rPr>
                  <a:t>設定學習目標</a:t>
                </a:r>
                <a:endParaRPr lang="en-US" altLang="zh-TW" dirty="0">
                  <a:latin typeface="jf金萱鮮摘" panose="020B0800000000000000" pitchFamily="34" charset="-120"/>
                  <a:ea typeface="jf金萱鮮摘" panose="020B0800000000000000" pitchFamily="34" charset="-120"/>
                </a:endParaRPr>
              </a:p>
              <a:p>
                <a:endParaRPr lang="zh-TW" altLang="en-US" dirty="0"/>
              </a:p>
            </p:txBody>
          </p:sp>
        </p:grpSp>
        <p:sp>
          <p:nvSpPr>
            <p:cNvPr id="17" name="向右箭號 16"/>
            <p:cNvSpPr/>
            <p:nvPr/>
          </p:nvSpPr>
          <p:spPr>
            <a:xfrm>
              <a:off x="7079942" y="2190508"/>
              <a:ext cx="714103" cy="33169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4723122" y="3096603"/>
            <a:ext cx="245274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任務</a:t>
            </a:r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性質</a:t>
            </a:r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分類？</a:t>
            </a:r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預測數值？</a:t>
            </a:r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4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什麼叫做好結果？</a:t>
            </a:r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梯度下降方式</a:t>
            </a:r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成本函數</a:t>
            </a:r>
            <a:endParaRPr lang="en-US" altLang="zh-TW" sz="20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zh-TW" altLang="en-US" sz="24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003177" y="3353552"/>
            <a:ext cx="252548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調整模型</a:t>
            </a:r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參數</a:t>
            </a:r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>
              <a:solidFill>
                <a:schemeClr val="accent1">
                  <a:lumMod val="50000"/>
                </a:schemeClr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en-US" altLang="zh-TW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Activation </a:t>
            </a:r>
            <a:r>
              <a:rPr lang="en-US" altLang="zh-TW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function</a:t>
            </a:r>
          </a:p>
          <a:p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訓練</a:t>
            </a:r>
            <a:r>
              <a:rPr lang="zh-TW" altLang="en-US" sz="2000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幾</a:t>
            </a:r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輪</a:t>
            </a:r>
            <a:endParaRPr lang="en-US" altLang="zh-TW" sz="20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其它</a:t>
            </a:r>
            <a:r>
              <a:rPr lang="en-US" altLang="zh-TW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參數</a:t>
            </a:r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0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4075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學習過程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245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844732" y="1724869"/>
            <a:ext cx="2020389" cy="923109"/>
            <a:chOff x="4184468" y="2708365"/>
            <a:chExt cx="2020389" cy="923109"/>
          </a:xfrm>
        </p:grpSpPr>
        <p:sp>
          <p:nvSpPr>
            <p:cNvPr id="7" name="圓角矩形 6"/>
            <p:cNvSpPr/>
            <p:nvPr/>
          </p:nvSpPr>
          <p:spPr>
            <a:xfrm>
              <a:off x="4232366" y="2708365"/>
              <a:ext cx="1972491" cy="92310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184468" y="3024442"/>
              <a:ext cx="2020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jf金萱鮮摘" panose="020B0800000000000000" pitchFamily="34" charset="-120"/>
                  <a:ea typeface="jf金萱鮮摘" panose="020B0800000000000000" pitchFamily="34" charset="-120"/>
                </a:rPr>
                <a:t>決定神經網絡</a:t>
              </a:r>
              <a:r>
                <a:rPr lang="zh-TW" altLang="en-US" dirty="0" smtClean="0">
                  <a:latin typeface="jf金萱鮮摘" panose="020B0800000000000000" pitchFamily="34" charset="-120"/>
                  <a:ea typeface="jf金萱鮮摘" panose="020B0800000000000000" pitchFamily="34" charset="-120"/>
                </a:rPr>
                <a:t>架構</a:t>
              </a:r>
              <a:endPara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4519205" y="1724869"/>
            <a:ext cx="5528855" cy="4232126"/>
            <a:chOff x="3923212" y="1715432"/>
            <a:chExt cx="5528855" cy="4232126"/>
          </a:xfrm>
        </p:grpSpPr>
        <p:grpSp>
          <p:nvGrpSpPr>
            <p:cNvPr id="16" name="群組 15"/>
            <p:cNvGrpSpPr/>
            <p:nvPr/>
          </p:nvGrpSpPr>
          <p:grpSpPr>
            <a:xfrm>
              <a:off x="3923212" y="1715433"/>
              <a:ext cx="2194560" cy="687195"/>
              <a:chOff x="3901440" y="1823839"/>
              <a:chExt cx="2194560" cy="687195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3901440" y="1823839"/>
                <a:ext cx="2194560" cy="369332"/>
                <a:chOff x="3901440" y="1823839"/>
                <a:chExt cx="2194560" cy="369332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3901440" y="1825625"/>
                  <a:ext cx="2194560" cy="36576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文字方塊 9"/>
                <p:cNvSpPr txBox="1"/>
                <p:nvPr/>
              </p:nvSpPr>
              <p:spPr>
                <a:xfrm>
                  <a:off x="3997234" y="1823839"/>
                  <a:ext cx="20029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smtClean="0"/>
                    <a:t>Convolution  </a:t>
                  </a:r>
                  <a:endParaRPr lang="en-US" altLang="zh-TW" dirty="0"/>
                </a:p>
              </p:txBody>
            </p:sp>
          </p:grpSp>
          <p:sp>
            <p:nvSpPr>
              <p:cNvPr id="15" name="向下箭號 14"/>
              <p:cNvSpPr/>
              <p:nvPr/>
            </p:nvSpPr>
            <p:spPr>
              <a:xfrm>
                <a:off x="4868091" y="2287179"/>
                <a:ext cx="261256" cy="22385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923212" y="2466849"/>
              <a:ext cx="2194560" cy="693554"/>
              <a:chOff x="3901440" y="1817480"/>
              <a:chExt cx="2194560" cy="693554"/>
            </a:xfrm>
          </p:grpSpPr>
          <p:grpSp>
            <p:nvGrpSpPr>
              <p:cNvPr id="18" name="群組 17"/>
              <p:cNvGrpSpPr/>
              <p:nvPr/>
            </p:nvGrpSpPr>
            <p:grpSpPr>
              <a:xfrm>
                <a:off x="3901440" y="1817480"/>
                <a:ext cx="2194560" cy="373905"/>
                <a:chOff x="3901440" y="1817480"/>
                <a:chExt cx="2194560" cy="373905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3901440" y="1825625"/>
                  <a:ext cx="2194560" cy="36576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文字方塊 20"/>
                <p:cNvSpPr txBox="1"/>
                <p:nvPr/>
              </p:nvSpPr>
              <p:spPr>
                <a:xfrm>
                  <a:off x="3997233" y="1817480"/>
                  <a:ext cx="20029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smtClean="0"/>
                    <a:t>Pooling  </a:t>
                  </a:r>
                  <a:endParaRPr lang="en-US" altLang="zh-TW" dirty="0"/>
                </a:p>
              </p:txBody>
            </p:sp>
          </p:grpSp>
          <p:sp>
            <p:nvSpPr>
              <p:cNvPr id="19" name="向下箭號 18"/>
              <p:cNvSpPr/>
              <p:nvPr/>
            </p:nvSpPr>
            <p:spPr>
              <a:xfrm>
                <a:off x="4868091" y="2287179"/>
                <a:ext cx="261256" cy="22385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2" name="群組 21"/>
            <p:cNvGrpSpPr/>
            <p:nvPr/>
          </p:nvGrpSpPr>
          <p:grpSpPr>
            <a:xfrm>
              <a:off x="3923212" y="3213129"/>
              <a:ext cx="2194560" cy="687195"/>
              <a:chOff x="3901440" y="1823839"/>
              <a:chExt cx="2194560" cy="687195"/>
            </a:xfrm>
          </p:grpSpPr>
          <p:grpSp>
            <p:nvGrpSpPr>
              <p:cNvPr id="23" name="群組 22"/>
              <p:cNvGrpSpPr/>
              <p:nvPr/>
            </p:nvGrpSpPr>
            <p:grpSpPr>
              <a:xfrm>
                <a:off x="3901440" y="1823839"/>
                <a:ext cx="2194560" cy="369332"/>
                <a:chOff x="3901440" y="1823839"/>
                <a:chExt cx="2194560" cy="369332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3901440" y="1825625"/>
                  <a:ext cx="2194560" cy="36576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文字方塊 25"/>
                <p:cNvSpPr txBox="1"/>
                <p:nvPr/>
              </p:nvSpPr>
              <p:spPr>
                <a:xfrm>
                  <a:off x="3997234" y="1823839"/>
                  <a:ext cx="20029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smtClean="0"/>
                    <a:t>Convolution  </a:t>
                  </a:r>
                  <a:endParaRPr lang="en-US" altLang="zh-TW" dirty="0"/>
                </a:p>
              </p:txBody>
            </p:sp>
          </p:grpSp>
          <p:sp>
            <p:nvSpPr>
              <p:cNvPr id="24" name="向下箭號 23"/>
              <p:cNvSpPr/>
              <p:nvPr/>
            </p:nvSpPr>
            <p:spPr>
              <a:xfrm>
                <a:off x="4868091" y="2287179"/>
                <a:ext cx="261256" cy="22385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>
              <a:off x="3923212" y="4005555"/>
              <a:ext cx="2194560" cy="687195"/>
              <a:chOff x="3901440" y="1823839"/>
              <a:chExt cx="2194560" cy="687195"/>
            </a:xfrm>
          </p:grpSpPr>
          <p:grpSp>
            <p:nvGrpSpPr>
              <p:cNvPr id="28" name="群組 27"/>
              <p:cNvGrpSpPr/>
              <p:nvPr/>
            </p:nvGrpSpPr>
            <p:grpSpPr>
              <a:xfrm>
                <a:off x="3901440" y="1823839"/>
                <a:ext cx="2194560" cy="369332"/>
                <a:chOff x="3901440" y="1823839"/>
                <a:chExt cx="2194560" cy="369332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3901440" y="1825625"/>
                  <a:ext cx="2194560" cy="36576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" name="文字方塊 30"/>
                <p:cNvSpPr txBox="1"/>
                <p:nvPr/>
              </p:nvSpPr>
              <p:spPr>
                <a:xfrm>
                  <a:off x="3997234" y="1823839"/>
                  <a:ext cx="20029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smtClean="0"/>
                    <a:t>Pooling  </a:t>
                  </a:r>
                  <a:endParaRPr lang="en-US" altLang="zh-TW" dirty="0"/>
                </a:p>
              </p:txBody>
            </p:sp>
          </p:grpSp>
          <p:sp>
            <p:nvSpPr>
              <p:cNvPr id="29" name="向下箭號 28"/>
              <p:cNvSpPr/>
              <p:nvPr/>
            </p:nvSpPr>
            <p:spPr>
              <a:xfrm>
                <a:off x="4868091" y="2287179"/>
                <a:ext cx="261256" cy="22385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2" name="群組 31"/>
            <p:cNvGrpSpPr/>
            <p:nvPr/>
          </p:nvGrpSpPr>
          <p:grpSpPr>
            <a:xfrm>
              <a:off x="3923212" y="4824512"/>
              <a:ext cx="2194560" cy="687195"/>
              <a:chOff x="3901440" y="1823839"/>
              <a:chExt cx="2194560" cy="687195"/>
            </a:xfrm>
          </p:grpSpPr>
          <p:grpSp>
            <p:nvGrpSpPr>
              <p:cNvPr id="33" name="群組 32"/>
              <p:cNvGrpSpPr/>
              <p:nvPr/>
            </p:nvGrpSpPr>
            <p:grpSpPr>
              <a:xfrm>
                <a:off x="3901440" y="1823839"/>
                <a:ext cx="2194560" cy="369332"/>
                <a:chOff x="3901440" y="1823839"/>
                <a:chExt cx="2194560" cy="369332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3901440" y="1825625"/>
                  <a:ext cx="2194560" cy="36576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文字方塊 35"/>
                <p:cNvSpPr txBox="1"/>
                <p:nvPr/>
              </p:nvSpPr>
              <p:spPr>
                <a:xfrm>
                  <a:off x="3997234" y="1823839"/>
                  <a:ext cx="20029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smtClean="0"/>
                    <a:t>Flatten</a:t>
                  </a:r>
                  <a:endParaRPr lang="en-US" altLang="zh-TW" dirty="0"/>
                </a:p>
              </p:txBody>
            </p:sp>
          </p:grpSp>
          <p:sp>
            <p:nvSpPr>
              <p:cNvPr id="34" name="向下箭號 33"/>
              <p:cNvSpPr/>
              <p:nvPr/>
            </p:nvSpPr>
            <p:spPr>
              <a:xfrm>
                <a:off x="4868091" y="2287179"/>
                <a:ext cx="261256" cy="22385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>
              <a:off x="3923212" y="5578226"/>
              <a:ext cx="2799805" cy="369332"/>
              <a:chOff x="3923212" y="5578226"/>
              <a:chExt cx="2799805" cy="369332"/>
            </a:xfrm>
          </p:grpSpPr>
          <p:grpSp>
            <p:nvGrpSpPr>
              <p:cNvPr id="38" name="群組 37"/>
              <p:cNvGrpSpPr/>
              <p:nvPr/>
            </p:nvGrpSpPr>
            <p:grpSpPr>
              <a:xfrm>
                <a:off x="3923212" y="5578226"/>
                <a:ext cx="2194560" cy="369332"/>
                <a:chOff x="3901440" y="1823839"/>
                <a:chExt cx="2194560" cy="369332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3901440" y="1825625"/>
                  <a:ext cx="2194560" cy="36576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文字方塊 40"/>
                <p:cNvSpPr txBox="1"/>
                <p:nvPr/>
              </p:nvSpPr>
              <p:spPr>
                <a:xfrm>
                  <a:off x="3997234" y="1823839"/>
                  <a:ext cx="20029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smtClean="0"/>
                    <a:t>Fully-Connected </a:t>
                  </a:r>
                  <a:endParaRPr lang="en-US" altLang="zh-TW" dirty="0"/>
                </a:p>
              </p:txBody>
            </p:sp>
          </p:grpSp>
          <p:sp>
            <p:nvSpPr>
              <p:cNvPr id="42" name="向右箭號 41"/>
              <p:cNvSpPr/>
              <p:nvPr/>
            </p:nvSpPr>
            <p:spPr>
              <a:xfrm>
                <a:off x="6357257" y="5597429"/>
                <a:ext cx="365760" cy="330925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5" name="群組 44"/>
            <p:cNvGrpSpPr/>
            <p:nvPr/>
          </p:nvGrpSpPr>
          <p:grpSpPr>
            <a:xfrm>
              <a:off x="6843848" y="5578226"/>
              <a:ext cx="2194560" cy="369332"/>
              <a:chOff x="3901440" y="1823839"/>
              <a:chExt cx="2194560" cy="369332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3901440" y="1825625"/>
                <a:ext cx="2194560" cy="365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文字方塊 47"/>
              <p:cNvSpPr txBox="1"/>
              <p:nvPr/>
            </p:nvSpPr>
            <p:spPr>
              <a:xfrm>
                <a:off x="3997234" y="1823839"/>
                <a:ext cx="2002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O</a:t>
                </a:r>
                <a:r>
                  <a:rPr lang="en-US" altLang="zh-TW" dirty="0" smtClean="0"/>
                  <a:t>utput</a:t>
                </a:r>
                <a:endParaRPr lang="en-US" altLang="zh-TW" dirty="0"/>
              </a:p>
            </p:txBody>
          </p:sp>
        </p:grpSp>
        <p:grpSp>
          <p:nvGrpSpPr>
            <p:cNvPr id="49" name="群組 48"/>
            <p:cNvGrpSpPr/>
            <p:nvPr/>
          </p:nvGrpSpPr>
          <p:grpSpPr>
            <a:xfrm>
              <a:off x="6843847" y="1715433"/>
              <a:ext cx="2194560" cy="369332"/>
              <a:chOff x="3901440" y="1823839"/>
              <a:chExt cx="2194560" cy="369332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3901440" y="1825625"/>
                <a:ext cx="2194560" cy="365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文字方塊 50"/>
              <p:cNvSpPr txBox="1"/>
              <p:nvPr/>
            </p:nvSpPr>
            <p:spPr>
              <a:xfrm>
                <a:off x="3997234" y="1823839"/>
                <a:ext cx="2002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Input</a:t>
                </a:r>
                <a:endParaRPr lang="en-US" altLang="zh-TW" dirty="0"/>
              </a:p>
            </p:txBody>
          </p:sp>
        </p:grpSp>
        <p:sp>
          <p:nvSpPr>
            <p:cNvPr id="53" name="向左箭號 52"/>
            <p:cNvSpPr/>
            <p:nvPr/>
          </p:nvSpPr>
          <p:spPr>
            <a:xfrm>
              <a:off x="6357257" y="1715432"/>
              <a:ext cx="341266" cy="333937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6540137" y="3030138"/>
              <a:ext cx="2911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jf金萱鮮摘" panose="020B0800000000000000" pitchFamily="34" charset="-120"/>
                  <a:ea typeface="jf金萱鮮摘" panose="020B0800000000000000" pitchFamily="34" charset="-120"/>
                </a:rPr>
                <a:t>Convolution </a:t>
              </a:r>
              <a:r>
                <a:rPr lang="zh-TW" altLang="en-US" dirty="0" smtClean="0">
                  <a:solidFill>
                    <a:srgbClr val="FF0000"/>
                  </a:solidFill>
                  <a:latin typeface="jf金萱鮮摘" panose="020B0800000000000000" pitchFamily="34" charset="-120"/>
                  <a:ea typeface="jf金萱鮮摘" panose="020B0800000000000000" pitchFamily="34" charset="-120"/>
                </a:rPr>
                <a:t>與 </a:t>
              </a:r>
              <a:r>
                <a:rPr lang="en-US" altLang="zh-TW" dirty="0">
                  <a:solidFill>
                    <a:srgbClr val="FF0000"/>
                  </a:solidFill>
                  <a:latin typeface="jf金萱鮮摘" panose="020B0800000000000000" pitchFamily="34" charset="-120"/>
                  <a:ea typeface="jf金萱鮮摘" panose="020B0800000000000000" pitchFamily="34" charset="-120"/>
                </a:rPr>
                <a:t>P</a:t>
              </a:r>
              <a:r>
                <a:rPr lang="en-US" altLang="zh-TW" dirty="0" smtClean="0">
                  <a:solidFill>
                    <a:srgbClr val="FF0000"/>
                  </a:solidFill>
                  <a:latin typeface="jf金萱鮮摘" panose="020B0800000000000000" pitchFamily="34" charset="-120"/>
                  <a:ea typeface="jf金萱鮮摘" panose="020B0800000000000000" pitchFamily="34" charset="-120"/>
                </a:rPr>
                <a:t>ooling layer</a:t>
              </a:r>
              <a:r>
                <a:rPr lang="zh-TW" altLang="en-US" dirty="0" smtClean="0">
                  <a:solidFill>
                    <a:srgbClr val="FF0000"/>
                  </a:solidFill>
                  <a:latin typeface="jf金萱鮮摘" panose="020B0800000000000000" pitchFamily="34" charset="-120"/>
                  <a:ea typeface="jf金萱鮮摘" panose="020B0800000000000000" pitchFamily="34" charset="-120"/>
                </a:rPr>
                <a:t>的各種組合形式</a:t>
              </a:r>
              <a:endParaRPr lang="zh-TW" altLang="en-US" dirty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endParaRPr>
            </a:p>
          </p:txBody>
        </p:sp>
      </p:grpSp>
      <p:sp>
        <p:nvSpPr>
          <p:cNvPr id="55" name="文字方塊 54"/>
          <p:cNvSpPr txBox="1"/>
          <p:nvPr/>
        </p:nvSpPr>
        <p:spPr>
          <a:xfrm>
            <a:off x="812619" y="3362740"/>
            <a:ext cx="2968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Some famous CNN models:</a:t>
            </a:r>
          </a:p>
          <a:p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en-US" altLang="zh-TW" dirty="0" err="1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LeNet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en-US" altLang="zh-TW" dirty="0" err="1">
                <a:latin typeface="jf金萱鮮摘" panose="020B0800000000000000" pitchFamily="34" charset="-120"/>
                <a:ea typeface="jf金萱鮮摘" panose="020B0800000000000000" pitchFamily="34" charset="-120"/>
              </a:rPr>
              <a:t>AlexNet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en-US" altLang="zh-TW" dirty="0" err="1">
                <a:latin typeface="jf金萱鮮摘" panose="020B0800000000000000" pitchFamily="34" charset="-120"/>
                <a:ea typeface="jf金萱鮮摘" panose="020B0800000000000000" pitchFamily="34" charset="-120"/>
              </a:rPr>
              <a:t>ResNet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20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模型的眼睛</a:t>
            </a:r>
            <a:endParaRPr lang="en-US" altLang="zh-TW" sz="20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                                </a:t>
            </a: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                                               </a:t>
            </a:r>
            <a:endParaRPr lang="en-US" altLang="zh-TW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zh-TW" altLang="en-US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602858"/>
              </p:ext>
            </p:extLst>
          </p:nvPr>
        </p:nvGraphicFramePr>
        <p:xfrm>
          <a:off x="921124" y="3340946"/>
          <a:ext cx="2196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200"/>
                <a:gridCol w="439200"/>
                <a:gridCol w="439200"/>
                <a:gridCol w="439200"/>
                <a:gridCol w="439200"/>
              </a:tblGrid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87596"/>
              </p:ext>
            </p:extLst>
          </p:nvPr>
        </p:nvGraphicFramePr>
        <p:xfrm>
          <a:off x="3994299" y="3878727"/>
          <a:ext cx="1116000" cy="1118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00"/>
                <a:gridCol w="372000"/>
                <a:gridCol w="372000"/>
              </a:tblGrid>
              <a:tr h="37499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416731" y="4115059"/>
            <a:ext cx="198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斜線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觀察器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56594" y="2537835"/>
            <a:ext cx="207620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Filter - </a:t>
            </a: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特徵觀察器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56849" y="2532767"/>
            <a:ext cx="6463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圖片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921124" y="3340946"/>
            <a:ext cx="3073175" cy="537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203180" y="3340946"/>
            <a:ext cx="2907119" cy="537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921124" y="4438224"/>
            <a:ext cx="3073175" cy="55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203180" y="4438224"/>
            <a:ext cx="2907119" cy="55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向右箭號 25"/>
          <p:cNvSpPr/>
          <p:nvPr/>
        </p:nvSpPr>
        <p:spPr>
          <a:xfrm>
            <a:off x="6515158" y="4247671"/>
            <a:ext cx="400594" cy="3811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69409"/>
              </p:ext>
            </p:extLst>
          </p:nvPr>
        </p:nvGraphicFramePr>
        <p:xfrm>
          <a:off x="7273076" y="3878724"/>
          <a:ext cx="1116000" cy="1118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00"/>
                <a:gridCol w="372000"/>
                <a:gridCol w="372000"/>
              </a:tblGrid>
              <a:tr h="37499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1350107" y="5574699"/>
            <a:ext cx="11817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Stride = 1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38256" y="2514816"/>
            <a:ext cx="14959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Feature map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288423" y="3097332"/>
            <a:ext cx="16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局部觀察</a:t>
            </a:r>
            <a:endParaRPr lang="zh-TW" altLang="en-US" dirty="0">
              <a:solidFill>
                <a:srgbClr val="FF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880705" y="742984"/>
            <a:ext cx="2194560" cy="392283"/>
            <a:chOff x="4519204" y="1726656"/>
            <a:chExt cx="2194560" cy="392283"/>
          </a:xfrm>
        </p:grpSpPr>
        <p:sp>
          <p:nvSpPr>
            <p:cNvPr id="32" name="矩形 31"/>
            <p:cNvSpPr/>
            <p:nvPr/>
          </p:nvSpPr>
          <p:spPr>
            <a:xfrm>
              <a:off x="4519204" y="1753179"/>
              <a:ext cx="2194560" cy="3657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4614999" y="1726656"/>
              <a:ext cx="2002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Convolution  </a:t>
              </a:r>
              <a:endParaRPr lang="en-US" altLang="zh-TW" dirty="0"/>
            </a:p>
          </p:txBody>
        </p:sp>
      </p:grpSp>
    </p:spTree>
    <p:extLst>
      <p:ext uri="{BB962C8B-B14F-4D97-AF65-F5344CB8AC3E}">
        <p14:creationId xmlns:p14="http://schemas.microsoft.com/office/powerpoint/2010/main" val="236803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                                </a:t>
            </a: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                                               </a:t>
            </a:r>
            <a:endParaRPr lang="en-US" altLang="zh-TW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zh-TW" altLang="en-US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697281"/>
              </p:ext>
            </p:extLst>
          </p:nvPr>
        </p:nvGraphicFramePr>
        <p:xfrm>
          <a:off x="921124" y="3340946"/>
          <a:ext cx="2196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200"/>
                <a:gridCol w="439200"/>
                <a:gridCol w="439200"/>
                <a:gridCol w="439200"/>
                <a:gridCol w="439200"/>
              </a:tblGrid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416731" y="4115059"/>
            <a:ext cx="198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斜線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觀察器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56594" y="2537835"/>
            <a:ext cx="207620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Filter - </a:t>
            </a: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特徵觀察器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56849" y="2532767"/>
            <a:ext cx="6463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圖片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1358537" y="3353595"/>
            <a:ext cx="2635762" cy="525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660152" y="3353595"/>
            <a:ext cx="2450147" cy="525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358537" y="4438219"/>
            <a:ext cx="2635762" cy="55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660152" y="4438222"/>
            <a:ext cx="2450147" cy="559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向右箭號 25"/>
          <p:cNvSpPr/>
          <p:nvPr/>
        </p:nvSpPr>
        <p:spPr>
          <a:xfrm>
            <a:off x="6515158" y="4247671"/>
            <a:ext cx="400594" cy="3811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358537" y="5544572"/>
            <a:ext cx="11817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Stride = 1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38256" y="2514816"/>
            <a:ext cx="14959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Feature map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280575" y="3074314"/>
            <a:ext cx="16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局部觀察</a:t>
            </a:r>
            <a:endParaRPr lang="zh-TW" altLang="en-US" dirty="0">
              <a:solidFill>
                <a:srgbClr val="FF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880705" y="742984"/>
            <a:ext cx="2194560" cy="392283"/>
            <a:chOff x="4519204" y="1726656"/>
            <a:chExt cx="2194560" cy="392283"/>
          </a:xfrm>
        </p:grpSpPr>
        <p:sp>
          <p:nvSpPr>
            <p:cNvPr id="31" name="矩形 30"/>
            <p:cNvSpPr/>
            <p:nvPr/>
          </p:nvSpPr>
          <p:spPr>
            <a:xfrm>
              <a:off x="4519204" y="1753179"/>
              <a:ext cx="2194560" cy="3657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4614999" y="1726656"/>
              <a:ext cx="2002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Convolution  </a:t>
              </a:r>
              <a:endParaRPr lang="en-US" altLang="zh-TW" dirty="0"/>
            </a:p>
          </p:txBody>
        </p:sp>
      </p:grp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82661"/>
              </p:ext>
            </p:extLst>
          </p:nvPr>
        </p:nvGraphicFramePr>
        <p:xfrm>
          <a:off x="3968172" y="3878727"/>
          <a:ext cx="1116000" cy="1118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00"/>
                <a:gridCol w="372000"/>
                <a:gridCol w="372000"/>
              </a:tblGrid>
              <a:tr h="37499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225188"/>
              </p:ext>
            </p:extLst>
          </p:nvPr>
        </p:nvGraphicFramePr>
        <p:xfrm>
          <a:off x="7273076" y="3878724"/>
          <a:ext cx="1116000" cy="1118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00"/>
                <a:gridCol w="372000"/>
                <a:gridCol w="372000"/>
              </a:tblGrid>
              <a:tr h="37499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8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                       </a:t>
            </a:r>
            <a:endParaRPr lang="en-US" altLang="zh-TW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                                </a:t>
            </a: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                                               </a:t>
            </a:r>
            <a:endParaRPr lang="en-US" altLang="zh-TW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zh-TW" altLang="en-US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378331"/>
              </p:ext>
            </p:extLst>
          </p:nvPr>
        </p:nvGraphicFramePr>
        <p:xfrm>
          <a:off x="921124" y="3340946"/>
          <a:ext cx="2196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200"/>
                <a:gridCol w="439200"/>
                <a:gridCol w="439200"/>
                <a:gridCol w="439200"/>
                <a:gridCol w="439200"/>
              </a:tblGrid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416731" y="4115059"/>
            <a:ext cx="198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斜線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觀察器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56594" y="2537835"/>
            <a:ext cx="207620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Filter - </a:t>
            </a: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特徵觀察器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56849" y="2532767"/>
            <a:ext cx="6463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圖片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1799243" y="3353592"/>
            <a:ext cx="2635762" cy="525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117124" y="3340946"/>
            <a:ext cx="1993175" cy="537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799243" y="4438213"/>
            <a:ext cx="2195056" cy="559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117124" y="4438216"/>
            <a:ext cx="1993175" cy="55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向右箭號 25"/>
          <p:cNvSpPr/>
          <p:nvPr/>
        </p:nvSpPr>
        <p:spPr>
          <a:xfrm>
            <a:off x="6515158" y="4247671"/>
            <a:ext cx="400594" cy="3811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350107" y="5544566"/>
            <a:ext cx="11817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Stride = 1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38256" y="2514816"/>
            <a:ext cx="14959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Feature map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88423" y="3097332"/>
            <a:ext cx="16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局部觀察</a:t>
            </a:r>
            <a:endParaRPr lang="zh-TW" altLang="en-US" dirty="0">
              <a:solidFill>
                <a:srgbClr val="FF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880705" y="742984"/>
            <a:ext cx="2194560" cy="392283"/>
            <a:chOff x="4519204" y="1726656"/>
            <a:chExt cx="2194560" cy="392283"/>
          </a:xfrm>
        </p:grpSpPr>
        <p:sp>
          <p:nvSpPr>
            <p:cNvPr id="32" name="矩形 31"/>
            <p:cNvSpPr/>
            <p:nvPr/>
          </p:nvSpPr>
          <p:spPr>
            <a:xfrm>
              <a:off x="4519204" y="1753179"/>
              <a:ext cx="2194560" cy="3657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4614999" y="1726656"/>
              <a:ext cx="2002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Convolution  </a:t>
              </a:r>
              <a:endParaRPr lang="en-US" altLang="zh-TW" dirty="0"/>
            </a:p>
          </p:txBody>
        </p:sp>
      </p:grp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79256"/>
              </p:ext>
            </p:extLst>
          </p:nvPr>
        </p:nvGraphicFramePr>
        <p:xfrm>
          <a:off x="3994299" y="3878727"/>
          <a:ext cx="1116000" cy="1118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00"/>
                <a:gridCol w="372000"/>
                <a:gridCol w="372000"/>
              </a:tblGrid>
              <a:tr h="37499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34072"/>
              </p:ext>
            </p:extLst>
          </p:nvPr>
        </p:nvGraphicFramePr>
        <p:xfrm>
          <a:off x="7273076" y="3878724"/>
          <a:ext cx="1116000" cy="1118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00"/>
                <a:gridCol w="372000"/>
                <a:gridCol w="372000"/>
              </a:tblGrid>
              <a:tr h="37499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05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C1:</a:t>
            </a:r>
            <a:r>
              <a:rPr lang="zh-TW" altLang="en-US" sz="48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使用</a:t>
            </a:r>
            <a:r>
              <a:rPr lang="en-US" altLang="zh-TW" sz="4800" dirty="0" err="1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Keras</a:t>
            </a:r>
            <a:r>
              <a:rPr lang="zh-TW" altLang="en-US" sz="48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建構</a:t>
            </a:r>
            <a:r>
              <a:rPr lang="en-US" altLang="zh-TW" sz="48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sz="48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模型</a:t>
            </a:r>
            <a:endParaRPr lang="zh-TW" altLang="en-US" sz="48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主講人：謝長潤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、陳俊豪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 smtClean="0"/>
              <a:t>2016-12-01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174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觀察結果</a:t>
            </a:r>
            <a:endParaRPr lang="en-US" altLang="zh-TW" sz="2000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                                </a:t>
            </a: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                                               </a:t>
            </a:r>
            <a:endParaRPr lang="en-US" altLang="zh-TW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zh-TW" altLang="en-US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28136"/>
              </p:ext>
            </p:extLst>
          </p:nvPr>
        </p:nvGraphicFramePr>
        <p:xfrm>
          <a:off x="921124" y="3340946"/>
          <a:ext cx="2196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200"/>
                <a:gridCol w="439200"/>
                <a:gridCol w="439200"/>
                <a:gridCol w="439200"/>
                <a:gridCol w="439200"/>
              </a:tblGrid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416731" y="4115059"/>
            <a:ext cx="198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斜線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觀察器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56594" y="2537835"/>
            <a:ext cx="207620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Filter - </a:t>
            </a: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特徵觀察器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56849" y="2532767"/>
            <a:ext cx="6463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圖片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6" name="向右箭號 25"/>
          <p:cNvSpPr/>
          <p:nvPr/>
        </p:nvSpPr>
        <p:spPr>
          <a:xfrm>
            <a:off x="6515158" y="4247671"/>
            <a:ext cx="400594" cy="3811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734861" y="4115059"/>
            <a:ext cx="166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圖形的左下角有一條斜線</a:t>
            </a:r>
            <a:endParaRPr lang="zh-TW" altLang="en-US" dirty="0">
              <a:solidFill>
                <a:srgbClr val="FF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38256" y="2514816"/>
            <a:ext cx="14959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Feature map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880705" y="742984"/>
            <a:ext cx="2194560" cy="392283"/>
            <a:chOff x="4519204" y="1726656"/>
            <a:chExt cx="2194560" cy="392283"/>
          </a:xfrm>
        </p:grpSpPr>
        <p:sp>
          <p:nvSpPr>
            <p:cNvPr id="23" name="矩形 22"/>
            <p:cNvSpPr/>
            <p:nvPr/>
          </p:nvSpPr>
          <p:spPr>
            <a:xfrm>
              <a:off x="4519204" y="1753179"/>
              <a:ext cx="2194560" cy="3657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614999" y="1726656"/>
              <a:ext cx="2002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Convolution  </a:t>
              </a:r>
              <a:endParaRPr lang="en-US" altLang="zh-TW" dirty="0"/>
            </a:p>
          </p:txBody>
        </p:sp>
      </p:grp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79256"/>
              </p:ext>
            </p:extLst>
          </p:nvPr>
        </p:nvGraphicFramePr>
        <p:xfrm>
          <a:off x="3994299" y="3878727"/>
          <a:ext cx="1116000" cy="1118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00"/>
                <a:gridCol w="372000"/>
                <a:gridCol w="372000"/>
              </a:tblGrid>
              <a:tr h="37499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94772"/>
              </p:ext>
            </p:extLst>
          </p:nvPr>
        </p:nvGraphicFramePr>
        <p:xfrm>
          <a:off x="7273076" y="3878724"/>
          <a:ext cx="1116000" cy="1118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00"/>
                <a:gridCol w="372000"/>
                <a:gridCol w="372000"/>
              </a:tblGrid>
              <a:tr h="37499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5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u="sng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跳著看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                                </a:t>
            </a: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                                               </a:t>
            </a:r>
            <a:endParaRPr lang="en-US" altLang="zh-TW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zh-TW" altLang="en-US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602858"/>
              </p:ext>
            </p:extLst>
          </p:nvPr>
        </p:nvGraphicFramePr>
        <p:xfrm>
          <a:off x="921124" y="3340946"/>
          <a:ext cx="2196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200"/>
                <a:gridCol w="439200"/>
                <a:gridCol w="439200"/>
                <a:gridCol w="439200"/>
                <a:gridCol w="439200"/>
              </a:tblGrid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64243"/>
              </p:ext>
            </p:extLst>
          </p:nvPr>
        </p:nvGraphicFramePr>
        <p:xfrm>
          <a:off x="3994299" y="3878727"/>
          <a:ext cx="1116000" cy="1118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00"/>
                <a:gridCol w="372000"/>
                <a:gridCol w="372000"/>
              </a:tblGrid>
              <a:tr h="37499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416731" y="4115059"/>
            <a:ext cx="198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斜線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觀察器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56594" y="2537835"/>
            <a:ext cx="207620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Filter - </a:t>
            </a: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特徵觀察器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56849" y="2532767"/>
            <a:ext cx="6463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圖片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921124" y="3340946"/>
            <a:ext cx="3073175" cy="537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203180" y="3340946"/>
            <a:ext cx="2907119" cy="537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921124" y="4438224"/>
            <a:ext cx="3073175" cy="55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203180" y="4438224"/>
            <a:ext cx="2907119" cy="55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向右箭號 25"/>
          <p:cNvSpPr/>
          <p:nvPr/>
        </p:nvSpPr>
        <p:spPr>
          <a:xfrm>
            <a:off x="6515158" y="4247671"/>
            <a:ext cx="400594" cy="3811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350107" y="5583408"/>
            <a:ext cx="11817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Stride = 2</a:t>
            </a:r>
            <a:endParaRPr lang="en-US" altLang="zh-TW" dirty="0">
              <a:solidFill>
                <a:srgbClr val="C0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38256" y="2514816"/>
            <a:ext cx="14959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Feature map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17838"/>
              </p:ext>
            </p:extLst>
          </p:nvPr>
        </p:nvGraphicFramePr>
        <p:xfrm>
          <a:off x="7336717" y="4014393"/>
          <a:ext cx="744000" cy="746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00"/>
                <a:gridCol w="372000"/>
              </a:tblGrid>
              <a:tr h="37499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5" name="群組 24"/>
          <p:cNvGrpSpPr/>
          <p:nvPr/>
        </p:nvGrpSpPr>
        <p:grpSpPr>
          <a:xfrm>
            <a:off x="880705" y="742984"/>
            <a:ext cx="2194560" cy="392283"/>
            <a:chOff x="4519204" y="1726656"/>
            <a:chExt cx="2194560" cy="392283"/>
          </a:xfrm>
        </p:grpSpPr>
        <p:sp>
          <p:nvSpPr>
            <p:cNvPr id="30" name="矩形 29"/>
            <p:cNvSpPr/>
            <p:nvPr/>
          </p:nvSpPr>
          <p:spPr>
            <a:xfrm>
              <a:off x="4519204" y="1753179"/>
              <a:ext cx="2194560" cy="3657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4614999" y="1726656"/>
              <a:ext cx="2002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Convolution  </a:t>
              </a:r>
              <a:endParaRPr lang="en-US" altLang="zh-TW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3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u="sng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跳著看</a:t>
            </a:r>
            <a:endParaRPr lang="en-US" altLang="zh-TW" sz="2000" u="sng" dirty="0" smtClean="0">
              <a:solidFill>
                <a:srgbClr val="C0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                                </a:t>
            </a: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                                               </a:t>
            </a:r>
            <a:endParaRPr lang="en-US" altLang="zh-TW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zh-TW" altLang="en-US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378331"/>
              </p:ext>
            </p:extLst>
          </p:nvPr>
        </p:nvGraphicFramePr>
        <p:xfrm>
          <a:off x="921124" y="3340946"/>
          <a:ext cx="2196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200"/>
                <a:gridCol w="439200"/>
                <a:gridCol w="439200"/>
                <a:gridCol w="439200"/>
                <a:gridCol w="439200"/>
              </a:tblGrid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416731" y="4115059"/>
            <a:ext cx="198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斜線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觀察器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56594" y="2537835"/>
            <a:ext cx="207620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Filter - </a:t>
            </a: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特徵觀察器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56849" y="2532767"/>
            <a:ext cx="6463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圖片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1799243" y="3353592"/>
            <a:ext cx="2635762" cy="525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117124" y="3340946"/>
            <a:ext cx="1993175" cy="537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799243" y="4438213"/>
            <a:ext cx="2195056" cy="559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117124" y="4438216"/>
            <a:ext cx="1993175" cy="55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向右箭號 25"/>
          <p:cNvSpPr/>
          <p:nvPr/>
        </p:nvSpPr>
        <p:spPr>
          <a:xfrm>
            <a:off x="6515158" y="4247671"/>
            <a:ext cx="400594" cy="3811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96875"/>
              </p:ext>
            </p:extLst>
          </p:nvPr>
        </p:nvGraphicFramePr>
        <p:xfrm>
          <a:off x="7336717" y="4014393"/>
          <a:ext cx="744000" cy="746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00"/>
                <a:gridCol w="372000"/>
              </a:tblGrid>
              <a:tr h="37499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7038256" y="2514816"/>
            <a:ext cx="14959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Feature map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50107" y="5574699"/>
            <a:ext cx="11817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Stride = 2</a:t>
            </a:r>
            <a:endParaRPr lang="en-US" altLang="zh-TW" dirty="0">
              <a:solidFill>
                <a:srgbClr val="C0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880705" y="742984"/>
            <a:ext cx="2194560" cy="392283"/>
            <a:chOff x="4519204" y="1726656"/>
            <a:chExt cx="2194560" cy="392283"/>
          </a:xfrm>
        </p:grpSpPr>
        <p:sp>
          <p:nvSpPr>
            <p:cNvPr id="30" name="矩形 29"/>
            <p:cNvSpPr/>
            <p:nvPr/>
          </p:nvSpPr>
          <p:spPr>
            <a:xfrm>
              <a:off x="4519204" y="1753179"/>
              <a:ext cx="2194560" cy="3657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4614999" y="1726656"/>
              <a:ext cx="2002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Convolution  </a:t>
              </a:r>
              <a:endParaRPr lang="en-US" altLang="zh-TW" dirty="0"/>
            </a:p>
          </p:txBody>
        </p:sp>
      </p:grp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97654"/>
              </p:ext>
            </p:extLst>
          </p:nvPr>
        </p:nvGraphicFramePr>
        <p:xfrm>
          <a:off x="3994299" y="3878727"/>
          <a:ext cx="1116000" cy="1118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00"/>
                <a:gridCol w="372000"/>
                <a:gridCol w="372000"/>
              </a:tblGrid>
              <a:tr h="37499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2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                                </a:t>
            </a: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                                               </a:t>
            </a:r>
            <a:endParaRPr lang="en-US" altLang="zh-TW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zh-TW" altLang="en-US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156262"/>
              </p:ext>
            </p:extLst>
          </p:nvPr>
        </p:nvGraphicFramePr>
        <p:xfrm>
          <a:off x="921124" y="3340946"/>
          <a:ext cx="219599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714"/>
                <a:gridCol w="313714"/>
                <a:gridCol w="313714"/>
                <a:gridCol w="313714"/>
                <a:gridCol w="313714"/>
                <a:gridCol w="313714"/>
                <a:gridCol w="313714"/>
              </a:tblGrid>
              <a:tr h="3137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37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37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37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37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37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37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648975"/>
              </p:ext>
            </p:extLst>
          </p:nvPr>
        </p:nvGraphicFramePr>
        <p:xfrm>
          <a:off x="3994299" y="3878727"/>
          <a:ext cx="1116000" cy="1118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00"/>
                <a:gridCol w="372000"/>
                <a:gridCol w="372000"/>
              </a:tblGrid>
              <a:tr h="37499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416731" y="4115059"/>
            <a:ext cx="198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斜線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觀察器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56594" y="2537835"/>
            <a:ext cx="207620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Filter - </a:t>
            </a: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特徵觀察器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56849" y="2532767"/>
            <a:ext cx="6463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圖片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921124" y="3340946"/>
            <a:ext cx="3073175" cy="537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857103" y="3351802"/>
            <a:ext cx="3253196" cy="521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921124" y="4438224"/>
            <a:ext cx="3073175" cy="55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842225" y="4438222"/>
            <a:ext cx="3268074" cy="559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向右箭號 25"/>
          <p:cNvSpPr/>
          <p:nvPr/>
        </p:nvSpPr>
        <p:spPr>
          <a:xfrm>
            <a:off x="6515158" y="4247671"/>
            <a:ext cx="400594" cy="3811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12330"/>
              </p:ext>
            </p:extLst>
          </p:nvPr>
        </p:nvGraphicFramePr>
        <p:xfrm>
          <a:off x="7191929" y="3714376"/>
          <a:ext cx="16445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00"/>
                <a:gridCol w="328900"/>
                <a:gridCol w="328900"/>
                <a:gridCol w="328900"/>
                <a:gridCol w="328900"/>
              </a:tblGrid>
              <a:tr h="34463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jf金萱鮮摘" panose="020B0800000000000000" pitchFamily="34" charset="-120"/>
                        </a:rPr>
                        <a:t>0</a:t>
                      </a:r>
                      <a:endParaRPr lang="zh-TW" altLang="en-US" dirty="0">
                        <a:latin typeface="+mn-lt"/>
                        <a:ea typeface="jf金萱鮮摘" panose="020B0800000000000000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jf金萱鮮摘" panose="020B0800000000000000" pitchFamily="34" charset="-120"/>
                        </a:rPr>
                        <a:t>0</a:t>
                      </a:r>
                      <a:endParaRPr lang="zh-TW" altLang="en-US" dirty="0">
                        <a:latin typeface="+mn-lt"/>
                        <a:ea typeface="jf金萱鮮摘" panose="020B0800000000000000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lt"/>
                          <a:ea typeface="jf金萱鮮摘" panose="020B0800000000000000" pitchFamily="34" charset="-120"/>
                        </a:rPr>
                        <a:t>？</a:t>
                      </a:r>
                      <a:endParaRPr lang="zh-TW" altLang="en-US" dirty="0">
                        <a:latin typeface="+mn-lt"/>
                        <a:ea typeface="jf金萱鮮摘" panose="020B0800000000000000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jf金萱鮮摘" panose="020B0800000000000000" pitchFamily="34" charset="-120"/>
                          <a:ea typeface="jf金萱鮮摘" panose="020B0800000000000000" pitchFamily="34" charset="-120"/>
                        </a:rPr>
                        <a:t>？</a:t>
                      </a:r>
                      <a:endParaRPr lang="zh-TW" altLang="en-US" dirty="0">
                        <a:latin typeface="jf金萱鮮摘" panose="020B0800000000000000" pitchFamily="34" charset="-120"/>
                        <a:ea typeface="jf金萱鮮摘" panose="020B0800000000000000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jf金萱鮮摘" panose="020B0800000000000000" pitchFamily="34" charset="-120"/>
                          <a:ea typeface="jf金萱鮮摘" panose="020B0800000000000000" pitchFamily="34" charset="-120"/>
                        </a:rPr>
                        <a:t>？</a:t>
                      </a:r>
                      <a:endParaRPr lang="zh-TW" altLang="en-US" dirty="0">
                        <a:latin typeface="jf金萱鮮摘" panose="020B0800000000000000" pitchFamily="34" charset="-120"/>
                        <a:ea typeface="jf金萱鮮摘" panose="020B0800000000000000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latin typeface="jf金萱鮮摘" panose="020B0800000000000000" pitchFamily="34" charset="-120"/>
                          <a:ea typeface="jf金萱鮮摘" panose="020B0800000000000000" pitchFamily="34" charset="-120"/>
                        </a:rPr>
                        <a:t>？</a:t>
                      </a:r>
                      <a:endParaRPr lang="zh-TW" altLang="en-US" dirty="0">
                        <a:latin typeface="jf金萱鮮摘" panose="020B0800000000000000" pitchFamily="34" charset="-120"/>
                        <a:ea typeface="jf金萱鮮摘" panose="020B0800000000000000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jf金萱鮮摘" panose="020B0800000000000000" pitchFamily="34" charset="-120"/>
                          <a:ea typeface="jf金萱鮮摘" panose="020B0800000000000000" pitchFamily="34" charset="-120"/>
                        </a:rPr>
                        <a:t>？</a:t>
                      </a:r>
                      <a:endParaRPr lang="zh-TW" altLang="en-US" dirty="0">
                        <a:latin typeface="jf金萱鮮摘" panose="020B0800000000000000" pitchFamily="34" charset="-120"/>
                        <a:ea typeface="jf金萱鮮摘" panose="020B0800000000000000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latin typeface="jf金萱鮮摘" panose="020B0800000000000000" pitchFamily="34" charset="-120"/>
                          <a:ea typeface="jf金萱鮮摘" panose="020B0800000000000000" pitchFamily="34" charset="-120"/>
                        </a:rPr>
                        <a:t>？</a:t>
                      </a:r>
                      <a:endParaRPr lang="zh-TW" altLang="en-US" dirty="0">
                        <a:latin typeface="jf金萱鮮摘" panose="020B0800000000000000" pitchFamily="34" charset="-120"/>
                        <a:ea typeface="jf金萱鮮摘" panose="020B0800000000000000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jf金萱鮮摘" panose="020B0800000000000000" pitchFamily="34" charset="-120"/>
                          <a:ea typeface="jf金萱鮮摘" panose="020B0800000000000000" pitchFamily="34" charset="-120"/>
                        </a:rPr>
                        <a:t>？</a:t>
                      </a:r>
                      <a:endParaRPr lang="zh-TW" altLang="en-US" dirty="0">
                        <a:latin typeface="jf金萱鮮摘" panose="020B0800000000000000" pitchFamily="34" charset="-120"/>
                        <a:ea typeface="jf金萱鮮摘" panose="020B0800000000000000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jf金萱鮮摘" panose="020B0800000000000000" pitchFamily="34" charset="-120"/>
                          <a:ea typeface="jf金萱鮮摘" panose="020B0800000000000000" pitchFamily="34" charset="-120"/>
                        </a:rPr>
                        <a:t>？</a:t>
                      </a:r>
                      <a:endParaRPr lang="zh-TW" altLang="en-US" dirty="0">
                        <a:latin typeface="jf金萱鮮摘" panose="020B0800000000000000" pitchFamily="34" charset="-120"/>
                        <a:ea typeface="jf金萱鮮摘" panose="020B0800000000000000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latin typeface="jf金萱鮮摘" panose="020B0800000000000000" pitchFamily="34" charset="-120"/>
                          <a:ea typeface="jf金萱鮮摘" panose="020B0800000000000000" pitchFamily="34" charset="-120"/>
                        </a:rPr>
                        <a:t>？</a:t>
                      </a:r>
                      <a:endParaRPr lang="zh-TW" altLang="en-US" dirty="0">
                        <a:latin typeface="jf金萱鮮摘" panose="020B0800000000000000" pitchFamily="34" charset="-120"/>
                        <a:ea typeface="jf金萱鮮摘" panose="020B0800000000000000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latin typeface="jf金萱鮮摘" panose="020B0800000000000000" pitchFamily="34" charset="-120"/>
                          <a:ea typeface="jf金萱鮮摘" panose="020B0800000000000000" pitchFamily="34" charset="-120"/>
                        </a:rPr>
                        <a:t>？</a:t>
                      </a:r>
                      <a:endParaRPr lang="zh-TW" altLang="en-US" dirty="0">
                        <a:latin typeface="jf金萱鮮摘" panose="020B0800000000000000" pitchFamily="34" charset="-120"/>
                        <a:ea typeface="jf金萱鮮摘" panose="020B0800000000000000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latin typeface="jf金萱鮮摘" panose="020B0800000000000000" pitchFamily="34" charset="-120"/>
                          <a:ea typeface="jf金萱鮮摘" panose="020B0800000000000000" pitchFamily="34" charset="-120"/>
                        </a:rPr>
                        <a:t>？</a:t>
                      </a:r>
                      <a:endParaRPr lang="zh-TW" altLang="en-US" dirty="0">
                        <a:latin typeface="jf金萱鮮摘" panose="020B0800000000000000" pitchFamily="34" charset="-120"/>
                        <a:ea typeface="jf金萱鮮摘" panose="020B0800000000000000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latin typeface="jf金萱鮮摘" panose="020B0800000000000000" pitchFamily="34" charset="-120"/>
                          <a:ea typeface="jf金萱鮮摘" panose="020B0800000000000000" pitchFamily="34" charset="-120"/>
                        </a:rPr>
                        <a:t>？</a:t>
                      </a:r>
                      <a:endParaRPr lang="zh-TW" altLang="en-US" dirty="0">
                        <a:latin typeface="jf金萱鮮摘" panose="020B0800000000000000" pitchFamily="34" charset="-120"/>
                        <a:ea typeface="jf金萱鮮摘" panose="020B0800000000000000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jf金萱鮮摘" panose="020B0800000000000000" pitchFamily="34" charset="-120"/>
                          <a:ea typeface="jf金萱鮮摘" panose="020B0800000000000000" pitchFamily="34" charset="-120"/>
                        </a:rPr>
                        <a:t>？</a:t>
                      </a:r>
                      <a:endParaRPr lang="zh-TW" altLang="en-US" dirty="0">
                        <a:latin typeface="jf金萱鮮摘" panose="020B0800000000000000" pitchFamily="34" charset="-120"/>
                        <a:ea typeface="jf金萱鮮摘" panose="020B0800000000000000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latin typeface="jf金萱鮮摘" panose="020B0800000000000000" pitchFamily="34" charset="-120"/>
                          <a:ea typeface="jf金萱鮮摘" panose="020B0800000000000000" pitchFamily="34" charset="-120"/>
                        </a:rPr>
                        <a:t>？</a:t>
                      </a:r>
                      <a:endParaRPr lang="zh-TW" altLang="en-US" dirty="0">
                        <a:latin typeface="jf金萱鮮摘" panose="020B0800000000000000" pitchFamily="34" charset="-120"/>
                        <a:ea typeface="jf金萱鮮摘" panose="020B0800000000000000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latin typeface="jf金萱鮮摘" panose="020B0800000000000000" pitchFamily="34" charset="-120"/>
                          <a:ea typeface="jf金萱鮮摘" panose="020B0800000000000000" pitchFamily="34" charset="-120"/>
                        </a:rPr>
                        <a:t>？</a:t>
                      </a:r>
                      <a:endParaRPr lang="zh-TW" altLang="en-US" dirty="0">
                        <a:latin typeface="jf金萱鮮摘" panose="020B0800000000000000" pitchFamily="34" charset="-120"/>
                        <a:ea typeface="jf金萱鮮摘" panose="020B0800000000000000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latin typeface="jf金萱鮮摘" panose="020B0800000000000000" pitchFamily="34" charset="-120"/>
                          <a:ea typeface="jf金萱鮮摘" panose="020B0800000000000000" pitchFamily="34" charset="-120"/>
                        </a:rPr>
                        <a:t>？</a:t>
                      </a:r>
                      <a:endParaRPr lang="zh-TW" altLang="en-US" dirty="0">
                        <a:latin typeface="jf金萱鮮摘" panose="020B0800000000000000" pitchFamily="34" charset="-120"/>
                        <a:ea typeface="jf金萱鮮摘" panose="020B0800000000000000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latin typeface="jf金萱鮮摘" panose="020B0800000000000000" pitchFamily="34" charset="-120"/>
                          <a:ea typeface="jf金萱鮮摘" panose="020B0800000000000000" pitchFamily="34" charset="-120"/>
                        </a:rPr>
                        <a:t>？</a:t>
                      </a:r>
                      <a:endParaRPr lang="zh-TW" altLang="en-US" dirty="0">
                        <a:latin typeface="jf金萱鮮摘" panose="020B0800000000000000" pitchFamily="34" charset="-120"/>
                        <a:ea typeface="jf金萱鮮摘" panose="020B0800000000000000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jf金萱鮮摘" panose="020B0800000000000000" pitchFamily="34" charset="-120"/>
                          <a:ea typeface="jf金萱鮮摘" panose="020B0800000000000000" pitchFamily="34" charset="-120"/>
                        </a:rPr>
                        <a:t>？</a:t>
                      </a:r>
                      <a:endParaRPr lang="zh-TW" altLang="en-US" dirty="0">
                        <a:latin typeface="jf金萱鮮摘" panose="020B0800000000000000" pitchFamily="34" charset="-120"/>
                        <a:ea typeface="jf金萱鮮摘" panose="020B0800000000000000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latin typeface="jf金萱鮮摘" panose="020B0800000000000000" pitchFamily="34" charset="-120"/>
                          <a:ea typeface="jf金萱鮮摘" panose="020B0800000000000000" pitchFamily="34" charset="-120"/>
                        </a:rPr>
                        <a:t>？</a:t>
                      </a:r>
                      <a:endParaRPr lang="zh-TW" altLang="en-US" dirty="0">
                        <a:latin typeface="jf金萱鮮摘" panose="020B0800000000000000" pitchFamily="34" charset="-120"/>
                        <a:ea typeface="jf金萱鮮摘" panose="020B0800000000000000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latin typeface="jf金萱鮮摘" panose="020B0800000000000000" pitchFamily="34" charset="-120"/>
                          <a:ea typeface="jf金萱鮮摘" panose="020B0800000000000000" pitchFamily="34" charset="-120"/>
                        </a:rPr>
                        <a:t>？</a:t>
                      </a:r>
                      <a:endParaRPr lang="zh-TW" altLang="en-US" dirty="0">
                        <a:latin typeface="jf金萱鮮摘" panose="020B0800000000000000" pitchFamily="34" charset="-120"/>
                        <a:ea typeface="jf金萱鮮摘" panose="020B0800000000000000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latin typeface="jf金萱鮮摘" panose="020B0800000000000000" pitchFamily="34" charset="-120"/>
                          <a:ea typeface="jf金萱鮮摘" panose="020B0800000000000000" pitchFamily="34" charset="-120"/>
                        </a:rPr>
                        <a:t>？</a:t>
                      </a:r>
                      <a:endParaRPr lang="zh-TW" altLang="en-US" dirty="0">
                        <a:latin typeface="jf金萱鮮摘" panose="020B0800000000000000" pitchFamily="34" charset="-120"/>
                        <a:ea typeface="jf金萱鮮摘" panose="020B0800000000000000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latin typeface="jf金萱鮮摘" panose="020B0800000000000000" pitchFamily="34" charset="-120"/>
                          <a:ea typeface="jf金萱鮮摘" panose="020B0800000000000000" pitchFamily="34" charset="-120"/>
                        </a:rPr>
                        <a:t>？</a:t>
                      </a:r>
                      <a:endParaRPr lang="zh-TW" altLang="en-US" dirty="0">
                        <a:latin typeface="jf金萱鮮摘" panose="020B0800000000000000" pitchFamily="34" charset="-120"/>
                        <a:ea typeface="jf金萱鮮摘" panose="020B0800000000000000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jf金萱鮮摘" panose="020B0800000000000000" pitchFamily="34" charset="-120"/>
                          <a:ea typeface="jf金萱鮮摘" panose="020B0800000000000000" pitchFamily="34" charset="-120"/>
                        </a:rPr>
                        <a:t>？</a:t>
                      </a:r>
                      <a:endParaRPr lang="zh-TW" altLang="en-US" dirty="0">
                        <a:latin typeface="jf金萱鮮摘" panose="020B0800000000000000" pitchFamily="34" charset="-120"/>
                        <a:ea typeface="jf金萱鮮摘" panose="020B0800000000000000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1428256" y="6099372"/>
            <a:ext cx="11817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Stride = 1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266218" y="2529248"/>
            <a:ext cx="14959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Feature map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62339" y="1859137"/>
            <a:ext cx="754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Zero Padding :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圖片邊緣加入一層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0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，可幫助</a:t>
            </a: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保留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邊界訊息     </a:t>
            </a:r>
            <a:r>
              <a:rPr lang="zh-TW" altLang="en-US" u="sng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看好看滿</a:t>
            </a:r>
            <a:endParaRPr lang="en-US" altLang="zh-TW" u="sng" dirty="0" smtClean="0">
              <a:solidFill>
                <a:srgbClr val="C0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880705" y="742984"/>
            <a:ext cx="2194560" cy="392283"/>
            <a:chOff x="4519204" y="1726656"/>
            <a:chExt cx="2194560" cy="392283"/>
          </a:xfrm>
        </p:grpSpPr>
        <p:sp>
          <p:nvSpPr>
            <p:cNvPr id="30" name="矩形 29"/>
            <p:cNvSpPr/>
            <p:nvPr/>
          </p:nvSpPr>
          <p:spPr>
            <a:xfrm>
              <a:off x="4519204" y="1753179"/>
              <a:ext cx="2194560" cy="3657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4614999" y="1726656"/>
              <a:ext cx="2002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Convolution  </a:t>
              </a:r>
              <a:endParaRPr lang="en-US" altLang="zh-TW" dirty="0"/>
            </a:p>
          </p:txBody>
        </p:sp>
      </p:grpSp>
    </p:spTree>
    <p:extLst>
      <p:ext uri="{BB962C8B-B14F-4D97-AF65-F5344CB8AC3E}">
        <p14:creationId xmlns:p14="http://schemas.microsoft.com/office/powerpoint/2010/main" val="158674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                        </a:t>
            </a:r>
            <a:endParaRPr lang="en-US" altLang="zh-TW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                                </a:t>
            </a: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                                               </a:t>
            </a:r>
            <a:endParaRPr lang="en-US" altLang="zh-TW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zh-TW" altLang="en-US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880705" y="742984"/>
            <a:ext cx="2194560" cy="392283"/>
            <a:chOff x="4519204" y="1726656"/>
            <a:chExt cx="2194560" cy="392283"/>
          </a:xfrm>
        </p:grpSpPr>
        <p:sp>
          <p:nvSpPr>
            <p:cNvPr id="4" name="矩形 3"/>
            <p:cNvSpPr/>
            <p:nvPr/>
          </p:nvSpPr>
          <p:spPr>
            <a:xfrm>
              <a:off x="4519204" y="1753179"/>
              <a:ext cx="2194560" cy="3657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614999" y="1726656"/>
              <a:ext cx="2002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Convolution  </a:t>
              </a:r>
              <a:endParaRPr lang="en-US" altLang="zh-TW" dirty="0"/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28136"/>
              </p:ext>
            </p:extLst>
          </p:nvPr>
        </p:nvGraphicFramePr>
        <p:xfrm>
          <a:off x="921124" y="3340946"/>
          <a:ext cx="2196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200"/>
                <a:gridCol w="439200"/>
                <a:gridCol w="439200"/>
                <a:gridCol w="439200"/>
                <a:gridCol w="439200"/>
              </a:tblGrid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083018"/>
              </p:ext>
            </p:extLst>
          </p:nvPr>
        </p:nvGraphicFramePr>
        <p:xfrm>
          <a:off x="3956594" y="3064497"/>
          <a:ext cx="1116000" cy="110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00"/>
                <a:gridCol w="372000"/>
                <a:gridCol w="372000"/>
              </a:tblGrid>
              <a:tr h="35784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331067" y="3293304"/>
            <a:ext cx="198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斜線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觀察器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56594" y="2459466"/>
            <a:ext cx="207620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Filter - </a:t>
            </a: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特徵觀察器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56849" y="2480513"/>
            <a:ext cx="6463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圖片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6" name="向右箭號 25"/>
          <p:cNvSpPr/>
          <p:nvPr/>
        </p:nvSpPr>
        <p:spPr>
          <a:xfrm>
            <a:off x="6515158" y="4247671"/>
            <a:ext cx="400594" cy="3811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991699" y="3229015"/>
            <a:ext cx="166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圖形的左下</a:t>
            </a: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方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有一條直線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73076" y="2459466"/>
            <a:ext cx="14959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Feature map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77189"/>
              </p:ext>
            </p:extLst>
          </p:nvPr>
        </p:nvGraphicFramePr>
        <p:xfrm>
          <a:off x="3960800" y="4279319"/>
          <a:ext cx="1116000" cy="1118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00"/>
                <a:gridCol w="372000"/>
                <a:gridCol w="372000"/>
              </a:tblGrid>
              <a:tr h="37499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5330818" y="4445265"/>
            <a:ext cx="198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橫線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觀察器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12156"/>
              </p:ext>
            </p:extLst>
          </p:nvPr>
        </p:nvGraphicFramePr>
        <p:xfrm>
          <a:off x="3956594" y="5506707"/>
          <a:ext cx="1116000" cy="1118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00"/>
                <a:gridCol w="372000"/>
                <a:gridCol w="372000"/>
              </a:tblGrid>
              <a:tr h="37499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5297156" y="5723700"/>
            <a:ext cx="198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斑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馬線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觀察器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905645" y="1961326"/>
            <a:ext cx="233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可以有很多個</a:t>
            </a:r>
            <a:r>
              <a:rPr lang="en-US" altLang="zh-TW" dirty="0" smtClean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filter</a:t>
            </a:r>
            <a:endParaRPr lang="zh-TW" altLang="en-US" dirty="0">
              <a:solidFill>
                <a:srgbClr val="FF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830181"/>
              </p:ext>
            </p:extLst>
          </p:nvPr>
        </p:nvGraphicFramePr>
        <p:xfrm>
          <a:off x="7448643" y="4211662"/>
          <a:ext cx="1116000" cy="1118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00"/>
                <a:gridCol w="372000"/>
                <a:gridCol w="372000"/>
              </a:tblGrid>
              <a:tr h="37499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051773"/>
              </p:ext>
            </p:extLst>
          </p:nvPr>
        </p:nvGraphicFramePr>
        <p:xfrm>
          <a:off x="7435341" y="5437358"/>
          <a:ext cx="1116000" cy="1118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00"/>
                <a:gridCol w="372000"/>
                <a:gridCol w="372000"/>
              </a:tblGrid>
              <a:tr h="37499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 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8985142" y="4464350"/>
            <a:ext cx="166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圖形的左上方有一條橫線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9012761" y="5706980"/>
            <a:ext cx="166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圖形的右上方有斑馬線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215879" y="1978067"/>
            <a:ext cx="300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產生出很多張</a:t>
            </a:r>
            <a:r>
              <a:rPr lang="en-US" altLang="zh-TW" dirty="0" smtClean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Feature map</a:t>
            </a:r>
            <a:endParaRPr lang="zh-TW" altLang="en-US" dirty="0">
              <a:solidFill>
                <a:srgbClr val="FF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776717"/>
              </p:ext>
            </p:extLst>
          </p:nvPr>
        </p:nvGraphicFramePr>
        <p:xfrm>
          <a:off x="7447252" y="2999157"/>
          <a:ext cx="1116000" cy="1118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00"/>
                <a:gridCol w="372000"/>
                <a:gridCol w="372000"/>
              </a:tblGrid>
              <a:tr h="37499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7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922564" y="2223443"/>
            <a:ext cx="2194560" cy="392283"/>
            <a:chOff x="4519204" y="1726656"/>
            <a:chExt cx="2194560" cy="392283"/>
          </a:xfrm>
        </p:grpSpPr>
        <p:sp>
          <p:nvSpPr>
            <p:cNvPr id="5" name="矩形 4"/>
            <p:cNvSpPr/>
            <p:nvPr/>
          </p:nvSpPr>
          <p:spPr>
            <a:xfrm>
              <a:off x="4519204" y="1753179"/>
              <a:ext cx="2194560" cy="3657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614999" y="1726656"/>
              <a:ext cx="2002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Convolution 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L1 </a:t>
              </a:r>
              <a:endParaRPr lang="en-US" altLang="zh-TW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922564" y="3635059"/>
            <a:ext cx="2194560" cy="392283"/>
            <a:chOff x="4519204" y="1726656"/>
            <a:chExt cx="2194560" cy="392283"/>
          </a:xfrm>
        </p:grpSpPr>
        <p:sp>
          <p:nvSpPr>
            <p:cNvPr id="8" name="矩形 7"/>
            <p:cNvSpPr/>
            <p:nvPr/>
          </p:nvSpPr>
          <p:spPr>
            <a:xfrm>
              <a:off x="4519204" y="1753179"/>
              <a:ext cx="2194560" cy="3657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614999" y="1726656"/>
              <a:ext cx="2002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Convolution  L2  </a:t>
              </a:r>
              <a:endParaRPr lang="en-US" altLang="zh-TW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922564" y="4988065"/>
            <a:ext cx="2194560" cy="392283"/>
            <a:chOff x="4519204" y="1726656"/>
            <a:chExt cx="2194560" cy="392283"/>
          </a:xfrm>
        </p:grpSpPr>
        <p:sp>
          <p:nvSpPr>
            <p:cNvPr id="11" name="矩形 10"/>
            <p:cNvSpPr/>
            <p:nvPr/>
          </p:nvSpPr>
          <p:spPr>
            <a:xfrm>
              <a:off x="4519204" y="1753179"/>
              <a:ext cx="2194560" cy="3657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614999" y="1726656"/>
              <a:ext cx="2002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Convolution  L3  </a:t>
              </a:r>
              <a:endParaRPr lang="en-US" altLang="zh-TW" dirty="0"/>
            </a:p>
          </p:txBody>
        </p:sp>
      </p:grpSp>
      <p:sp>
        <p:nvSpPr>
          <p:cNvPr id="13" name="向下箭號 12"/>
          <p:cNvSpPr/>
          <p:nvPr/>
        </p:nvSpPr>
        <p:spPr>
          <a:xfrm>
            <a:off x="1680754" y="2839000"/>
            <a:ext cx="444137" cy="4093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>
            <a:off x="1680754" y="4350187"/>
            <a:ext cx="444137" cy="4093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3863884" y="1822847"/>
            <a:ext cx="2830286" cy="120733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3868235" y="3307655"/>
            <a:ext cx="2830286" cy="120733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3863884" y="4824231"/>
            <a:ext cx="2830286" cy="120733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202158" y="2103350"/>
            <a:ext cx="215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直線、橫線、斜線、斑馬線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.......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02158" y="3588158"/>
            <a:ext cx="215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三</a:t>
            </a: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角形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、正方形、菱形、圓形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.......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02158" y="5137925"/>
            <a:ext cx="215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蹼、鳥嘴、眼睛、嘴巴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……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4" name="向下箭號 23"/>
          <p:cNvSpPr/>
          <p:nvPr/>
        </p:nvSpPr>
        <p:spPr>
          <a:xfrm>
            <a:off x="7054750" y="2497948"/>
            <a:ext cx="490676" cy="296314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7634804" y="3043651"/>
            <a:ext cx="3146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第二層的</a:t>
            </a:r>
            <a:r>
              <a:rPr lang="en-US" altLang="zh-TW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Convolution</a:t>
            </a:r>
            <a:r>
              <a:rPr lang="zh-TW" altLang="en-US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能利用第一層</a:t>
            </a:r>
            <a:r>
              <a:rPr lang="en-US" altLang="zh-TW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Convolution</a:t>
            </a:r>
            <a:r>
              <a:rPr lang="zh-TW" altLang="en-US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的特徵結果組合出更複雜的特徵進行</a:t>
            </a:r>
            <a:r>
              <a:rPr lang="en-US" altLang="zh-TW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filter</a:t>
            </a:r>
            <a:r>
              <a:rPr lang="zh-TW" altLang="en-US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。</a:t>
            </a:r>
            <a:r>
              <a:rPr lang="zh-TW" altLang="en-US" dirty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換句話說，</a:t>
            </a:r>
            <a:r>
              <a:rPr lang="zh-TW" altLang="en-US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越</a:t>
            </a:r>
            <a:r>
              <a:rPr lang="zh-TW" altLang="en-US" dirty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高層的</a:t>
            </a:r>
            <a:r>
              <a:rPr lang="en-US" altLang="zh-TW" dirty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Convolution</a:t>
            </a:r>
            <a:r>
              <a:rPr lang="zh-TW" altLang="en-US" dirty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，</a:t>
            </a:r>
            <a:r>
              <a:rPr lang="en-US" altLang="zh-TW" dirty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 </a:t>
            </a:r>
            <a:r>
              <a:rPr lang="zh-TW" altLang="en-US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能夠觀察出</a:t>
            </a:r>
            <a:r>
              <a:rPr lang="zh-TW" altLang="en-US" dirty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越細微的特徵。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871996" y="742984"/>
            <a:ext cx="2194560" cy="392283"/>
            <a:chOff x="4519204" y="1726656"/>
            <a:chExt cx="2194560" cy="392283"/>
          </a:xfrm>
        </p:grpSpPr>
        <p:sp>
          <p:nvSpPr>
            <p:cNvPr id="27" name="矩形 26"/>
            <p:cNvSpPr/>
            <p:nvPr/>
          </p:nvSpPr>
          <p:spPr>
            <a:xfrm>
              <a:off x="4519204" y="1753179"/>
              <a:ext cx="2194560" cy="3657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4614999" y="1726656"/>
              <a:ext cx="2002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Convolution  </a:t>
              </a:r>
              <a:endParaRPr lang="en-US" altLang="zh-TW" dirty="0"/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6991206" y="2061148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簡單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991205" y="5596027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複雜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90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05" y="2068547"/>
            <a:ext cx="8437720" cy="375938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880705" y="742984"/>
            <a:ext cx="2194560" cy="392283"/>
            <a:chOff x="4519204" y="1726656"/>
            <a:chExt cx="2194560" cy="392283"/>
          </a:xfrm>
        </p:grpSpPr>
        <p:sp>
          <p:nvSpPr>
            <p:cNvPr id="7" name="矩形 6"/>
            <p:cNvSpPr/>
            <p:nvPr/>
          </p:nvSpPr>
          <p:spPr>
            <a:xfrm>
              <a:off x="4519204" y="1753179"/>
              <a:ext cx="2194560" cy="3657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614999" y="1726656"/>
              <a:ext cx="2002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Convolution  </a:t>
              </a:r>
              <a:endParaRPr lang="en-US" altLang="zh-TW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44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7477" y="721980"/>
            <a:ext cx="11197046" cy="1325563"/>
          </a:xfrm>
        </p:spPr>
        <p:txBody>
          <a:bodyPr>
            <a:normAutofit fontScale="90000"/>
          </a:bodyPr>
          <a:lstStyle/>
          <a:p>
            <a:r>
              <a:rPr lang="zh-TW" altLang="en-US" u="sng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為什麼要局部觀察，一格一格觀察不是更詳細嗎？</a:t>
            </a:r>
            <a:r>
              <a:rPr lang="en-US" altLang="zh-TW" u="sng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/>
            </a:r>
            <a:br>
              <a:rPr lang="en-US" altLang="zh-TW" u="sng" dirty="0">
                <a:latin typeface="jf金萱鮮摘" panose="020B0800000000000000" pitchFamily="34" charset="-120"/>
                <a:ea typeface="jf金萱鮮摘" panose="020B0800000000000000" pitchFamily="34" charset="-120"/>
              </a:rPr>
            </a:b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07" y="3376069"/>
            <a:ext cx="2351536" cy="16487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376782" y="4001294"/>
            <a:ext cx="63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887830" y="5159784"/>
            <a:ext cx="63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02798" y="2549798"/>
            <a:ext cx="453693" cy="3257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094237" y="2725783"/>
            <a:ext cx="322217" cy="313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094236" y="3219315"/>
            <a:ext cx="322217" cy="313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076817" y="5293982"/>
            <a:ext cx="322217" cy="313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903272" y="58082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732990" y="2979641"/>
            <a:ext cx="2940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光是</a:t>
            </a:r>
            <a:r>
              <a:rPr lang="zh-TW" altLang="en-US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一張圖片的第一層，就有</a:t>
            </a:r>
            <a:r>
              <a:rPr lang="en-US" altLang="zh-TW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100*100*1000 </a:t>
            </a:r>
            <a:r>
              <a:rPr lang="zh-TW" altLang="en-US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＝ </a:t>
            </a:r>
            <a:r>
              <a:rPr lang="en-US" altLang="zh-TW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10^7</a:t>
            </a:r>
            <a:r>
              <a:rPr lang="zh-TW" altLang="en-US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個參數要訓練</a:t>
            </a:r>
            <a:endParaRPr lang="zh-TW" altLang="en-US" dirty="0">
              <a:solidFill>
                <a:srgbClr val="C0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32989" y="4305484"/>
            <a:ext cx="306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如果是彩色圖片，還要乘</a:t>
            </a:r>
            <a:r>
              <a:rPr lang="en-US" altLang="zh-TW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3</a:t>
            </a:r>
            <a:r>
              <a:rPr lang="zh-TW" altLang="en-US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，等於有 </a:t>
            </a:r>
            <a:r>
              <a:rPr lang="en-US" altLang="zh-TW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3*10^7</a:t>
            </a:r>
            <a:r>
              <a:rPr lang="zh-TW" altLang="en-US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個參數要訓練</a:t>
            </a:r>
            <a:endParaRPr lang="zh-TW" altLang="en-US" dirty="0">
              <a:solidFill>
                <a:srgbClr val="C0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911445" y="3944078"/>
            <a:ext cx="615553" cy="10885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28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……</a:t>
            </a:r>
            <a:endParaRPr lang="zh-TW" altLang="en-US" sz="28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323791" y="377046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拳頭硬硬的！</a:t>
            </a:r>
            <a:endParaRPr lang="zh-TW" altLang="en-US" sz="24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92" y="3414646"/>
            <a:ext cx="2306073" cy="1586975"/>
          </a:xfrm>
          <a:prstGeom prst="rect">
            <a:avLst/>
          </a:prstGeom>
        </p:spPr>
      </p:pic>
      <p:cxnSp>
        <p:nvCxnSpPr>
          <p:cNvPr id="17" name="直線接點 16"/>
          <p:cNvCxnSpPr>
            <a:endCxn id="8" idx="2"/>
          </p:cNvCxnSpPr>
          <p:nvPr/>
        </p:nvCxnSpPr>
        <p:spPr>
          <a:xfrm flipV="1">
            <a:off x="1046392" y="2882537"/>
            <a:ext cx="3047845" cy="5587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9" idx="2"/>
          </p:cNvCxnSpPr>
          <p:nvPr/>
        </p:nvCxnSpPr>
        <p:spPr>
          <a:xfrm flipV="1">
            <a:off x="1076873" y="3376069"/>
            <a:ext cx="3017363" cy="744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1092110" y="3459066"/>
            <a:ext cx="2997891" cy="20156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09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局部觀察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74153" y="3063100"/>
            <a:ext cx="316356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圖片中相鄰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Pixel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的關連性高，距離越遠的關聯性越低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951413" y="3061183"/>
            <a:ext cx="3121602" cy="2188709"/>
            <a:chOff x="4535199" y="3552824"/>
            <a:chExt cx="3121602" cy="218870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5199" y="3552824"/>
              <a:ext cx="3121602" cy="21887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7" name="直線單箭頭接點 6"/>
            <p:cNvCxnSpPr/>
            <p:nvPr/>
          </p:nvCxnSpPr>
          <p:spPr>
            <a:xfrm flipV="1">
              <a:off x="5974080" y="4348162"/>
              <a:ext cx="352774" cy="21193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V="1">
              <a:off x="4619974" y="3703728"/>
              <a:ext cx="2464525" cy="1062445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0" name="文字方塊 19"/>
          <p:cNvSpPr txBox="1"/>
          <p:nvPr/>
        </p:nvSpPr>
        <p:spPr>
          <a:xfrm>
            <a:off x="8438852" y="3061183"/>
            <a:ext cx="227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局部觀察並不會損失太多關聯性高的資訊</a:t>
            </a:r>
            <a:endParaRPr lang="zh-TW" altLang="en-US" dirty="0">
              <a:solidFill>
                <a:srgbClr val="C0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674153" y="4556620"/>
            <a:ext cx="316356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有些局部特徵比圖片小很多，不必觀察整張圖片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438851" y="4593194"/>
            <a:ext cx="227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見微知著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50" y="3071086"/>
            <a:ext cx="3097865" cy="2178805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1976846" y="3839190"/>
            <a:ext cx="174171" cy="21193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1889760" y="3115446"/>
            <a:ext cx="1767840" cy="20360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8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Parameter Sharing </a:t>
            </a:r>
            <a:r>
              <a:rPr lang="zh-TW" altLang="en-US" b="1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（參數共享）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u="sng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Filter</a:t>
            </a:r>
            <a:r>
              <a:rPr lang="zh-TW" altLang="en-US" sz="2400" u="sng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用</a:t>
            </a:r>
            <a:r>
              <a:rPr lang="zh-TW" altLang="en-US" sz="2400" u="sng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同一</a:t>
            </a:r>
            <a:r>
              <a:rPr lang="zh-TW" altLang="en-US" sz="2400" u="sng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個權重去</a:t>
            </a:r>
            <a:r>
              <a:rPr lang="zh-TW" altLang="en-US" sz="2400" u="sng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掃描圖片中的不同</a:t>
            </a:r>
            <a:r>
              <a:rPr lang="zh-TW" altLang="en-US" sz="2400" u="sng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區域，能</a:t>
            </a:r>
            <a:r>
              <a:rPr lang="zh-TW" altLang="en-US" sz="2400" u="sng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有效的</a:t>
            </a:r>
            <a:r>
              <a:rPr lang="zh-TW" altLang="en-US" sz="2400" u="sng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減少參數數量</a:t>
            </a:r>
            <a:endParaRPr lang="zh-TW" altLang="en-US" sz="2400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                                </a:t>
            </a: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                                               </a:t>
            </a:r>
            <a:endParaRPr lang="en-US" altLang="zh-TW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zh-TW" altLang="en-US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602858"/>
              </p:ext>
            </p:extLst>
          </p:nvPr>
        </p:nvGraphicFramePr>
        <p:xfrm>
          <a:off x="921124" y="3340946"/>
          <a:ext cx="2196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200"/>
                <a:gridCol w="439200"/>
                <a:gridCol w="439200"/>
                <a:gridCol w="439200"/>
                <a:gridCol w="439200"/>
              </a:tblGrid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455249"/>
              </p:ext>
            </p:extLst>
          </p:nvPr>
        </p:nvGraphicFramePr>
        <p:xfrm>
          <a:off x="3959463" y="3878727"/>
          <a:ext cx="1116000" cy="1118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00"/>
                <a:gridCol w="372000"/>
                <a:gridCol w="372000"/>
              </a:tblGrid>
              <a:tr h="37499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416731" y="4115059"/>
            <a:ext cx="198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斜線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觀察器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56594" y="2537835"/>
            <a:ext cx="207620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Filter - </a:t>
            </a: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特徵觀察器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56849" y="2532767"/>
            <a:ext cx="6463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圖片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921124" y="3340946"/>
            <a:ext cx="3073175" cy="537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203180" y="3340946"/>
            <a:ext cx="2907119" cy="537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921124" y="4438224"/>
            <a:ext cx="3073175" cy="55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203180" y="4438224"/>
            <a:ext cx="2907119" cy="55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向右箭號 25"/>
          <p:cNvSpPr/>
          <p:nvPr/>
        </p:nvSpPr>
        <p:spPr>
          <a:xfrm>
            <a:off x="6515158" y="4247671"/>
            <a:ext cx="400594" cy="3811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254173"/>
              </p:ext>
            </p:extLst>
          </p:nvPr>
        </p:nvGraphicFramePr>
        <p:xfrm>
          <a:off x="7273076" y="3878724"/>
          <a:ext cx="1116000" cy="1118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00"/>
                <a:gridCol w="372000"/>
                <a:gridCol w="372000"/>
              </a:tblGrid>
              <a:tr h="37499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1350107" y="5574699"/>
            <a:ext cx="11817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Stride = 1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38256" y="2514816"/>
            <a:ext cx="14959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Feature map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288423" y="3097332"/>
            <a:ext cx="16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局部觀察</a:t>
            </a:r>
            <a:endParaRPr lang="zh-TW" altLang="en-US" dirty="0">
              <a:solidFill>
                <a:srgbClr val="FF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68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0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Parameter </a:t>
            </a:r>
            <a:r>
              <a:rPr lang="en-US" altLang="zh-TW" b="1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Sharing </a:t>
            </a:r>
            <a:r>
              <a:rPr lang="zh-TW" altLang="en-US" b="1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（參數共享）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u="sng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為什麼使用參數共享是個好主意？         </a:t>
            </a:r>
            <a:endParaRPr lang="zh-TW" altLang="en-US" sz="2400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455088" y="2877677"/>
            <a:ext cx="271707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特徵的絕對位置不重要，重要的是特徵有沒有出現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527247" y="3798889"/>
            <a:ext cx="291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sng" dirty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牛牽到北京還是牛</a:t>
            </a:r>
            <a:endParaRPr lang="en-US" altLang="zh-TW" u="sng" dirty="0">
              <a:solidFill>
                <a:srgbClr val="C0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463797" y="4288458"/>
            <a:ext cx="271707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有些特徵會重複出現在圖片中不同位置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2850"/>
            <a:ext cx="5164601" cy="25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5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壓縮圖片的長寬        減少後續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layer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的參數數量，防止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overfitting</a:t>
            </a:r>
          </a:p>
          <a:p>
            <a:pPr marL="0" indent="0">
              <a:buNone/>
            </a:pP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   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8200" y="711786"/>
            <a:ext cx="2194560" cy="373905"/>
            <a:chOff x="838200" y="1825625"/>
            <a:chExt cx="2194560" cy="373905"/>
          </a:xfrm>
        </p:grpSpPr>
        <p:sp>
          <p:nvSpPr>
            <p:cNvPr id="6" name="矩形 5"/>
            <p:cNvSpPr/>
            <p:nvPr/>
          </p:nvSpPr>
          <p:spPr>
            <a:xfrm>
              <a:off x="838200" y="1833770"/>
              <a:ext cx="219456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933993" y="1825625"/>
              <a:ext cx="2002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Pooling  </a:t>
              </a:r>
              <a:endParaRPr lang="en-US" altLang="zh-TW" dirty="0"/>
            </a:p>
          </p:txBody>
        </p:sp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050" y="2526496"/>
            <a:ext cx="3437710" cy="262818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172887" y="3683725"/>
            <a:ext cx="2290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藉由</a:t>
            </a:r>
            <a:r>
              <a: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subsampling</a:t>
            </a: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的方式減少圖片的大小</a:t>
            </a:r>
          </a:p>
          <a:p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>
            <a:off x="3640183" y="1889761"/>
            <a:ext cx="330926" cy="2699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7924800" y="3445023"/>
            <a:ext cx="2011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Max-Pooling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924800" y="4328556"/>
            <a:ext cx="2011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Mean-Pooling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2" idx="3"/>
            <a:endCxn id="14" idx="1"/>
          </p:cNvCxnSpPr>
          <p:nvPr/>
        </p:nvCxnSpPr>
        <p:spPr>
          <a:xfrm flipV="1">
            <a:off x="7463241" y="3629689"/>
            <a:ext cx="461559" cy="5157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2" idx="3"/>
            <a:endCxn id="15" idx="1"/>
          </p:cNvCxnSpPr>
          <p:nvPr/>
        </p:nvCxnSpPr>
        <p:spPr>
          <a:xfrm>
            <a:off x="7463241" y="4145390"/>
            <a:ext cx="461559" cy="3678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933993" y="5747657"/>
            <a:ext cx="5658396" cy="42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81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Max-Pooling     </a:t>
            </a:r>
            <a:r>
              <a:rPr lang="en-US" altLang="zh-TW" dirty="0" smtClean="0"/>
              <a:t>                                            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Mean-Pooling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 fontAlgn="t">
              <a:buNone/>
            </a:pPr>
            <a:endParaRPr lang="zh-TW" altLang="zh-TW" dirty="0"/>
          </a:p>
          <a:p>
            <a:pPr marL="0" indent="0" fontAlgn="t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                       </a:t>
            </a:r>
            <a:endParaRPr lang="en-US" altLang="zh-TW" dirty="0"/>
          </a:p>
        </p:txBody>
      </p:sp>
      <p:grpSp>
        <p:nvGrpSpPr>
          <p:cNvPr id="8" name="群組 7"/>
          <p:cNvGrpSpPr/>
          <p:nvPr/>
        </p:nvGrpSpPr>
        <p:grpSpPr>
          <a:xfrm>
            <a:off x="838200" y="711786"/>
            <a:ext cx="2194560" cy="373905"/>
            <a:chOff x="838200" y="1825625"/>
            <a:chExt cx="2194560" cy="373905"/>
          </a:xfrm>
        </p:grpSpPr>
        <p:sp>
          <p:nvSpPr>
            <p:cNvPr id="6" name="矩形 5"/>
            <p:cNvSpPr/>
            <p:nvPr/>
          </p:nvSpPr>
          <p:spPr>
            <a:xfrm>
              <a:off x="838200" y="1833770"/>
              <a:ext cx="219456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933993" y="1825625"/>
              <a:ext cx="2002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Pooling  </a:t>
              </a:r>
              <a:endParaRPr lang="en-US" altLang="zh-TW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4040838" y="2340605"/>
            <a:ext cx="14959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Feature map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060507"/>
              </p:ext>
            </p:extLst>
          </p:nvPr>
        </p:nvGraphicFramePr>
        <p:xfrm>
          <a:off x="4040838" y="2962071"/>
          <a:ext cx="150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200"/>
                <a:gridCol w="376200"/>
                <a:gridCol w="376200"/>
                <a:gridCol w="37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25829"/>
              </p:ext>
            </p:extLst>
          </p:nvPr>
        </p:nvGraphicFramePr>
        <p:xfrm>
          <a:off x="1195250" y="2962071"/>
          <a:ext cx="1080000" cy="1072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/>
                <a:gridCol w="540000"/>
              </a:tblGrid>
              <a:tr h="532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4107362" y="4763587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Filter = 2x2</a:t>
            </a:r>
          </a:p>
          <a:p>
            <a:r>
              <a:rPr lang="en-US" altLang="zh-TW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Stride = 2</a:t>
            </a:r>
            <a:endParaRPr lang="zh-TW" altLang="en-US" dirty="0">
              <a:solidFill>
                <a:srgbClr val="C0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576769"/>
              </p:ext>
            </p:extLst>
          </p:nvPr>
        </p:nvGraphicFramePr>
        <p:xfrm>
          <a:off x="7578634" y="2954519"/>
          <a:ext cx="1080000" cy="1072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/>
                <a:gridCol w="540000"/>
              </a:tblGrid>
              <a:tr h="532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3.5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5.5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195250" y="4445431"/>
            <a:ext cx="120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較常使用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971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可以不要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Pooling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嗎？            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u="sng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有人這樣做</a:t>
            </a:r>
            <a:r>
              <a:rPr lang="zh-TW" altLang="en-US" u="sng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過</a:t>
            </a: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在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Convolutional layer 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中選擇較大的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stride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取代（</a:t>
            </a:r>
            <a:r>
              <a:rPr lang="en-US" altLang="zh-TW" dirty="0" smtClean="0"/>
              <a:t>VAEs,</a:t>
            </a:r>
            <a:r>
              <a:rPr lang="en-US" altLang="zh-TW" dirty="0"/>
              <a:t> GANs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）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  <a:hlinkClick r:id="rId2"/>
              </a:rPr>
              <a:t>https://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  <a:hlinkClick r:id="rId2"/>
              </a:rPr>
              <a:t>arxiv.org/abs/1412.6806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</a:t>
            </a:r>
          </a:p>
          <a:p>
            <a:pPr marL="0" indent="0">
              <a:buNone/>
            </a:pP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8200" y="711786"/>
            <a:ext cx="2194560" cy="373905"/>
            <a:chOff x="838200" y="1825625"/>
            <a:chExt cx="2194560" cy="373905"/>
          </a:xfrm>
        </p:grpSpPr>
        <p:sp>
          <p:nvSpPr>
            <p:cNvPr id="6" name="矩形 5"/>
            <p:cNvSpPr/>
            <p:nvPr/>
          </p:nvSpPr>
          <p:spPr>
            <a:xfrm>
              <a:off x="838200" y="1833770"/>
              <a:ext cx="219456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933993" y="1825625"/>
              <a:ext cx="2002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Pooling  </a:t>
              </a:r>
              <a:endParaRPr lang="en-US" altLang="zh-TW" dirty="0"/>
            </a:p>
          </p:txBody>
        </p:sp>
      </p:grpSp>
    </p:spTree>
    <p:extLst>
      <p:ext uri="{BB962C8B-B14F-4D97-AF65-F5344CB8AC3E}">
        <p14:creationId xmlns:p14="http://schemas.microsoft.com/office/powerpoint/2010/main" val="368960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71214"/>
            <a:ext cx="21945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1804851" y="1032768"/>
            <a:ext cx="261256" cy="22385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324928"/>
            <a:ext cx="21945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33993" y="576953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Flatten</a:t>
            </a:r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986243" y="1321356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Fully-Connected </a:t>
            </a:r>
            <a:endParaRPr lang="en-US" altLang="zh-TW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014323"/>
              </p:ext>
            </p:extLst>
          </p:nvPr>
        </p:nvGraphicFramePr>
        <p:xfrm>
          <a:off x="1169124" y="3345248"/>
          <a:ext cx="1080000" cy="1072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/>
                <a:gridCol w="540000"/>
              </a:tblGrid>
              <a:tr h="532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24917"/>
              </p:ext>
            </p:extLst>
          </p:nvPr>
        </p:nvGraphicFramePr>
        <p:xfrm>
          <a:off x="1500048" y="3688840"/>
          <a:ext cx="1080000" cy="1072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/>
                <a:gridCol w="540000"/>
              </a:tblGrid>
              <a:tr h="532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3.5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5.5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橢圓 10"/>
          <p:cNvSpPr/>
          <p:nvPr/>
        </p:nvSpPr>
        <p:spPr>
          <a:xfrm>
            <a:off x="3587931" y="2307772"/>
            <a:ext cx="461555" cy="4354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587931" y="2878138"/>
            <a:ext cx="461555" cy="435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3587930" y="3471125"/>
            <a:ext cx="461555" cy="4354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587929" y="4064112"/>
            <a:ext cx="461555" cy="4354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587928" y="4657099"/>
            <a:ext cx="461555" cy="4354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587927" y="5253592"/>
            <a:ext cx="461555" cy="435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587927" y="1741855"/>
            <a:ext cx="461555" cy="4354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587927" y="5850085"/>
            <a:ext cx="461555" cy="4354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648887" y="1777376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648887" y="2350169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648887" y="2896614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648887" y="3530210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627112" y="4159315"/>
            <a:ext cx="400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3.5</a:t>
            </a:r>
            <a:endParaRPr lang="zh-TW" altLang="en-US" sz="12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627111" y="4736313"/>
            <a:ext cx="400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5.5</a:t>
            </a:r>
            <a:endParaRPr lang="zh-TW" altLang="en-US" sz="12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618406" y="5357746"/>
            <a:ext cx="431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4</a:t>
            </a:r>
            <a:r>
              <a:rPr lang="en-US" altLang="zh-TW" sz="12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.5</a:t>
            </a:r>
            <a:endParaRPr lang="zh-TW" altLang="en-US" sz="12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618405" y="5967432"/>
            <a:ext cx="43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2</a:t>
            </a:r>
            <a:r>
              <a:rPr lang="en-US" altLang="zh-TW" sz="12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.5</a:t>
            </a:r>
            <a:endParaRPr lang="zh-TW" altLang="en-US" sz="12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110412" y="5034580"/>
            <a:ext cx="1922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經過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Pooling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後的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feature map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2" name="向右箭號 31"/>
          <p:cNvSpPr/>
          <p:nvPr/>
        </p:nvSpPr>
        <p:spPr>
          <a:xfrm>
            <a:off x="2936964" y="3733090"/>
            <a:ext cx="424545" cy="3310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4488042" y="3741043"/>
            <a:ext cx="424545" cy="3310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197785" y="3741043"/>
            <a:ext cx="21945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5293579" y="373309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Fully-Connected </a:t>
            </a:r>
            <a:endParaRPr lang="en-US" altLang="zh-TW" dirty="0"/>
          </a:p>
        </p:txBody>
      </p:sp>
      <p:sp>
        <p:nvSpPr>
          <p:cNvPr id="37" name="向右箭號 36"/>
          <p:cNvSpPr/>
          <p:nvPr/>
        </p:nvSpPr>
        <p:spPr>
          <a:xfrm>
            <a:off x="7778640" y="3737497"/>
            <a:ext cx="424545" cy="3310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8450036" y="3750806"/>
            <a:ext cx="2194560" cy="365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8540644" y="375330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Output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92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Keras.js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Keras.js - 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  <a:hlinkClick r:id="rId2"/>
              </a:rPr>
              <a:t>https://transcranial.github.io/keras-js/#/mnist-cnn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</a:t>
            </a:r>
          </a:p>
          <a:p>
            <a:pPr marL="0" indent="0">
              <a:buNone/>
            </a:pP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96926"/>
            <a:ext cx="10326596" cy="338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6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Back to Google  Quick , draw 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再來玩一次</a:t>
            </a:r>
            <a:r>
              <a:rPr lang="zh-TW" altLang="en-US" sz="24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吧！！！</a:t>
            </a:r>
            <a:endParaRPr lang="en-US" altLang="zh-TW" sz="24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Quick , draw - </a:t>
            </a:r>
            <a:r>
              <a:rPr lang="en-US" altLang="zh-TW" sz="2400" dirty="0" smtClean="0">
                <a:latin typeface="jf金萱鮮摘" panose="020B0800000000000000" pitchFamily="34" charset="-120"/>
                <a:ea typeface="jf金萱鮮摘" panose="020B0800000000000000" pitchFamily="34" charset="-120"/>
                <a:hlinkClick r:id="rId2"/>
              </a:rPr>
              <a:t>https://quickdraw.withgoogle.com/</a:t>
            </a:r>
            <a:endParaRPr lang="en-US" altLang="zh-TW" sz="24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Google </a:t>
            </a:r>
            <a:r>
              <a:rPr lang="zh-TW" altLang="en-US" sz="24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翻譯</a:t>
            </a:r>
            <a:r>
              <a:rPr lang="en-US" altLang="zh-TW" sz="24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- </a:t>
            </a:r>
            <a:r>
              <a:rPr lang="en-US" altLang="zh-TW" sz="2400" b="1" dirty="0">
                <a:latin typeface="jf金萱鮮摘" panose="020B0800000000000000" pitchFamily="34" charset="-120"/>
                <a:ea typeface="jf金萱鮮摘" panose="020B0800000000000000" pitchFamily="34" charset="-120"/>
                <a:hlinkClick r:id="rId3"/>
              </a:rPr>
              <a:t>http://</a:t>
            </a:r>
            <a:r>
              <a:rPr lang="en-US" altLang="zh-TW" sz="2400" b="1" dirty="0" smtClean="0">
                <a:latin typeface="jf金萱鮮摘" panose="020B0800000000000000" pitchFamily="34" charset="-120"/>
                <a:ea typeface="jf金萱鮮摘" panose="020B0800000000000000" pitchFamily="34" charset="-120"/>
                <a:hlinkClick r:id="rId3"/>
              </a:rPr>
              <a:t>ppt.cc/Ha6kZ</a:t>
            </a:r>
            <a:r>
              <a:rPr lang="en-US" altLang="zh-TW" sz="2400" b="1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</a:t>
            </a:r>
            <a:r>
              <a:rPr lang="en-US" altLang="zh-TW" sz="24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 </a:t>
            </a:r>
            <a:endParaRPr lang="zh-TW" altLang="en-US" sz="24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 algn="ctr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60844"/>
            <a:ext cx="6175962" cy="306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Back to Google  Quick , draw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怎麼畫比較好？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大眾認為這個物品應該有的特徵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盡量別加不重要的特徵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9598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Back to Google  Quick , draw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169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當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Google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小姐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遇到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4chan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鄉民</a:t>
            </a:r>
            <a:r>
              <a: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 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- 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( 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警告：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18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禁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  <a:hlinkClick r:id="rId2"/>
              </a:rPr>
              <a:t>搜尋</a:t>
            </a: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  <a:hlinkClick r:id="rId2"/>
              </a:rPr>
              <a:t>：</a:t>
            </a:r>
            <a:r>
              <a: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  <a:hlinkClick r:id="rId2"/>
              </a:rPr>
              <a:t>[NSFW] Google's Quick Draw is easily fooled</a:t>
            </a:r>
            <a:r>
              <a: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 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811" y="2944995"/>
            <a:ext cx="2932433" cy="362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8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大綱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能用來做什麼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?</a:t>
            </a:r>
          </a:p>
          <a:p>
            <a:pPr marL="514350" indent="-514350">
              <a:buAutoNum type="arabicPeriod"/>
            </a:pP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運作原理簡介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514350" indent="-514350"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dirty="0" smtClean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的</a:t>
            </a:r>
            <a:r>
              <a:rPr lang="zh-TW" altLang="en-US" dirty="0" smtClean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參數調整</a:t>
            </a:r>
            <a:endParaRPr lang="en-US" altLang="zh-TW" dirty="0" smtClean="0">
              <a:solidFill>
                <a:srgbClr val="FF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514350" indent="-514350">
              <a:buAutoNum type="arabicPeriod"/>
            </a:pPr>
            <a:r>
              <a:rPr lang="en-US" altLang="zh-TW" dirty="0" err="1">
                <a:latin typeface="jf金萱鮮摘" panose="020B0800000000000000" pitchFamily="34" charset="-120"/>
                <a:ea typeface="jf金萱鮮摘" panose="020B0800000000000000" pitchFamily="34" charset="-120"/>
              </a:rPr>
              <a:t>Keras</a:t>
            </a: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實際演練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98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大綱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能用來做什麼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?</a:t>
            </a:r>
          </a:p>
          <a:p>
            <a:pPr marL="514350" indent="-514350">
              <a:buAutoNum type="arabicPeriod"/>
            </a:pP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運作原理簡介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514350" indent="-514350">
              <a:buAutoNum type="arabicPeriod"/>
            </a:pPr>
            <a:r>
              <a:rPr lang="en-US" altLang="zh-TW" dirty="0" err="1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Keras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中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的參數介紹與調整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實際演練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03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以</a:t>
            </a:r>
            <a:r>
              <a:rPr lang="en-US" altLang="zh-TW" dirty="0" err="1">
                <a:latin typeface="jf金萱鮮摘" panose="020B0800000000000000" pitchFamily="34" charset="-120"/>
                <a:ea typeface="jf金萱鮮摘" panose="020B0800000000000000" pitchFamily="34" charset="-120"/>
              </a:rPr>
              <a:t>mnist</a:t>
            </a: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數字辨識為例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38200" y="546701"/>
            <a:ext cx="1972491" cy="962409"/>
            <a:chOff x="3689756" y="2062032"/>
            <a:chExt cx="1972491" cy="962409"/>
          </a:xfrm>
        </p:grpSpPr>
        <p:sp>
          <p:nvSpPr>
            <p:cNvPr id="7" name="圓角矩形 6"/>
            <p:cNvSpPr/>
            <p:nvPr/>
          </p:nvSpPr>
          <p:spPr>
            <a:xfrm>
              <a:off x="3689756" y="2062032"/>
              <a:ext cx="1972491" cy="92310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891171" y="2378110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jf金萱鮮摘" panose="020B0800000000000000" pitchFamily="34" charset="-120"/>
                  <a:ea typeface="jf金萱鮮摘" panose="020B0800000000000000" pitchFamily="34" charset="-120"/>
                </a:rPr>
                <a:t>設定學習目標</a:t>
              </a:r>
              <a:endPara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endParaRPr>
            </a:p>
            <a:p>
              <a:endParaRPr lang="zh-TW" altLang="en-US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1039615" y="2734639"/>
            <a:ext cx="245274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任務</a:t>
            </a:r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性質</a:t>
            </a:r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分類？</a:t>
            </a:r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預測數值？</a:t>
            </a:r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4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什麼叫做好結果？</a:t>
            </a:r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梯度下降</a:t>
            </a:r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方式</a:t>
            </a:r>
            <a:endParaRPr lang="en-US" altLang="zh-TW" sz="20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成本</a:t>
            </a:r>
            <a:r>
              <a:rPr lang="zh-TW" altLang="en-US" sz="2000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函數</a:t>
            </a:r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zh-TW" altLang="en-US" sz="24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66653" y="3031070"/>
            <a:ext cx="2666436" cy="36933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分類，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0-9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共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10</a:t>
            </a: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類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737431" y="4613821"/>
            <a:ext cx="2359941" cy="92333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怎樣降</a:t>
            </a: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維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比較好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?</a:t>
            </a:r>
          </a:p>
          <a:p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該使用哪種成本函數</a:t>
            </a:r>
            <a:r>
              <a: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?</a:t>
            </a:r>
          </a:p>
          <a:p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3438535" y="3034642"/>
            <a:ext cx="435429" cy="3657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3438534" y="4709726"/>
            <a:ext cx="435429" cy="3657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6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「softmax layer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564" y="1889023"/>
            <a:ext cx="5113110" cy="300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838200" y="546701"/>
            <a:ext cx="1972491" cy="962409"/>
            <a:chOff x="3689756" y="2062032"/>
            <a:chExt cx="1972491" cy="962409"/>
          </a:xfrm>
        </p:grpSpPr>
        <p:sp>
          <p:nvSpPr>
            <p:cNvPr id="6" name="圓角矩形 5"/>
            <p:cNvSpPr/>
            <p:nvPr/>
          </p:nvSpPr>
          <p:spPr>
            <a:xfrm>
              <a:off x="3689756" y="2062032"/>
              <a:ext cx="1972491" cy="92310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891171" y="2378110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jf金萱鮮摘" panose="020B0800000000000000" pitchFamily="34" charset="-120"/>
                  <a:ea typeface="jf金萱鮮摘" panose="020B0800000000000000" pitchFamily="34" charset="-120"/>
                </a:rPr>
                <a:t>設定學習目標</a:t>
              </a:r>
              <a:endPara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endParaRPr>
            </a:p>
            <a:p>
              <a:endParaRPr lang="zh-TW" altLang="en-US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838200" y="2037950"/>
            <a:ext cx="245274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任務</a:t>
            </a:r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性質</a:t>
            </a:r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分類</a:t>
            </a:r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4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什麼叫做好結果？</a:t>
            </a:r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梯度下降</a:t>
            </a:r>
            <a:r>
              <a:rPr lang="zh-TW" altLang="en-US" sz="2000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方式</a:t>
            </a:r>
            <a:endParaRPr lang="en-US" altLang="zh-TW" sz="2000" dirty="0" smtClean="0">
              <a:solidFill>
                <a:srgbClr val="C0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成本</a:t>
            </a:r>
            <a:r>
              <a:rPr lang="zh-TW" altLang="en-US" sz="2000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函數</a:t>
            </a:r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zh-TW" altLang="en-US" sz="24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07385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838200" y="546701"/>
            <a:ext cx="1972491" cy="962409"/>
            <a:chOff x="3689756" y="2062032"/>
            <a:chExt cx="1972491" cy="962409"/>
          </a:xfrm>
        </p:grpSpPr>
        <p:sp>
          <p:nvSpPr>
            <p:cNvPr id="7" name="圓角矩形 6"/>
            <p:cNvSpPr/>
            <p:nvPr/>
          </p:nvSpPr>
          <p:spPr>
            <a:xfrm>
              <a:off x="3689756" y="2062032"/>
              <a:ext cx="1972491" cy="92310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891171" y="2378110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jf金萱鮮摘" panose="020B0800000000000000" pitchFamily="34" charset="-120"/>
                  <a:ea typeface="jf金萱鮮摘" panose="020B0800000000000000" pitchFamily="34" charset="-120"/>
                </a:rPr>
                <a:t>設定學習目標</a:t>
              </a:r>
              <a:endPara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endParaRPr>
            </a:p>
            <a:p>
              <a:endParaRPr lang="zh-TW" altLang="en-US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38200" y="2037950"/>
            <a:ext cx="245274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任務</a:t>
            </a:r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性質</a:t>
            </a:r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分類</a:t>
            </a:r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4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什麼叫做好結果？</a:t>
            </a:r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梯度下降</a:t>
            </a:r>
            <a:r>
              <a:rPr lang="zh-TW" altLang="en-US" sz="2000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方式</a:t>
            </a:r>
            <a:endParaRPr lang="en-US" altLang="zh-TW" sz="2000" dirty="0" smtClean="0">
              <a:solidFill>
                <a:srgbClr val="C0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成本</a:t>
            </a:r>
            <a:r>
              <a:rPr lang="zh-TW" altLang="en-US" sz="2000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函數</a:t>
            </a:r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zh-TW" altLang="en-US" sz="24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572000" y="1509110"/>
            <a:ext cx="377952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Stochastic Gradient Decent ( SGD 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484913" y="2037950"/>
            <a:ext cx="712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將資料分成 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N 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組（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batch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），每組訓練完成更新一次參數，固定的 </a:t>
            </a:r>
            <a:r>
              <a:rPr lang="en-US" altLang="zh-TW" dirty="0" err="1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lr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84913" y="5906855"/>
            <a:ext cx="9413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http://sebastianruder.com/optimizing-gradient-descent/index.html</a:t>
            </a:r>
            <a:r>
              <a:rPr lang="zh-TW" altLang="en-US" dirty="0" smtClean="0">
                <a:hlinkClick r:id="rId2"/>
              </a:rPr>
              <a:t>#momentum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571999" y="4070388"/>
            <a:ext cx="8273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Adam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4484913" y="3205454"/>
            <a:ext cx="700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在梯度下降過程中採用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adaptive </a:t>
            </a:r>
            <a:r>
              <a:rPr lang="en-US" altLang="zh-TW" dirty="0" err="1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lr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（ </a:t>
            </a:r>
            <a:r>
              <a:rPr lang="en-US" altLang="zh-TW" dirty="0" err="1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lr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是待估參數）。當梯度小時，學習速率大。反之學習速率小。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571999" y="2643762"/>
            <a:ext cx="16023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RMSprop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484913" y="4613532"/>
            <a:ext cx="679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RMSprop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+ Momentum(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動能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)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，能幫助避免落入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local minimum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506" y="5176526"/>
            <a:ext cx="6667500" cy="266700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5488575" y="4067959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最熱門</a:t>
            </a:r>
            <a:endParaRPr lang="zh-TW" altLang="en-US" dirty="0">
              <a:solidFill>
                <a:srgbClr val="FF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62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838200" y="546701"/>
            <a:ext cx="1972491" cy="962409"/>
            <a:chOff x="3689756" y="2062032"/>
            <a:chExt cx="1972491" cy="962409"/>
          </a:xfrm>
        </p:grpSpPr>
        <p:sp>
          <p:nvSpPr>
            <p:cNvPr id="7" name="圓角矩形 6"/>
            <p:cNvSpPr/>
            <p:nvPr/>
          </p:nvSpPr>
          <p:spPr>
            <a:xfrm>
              <a:off x="3689756" y="2062032"/>
              <a:ext cx="1972491" cy="92310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891171" y="2378110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jf金萱鮮摘" panose="020B0800000000000000" pitchFamily="34" charset="-120"/>
                  <a:ea typeface="jf金萱鮮摘" panose="020B0800000000000000" pitchFamily="34" charset="-120"/>
                </a:rPr>
                <a:t>設定學習目標</a:t>
              </a:r>
              <a:endPara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endParaRPr>
            </a:p>
            <a:p>
              <a:endParaRPr lang="zh-TW" altLang="en-US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38200" y="1967382"/>
            <a:ext cx="245274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任務</a:t>
            </a:r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性質</a:t>
            </a:r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分類</a:t>
            </a:r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4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什麼叫做好結果？</a:t>
            </a:r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梯度下降方式</a:t>
            </a:r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成本</a:t>
            </a:r>
            <a:r>
              <a:rPr lang="zh-TW" altLang="en-US" sz="2000" dirty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函數</a:t>
            </a:r>
            <a:endParaRPr lang="en-US" altLang="zh-TW" sz="2000" dirty="0">
              <a:solidFill>
                <a:srgbClr val="C0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zh-TW" altLang="en-US" sz="24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763" y="3886950"/>
            <a:ext cx="3898201" cy="29236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236011" y="1929505"/>
                <a:ext cx="3750386" cy="402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>
                    <a:solidFill>
                      <a:srgbClr val="FF0000"/>
                    </a:solidFill>
                    <a:latin typeface="jf金萱鮮摘" panose="020B0800000000000000" pitchFamily="34" charset="-120"/>
                    <a:ea typeface="jf金萱鮮摘" panose="020B0800000000000000" pitchFamily="34" charset="-120"/>
                  </a:rPr>
                  <a:t>Square Error  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jf金萱鮮摘" panose="020B0800000000000000" pitchFamily="34" charset="-120"/>
                    <a:ea typeface="jf金萱鮮摘" panose="020B0800000000000000" pitchFamily="34" charset="-120"/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jf金萱鮮摘" panose="020B0800000000000000" pitchFamily="34" charset="-12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jf金萱鮮摘" panose="020B0800000000000000" pitchFamily="34" charset="-12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jf金萱鮮摘" panose="020B0800000000000000" pitchFamily="34" charset="-12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jf金萱鮮摘" panose="020B0800000000000000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jf金萱鮮摘" panose="020B0800000000000000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jf金萱鮮摘" panose="020B0800000000000000" pitchFamily="34" charset="-12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jf金萱鮮摘" panose="020B0800000000000000" pitchFamily="34" charset="-12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jf金萱鮮摘" panose="020B0800000000000000" pitchFamily="34" charset="-12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jf金萱鮮摘" panose="020B0800000000000000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jf金萱鮮摘" panose="020B0800000000000000" pitchFamily="34" charset="-12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jf金萱鮮摘" panose="020B0800000000000000" pitchFamily="34" charset="-12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jf金萱鮮摘" panose="020B0800000000000000" pitchFamily="34" charset="-12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jf金萱鮮摘" panose="020B0800000000000000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>
                    <a:latin typeface="jf金萱鮮摘" panose="020B0800000000000000" pitchFamily="34" charset="-120"/>
                    <a:ea typeface="jf金萱鮮摘" panose="020B0800000000000000" pitchFamily="34" charset="-120"/>
                  </a:rPr>
                  <a:t> = 0</a:t>
                </a: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011" y="1929505"/>
                <a:ext cx="3750386" cy="402867"/>
              </a:xfrm>
              <a:prstGeom prst="rect">
                <a:avLst/>
              </a:prstGeom>
              <a:blipFill rotWithShape="0">
                <a:blip r:embed="rId3"/>
                <a:stretch>
                  <a:fillRect l="-1789" t="-103030" r="-325" b="-1696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191433" y="3059989"/>
                <a:ext cx="35171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>
                    <a:latin typeface="jf金萱鮮摘" panose="020B0800000000000000" pitchFamily="34" charset="-120"/>
                    <a:ea typeface="jf金萱鮮摘" panose="020B0800000000000000" pitchFamily="34" charset="-120"/>
                  </a:rPr>
                  <a:t>Cross </a:t>
                </a:r>
                <a:r>
                  <a:rPr lang="en-US" altLang="zh-TW" sz="2000" dirty="0" err="1">
                    <a:latin typeface="jf金萱鮮摘" panose="020B0800000000000000" pitchFamily="34" charset="-120"/>
                    <a:ea typeface="jf金萱鮮摘" panose="020B0800000000000000" pitchFamily="34" charset="-120"/>
                  </a:rPr>
                  <a:t>Entropy</a:t>
                </a:r>
                <a14:m>
                  <m:oMath xmlns:m="http://schemas.openxmlformats.org/officeDocument/2006/math">
                    <m:r>
                      <a:rPr lang="zh-TW" altLang="en-US" i="1" dirty="0" err="1">
                        <a:latin typeface="Cambria Math" panose="02040503050406030204" pitchFamily="18" charset="0"/>
                        <a:ea typeface="jf金萱鮮摘" panose="020B0800000000000000" pitchFamily="34" charset="-120"/>
                      </a:rPr>
                      <m:t> </m:t>
                    </m:r>
                    <m:r>
                      <a:rPr lang="zh-TW" altLang="en-US" i="1" dirty="0" err="1">
                        <a:latin typeface="Cambria Math" panose="02040503050406030204" pitchFamily="18" charset="0"/>
                        <a:ea typeface="jf金萱鮮摘" panose="020B0800000000000000" pitchFamily="34" charset="-120"/>
                      </a:rPr>
                      <m:t> </m:t>
                    </m:r>
                    <m:r>
                      <a:rPr lang="zh-TW" altLang="en-US" i="1" dirty="0" err="1">
                        <a:latin typeface="Cambria Math" panose="02040503050406030204" pitchFamily="18" charset="0"/>
                        <a:ea typeface="jf金萱鮮摘" panose="020B0800000000000000" pitchFamily="34" charset="-120"/>
                      </a:rPr>
                      <m:t> </m:t>
                    </m:r>
                    <m:r>
                      <a:rPr lang="zh-TW" altLang="en-US" i="1" dirty="0" err="1">
                        <a:latin typeface="Cambria Math" panose="02040503050406030204" pitchFamily="18" charset="0"/>
                        <a:ea typeface="jf金萱鮮摘" panose="020B0800000000000000" pitchFamily="34" charset="-120"/>
                      </a:rPr>
                      <m:t> </m:t>
                    </m:r>
                    <m:r>
                      <a:rPr lang="zh-TW" altLang="en-US" i="1" dirty="0" err="1">
                        <a:latin typeface="Cambria Math" panose="02040503050406030204" pitchFamily="18" charset="0"/>
                        <a:ea typeface="jf金萱鮮摘" panose="020B0800000000000000" pitchFamily="34" charset="-120"/>
                      </a:rPr>
                      <m:t> </m:t>
                    </m:r>
                    <m:r>
                      <a:rPr lang="zh-TW" altLang="en-US" i="1" dirty="0" err="1">
                        <a:latin typeface="Cambria Math" panose="02040503050406030204" pitchFamily="18" charset="0"/>
                        <a:ea typeface="jf金萱鮮摘" panose="020B0800000000000000" pitchFamily="34" charset="-12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jf金萱鮮摘" panose="020B0800000000000000" pitchFamily="34" charset="-12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  <a:ea typeface="jf金萱鮮摘" panose="020B0800000000000000" pitchFamily="34" charset="-12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jf金萱鮮摘" panose="020B0800000000000000" pitchFamily="34" charset="-12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jf金萱鮮摘" panose="020B0800000000000000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jf金萱鮮摘" panose="020B0800000000000000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jf金萱鮮摘" panose="020B0800000000000000" pitchFamily="34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  <a:ea typeface="jf金萱鮮摘" panose="020B0800000000000000" pitchFamily="34" charset="-120"/>
                          </a:rPr>
                          <m:t>𝑙𝑛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jf金萱鮮摘" panose="020B0800000000000000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jf金萱鮮摘" panose="020B0800000000000000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jf金萱鮮摘" panose="020B0800000000000000" pitchFamily="34" charset="-12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  <a:ea typeface="jf金萱鮮摘" panose="020B0800000000000000" pitchFamily="34" charset="-120"/>
                      </a:rPr>
                      <m:t>=0</m:t>
                    </m:r>
                  </m:oMath>
                </a14:m>
                <a:endParaRPr lang="en-US" altLang="zh-TW" dirty="0">
                  <a:latin typeface="jf金萱鮮摘" panose="020B0800000000000000" pitchFamily="34" charset="-120"/>
                  <a:ea typeface="jf金萱鮮摘" panose="020B0800000000000000" pitchFamily="34" charset="-12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433" y="3059989"/>
                <a:ext cx="3517181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906" t="-106061" b="-16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138" y="2562981"/>
            <a:ext cx="6191250" cy="2381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2138" y="3620250"/>
            <a:ext cx="6667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8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838200" y="484505"/>
            <a:ext cx="2031325" cy="951403"/>
            <a:chOff x="8682444" y="2708364"/>
            <a:chExt cx="2031325" cy="951403"/>
          </a:xfrm>
        </p:grpSpPr>
        <p:sp>
          <p:nvSpPr>
            <p:cNvPr id="5" name="圓角矩形 4"/>
            <p:cNvSpPr/>
            <p:nvPr/>
          </p:nvSpPr>
          <p:spPr>
            <a:xfrm>
              <a:off x="8682445" y="2708364"/>
              <a:ext cx="1972491" cy="92310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8682444" y="3013436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jf金萱鮮摘" panose="020B0800000000000000" pitchFamily="34" charset="-120"/>
                  <a:ea typeface="jf金萱鮮摘" panose="020B0800000000000000" pitchFamily="34" charset="-120"/>
                </a:rPr>
                <a:t>訓練，找到最佳解</a:t>
              </a:r>
              <a:endPara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endParaRPr>
            </a:p>
            <a:p>
              <a:endParaRPr lang="zh-TW" alt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751114" y="2033469"/>
            <a:ext cx="252548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調整模型</a:t>
            </a:r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參數</a:t>
            </a:r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訓練幾</a:t>
            </a:r>
            <a:r>
              <a:rPr lang="zh-TW" altLang="en-US" sz="2000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輪</a:t>
            </a:r>
            <a:endParaRPr lang="en-US" altLang="zh-TW" sz="2000" dirty="0">
              <a:solidFill>
                <a:srgbClr val="C0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en-US" altLang="zh-TW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Activation </a:t>
            </a:r>
            <a:r>
              <a:rPr lang="en-US" altLang="zh-TW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function</a:t>
            </a:r>
          </a:p>
          <a:p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其它</a:t>
            </a:r>
            <a:r>
              <a:rPr lang="en-US" altLang="zh-TW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參數</a:t>
            </a:r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635" y="1891691"/>
            <a:ext cx="5799989" cy="28355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318635" y="2396150"/>
            <a:ext cx="114163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n>
                  <a:solidFill>
                    <a:schemeClr val="tx1"/>
                  </a:solidFill>
                </a:ln>
              </a:rPr>
              <a:t>Batch size</a:t>
            </a:r>
            <a:endParaRPr lang="zh-TW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612514" y="2405793"/>
            <a:ext cx="563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Recall</a:t>
            </a:r>
            <a:r>
              <a:rPr lang="en-US" altLang="zh-TW" dirty="0" smtClean="0"/>
              <a:t> </a:t>
            </a:r>
            <a:r>
              <a:rPr lang="en-US" altLang="zh-TW" sz="16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: </a:t>
            </a:r>
            <a:endParaRPr lang="zh-TW" altLang="en-US" sz="16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502309" y="2421165"/>
            <a:ext cx="377952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Stochastic Gradient Decent ( SGD )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296856" y="2859100"/>
            <a:ext cx="7123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將資料</a:t>
            </a:r>
            <a:r>
              <a:rPr lang="zh-TW" altLang="en-US" sz="1600" dirty="0" smtClean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分成 </a:t>
            </a:r>
            <a:r>
              <a:rPr lang="en-US" altLang="zh-TW" sz="1600" dirty="0" smtClean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N </a:t>
            </a:r>
            <a:r>
              <a:rPr lang="zh-TW" altLang="en-US" sz="1600" dirty="0" smtClean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組</a:t>
            </a:r>
            <a:r>
              <a:rPr lang="zh-TW" altLang="en-US" sz="16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（</a:t>
            </a:r>
            <a:r>
              <a:rPr lang="en-US" altLang="zh-TW" sz="16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batch</a:t>
            </a:r>
            <a:r>
              <a:rPr lang="zh-TW" altLang="en-US" sz="16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），每組訓練完成更新一次參數</a:t>
            </a:r>
            <a:endParaRPr lang="en-US" altLang="zh-TW" sz="16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en-US" altLang="zh-TW" sz="1600" dirty="0">
                <a:ln>
                  <a:solidFill>
                    <a:schemeClr val="tx1"/>
                  </a:solidFill>
                </a:ln>
                <a:latin typeface="jf金萱鮮摘" panose="020B0800000000000000" pitchFamily="34" charset="-120"/>
                <a:ea typeface="jf金萱鮮摘" panose="020B0800000000000000" pitchFamily="34" charset="-120"/>
              </a:rPr>
              <a:t>Batch size</a:t>
            </a:r>
            <a:r>
              <a:rPr lang="zh-TW" altLang="en-US" sz="1600" dirty="0">
                <a:ln>
                  <a:solidFill>
                    <a:schemeClr val="tx1"/>
                  </a:solidFill>
                </a:ln>
                <a:latin typeface="jf金萱鮮摘" panose="020B0800000000000000" pitchFamily="34" charset="-120"/>
                <a:ea typeface="jf金萱鮮摘" panose="020B0800000000000000" pitchFamily="34" charset="-120"/>
              </a:rPr>
              <a:t> 決定幾個樣本點為一</a:t>
            </a:r>
            <a:r>
              <a:rPr lang="zh-TW" altLang="en-US" sz="1600" dirty="0" smtClean="0">
                <a:ln>
                  <a:solidFill>
                    <a:schemeClr val="tx1"/>
                  </a:solidFill>
                </a:ln>
                <a:latin typeface="jf金萱鮮摘" panose="020B0800000000000000" pitchFamily="34" charset="-120"/>
                <a:ea typeface="jf金萱鮮摘" panose="020B0800000000000000" pitchFamily="34" charset="-120"/>
              </a:rPr>
              <a:t>組</a:t>
            </a:r>
            <a:endParaRPr lang="en-US" altLang="zh-TW" sz="16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16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31817" y="5699760"/>
            <a:ext cx="2560320" cy="96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654627" y="5839097"/>
            <a:ext cx="1114697" cy="687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654626" y="5921475"/>
            <a:ext cx="1114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 structure</a:t>
            </a:r>
            <a:endParaRPr lang="zh-TW" altLang="en-US" sz="14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392555" y="3931245"/>
            <a:ext cx="717586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EX : Input </a:t>
            </a:r>
            <a:r>
              <a:rPr lang="zh-TW" altLang="en-US" sz="16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有</a:t>
            </a:r>
            <a:r>
              <a:rPr lang="en-US" altLang="zh-TW" sz="1600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4</a:t>
            </a:r>
            <a:r>
              <a:rPr lang="zh-TW" altLang="en-US" sz="16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張圖片，</a:t>
            </a:r>
            <a:r>
              <a:rPr lang="en-US" altLang="zh-TW" sz="1600" dirty="0">
                <a:ln>
                  <a:solidFill>
                    <a:schemeClr val="tx1"/>
                  </a:solidFill>
                </a:ln>
                <a:latin typeface="jf金萱鮮摘" panose="020B0800000000000000" pitchFamily="34" charset="-120"/>
                <a:ea typeface="jf金萱鮮摘" panose="020B0800000000000000" pitchFamily="34" charset="-120"/>
              </a:rPr>
              <a:t> Batch size</a:t>
            </a:r>
            <a:r>
              <a:rPr lang="zh-TW" altLang="en-US" sz="1600" dirty="0">
                <a:ln>
                  <a:solidFill>
                    <a:schemeClr val="tx1"/>
                  </a:solidFill>
                </a:ln>
                <a:latin typeface="jf金萱鮮摘" panose="020B0800000000000000" pitchFamily="34" charset="-120"/>
                <a:ea typeface="jf金萱鮮摘" panose="020B0800000000000000" pitchFamily="34" charset="-120"/>
              </a:rPr>
              <a:t> </a:t>
            </a:r>
            <a:r>
              <a:rPr lang="zh-TW" altLang="en-US" sz="1600" dirty="0" smtClean="0">
                <a:ln>
                  <a:solidFill>
                    <a:schemeClr val="tx1"/>
                  </a:solidFill>
                </a:ln>
                <a:latin typeface="jf金萱鮮摘" panose="020B0800000000000000" pitchFamily="34" charset="-120"/>
                <a:ea typeface="jf金萱鮮摘" panose="020B0800000000000000" pitchFamily="34" charset="-120"/>
              </a:rPr>
              <a:t> ＝ </a:t>
            </a:r>
            <a:r>
              <a:rPr lang="en-US" altLang="zh-TW" sz="1600" dirty="0" smtClean="0">
                <a:ln>
                  <a:solidFill>
                    <a:schemeClr val="tx1"/>
                  </a:solidFill>
                </a:ln>
                <a:latin typeface="jf金萱鮮摘" panose="020B0800000000000000" pitchFamily="34" charset="-120"/>
                <a:ea typeface="jf金萱鮮摘" panose="020B0800000000000000" pitchFamily="34" charset="-120"/>
              </a:rPr>
              <a:t>2</a:t>
            </a:r>
            <a:r>
              <a:rPr lang="zh-TW" altLang="en-US" sz="1600" dirty="0" smtClean="0">
                <a:ln>
                  <a:solidFill>
                    <a:schemeClr val="tx1"/>
                  </a:solidFill>
                </a:ln>
                <a:latin typeface="jf金萱鮮摘" panose="020B0800000000000000" pitchFamily="34" charset="-120"/>
                <a:ea typeface="jf金萱鮮摘" panose="020B0800000000000000" pitchFamily="34" charset="-120"/>
              </a:rPr>
              <a:t>，</a:t>
            </a:r>
            <a:r>
              <a:rPr lang="en-US" altLang="zh-TW" sz="1600" dirty="0" err="1" smtClean="0">
                <a:ln>
                  <a:solidFill>
                    <a:schemeClr val="tx1"/>
                  </a:solidFill>
                </a:ln>
                <a:latin typeface="jf金萱鮮摘" panose="020B0800000000000000" pitchFamily="34" charset="-120"/>
                <a:ea typeface="jf金萱鮮摘" panose="020B0800000000000000" pitchFamily="34" charset="-120"/>
              </a:rPr>
              <a:t>nb_epoch</a:t>
            </a:r>
            <a:r>
              <a:rPr lang="en-US" altLang="zh-TW" sz="1600" dirty="0" smtClean="0">
                <a:ln>
                  <a:solidFill>
                    <a:schemeClr val="tx1"/>
                  </a:solidFill>
                </a:ln>
                <a:latin typeface="jf金萱鮮摘" panose="020B0800000000000000" pitchFamily="34" charset="-120"/>
                <a:ea typeface="jf金萱鮮摘" panose="020B0800000000000000" pitchFamily="34" charset="-120"/>
              </a:rPr>
              <a:t> = 2</a:t>
            </a:r>
            <a:endParaRPr lang="zh-TW" altLang="en-US" sz="16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005839" y="5859919"/>
            <a:ext cx="574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X1</a:t>
            </a:r>
          </a:p>
          <a:p>
            <a:r>
              <a:rPr lang="en-US" altLang="zh-TW" dirty="0" smtClean="0"/>
              <a:t>X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>
            <a:off x="1436914" y="4937760"/>
            <a:ext cx="143684" cy="2002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1445616" y="6082935"/>
            <a:ext cx="143684" cy="2002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3021811" y="5832735"/>
            <a:ext cx="461665" cy="8447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29" name="向右箭號 28"/>
          <p:cNvSpPr/>
          <p:nvPr/>
        </p:nvSpPr>
        <p:spPr>
          <a:xfrm>
            <a:off x="2869466" y="6065866"/>
            <a:ext cx="143684" cy="2002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2" name="群組 51"/>
          <p:cNvGrpSpPr/>
          <p:nvPr/>
        </p:nvGrpSpPr>
        <p:grpSpPr>
          <a:xfrm>
            <a:off x="931817" y="4545874"/>
            <a:ext cx="2560320" cy="966652"/>
            <a:chOff x="931817" y="4545874"/>
            <a:chExt cx="2560320" cy="966652"/>
          </a:xfrm>
        </p:grpSpPr>
        <p:sp>
          <p:nvSpPr>
            <p:cNvPr id="16" name="矩形 15"/>
            <p:cNvSpPr/>
            <p:nvPr/>
          </p:nvSpPr>
          <p:spPr>
            <a:xfrm>
              <a:off x="931817" y="4545874"/>
              <a:ext cx="2560320" cy="9666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654628" y="4685211"/>
              <a:ext cx="1114697" cy="6879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654625" y="4779947"/>
              <a:ext cx="11146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jf金萱鮮摘" panose="020B0800000000000000" pitchFamily="34" charset="-120"/>
                  <a:ea typeface="jf金萱鮮摘" panose="020B0800000000000000" pitchFamily="34" charset="-120"/>
                </a:rPr>
                <a:t>CNN structure</a:t>
              </a:r>
              <a:endParaRPr lang="zh-TW" altLang="en-US" sz="1400" dirty="0">
                <a:latin typeface="jf金萱鮮摘" panose="020B0800000000000000" pitchFamily="34" charset="-120"/>
                <a:ea typeface="jf金萱鮮摘" panose="020B0800000000000000" pitchFamily="34" charset="-12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005840" y="4706033"/>
              <a:ext cx="5747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X2</a:t>
              </a:r>
            </a:p>
            <a:p>
              <a:r>
                <a:rPr lang="en-US" altLang="zh-TW" dirty="0"/>
                <a:t>X</a:t>
              </a:r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3030472" y="4664035"/>
              <a:ext cx="461665" cy="8447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dirty="0" smtClean="0"/>
                <a:t>output</a:t>
              </a:r>
              <a:endParaRPr lang="zh-TW" altLang="en-US" dirty="0"/>
            </a:p>
          </p:txBody>
        </p:sp>
        <p:sp>
          <p:nvSpPr>
            <p:cNvPr id="30" name="向右箭號 29"/>
            <p:cNvSpPr/>
            <p:nvPr/>
          </p:nvSpPr>
          <p:spPr>
            <a:xfrm>
              <a:off x="2882408" y="4929049"/>
              <a:ext cx="143684" cy="20029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3534863" y="4714742"/>
            <a:ext cx="783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更新參數</a:t>
            </a:r>
            <a:endParaRPr lang="zh-TW" altLang="en-US" sz="1600" dirty="0">
              <a:solidFill>
                <a:srgbClr val="FF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34863" y="5873626"/>
            <a:ext cx="783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更新參數</a:t>
            </a:r>
            <a:endParaRPr lang="zh-TW" altLang="en-US" sz="1600" dirty="0">
              <a:solidFill>
                <a:srgbClr val="FF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6" name="向右箭號 35"/>
          <p:cNvSpPr/>
          <p:nvPr/>
        </p:nvSpPr>
        <p:spPr>
          <a:xfrm>
            <a:off x="4077643" y="5252210"/>
            <a:ext cx="915215" cy="6926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3" name="群組 52"/>
          <p:cNvGrpSpPr/>
          <p:nvPr/>
        </p:nvGrpSpPr>
        <p:grpSpPr>
          <a:xfrm>
            <a:off x="5368834" y="4554582"/>
            <a:ext cx="2560320" cy="966652"/>
            <a:chOff x="931817" y="4545874"/>
            <a:chExt cx="2560320" cy="966652"/>
          </a:xfrm>
        </p:grpSpPr>
        <p:sp>
          <p:nvSpPr>
            <p:cNvPr id="54" name="矩形 53"/>
            <p:cNvSpPr/>
            <p:nvPr/>
          </p:nvSpPr>
          <p:spPr>
            <a:xfrm>
              <a:off x="931817" y="4545874"/>
              <a:ext cx="2560320" cy="9666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654628" y="4685211"/>
              <a:ext cx="1114697" cy="6879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1654625" y="4779947"/>
              <a:ext cx="11146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jf金萱鮮摘" panose="020B0800000000000000" pitchFamily="34" charset="-120"/>
                  <a:ea typeface="jf金萱鮮摘" panose="020B0800000000000000" pitchFamily="34" charset="-120"/>
                </a:rPr>
                <a:t>CNN structure</a:t>
              </a:r>
              <a:endParaRPr lang="zh-TW" altLang="en-US" sz="1400" dirty="0">
                <a:latin typeface="jf金萱鮮摘" panose="020B0800000000000000" pitchFamily="34" charset="-120"/>
                <a:ea typeface="jf金萱鮮摘" panose="020B0800000000000000" pitchFamily="34" charset="-120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1005840" y="4706033"/>
              <a:ext cx="5747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X1</a:t>
              </a:r>
            </a:p>
            <a:p>
              <a:r>
                <a:rPr lang="en-US" altLang="zh-TW" dirty="0" smtClean="0"/>
                <a:t>X2</a:t>
              </a:r>
              <a:endParaRPr lang="zh-TW" altLang="en-US" dirty="0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3030472" y="4664035"/>
              <a:ext cx="461665" cy="8447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dirty="0" smtClean="0"/>
                <a:t>output</a:t>
              </a:r>
              <a:endParaRPr lang="zh-TW" altLang="en-US" dirty="0"/>
            </a:p>
          </p:txBody>
        </p:sp>
        <p:sp>
          <p:nvSpPr>
            <p:cNvPr id="59" name="向右箭號 58"/>
            <p:cNvSpPr/>
            <p:nvPr/>
          </p:nvSpPr>
          <p:spPr>
            <a:xfrm>
              <a:off x="2882408" y="4929049"/>
              <a:ext cx="143684" cy="20029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5368830" y="5710815"/>
            <a:ext cx="2560320" cy="966652"/>
            <a:chOff x="931817" y="4545874"/>
            <a:chExt cx="2560320" cy="966652"/>
          </a:xfrm>
        </p:grpSpPr>
        <p:sp>
          <p:nvSpPr>
            <p:cNvPr id="61" name="矩形 60"/>
            <p:cNvSpPr/>
            <p:nvPr/>
          </p:nvSpPr>
          <p:spPr>
            <a:xfrm>
              <a:off x="931817" y="4545874"/>
              <a:ext cx="2560320" cy="9666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654628" y="4685211"/>
              <a:ext cx="1114697" cy="6879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654625" y="4779947"/>
              <a:ext cx="11146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jf金萱鮮摘" panose="020B0800000000000000" pitchFamily="34" charset="-120"/>
                  <a:ea typeface="jf金萱鮮摘" panose="020B0800000000000000" pitchFamily="34" charset="-120"/>
                </a:rPr>
                <a:t>CNN structure</a:t>
              </a:r>
              <a:endParaRPr lang="zh-TW" altLang="en-US" sz="1400" dirty="0">
                <a:latin typeface="jf金萱鮮摘" panose="020B0800000000000000" pitchFamily="34" charset="-120"/>
                <a:ea typeface="jf金萱鮮摘" panose="020B0800000000000000" pitchFamily="34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005840" y="4706033"/>
              <a:ext cx="5747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X3</a:t>
              </a:r>
            </a:p>
            <a:p>
              <a:r>
                <a:rPr lang="en-US" altLang="zh-TW" dirty="0"/>
                <a:t>X</a:t>
              </a:r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3030472" y="4664035"/>
              <a:ext cx="461665" cy="8447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dirty="0" smtClean="0"/>
                <a:t>output</a:t>
              </a:r>
              <a:endParaRPr lang="zh-TW" altLang="en-US" dirty="0"/>
            </a:p>
          </p:txBody>
        </p:sp>
        <p:sp>
          <p:nvSpPr>
            <p:cNvPr id="66" name="向右箭號 65"/>
            <p:cNvSpPr/>
            <p:nvPr/>
          </p:nvSpPr>
          <p:spPr>
            <a:xfrm>
              <a:off x="2882408" y="4929049"/>
              <a:ext cx="143684" cy="20029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7" name="文字方塊 66"/>
          <p:cNvSpPr txBox="1"/>
          <p:nvPr/>
        </p:nvSpPr>
        <p:spPr>
          <a:xfrm>
            <a:off x="8042237" y="4743458"/>
            <a:ext cx="783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更新參數</a:t>
            </a:r>
            <a:endParaRPr lang="zh-TW" altLang="en-US" sz="1600" dirty="0">
              <a:solidFill>
                <a:srgbClr val="FF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8037851" y="5914110"/>
            <a:ext cx="783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更新參數</a:t>
            </a:r>
            <a:endParaRPr lang="zh-TW" altLang="en-US" sz="1600" dirty="0">
              <a:solidFill>
                <a:srgbClr val="FF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cxnSp>
        <p:nvCxnSpPr>
          <p:cNvPr id="70" name="直線接點 69"/>
          <p:cNvCxnSpPr/>
          <p:nvPr/>
        </p:nvCxnSpPr>
        <p:spPr>
          <a:xfrm flipV="1">
            <a:off x="5156289" y="4380411"/>
            <a:ext cx="3822249" cy="8709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V="1">
            <a:off x="5143221" y="6772202"/>
            <a:ext cx="3822249" cy="8709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5165810" y="4389120"/>
            <a:ext cx="0" cy="239179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8965470" y="4380411"/>
            <a:ext cx="0" cy="239179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9247766" y="5273391"/>
            <a:ext cx="1228645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One epoch</a:t>
            </a:r>
            <a:endParaRPr lang="zh-TW" altLang="en-US" dirty="0"/>
          </a:p>
        </p:txBody>
      </p:sp>
      <p:sp>
        <p:nvSpPr>
          <p:cNvPr id="76" name="向右箭號 75"/>
          <p:cNvSpPr/>
          <p:nvPr/>
        </p:nvSpPr>
        <p:spPr>
          <a:xfrm>
            <a:off x="1441294" y="4899482"/>
            <a:ext cx="143684" cy="2002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向右箭號 76"/>
          <p:cNvSpPr/>
          <p:nvPr/>
        </p:nvSpPr>
        <p:spPr>
          <a:xfrm>
            <a:off x="5880339" y="4929049"/>
            <a:ext cx="143684" cy="2002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向右箭號 77"/>
          <p:cNvSpPr/>
          <p:nvPr/>
        </p:nvSpPr>
        <p:spPr>
          <a:xfrm>
            <a:off x="5882457" y="6090350"/>
            <a:ext cx="143684" cy="2002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214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838200" y="484505"/>
            <a:ext cx="2031325" cy="951403"/>
            <a:chOff x="8682444" y="2708364"/>
            <a:chExt cx="2031325" cy="951403"/>
          </a:xfrm>
        </p:grpSpPr>
        <p:sp>
          <p:nvSpPr>
            <p:cNvPr id="5" name="圓角矩形 4"/>
            <p:cNvSpPr/>
            <p:nvPr/>
          </p:nvSpPr>
          <p:spPr>
            <a:xfrm>
              <a:off x="8682445" y="2708364"/>
              <a:ext cx="1972491" cy="92310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8682444" y="3013436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jf金萱鮮摘" panose="020B0800000000000000" pitchFamily="34" charset="-120"/>
                  <a:ea typeface="jf金萱鮮摘" panose="020B0800000000000000" pitchFamily="34" charset="-120"/>
                </a:rPr>
                <a:t>訓練，找到最佳解</a:t>
              </a:r>
              <a:endPara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endParaRPr>
            </a:p>
            <a:p>
              <a:endParaRPr lang="zh-TW" alt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751114" y="2033469"/>
            <a:ext cx="252548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調整模型</a:t>
            </a:r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參數</a:t>
            </a:r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訓練幾</a:t>
            </a:r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輪</a:t>
            </a:r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en-US" altLang="zh-TW" sz="2000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Activation </a:t>
            </a:r>
            <a:r>
              <a:rPr lang="en-US" altLang="zh-TW" sz="2000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function</a:t>
            </a:r>
          </a:p>
          <a:p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其它</a:t>
            </a:r>
            <a:r>
              <a:rPr lang="en-US" altLang="zh-TW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參數</a:t>
            </a:r>
            <a:endParaRPr lang="en-US" altLang="zh-TW" sz="20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799321" y="1899177"/>
            <a:ext cx="40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X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3202275" y="2437265"/>
            <a:ext cx="4198953" cy="3240723"/>
            <a:chOff x="3923212" y="1654184"/>
            <a:chExt cx="5115196" cy="4348914"/>
          </a:xfrm>
        </p:grpSpPr>
        <p:grpSp>
          <p:nvGrpSpPr>
            <p:cNvPr id="9" name="群組 8"/>
            <p:cNvGrpSpPr/>
            <p:nvPr/>
          </p:nvGrpSpPr>
          <p:grpSpPr>
            <a:xfrm>
              <a:off x="3923212" y="1654184"/>
              <a:ext cx="2194560" cy="748444"/>
              <a:chOff x="3901440" y="1762590"/>
              <a:chExt cx="2194560" cy="748444"/>
            </a:xfrm>
          </p:grpSpPr>
          <p:grpSp>
            <p:nvGrpSpPr>
              <p:cNvPr id="43" name="群組 42"/>
              <p:cNvGrpSpPr/>
              <p:nvPr/>
            </p:nvGrpSpPr>
            <p:grpSpPr>
              <a:xfrm>
                <a:off x="3901440" y="1762590"/>
                <a:ext cx="2194560" cy="509846"/>
                <a:chOff x="3901440" y="1762590"/>
                <a:chExt cx="2194560" cy="509846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3901440" y="1825625"/>
                  <a:ext cx="2194560" cy="36576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文字方塊 45"/>
                <p:cNvSpPr txBox="1"/>
                <p:nvPr/>
              </p:nvSpPr>
              <p:spPr>
                <a:xfrm>
                  <a:off x="3985358" y="1762590"/>
                  <a:ext cx="2002971" cy="5098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400" dirty="0">
                      <a:latin typeface="jf金萱鮮摘" panose="020B0800000000000000" pitchFamily="34" charset="-120"/>
                      <a:ea typeface="jf金萱鮮摘" panose="020B0800000000000000" pitchFamily="34" charset="-120"/>
                    </a:rPr>
                    <a:t>Convolution </a:t>
                  </a:r>
                  <a:r>
                    <a:rPr lang="en-US" altLang="zh-TW" dirty="0" smtClean="0"/>
                    <a:t> </a:t>
                  </a:r>
                  <a:endParaRPr lang="en-US" altLang="zh-TW" dirty="0"/>
                </a:p>
              </p:txBody>
            </p:sp>
          </p:grpSp>
          <p:sp>
            <p:nvSpPr>
              <p:cNvPr id="44" name="向下箭號 43"/>
              <p:cNvSpPr/>
              <p:nvPr/>
            </p:nvSpPr>
            <p:spPr>
              <a:xfrm>
                <a:off x="4868091" y="2287179"/>
                <a:ext cx="261256" cy="22385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3923212" y="2466849"/>
              <a:ext cx="2194560" cy="693554"/>
              <a:chOff x="3901440" y="1817480"/>
              <a:chExt cx="2194560" cy="693554"/>
            </a:xfrm>
          </p:grpSpPr>
          <p:grpSp>
            <p:nvGrpSpPr>
              <p:cNvPr id="39" name="群組 38"/>
              <p:cNvGrpSpPr/>
              <p:nvPr/>
            </p:nvGrpSpPr>
            <p:grpSpPr>
              <a:xfrm>
                <a:off x="3901440" y="1817480"/>
                <a:ext cx="2194560" cy="424872"/>
                <a:chOff x="3901440" y="1817480"/>
                <a:chExt cx="2194560" cy="424872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3901440" y="1825625"/>
                  <a:ext cx="2194560" cy="36576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文字方塊 41"/>
                <p:cNvSpPr txBox="1"/>
                <p:nvPr/>
              </p:nvSpPr>
              <p:spPr>
                <a:xfrm>
                  <a:off x="3997233" y="1817480"/>
                  <a:ext cx="2002971" cy="424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400" dirty="0">
                      <a:latin typeface="jf金萱鮮摘" panose="020B0800000000000000" pitchFamily="34" charset="-120"/>
                      <a:ea typeface="jf金萱鮮摘" panose="020B0800000000000000" pitchFamily="34" charset="-120"/>
                    </a:rPr>
                    <a:t>Pooling  </a:t>
                  </a:r>
                  <a:endParaRPr lang="en-US" altLang="zh-TW" sz="1400" dirty="0">
                    <a:latin typeface="jf金萱鮮摘" panose="020B0800000000000000" pitchFamily="34" charset="-120"/>
                    <a:ea typeface="jf金萱鮮摘" panose="020B0800000000000000" pitchFamily="34" charset="-120"/>
                  </a:endParaRPr>
                </a:p>
              </p:txBody>
            </p:sp>
          </p:grpSp>
          <p:sp>
            <p:nvSpPr>
              <p:cNvPr id="40" name="向下箭號 39"/>
              <p:cNvSpPr/>
              <p:nvPr/>
            </p:nvSpPr>
            <p:spPr>
              <a:xfrm>
                <a:off x="4868091" y="2287179"/>
                <a:ext cx="261256" cy="22385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3923212" y="3142872"/>
              <a:ext cx="2194560" cy="757452"/>
              <a:chOff x="3901440" y="1753582"/>
              <a:chExt cx="2194560" cy="757452"/>
            </a:xfrm>
          </p:grpSpPr>
          <p:grpSp>
            <p:nvGrpSpPr>
              <p:cNvPr id="35" name="群組 34"/>
              <p:cNvGrpSpPr/>
              <p:nvPr/>
            </p:nvGrpSpPr>
            <p:grpSpPr>
              <a:xfrm>
                <a:off x="3901440" y="1753582"/>
                <a:ext cx="2194560" cy="509846"/>
                <a:chOff x="3901440" y="1753582"/>
                <a:chExt cx="2194560" cy="509846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3901440" y="1825625"/>
                  <a:ext cx="2194560" cy="36576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" name="文字方塊 37"/>
                <p:cNvSpPr txBox="1"/>
                <p:nvPr/>
              </p:nvSpPr>
              <p:spPr>
                <a:xfrm>
                  <a:off x="3997233" y="1753582"/>
                  <a:ext cx="2002971" cy="5098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400" dirty="0">
                      <a:latin typeface="jf金萱鮮摘" panose="020B0800000000000000" pitchFamily="34" charset="-120"/>
                      <a:ea typeface="jf金萱鮮摘" panose="020B0800000000000000" pitchFamily="34" charset="-120"/>
                    </a:rPr>
                    <a:t>Convolution </a:t>
                  </a:r>
                  <a:r>
                    <a:rPr lang="en-US" altLang="zh-TW" dirty="0" smtClean="0"/>
                    <a:t> </a:t>
                  </a:r>
                  <a:endParaRPr lang="en-US" altLang="zh-TW" dirty="0"/>
                </a:p>
              </p:txBody>
            </p:sp>
          </p:grpSp>
          <p:sp>
            <p:nvSpPr>
              <p:cNvPr id="36" name="向下箭號 35"/>
              <p:cNvSpPr/>
              <p:nvPr/>
            </p:nvSpPr>
            <p:spPr>
              <a:xfrm>
                <a:off x="4868091" y="2287179"/>
                <a:ext cx="261256" cy="22385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3923212" y="3967801"/>
              <a:ext cx="2194560" cy="724949"/>
              <a:chOff x="3901440" y="1786085"/>
              <a:chExt cx="2194560" cy="724949"/>
            </a:xfrm>
          </p:grpSpPr>
          <p:grpSp>
            <p:nvGrpSpPr>
              <p:cNvPr id="31" name="群組 30"/>
              <p:cNvGrpSpPr/>
              <p:nvPr/>
            </p:nvGrpSpPr>
            <p:grpSpPr>
              <a:xfrm>
                <a:off x="3901440" y="1786085"/>
                <a:ext cx="2194560" cy="424872"/>
                <a:chOff x="3901440" y="1786085"/>
                <a:chExt cx="2194560" cy="424872"/>
              </a:xfrm>
            </p:grpSpPr>
            <p:sp>
              <p:nvSpPr>
                <p:cNvPr id="33" name="矩形 32"/>
                <p:cNvSpPr/>
                <p:nvPr/>
              </p:nvSpPr>
              <p:spPr>
                <a:xfrm>
                  <a:off x="3901440" y="1825625"/>
                  <a:ext cx="2194560" cy="36576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4" name="文字方塊 33"/>
                <p:cNvSpPr txBox="1"/>
                <p:nvPr/>
              </p:nvSpPr>
              <p:spPr>
                <a:xfrm>
                  <a:off x="4093029" y="1786085"/>
                  <a:ext cx="2002971" cy="424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400" dirty="0">
                      <a:latin typeface="jf金萱鮮摘" panose="020B0800000000000000" pitchFamily="34" charset="-120"/>
                      <a:ea typeface="jf金萱鮮摘" panose="020B0800000000000000" pitchFamily="34" charset="-120"/>
                    </a:rPr>
                    <a:t>Pooling  </a:t>
                  </a:r>
                  <a:endParaRPr lang="en-US" altLang="zh-TW" sz="1400" dirty="0">
                    <a:latin typeface="jf金萱鮮摘" panose="020B0800000000000000" pitchFamily="34" charset="-120"/>
                    <a:ea typeface="jf金萱鮮摘" panose="020B0800000000000000" pitchFamily="34" charset="-120"/>
                  </a:endParaRPr>
                </a:p>
              </p:txBody>
            </p:sp>
          </p:grpSp>
          <p:sp>
            <p:nvSpPr>
              <p:cNvPr id="32" name="向下箭號 31"/>
              <p:cNvSpPr/>
              <p:nvPr/>
            </p:nvSpPr>
            <p:spPr>
              <a:xfrm>
                <a:off x="4868091" y="2287179"/>
                <a:ext cx="261256" cy="22385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3923212" y="4824512"/>
              <a:ext cx="2194560" cy="687195"/>
              <a:chOff x="3901440" y="1823839"/>
              <a:chExt cx="2194560" cy="687195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3901440" y="1823839"/>
                <a:ext cx="2194560" cy="424872"/>
                <a:chOff x="3901440" y="1823839"/>
                <a:chExt cx="2194560" cy="424872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3901440" y="1825625"/>
                  <a:ext cx="2194560" cy="36576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>
                  <a:off x="3997235" y="1823839"/>
                  <a:ext cx="2002971" cy="424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400" dirty="0">
                      <a:latin typeface="jf金萱鮮摘" panose="020B0800000000000000" pitchFamily="34" charset="-120"/>
                      <a:ea typeface="jf金萱鮮摘" panose="020B0800000000000000" pitchFamily="34" charset="-120"/>
                    </a:rPr>
                    <a:t>Flatten</a:t>
                  </a:r>
                  <a:endParaRPr lang="en-US" altLang="zh-TW" sz="1400" dirty="0">
                    <a:latin typeface="jf金萱鮮摘" panose="020B0800000000000000" pitchFamily="34" charset="-120"/>
                    <a:ea typeface="jf金萱鮮摘" panose="020B0800000000000000" pitchFamily="34" charset="-120"/>
                  </a:endParaRPr>
                </a:p>
              </p:txBody>
            </p:sp>
          </p:grpSp>
          <p:sp>
            <p:nvSpPr>
              <p:cNvPr id="28" name="向下箭號 27"/>
              <p:cNvSpPr/>
              <p:nvPr/>
            </p:nvSpPr>
            <p:spPr>
              <a:xfrm>
                <a:off x="4868091" y="2287179"/>
                <a:ext cx="261256" cy="22385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" name="群組 13"/>
            <p:cNvGrpSpPr/>
            <p:nvPr/>
          </p:nvGrpSpPr>
          <p:grpSpPr>
            <a:xfrm>
              <a:off x="3923212" y="5578226"/>
              <a:ext cx="2799805" cy="424872"/>
              <a:chOff x="3923212" y="5578226"/>
              <a:chExt cx="2799805" cy="424872"/>
            </a:xfrm>
          </p:grpSpPr>
          <p:grpSp>
            <p:nvGrpSpPr>
              <p:cNvPr id="23" name="群組 22"/>
              <p:cNvGrpSpPr/>
              <p:nvPr/>
            </p:nvGrpSpPr>
            <p:grpSpPr>
              <a:xfrm>
                <a:off x="3923212" y="5578226"/>
                <a:ext cx="2194560" cy="424872"/>
                <a:chOff x="3901440" y="1823839"/>
                <a:chExt cx="2194560" cy="424872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3901440" y="1825625"/>
                  <a:ext cx="2194560" cy="36576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文字方塊 25"/>
                <p:cNvSpPr txBox="1"/>
                <p:nvPr/>
              </p:nvSpPr>
              <p:spPr>
                <a:xfrm>
                  <a:off x="3997235" y="1823839"/>
                  <a:ext cx="2002971" cy="424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400" dirty="0" smtClean="0">
                      <a:latin typeface="jf金萱鮮摘" panose="020B0800000000000000" pitchFamily="34" charset="-120"/>
                      <a:ea typeface="jf金萱鮮摘" panose="020B0800000000000000" pitchFamily="34" charset="-120"/>
                    </a:rPr>
                    <a:t>Fully-Connected </a:t>
                  </a:r>
                  <a:endParaRPr lang="en-US" altLang="zh-TW" sz="1400" dirty="0">
                    <a:latin typeface="jf金萱鮮摘" panose="020B0800000000000000" pitchFamily="34" charset="-120"/>
                    <a:ea typeface="jf金萱鮮摘" panose="020B0800000000000000" pitchFamily="34" charset="-120"/>
                  </a:endParaRPr>
                </a:p>
              </p:txBody>
            </p:sp>
          </p:grpSp>
          <p:sp>
            <p:nvSpPr>
              <p:cNvPr id="24" name="向右箭號 23"/>
              <p:cNvSpPr/>
              <p:nvPr/>
            </p:nvSpPr>
            <p:spPr>
              <a:xfrm>
                <a:off x="6357257" y="5597429"/>
                <a:ext cx="365760" cy="330925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群組 14"/>
            <p:cNvGrpSpPr/>
            <p:nvPr/>
          </p:nvGrpSpPr>
          <p:grpSpPr>
            <a:xfrm>
              <a:off x="6843848" y="5578226"/>
              <a:ext cx="2194560" cy="424872"/>
              <a:chOff x="3901440" y="1823839"/>
              <a:chExt cx="2194560" cy="424872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3901440" y="1825625"/>
                <a:ext cx="2194560" cy="365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3997235" y="1823839"/>
                <a:ext cx="2002971" cy="42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>
                    <a:latin typeface="jf金萱鮮摘" panose="020B0800000000000000" pitchFamily="34" charset="-120"/>
                    <a:ea typeface="jf金萱鮮摘" panose="020B0800000000000000" pitchFamily="34" charset="-120"/>
                  </a:rPr>
                  <a:t>O</a:t>
                </a:r>
                <a:r>
                  <a:rPr lang="en-US" altLang="zh-TW" sz="1400" dirty="0" smtClean="0">
                    <a:latin typeface="jf金萱鮮摘" panose="020B0800000000000000" pitchFamily="34" charset="-120"/>
                    <a:ea typeface="jf金萱鮮摘" panose="020B0800000000000000" pitchFamily="34" charset="-120"/>
                  </a:rPr>
                  <a:t>utput</a:t>
                </a:r>
                <a:endParaRPr lang="en-US" altLang="zh-TW" sz="1400" dirty="0">
                  <a:latin typeface="jf金萱鮮摘" panose="020B0800000000000000" pitchFamily="34" charset="-120"/>
                  <a:ea typeface="jf金萱鮮摘" panose="020B0800000000000000" pitchFamily="34" charset="-120"/>
                </a:endParaRPr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6843847" y="1713785"/>
              <a:ext cx="2194560" cy="424872"/>
              <a:chOff x="3901440" y="1822191"/>
              <a:chExt cx="2194560" cy="424872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3901440" y="1825625"/>
                <a:ext cx="2194560" cy="365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3901440" y="1822191"/>
                <a:ext cx="2002971" cy="42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>
                    <a:latin typeface="jf金萱鮮摘" panose="020B0800000000000000" pitchFamily="34" charset="-120"/>
                    <a:ea typeface="jf金萱鮮摘" panose="020B0800000000000000" pitchFamily="34" charset="-120"/>
                  </a:rPr>
                  <a:t>Input</a:t>
                </a:r>
                <a:endParaRPr lang="en-US" altLang="zh-TW" sz="1400" dirty="0">
                  <a:latin typeface="jf金萱鮮摘" panose="020B0800000000000000" pitchFamily="34" charset="-120"/>
                  <a:ea typeface="jf金萱鮮摘" panose="020B0800000000000000" pitchFamily="34" charset="-120"/>
                </a:endParaRPr>
              </a:p>
            </p:txBody>
          </p:sp>
        </p:grpSp>
        <p:sp>
          <p:nvSpPr>
            <p:cNvPr id="17" name="向左箭號 16"/>
            <p:cNvSpPr/>
            <p:nvPr/>
          </p:nvSpPr>
          <p:spPr>
            <a:xfrm>
              <a:off x="6357257" y="1715432"/>
              <a:ext cx="341266" cy="333937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7661918" y="2393720"/>
            <a:ext cx="4268706" cy="3193894"/>
            <a:chOff x="3923212" y="1594074"/>
            <a:chExt cx="5115196" cy="4409024"/>
          </a:xfrm>
        </p:grpSpPr>
        <p:grpSp>
          <p:nvGrpSpPr>
            <p:cNvPr id="48" name="群組 47"/>
            <p:cNvGrpSpPr/>
            <p:nvPr/>
          </p:nvGrpSpPr>
          <p:grpSpPr>
            <a:xfrm>
              <a:off x="3923212" y="1594074"/>
              <a:ext cx="2194560" cy="808554"/>
              <a:chOff x="3901440" y="1702480"/>
              <a:chExt cx="2194560" cy="808554"/>
            </a:xfrm>
          </p:grpSpPr>
          <p:grpSp>
            <p:nvGrpSpPr>
              <p:cNvPr id="82" name="群組 81"/>
              <p:cNvGrpSpPr/>
              <p:nvPr/>
            </p:nvGrpSpPr>
            <p:grpSpPr>
              <a:xfrm>
                <a:off x="3901440" y="1702480"/>
                <a:ext cx="2194560" cy="509846"/>
                <a:chOff x="3901440" y="1702480"/>
                <a:chExt cx="2194560" cy="509846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3901440" y="1765512"/>
                  <a:ext cx="2194560" cy="36576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" name="文字方塊 84"/>
                <p:cNvSpPr txBox="1"/>
                <p:nvPr/>
              </p:nvSpPr>
              <p:spPr>
                <a:xfrm>
                  <a:off x="3985358" y="1702480"/>
                  <a:ext cx="2002971" cy="5098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400" dirty="0">
                      <a:latin typeface="jf金萱鮮摘" panose="020B0800000000000000" pitchFamily="34" charset="-120"/>
                      <a:ea typeface="jf金萱鮮摘" panose="020B0800000000000000" pitchFamily="34" charset="-120"/>
                    </a:rPr>
                    <a:t>Convolution </a:t>
                  </a:r>
                  <a:r>
                    <a:rPr lang="en-US" altLang="zh-TW" dirty="0" smtClean="0"/>
                    <a:t> </a:t>
                  </a:r>
                  <a:endParaRPr lang="en-US" altLang="zh-TW" dirty="0"/>
                </a:p>
              </p:txBody>
            </p:sp>
          </p:grpSp>
          <p:sp>
            <p:nvSpPr>
              <p:cNvPr id="83" name="向下箭號 82"/>
              <p:cNvSpPr/>
              <p:nvPr/>
            </p:nvSpPr>
            <p:spPr>
              <a:xfrm>
                <a:off x="4868091" y="2287179"/>
                <a:ext cx="261256" cy="22385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9" name="群組 48"/>
            <p:cNvGrpSpPr/>
            <p:nvPr/>
          </p:nvGrpSpPr>
          <p:grpSpPr>
            <a:xfrm>
              <a:off x="3923212" y="2466849"/>
              <a:ext cx="2194560" cy="693554"/>
              <a:chOff x="3901440" y="1817480"/>
              <a:chExt cx="2194560" cy="693554"/>
            </a:xfrm>
          </p:grpSpPr>
          <p:grpSp>
            <p:nvGrpSpPr>
              <p:cNvPr id="78" name="群組 77"/>
              <p:cNvGrpSpPr/>
              <p:nvPr/>
            </p:nvGrpSpPr>
            <p:grpSpPr>
              <a:xfrm>
                <a:off x="3901440" y="1817480"/>
                <a:ext cx="2194560" cy="424872"/>
                <a:chOff x="3901440" y="1817480"/>
                <a:chExt cx="2194560" cy="424872"/>
              </a:xfrm>
            </p:grpSpPr>
            <p:sp>
              <p:nvSpPr>
                <p:cNvPr id="80" name="矩形 79"/>
                <p:cNvSpPr/>
                <p:nvPr/>
              </p:nvSpPr>
              <p:spPr>
                <a:xfrm>
                  <a:off x="3901440" y="1825625"/>
                  <a:ext cx="2194560" cy="36576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1" name="文字方塊 80"/>
                <p:cNvSpPr txBox="1"/>
                <p:nvPr/>
              </p:nvSpPr>
              <p:spPr>
                <a:xfrm>
                  <a:off x="3997233" y="1817480"/>
                  <a:ext cx="2002971" cy="424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400" dirty="0">
                      <a:latin typeface="jf金萱鮮摘" panose="020B0800000000000000" pitchFamily="34" charset="-120"/>
                      <a:ea typeface="jf金萱鮮摘" panose="020B0800000000000000" pitchFamily="34" charset="-120"/>
                    </a:rPr>
                    <a:t>Pooling  </a:t>
                  </a:r>
                  <a:endParaRPr lang="en-US" altLang="zh-TW" sz="1400" dirty="0">
                    <a:latin typeface="jf金萱鮮摘" panose="020B0800000000000000" pitchFamily="34" charset="-120"/>
                    <a:ea typeface="jf金萱鮮摘" panose="020B0800000000000000" pitchFamily="34" charset="-120"/>
                  </a:endParaRPr>
                </a:p>
              </p:txBody>
            </p:sp>
          </p:grpSp>
          <p:sp>
            <p:nvSpPr>
              <p:cNvPr id="79" name="向下箭號 78"/>
              <p:cNvSpPr/>
              <p:nvPr/>
            </p:nvSpPr>
            <p:spPr>
              <a:xfrm>
                <a:off x="4868091" y="2287179"/>
                <a:ext cx="261256" cy="22385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3923212" y="3142872"/>
              <a:ext cx="2194560" cy="757452"/>
              <a:chOff x="3901440" y="1753582"/>
              <a:chExt cx="2194560" cy="757452"/>
            </a:xfrm>
          </p:grpSpPr>
          <p:grpSp>
            <p:nvGrpSpPr>
              <p:cNvPr id="74" name="群組 73"/>
              <p:cNvGrpSpPr/>
              <p:nvPr/>
            </p:nvGrpSpPr>
            <p:grpSpPr>
              <a:xfrm>
                <a:off x="3901440" y="1753582"/>
                <a:ext cx="2194560" cy="509846"/>
                <a:chOff x="3901440" y="1753582"/>
                <a:chExt cx="2194560" cy="509846"/>
              </a:xfrm>
            </p:grpSpPr>
            <p:sp>
              <p:nvSpPr>
                <p:cNvPr id="76" name="矩形 75"/>
                <p:cNvSpPr/>
                <p:nvPr/>
              </p:nvSpPr>
              <p:spPr>
                <a:xfrm>
                  <a:off x="3901440" y="1825625"/>
                  <a:ext cx="2194560" cy="36576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文字方塊 76"/>
                <p:cNvSpPr txBox="1"/>
                <p:nvPr/>
              </p:nvSpPr>
              <p:spPr>
                <a:xfrm>
                  <a:off x="3997233" y="1753582"/>
                  <a:ext cx="2002971" cy="5098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400" dirty="0">
                      <a:latin typeface="jf金萱鮮摘" panose="020B0800000000000000" pitchFamily="34" charset="-120"/>
                      <a:ea typeface="jf金萱鮮摘" panose="020B0800000000000000" pitchFamily="34" charset="-120"/>
                    </a:rPr>
                    <a:t>Convolution </a:t>
                  </a:r>
                  <a:r>
                    <a:rPr lang="en-US" altLang="zh-TW" dirty="0" smtClean="0"/>
                    <a:t> </a:t>
                  </a:r>
                  <a:endParaRPr lang="en-US" altLang="zh-TW" dirty="0"/>
                </a:p>
              </p:txBody>
            </p:sp>
          </p:grpSp>
          <p:sp>
            <p:nvSpPr>
              <p:cNvPr id="75" name="向下箭號 74"/>
              <p:cNvSpPr/>
              <p:nvPr/>
            </p:nvSpPr>
            <p:spPr>
              <a:xfrm>
                <a:off x="4868091" y="2287179"/>
                <a:ext cx="261256" cy="22385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3923212" y="3967801"/>
              <a:ext cx="2194560" cy="724949"/>
              <a:chOff x="3901440" y="1786085"/>
              <a:chExt cx="2194560" cy="724949"/>
            </a:xfrm>
          </p:grpSpPr>
          <p:grpSp>
            <p:nvGrpSpPr>
              <p:cNvPr id="70" name="群組 69"/>
              <p:cNvGrpSpPr/>
              <p:nvPr/>
            </p:nvGrpSpPr>
            <p:grpSpPr>
              <a:xfrm>
                <a:off x="3901440" y="1786085"/>
                <a:ext cx="2194560" cy="424872"/>
                <a:chOff x="3901440" y="1786085"/>
                <a:chExt cx="2194560" cy="424872"/>
              </a:xfrm>
            </p:grpSpPr>
            <p:sp>
              <p:nvSpPr>
                <p:cNvPr id="72" name="矩形 71"/>
                <p:cNvSpPr/>
                <p:nvPr/>
              </p:nvSpPr>
              <p:spPr>
                <a:xfrm>
                  <a:off x="3901440" y="1825625"/>
                  <a:ext cx="2194560" cy="36576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3" name="文字方塊 72"/>
                <p:cNvSpPr txBox="1"/>
                <p:nvPr/>
              </p:nvSpPr>
              <p:spPr>
                <a:xfrm>
                  <a:off x="4093029" y="1786085"/>
                  <a:ext cx="2002971" cy="424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400" dirty="0">
                      <a:latin typeface="jf金萱鮮摘" panose="020B0800000000000000" pitchFamily="34" charset="-120"/>
                      <a:ea typeface="jf金萱鮮摘" panose="020B0800000000000000" pitchFamily="34" charset="-120"/>
                    </a:rPr>
                    <a:t>Pooling  </a:t>
                  </a:r>
                  <a:endParaRPr lang="en-US" altLang="zh-TW" sz="1400" dirty="0">
                    <a:latin typeface="jf金萱鮮摘" panose="020B0800000000000000" pitchFamily="34" charset="-120"/>
                    <a:ea typeface="jf金萱鮮摘" panose="020B0800000000000000" pitchFamily="34" charset="-120"/>
                  </a:endParaRPr>
                </a:p>
              </p:txBody>
            </p:sp>
          </p:grpSp>
          <p:sp>
            <p:nvSpPr>
              <p:cNvPr id="71" name="向下箭號 70"/>
              <p:cNvSpPr/>
              <p:nvPr/>
            </p:nvSpPr>
            <p:spPr>
              <a:xfrm>
                <a:off x="4868091" y="2287179"/>
                <a:ext cx="261256" cy="22385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3923212" y="4824512"/>
              <a:ext cx="2194560" cy="687195"/>
              <a:chOff x="3901440" y="1823839"/>
              <a:chExt cx="2194560" cy="687195"/>
            </a:xfrm>
          </p:grpSpPr>
          <p:grpSp>
            <p:nvGrpSpPr>
              <p:cNvPr id="66" name="群組 65"/>
              <p:cNvGrpSpPr/>
              <p:nvPr/>
            </p:nvGrpSpPr>
            <p:grpSpPr>
              <a:xfrm>
                <a:off x="3901440" y="1823839"/>
                <a:ext cx="2194560" cy="424872"/>
                <a:chOff x="3901440" y="1823839"/>
                <a:chExt cx="2194560" cy="424872"/>
              </a:xfrm>
            </p:grpSpPr>
            <p:sp>
              <p:nvSpPr>
                <p:cNvPr id="68" name="矩形 67"/>
                <p:cNvSpPr/>
                <p:nvPr/>
              </p:nvSpPr>
              <p:spPr>
                <a:xfrm>
                  <a:off x="3901440" y="1825625"/>
                  <a:ext cx="2194560" cy="36576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9" name="文字方塊 68"/>
                <p:cNvSpPr txBox="1"/>
                <p:nvPr/>
              </p:nvSpPr>
              <p:spPr>
                <a:xfrm>
                  <a:off x="3997235" y="1823839"/>
                  <a:ext cx="2002971" cy="424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400" dirty="0">
                      <a:latin typeface="jf金萱鮮摘" panose="020B0800000000000000" pitchFamily="34" charset="-120"/>
                      <a:ea typeface="jf金萱鮮摘" panose="020B0800000000000000" pitchFamily="34" charset="-120"/>
                    </a:rPr>
                    <a:t>Flatten</a:t>
                  </a:r>
                  <a:endParaRPr lang="en-US" altLang="zh-TW" sz="1400" dirty="0">
                    <a:latin typeface="jf金萱鮮摘" panose="020B0800000000000000" pitchFamily="34" charset="-120"/>
                    <a:ea typeface="jf金萱鮮摘" panose="020B0800000000000000" pitchFamily="34" charset="-120"/>
                  </a:endParaRPr>
                </a:p>
              </p:txBody>
            </p:sp>
          </p:grpSp>
          <p:sp>
            <p:nvSpPr>
              <p:cNvPr id="67" name="向下箭號 66"/>
              <p:cNvSpPr/>
              <p:nvPr/>
            </p:nvSpPr>
            <p:spPr>
              <a:xfrm>
                <a:off x="4868091" y="2287179"/>
                <a:ext cx="261256" cy="22385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3923212" y="5578226"/>
              <a:ext cx="2799805" cy="424872"/>
              <a:chOff x="3923212" y="5578226"/>
              <a:chExt cx="2799805" cy="424872"/>
            </a:xfrm>
          </p:grpSpPr>
          <p:grpSp>
            <p:nvGrpSpPr>
              <p:cNvPr id="62" name="群組 61"/>
              <p:cNvGrpSpPr/>
              <p:nvPr/>
            </p:nvGrpSpPr>
            <p:grpSpPr>
              <a:xfrm>
                <a:off x="3923212" y="5578226"/>
                <a:ext cx="2194560" cy="424872"/>
                <a:chOff x="3901440" y="1823839"/>
                <a:chExt cx="2194560" cy="424872"/>
              </a:xfrm>
            </p:grpSpPr>
            <p:sp>
              <p:nvSpPr>
                <p:cNvPr id="64" name="矩形 63"/>
                <p:cNvSpPr/>
                <p:nvPr/>
              </p:nvSpPr>
              <p:spPr>
                <a:xfrm>
                  <a:off x="3901440" y="1825625"/>
                  <a:ext cx="2194560" cy="36576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5" name="文字方塊 64"/>
                <p:cNvSpPr txBox="1"/>
                <p:nvPr/>
              </p:nvSpPr>
              <p:spPr>
                <a:xfrm>
                  <a:off x="3997235" y="1823839"/>
                  <a:ext cx="2002971" cy="424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400" dirty="0" smtClean="0">
                      <a:latin typeface="jf金萱鮮摘" panose="020B0800000000000000" pitchFamily="34" charset="-120"/>
                      <a:ea typeface="jf金萱鮮摘" panose="020B0800000000000000" pitchFamily="34" charset="-120"/>
                    </a:rPr>
                    <a:t>Fully-Connected </a:t>
                  </a:r>
                  <a:endParaRPr lang="en-US" altLang="zh-TW" sz="1400" dirty="0">
                    <a:latin typeface="jf金萱鮮摘" panose="020B0800000000000000" pitchFamily="34" charset="-120"/>
                    <a:ea typeface="jf金萱鮮摘" panose="020B0800000000000000" pitchFamily="34" charset="-120"/>
                  </a:endParaRPr>
                </a:p>
              </p:txBody>
            </p:sp>
          </p:grpSp>
          <p:sp>
            <p:nvSpPr>
              <p:cNvPr id="63" name="向右箭號 62"/>
              <p:cNvSpPr/>
              <p:nvPr/>
            </p:nvSpPr>
            <p:spPr>
              <a:xfrm>
                <a:off x="6357257" y="5597429"/>
                <a:ext cx="365760" cy="330925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>
              <a:off x="6843848" y="5578226"/>
              <a:ext cx="2194560" cy="424872"/>
              <a:chOff x="3901440" y="1823839"/>
              <a:chExt cx="2194560" cy="424872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3901440" y="1825625"/>
                <a:ext cx="2194560" cy="365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文字方塊 60"/>
              <p:cNvSpPr txBox="1"/>
              <p:nvPr/>
            </p:nvSpPr>
            <p:spPr>
              <a:xfrm>
                <a:off x="3997235" y="1823839"/>
                <a:ext cx="2002971" cy="42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>
                    <a:latin typeface="jf金萱鮮摘" panose="020B0800000000000000" pitchFamily="34" charset="-120"/>
                    <a:ea typeface="jf金萱鮮摘" panose="020B0800000000000000" pitchFamily="34" charset="-120"/>
                  </a:rPr>
                  <a:t>O</a:t>
                </a:r>
                <a:r>
                  <a:rPr lang="en-US" altLang="zh-TW" sz="1400" dirty="0" smtClean="0">
                    <a:latin typeface="jf金萱鮮摘" panose="020B0800000000000000" pitchFamily="34" charset="-120"/>
                    <a:ea typeface="jf金萱鮮摘" panose="020B0800000000000000" pitchFamily="34" charset="-120"/>
                  </a:rPr>
                  <a:t>utput</a:t>
                </a:r>
                <a:endParaRPr lang="en-US" altLang="zh-TW" sz="1400" dirty="0">
                  <a:latin typeface="jf金萱鮮摘" panose="020B0800000000000000" pitchFamily="34" charset="-120"/>
                  <a:ea typeface="jf金萱鮮摘" panose="020B0800000000000000" pitchFamily="34" charset="-120"/>
                </a:endParaRPr>
              </a:p>
            </p:txBody>
          </p:sp>
        </p:grpSp>
        <p:grpSp>
          <p:nvGrpSpPr>
            <p:cNvPr id="55" name="群組 54"/>
            <p:cNvGrpSpPr/>
            <p:nvPr/>
          </p:nvGrpSpPr>
          <p:grpSpPr>
            <a:xfrm>
              <a:off x="6843848" y="1629504"/>
              <a:ext cx="2194560" cy="424872"/>
              <a:chOff x="3901441" y="1737910"/>
              <a:chExt cx="2194560" cy="424872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3901441" y="1757577"/>
                <a:ext cx="2194560" cy="365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3937633" y="1737910"/>
                <a:ext cx="2002971" cy="42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>
                    <a:latin typeface="jf金萱鮮摘" panose="020B0800000000000000" pitchFamily="34" charset="-120"/>
                    <a:ea typeface="jf金萱鮮摘" panose="020B0800000000000000" pitchFamily="34" charset="-120"/>
                  </a:rPr>
                  <a:t>Input</a:t>
                </a:r>
                <a:endParaRPr lang="en-US" altLang="zh-TW" sz="1400" dirty="0">
                  <a:latin typeface="jf金萱鮮摘" panose="020B0800000000000000" pitchFamily="34" charset="-120"/>
                  <a:ea typeface="jf金萱鮮摘" panose="020B0800000000000000" pitchFamily="34" charset="-120"/>
                </a:endParaRPr>
              </a:p>
            </p:txBody>
          </p:sp>
        </p:grpSp>
        <p:sp>
          <p:nvSpPr>
            <p:cNvPr id="56" name="向左箭號 55"/>
            <p:cNvSpPr/>
            <p:nvPr/>
          </p:nvSpPr>
          <p:spPr>
            <a:xfrm>
              <a:off x="6325158" y="1665082"/>
              <a:ext cx="341265" cy="333937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6" name="橢圓 85"/>
          <p:cNvSpPr/>
          <p:nvPr/>
        </p:nvSpPr>
        <p:spPr>
          <a:xfrm>
            <a:off x="9305931" y="2763052"/>
            <a:ext cx="243840" cy="2193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9305931" y="3863349"/>
            <a:ext cx="243840" cy="2193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9305931" y="5675388"/>
            <a:ext cx="243840" cy="2193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9548513" y="3782933"/>
            <a:ext cx="175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Activation 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dirty="0" err="1">
                <a:solidFill>
                  <a:srgbClr val="C00000"/>
                </a:solidFill>
              </a:rPr>
              <a:t>ReLU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  <a:p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9530170" y="2699237"/>
            <a:ext cx="177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Activation  (</a:t>
            </a:r>
            <a:r>
              <a:rPr lang="en-US" altLang="zh-TW" dirty="0" err="1" smtClean="0">
                <a:solidFill>
                  <a:srgbClr val="C00000"/>
                </a:solidFill>
              </a:rPr>
              <a:t>ReLU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9554511" y="5595117"/>
            <a:ext cx="2106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Activation </a:t>
            </a:r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en-US" altLang="zh-TW" dirty="0" err="1" smtClean="0">
                <a:solidFill>
                  <a:srgbClr val="C00000"/>
                </a:solidFill>
              </a:rPr>
              <a:t>Softmax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9645275" y="1834753"/>
            <a:ext cx="40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O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3274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570375" y="1777348"/>
            <a:ext cx="5416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想像成一個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開關，將訊號</a:t>
            </a: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跟刺激傳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過去下一層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layer</a:t>
            </a:r>
          </a:p>
          <a:p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傳遞過程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中，會對值進行壓縮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51114" y="2033469"/>
            <a:ext cx="252548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調整模型</a:t>
            </a:r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參數</a:t>
            </a:r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訓練幾</a:t>
            </a:r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輪</a:t>
            </a:r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en-US" altLang="zh-TW" sz="2000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Activation </a:t>
            </a:r>
            <a:r>
              <a:rPr lang="en-US" altLang="zh-TW" sz="2000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function</a:t>
            </a:r>
          </a:p>
          <a:p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其它</a:t>
            </a:r>
            <a:r>
              <a:rPr lang="en-US" altLang="zh-TW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參數</a:t>
            </a:r>
            <a:endParaRPr lang="en-US" altLang="zh-TW" sz="20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838200" y="484505"/>
            <a:ext cx="2031325" cy="951403"/>
            <a:chOff x="8682444" y="2708364"/>
            <a:chExt cx="2031325" cy="951403"/>
          </a:xfrm>
        </p:grpSpPr>
        <p:sp>
          <p:nvSpPr>
            <p:cNvPr id="7" name="圓角矩形 6"/>
            <p:cNvSpPr/>
            <p:nvPr/>
          </p:nvSpPr>
          <p:spPr>
            <a:xfrm>
              <a:off x="8682445" y="2708364"/>
              <a:ext cx="1972491" cy="92310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682444" y="3013436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jf金萱鮮摘" panose="020B0800000000000000" pitchFamily="34" charset="-120"/>
                  <a:ea typeface="jf金萱鮮摘" panose="020B0800000000000000" pitchFamily="34" charset="-120"/>
                </a:rPr>
                <a:t>訓練，找到最佳解</a:t>
              </a:r>
              <a:endPara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endParaRPr>
            </a:p>
            <a:p>
              <a:endParaRPr lang="zh-TW" altLang="en-US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4667794" y="2804162"/>
            <a:ext cx="10537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sigmoid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pic>
        <p:nvPicPr>
          <p:cNvPr id="1026" name="Picture 2" descr="https://upload.wikimedia.org/wikipedia/commons/thumb/8/88/Logistic-curve.svg/320px-Logistic-curv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851" y="3484305"/>
            <a:ext cx="3177921" cy="211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7633064" y="3531362"/>
            <a:ext cx="312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將值壓縮在 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0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～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1 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之間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614935" y="3947751"/>
            <a:ext cx="4019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由於數學上的特性，有些情況下會在更新參數時出現問題，失去學習能</a:t>
            </a: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力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649770" y="4867801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時代的眼淚，幫</a:t>
            </a:r>
            <a:r>
              <a:rPr lang="en-US" altLang="zh-TW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QQ</a:t>
            </a:r>
            <a:endParaRPr lang="zh-TW" altLang="en-US" dirty="0">
              <a:solidFill>
                <a:srgbClr val="C0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6171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570375" y="1777348"/>
            <a:ext cx="5416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想像成一個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開關，將訊號</a:t>
            </a: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跟刺激傳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過去下一層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layer</a:t>
            </a:r>
          </a:p>
          <a:p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傳遞過程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中，會對值進行壓縮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51114" y="2033469"/>
            <a:ext cx="252548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調整模型</a:t>
            </a:r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參數</a:t>
            </a:r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訓練幾</a:t>
            </a:r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輪</a:t>
            </a:r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en-US" altLang="zh-TW" sz="2000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Activation </a:t>
            </a:r>
            <a:r>
              <a:rPr lang="en-US" altLang="zh-TW" sz="2000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function</a:t>
            </a:r>
          </a:p>
          <a:p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其它</a:t>
            </a:r>
            <a:r>
              <a:rPr lang="en-US" altLang="zh-TW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參數</a:t>
            </a:r>
            <a:endParaRPr lang="en-US" altLang="zh-TW" sz="20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838200" y="484505"/>
            <a:ext cx="2031325" cy="951403"/>
            <a:chOff x="8682444" y="2708364"/>
            <a:chExt cx="2031325" cy="951403"/>
          </a:xfrm>
        </p:grpSpPr>
        <p:sp>
          <p:nvSpPr>
            <p:cNvPr id="7" name="圓角矩形 6"/>
            <p:cNvSpPr/>
            <p:nvPr/>
          </p:nvSpPr>
          <p:spPr>
            <a:xfrm>
              <a:off x="8682445" y="2708364"/>
              <a:ext cx="1972491" cy="92310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682444" y="3013436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jf金萱鮮摘" panose="020B0800000000000000" pitchFamily="34" charset="-120"/>
                  <a:ea typeface="jf金萱鮮摘" panose="020B0800000000000000" pitchFamily="34" charset="-120"/>
                </a:rPr>
                <a:t>訓練，找到最佳解</a:t>
              </a:r>
              <a:endPara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endParaRPr>
            </a:p>
            <a:p>
              <a:endParaRPr lang="zh-TW" altLang="en-US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4684290" y="2807674"/>
            <a:ext cx="10537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ReLU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633064" y="3680074"/>
            <a:ext cx="4175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速度比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sigmoid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快很多倍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左半邊會面臨到與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sigmoid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相同的問題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      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使用別人訓練好的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架構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      修正過的</a:t>
            </a:r>
            <a:r>
              <a:rPr lang="en-US" altLang="zh-TW" dirty="0" err="1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ReLU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(ex: </a:t>
            </a:r>
            <a:r>
              <a:rPr lang="en-US" altLang="zh-TW" dirty="0" err="1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PReLU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)</a:t>
            </a:r>
          </a:p>
          <a:p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當紅炸子雞</a:t>
            </a:r>
            <a:endParaRPr lang="en-US" altLang="zh-TW" dirty="0" smtClean="0">
              <a:solidFill>
                <a:srgbClr val="C0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pic>
        <p:nvPicPr>
          <p:cNvPr id="3074" name="Picture 2" descr="「relu activation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581" y="3377632"/>
            <a:ext cx="3678192" cy="275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向右箭號 10"/>
          <p:cNvSpPr/>
          <p:nvPr/>
        </p:nvSpPr>
        <p:spPr>
          <a:xfrm>
            <a:off x="7785463" y="4541149"/>
            <a:ext cx="269966" cy="2411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7776754" y="4831558"/>
            <a:ext cx="269966" cy="2411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635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570375" y="1777348"/>
            <a:ext cx="5416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想像成一個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開關，將訊號</a:t>
            </a: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跟刺激傳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過去下一層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layer</a:t>
            </a:r>
          </a:p>
          <a:p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傳遞過程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中，會對值進行壓縮</a:t>
            </a: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51114" y="2033469"/>
            <a:ext cx="252548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調整模型</a:t>
            </a:r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參數</a:t>
            </a:r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訓練幾</a:t>
            </a:r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輪</a:t>
            </a:r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en-US" altLang="zh-TW" sz="2000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Activation </a:t>
            </a:r>
            <a:r>
              <a:rPr lang="en-US" altLang="zh-TW" sz="2000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function</a:t>
            </a:r>
          </a:p>
          <a:p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其它</a:t>
            </a:r>
            <a:r>
              <a:rPr lang="en-US" altLang="zh-TW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參數</a:t>
            </a:r>
            <a:endParaRPr lang="en-US" altLang="zh-TW" sz="20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838200" y="484505"/>
            <a:ext cx="2031325" cy="951403"/>
            <a:chOff x="8682444" y="2708364"/>
            <a:chExt cx="2031325" cy="951403"/>
          </a:xfrm>
        </p:grpSpPr>
        <p:sp>
          <p:nvSpPr>
            <p:cNvPr id="7" name="圓角矩形 6"/>
            <p:cNvSpPr/>
            <p:nvPr/>
          </p:nvSpPr>
          <p:spPr>
            <a:xfrm>
              <a:off x="8682445" y="2708364"/>
              <a:ext cx="1972491" cy="92310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682444" y="3013436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jf金萱鮮摘" panose="020B0800000000000000" pitchFamily="34" charset="-120"/>
                  <a:ea typeface="jf金萱鮮摘" panose="020B0800000000000000" pitchFamily="34" charset="-120"/>
                </a:rPr>
                <a:t>訓練，找到最佳解</a:t>
              </a:r>
              <a:endPara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endParaRPr>
            </a:p>
            <a:p>
              <a:endParaRPr lang="zh-TW" altLang="en-US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4684290" y="2807674"/>
            <a:ext cx="10537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Softmax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508877" y="3621962"/>
            <a:ext cx="36380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通常只有在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output layer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才會使用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原因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: </a:t>
            </a:r>
            <a:r>
              <a:rPr lang="en-US" altLang="zh-TW" b="1" dirty="0" smtClean="0">
                <a:latin typeface="jf金萱鮮摘" panose="020B0800000000000000" pitchFamily="34" charset="-120"/>
                <a:ea typeface="jf金萱鮮摘" panose="020B0800000000000000" pitchFamily="34" charset="-120"/>
                <a:hlinkClick r:id="rId2"/>
              </a:rPr>
              <a:t>http</a:t>
            </a:r>
            <a:r>
              <a:rPr lang="en-US" altLang="zh-TW" b="1" dirty="0">
                <a:latin typeface="jf金萱鮮摘" panose="020B0800000000000000" pitchFamily="34" charset="-120"/>
                <a:ea typeface="jf金萱鮮摘" panose="020B0800000000000000" pitchFamily="34" charset="-120"/>
                <a:hlinkClick r:id="rId2"/>
              </a:rPr>
              <a:t>://ppt.cc/vunLC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將值壓縮在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0~1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之間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所有結點的總合為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1</a:t>
            </a:r>
          </a:p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將數值轉化為機率的型式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dirty="0" smtClean="0">
              <a:solidFill>
                <a:srgbClr val="C0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pic>
        <p:nvPicPr>
          <p:cNvPr id="5122" name="Picture 2" descr="「softmax layer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7" y="3421658"/>
            <a:ext cx="34290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8485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838200" y="484505"/>
            <a:ext cx="2031325" cy="951403"/>
            <a:chOff x="8682444" y="2708364"/>
            <a:chExt cx="2031325" cy="951403"/>
          </a:xfrm>
        </p:grpSpPr>
        <p:sp>
          <p:nvSpPr>
            <p:cNvPr id="5" name="圓角矩形 4"/>
            <p:cNvSpPr/>
            <p:nvPr/>
          </p:nvSpPr>
          <p:spPr>
            <a:xfrm>
              <a:off x="8682445" y="2708364"/>
              <a:ext cx="1972491" cy="92310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8682444" y="3013436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jf金萱鮮摘" panose="020B0800000000000000" pitchFamily="34" charset="-120"/>
                  <a:ea typeface="jf金萱鮮摘" panose="020B0800000000000000" pitchFamily="34" charset="-120"/>
                </a:rPr>
                <a:t>訓練，找到最佳解</a:t>
              </a:r>
              <a:endPara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endParaRPr>
            </a:p>
            <a:p>
              <a:endParaRPr lang="zh-TW" alt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751114" y="2033469"/>
            <a:ext cx="252548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調整模型</a:t>
            </a:r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參數</a:t>
            </a:r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訓練幾</a:t>
            </a:r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輪</a:t>
            </a:r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en-US" altLang="zh-TW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Activation </a:t>
            </a:r>
            <a:r>
              <a:rPr lang="en-US" altLang="zh-TW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function</a:t>
            </a:r>
          </a:p>
          <a:p>
            <a:r>
              <a:rPr lang="zh-TW" altLang="en-US" sz="2000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其它</a:t>
            </a:r>
            <a:r>
              <a:rPr lang="en-US" altLang="zh-TW" sz="2000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sz="2000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參數</a:t>
            </a:r>
            <a:endParaRPr lang="en-US" altLang="zh-TW" sz="2000" dirty="0">
              <a:solidFill>
                <a:srgbClr val="C0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418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大綱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dirty="0" smtClean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能用來做什麼</a:t>
            </a:r>
            <a:r>
              <a:rPr lang="en-US" altLang="zh-TW" dirty="0" smtClean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?</a:t>
            </a:r>
          </a:p>
          <a:p>
            <a:pPr marL="514350" indent="-514350">
              <a:buAutoNum type="arabicPeriod"/>
            </a:pP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運作原理簡介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514350" indent="-514350">
              <a:buAutoNum type="arabicPeriod"/>
            </a:pPr>
            <a:r>
              <a:rPr lang="en-US" altLang="zh-TW" dirty="0" err="1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Keras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中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的參數介紹與調整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實際演練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98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838200" y="484505"/>
            <a:ext cx="2031325" cy="951403"/>
            <a:chOff x="8682444" y="2708364"/>
            <a:chExt cx="2031325" cy="951403"/>
          </a:xfrm>
        </p:grpSpPr>
        <p:sp>
          <p:nvSpPr>
            <p:cNvPr id="5" name="圓角矩形 4"/>
            <p:cNvSpPr/>
            <p:nvPr/>
          </p:nvSpPr>
          <p:spPr>
            <a:xfrm>
              <a:off x="8682445" y="2708364"/>
              <a:ext cx="1972491" cy="923109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8682444" y="3013436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jf金萱鮮摘" panose="020B0800000000000000" pitchFamily="34" charset="-120"/>
                  <a:ea typeface="jf金萱鮮摘" panose="020B0800000000000000" pitchFamily="34" charset="-120"/>
                </a:rPr>
                <a:t>訓練，找到最佳解</a:t>
              </a:r>
              <a:endParaRPr lang="en-US" altLang="zh-TW" dirty="0">
                <a:latin typeface="jf金萱鮮摘" panose="020B0800000000000000" pitchFamily="34" charset="-120"/>
                <a:ea typeface="jf金萱鮮摘" panose="020B0800000000000000" pitchFamily="34" charset="-120"/>
              </a:endParaRPr>
            </a:p>
            <a:p>
              <a:endParaRPr lang="zh-TW" alt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751114" y="2033469"/>
            <a:ext cx="252548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調整模型</a:t>
            </a:r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參數</a:t>
            </a:r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zh-TW" altLang="en-US" sz="2000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訓練幾</a:t>
            </a:r>
            <a:r>
              <a:rPr lang="zh-TW" altLang="en-US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輪</a:t>
            </a:r>
            <a:endParaRPr lang="en-US" altLang="zh-TW" sz="2000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r>
              <a:rPr lang="en-US" altLang="zh-TW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Activation </a:t>
            </a:r>
            <a:r>
              <a:rPr lang="en-US" altLang="zh-TW" sz="20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function</a:t>
            </a:r>
          </a:p>
          <a:p>
            <a:r>
              <a:rPr lang="zh-TW" altLang="en-US" sz="2000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其它</a:t>
            </a:r>
            <a:r>
              <a:rPr lang="en-US" altLang="zh-TW" sz="2000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sz="2000" dirty="0" smtClean="0">
                <a:solidFill>
                  <a:srgbClr val="C0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參數</a:t>
            </a:r>
            <a:endParaRPr lang="en-US" altLang="zh-TW" sz="2000" dirty="0">
              <a:solidFill>
                <a:srgbClr val="C0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02094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6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大綱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能用來做什麼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?</a:t>
            </a:r>
          </a:p>
          <a:p>
            <a:pPr marL="514350" indent="-514350">
              <a:buAutoNum type="arabicPeriod"/>
            </a:pP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運作原理簡介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514350" indent="-514350">
              <a:buAutoNum type="arabicPeriod"/>
            </a:pP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的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參數調整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514350" indent="-514350">
              <a:buAutoNum type="arabicPeriod"/>
            </a:pPr>
            <a:r>
              <a:rPr lang="en-US" altLang="zh-TW" dirty="0" err="1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Keras</a:t>
            </a:r>
            <a:r>
              <a:rPr lang="zh-TW" altLang="en-US" dirty="0">
                <a:solidFill>
                  <a:srgbClr val="FF0000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實際演練</a:t>
            </a:r>
            <a:endParaRPr lang="zh-TW" altLang="en-US" dirty="0">
              <a:solidFill>
                <a:srgbClr val="FF0000"/>
              </a:solidFill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162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CNN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能用來做什麼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?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即時辨識手寫數字：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Keras.js - </a:t>
            </a:r>
            <a:r>
              <a:rPr lang="en-US" altLang="zh-TW" sz="2400" dirty="0" smtClean="0">
                <a:latin typeface="jf金萱鮮摘" panose="020B0800000000000000" pitchFamily="34" charset="-120"/>
                <a:ea typeface="jf金萱鮮摘" panose="020B0800000000000000" pitchFamily="34" charset="-120"/>
                <a:hlinkClick r:id="rId2"/>
              </a:rPr>
              <a:t>https://transcranial.github.io/keras-js/#/mnist-cnn</a:t>
            </a:r>
            <a:r>
              <a:rPr lang="en-US" altLang="zh-TW" sz="24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34" y="3090141"/>
            <a:ext cx="7784919" cy="322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Google  Quick , draw </a:t>
            </a: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2"/>
            </a:pP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即時辨識手繪圖案：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Quick , draw - </a:t>
            </a:r>
            <a:r>
              <a:rPr lang="en-US" altLang="zh-TW" sz="2400" dirty="0" smtClean="0">
                <a:latin typeface="jf金萱鮮摘" panose="020B0800000000000000" pitchFamily="34" charset="-120"/>
                <a:ea typeface="jf金萱鮮摘" panose="020B0800000000000000" pitchFamily="34" charset="-120"/>
                <a:hlinkClick r:id="rId2"/>
              </a:rPr>
              <a:t>https://quickdraw.withgoogle.com/</a:t>
            </a:r>
            <a:endParaRPr lang="en-US" altLang="zh-TW" sz="24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Google </a:t>
            </a:r>
            <a:r>
              <a:rPr lang="zh-TW" altLang="en-US" sz="24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翻譯</a:t>
            </a:r>
            <a:r>
              <a:rPr lang="en-US" altLang="zh-TW" sz="24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- </a:t>
            </a:r>
            <a:r>
              <a:rPr lang="en-US" altLang="zh-TW" sz="2400" b="1" dirty="0">
                <a:latin typeface="jf金萱鮮摘" panose="020B0800000000000000" pitchFamily="34" charset="-120"/>
                <a:ea typeface="jf金萱鮮摘" panose="020B0800000000000000" pitchFamily="34" charset="-120"/>
                <a:hlinkClick r:id="rId3"/>
              </a:rPr>
              <a:t>http://</a:t>
            </a:r>
            <a:r>
              <a:rPr lang="en-US" altLang="zh-TW" sz="2400" b="1" dirty="0" smtClean="0">
                <a:latin typeface="jf金萱鮮摘" panose="020B0800000000000000" pitchFamily="34" charset="-120"/>
                <a:ea typeface="jf金萱鮮摘" panose="020B0800000000000000" pitchFamily="34" charset="-120"/>
                <a:hlinkClick r:id="rId3"/>
              </a:rPr>
              <a:t>ppt.cc/Ha6kZ</a:t>
            </a:r>
            <a:r>
              <a:rPr lang="en-US" altLang="zh-TW" sz="2400" b="1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</a:t>
            </a:r>
            <a:r>
              <a:rPr lang="en-US" altLang="zh-TW" sz="24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  </a:t>
            </a:r>
            <a:endParaRPr lang="zh-TW" altLang="en-US" sz="24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 algn="ctr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65" y="3264489"/>
            <a:ext cx="6850793" cy="338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Google  Quick , draw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玩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完之後，你一定有一個疑問</a:t>
            </a:r>
            <a:r>
              <a:rPr lang="en-US" altLang="zh-TW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……</a:t>
            </a:r>
            <a:endParaRPr lang="en-US" altLang="zh-TW" sz="2400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u="sng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為什麼我畫得這麼好，</a:t>
            </a:r>
            <a:r>
              <a:rPr lang="en-US" altLang="zh-TW" u="sng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Google</a:t>
            </a:r>
            <a:r>
              <a:rPr lang="zh-TW" altLang="en-US" u="sng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小姐卻看不出來？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（做壞了吧</a:t>
            </a:r>
            <a:r>
              <a:rPr lang="zh-TW" altLang="en-US" dirty="0">
                <a:latin typeface="jf金萱鮮摘" panose="020B0800000000000000" pitchFamily="34" charset="-120"/>
                <a:ea typeface="jf金萱鮮摘" panose="020B0800000000000000" pitchFamily="34" charset="-120"/>
              </a:rPr>
              <a:t>？</a:t>
            </a:r>
            <a:r>
              <a:rPr lang="zh-TW" altLang="en-US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！</a:t>
            </a: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u="sng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u="sng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85" y="3155631"/>
            <a:ext cx="4824006" cy="3344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236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jf金萱鮮摘" panose="020B0800000000000000" pitchFamily="34" charset="-120"/>
              <a:ea typeface="jf金萱鮮摘" panose="020B0800000000000000" pitchFamily="34" charset="-120"/>
            </a:endParaRPr>
          </a:p>
          <a:p>
            <a:pPr marL="0" indent="0">
              <a:buNone/>
            </a:pPr>
            <a:r>
              <a:rPr lang="zh-TW" altLang="en-US" sz="3600" dirty="0" smtClean="0">
                <a:latin typeface="jf金萱鮮摘" panose="020B0800000000000000" pitchFamily="34" charset="-120"/>
                <a:ea typeface="jf金萱鮮摘" panose="020B0800000000000000" pitchFamily="34" charset="-120"/>
              </a:rPr>
              <a:t>我們請得分高的同學上台玩一次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76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</TotalTime>
  <Words>2331</Words>
  <Application>Microsoft Office PowerPoint</Application>
  <PresentationFormat>寬螢幕</PresentationFormat>
  <Paragraphs>971</Paragraphs>
  <Slides>53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1" baseType="lpstr">
      <vt:lpstr>jf金萱鮮摘</vt:lpstr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資源區</vt:lpstr>
      <vt:lpstr>C1:使用Keras建構CNN模型</vt:lpstr>
      <vt:lpstr>PowerPoint 簡報</vt:lpstr>
      <vt:lpstr>大綱</vt:lpstr>
      <vt:lpstr>大綱</vt:lpstr>
      <vt:lpstr>CNN能用來做什麼?</vt:lpstr>
      <vt:lpstr>Google  Quick , draw </vt:lpstr>
      <vt:lpstr>Google  Quick , draw </vt:lpstr>
      <vt:lpstr>PowerPoint 簡報</vt:lpstr>
      <vt:lpstr>我們是如何理解 / 辨認圖形？</vt:lpstr>
      <vt:lpstr>Google  Quick , draw </vt:lpstr>
      <vt:lpstr>PowerPoint 簡報</vt:lpstr>
      <vt:lpstr>CNN是如何理解 / 辨認圖形？</vt:lpstr>
      <vt:lpstr>大綱</vt:lpstr>
      <vt:lpstr>Neural network 學習流程</vt:lpstr>
      <vt:lpstr>CNN學習過程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為什麼要局部觀察，一格一格觀察不是更詳細嗎？ </vt:lpstr>
      <vt:lpstr>局部觀察</vt:lpstr>
      <vt:lpstr>Parameter Sharing （參數共享）</vt:lpstr>
      <vt:lpstr>Parameter Sharing （參數共享）</vt:lpstr>
      <vt:lpstr>PowerPoint 簡報</vt:lpstr>
      <vt:lpstr>PowerPoint 簡報</vt:lpstr>
      <vt:lpstr>PowerPoint 簡報</vt:lpstr>
      <vt:lpstr>PowerPoint 簡報</vt:lpstr>
      <vt:lpstr>Keras.js</vt:lpstr>
      <vt:lpstr>Back to Google  Quick , draw </vt:lpstr>
      <vt:lpstr>Back to Google  Quick , draw </vt:lpstr>
      <vt:lpstr>Back to Google  Quick , draw </vt:lpstr>
      <vt:lpstr>大綱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大綱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C1:使用Keras建構CNN模型</dc:title>
  <dc:creator>GN1504301</dc:creator>
  <cp:lastModifiedBy>GN1504301</cp:lastModifiedBy>
  <cp:revision>316</cp:revision>
  <dcterms:created xsi:type="dcterms:W3CDTF">2016-11-26T13:57:15Z</dcterms:created>
  <dcterms:modified xsi:type="dcterms:W3CDTF">2016-11-30T09:34:37Z</dcterms:modified>
</cp:coreProperties>
</file>