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29" r:id="rId2"/>
    <p:sldId id="341" r:id="rId3"/>
    <p:sldId id="342" r:id="rId4"/>
    <p:sldId id="344" r:id="rId5"/>
    <p:sldId id="345" r:id="rId6"/>
    <p:sldId id="346" r:id="rId7"/>
    <p:sldId id="347" r:id="rId8"/>
    <p:sldId id="335" r:id="rId9"/>
    <p:sldId id="336" r:id="rId10"/>
    <p:sldId id="337" r:id="rId11"/>
    <p:sldId id="338" r:id="rId12"/>
    <p:sldId id="33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505" autoAdjust="0"/>
  </p:normalViewPr>
  <p:slideViewPr>
    <p:cSldViewPr snapToGrid="0">
      <p:cViewPr varScale="1">
        <p:scale>
          <a:sx n="73" d="100"/>
          <a:sy n="73" d="100"/>
        </p:scale>
        <p:origin x="26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C3C5-B325-46C6-A58E-8FCAD1BBEE13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14591-88E5-416E-8E56-D35650527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3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我的部分主要讲述论文的方法和实验。论文将其实现分为 </a:t>
            </a:r>
            <a:r>
              <a:rPr lang="en-US" altLang="zh-CN" dirty="0"/>
              <a:t>6 </a:t>
            </a:r>
            <a:r>
              <a:rPr lang="zh-CN" altLang="en-US" dirty="0"/>
              <a:t>个阶段，分别为收集实例、标记标签、提取特征、挑选特征、构建模型和模型预测阶段。这和常规的数据挖掘流程是类似的，因此我希望挑出其中</a:t>
            </a:r>
            <a:r>
              <a:rPr lang="en-US" altLang="zh-CN" baseline="0" dirty="0"/>
              <a:t> 3 </a:t>
            </a:r>
            <a:r>
              <a:rPr lang="zh-CN" altLang="en-US" baseline="0" dirty="0"/>
              <a:t>个比较关键的阶段进行详细的阐述。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4591-88E5-416E-8E56-D35650527C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51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个实验是为了验证采用不同模型，预测效果的好坏。从结果可以观察到，决策树模型的效果最好，原因可能是。。。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4591-88E5-416E-8E56-D35650527C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4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个实验是为了验证噪声处理是否对预测起到一定的作用。从结果可以看到，经过噪声处理的准确率比没有噪声处理的，高出大约 </a:t>
            </a:r>
            <a:r>
              <a:rPr lang="en-US" altLang="zh-CN" dirty="0"/>
              <a:t>3%</a:t>
            </a:r>
            <a:r>
              <a:rPr lang="zh-CN" altLang="en-US" dirty="0"/>
              <a:t>，因此也可以表明，噪声处理是有益的。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4591-88E5-416E-8E56-D35650527C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870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最后一个实验是为了验证 </a:t>
            </a:r>
            <a:r>
              <a:rPr lang="en-US" altLang="zh-CN" dirty="0" err="1"/>
              <a:t>LogAdvisor</a:t>
            </a:r>
            <a:r>
              <a:rPr lang="en-US" altLang="zh-CN" dirty="0"/>
              <a:t> </a:t>
            </a:r>
            <a:r>
              <a:rPr lang="zh-CN" altLang="en-US" dirty="0"/>
              <a:t>在交叉项目中的预测效果如何。</a:t>
            </a:r>
            <a:endParaRPr lang="en-US" altLang="zh-CN" dirty="0"/>
          </a:p>
          <a:p>
            <a:r>
              <a:rPr lang="zh-CN" altLang="en-US" dirty="0"/>
              <a:t>什么是交叉项目呢？意思是，使用系统 </a:t>
            </a:r>
            <a:r>
              <a:rPr lang="en-US" altLang="zh-CN" dirty="0"/>
              <a:t>A </a:t>
            </a:r>
            <a:r>
              <a:rPr lang="zh-CN" altLang="en-US" dirty="0"/>
              <a:t>对模型进行训练，但预测对象是系统 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从结果可以观察到，</a:t>
            </a:r>
            <a:r>
              <a:rPr lang="en-US" altLang="zh-CN" dirty="0" err="1"/>
              <a:t>LogAdvisor</a:t>
            </a:r>
            <a:r>
              <a:rPr lang="en-US" altLang="zh-CN" dirty="0"/>
              <a:t> </a:t>
            </a:r>
            <a:r>
              <a:rPr lang="zh-CN" altLang="en-US" dirty="0"/>
              <a:t>对于交叉项目的预测效果是有所下降的，但基本也维持在 </a:t>
            </a:r>
            <a:r>
              <a:rPr lang="en-US" altLang="zh-CN" dirty="0"/>
              <a:t>80% </a:t>
            </a:r>
            <a:r>
              <a:rPr lang="zh-CN" altLang="en-US" dirty="0"/>
              <a:t>左右。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4591-88E5-416E-8E56-D35650527C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418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首先，第一个比较关键的阶段是收集实例阶段，通俗的讲，就是获取训练数据。这个阶段需要解决的问题包含 </a:t>
            </a:r>
            <a:r>
              <a:rPr lang="en-US" altLang="zh-CN" dirty="0"/>
              <a:t>3 </a:t>
            </a:r>
            <a:r>
              <a:rPr lang="zh-CN" altLang="en-US" dirty="0"/>
              <a:t>个，分别是 </a:t>
            </a:r>
            <a:r>
              <a:rPr lang="en-US" altLang="zh-CN" dirty="0"/>
              <a:t>Where What How</a:t>
            </a:r>
            <a:r>
              <a:rPr lang="zh-CN" altLang="en-US" dirty="0"/>
              <a:t>，也就是数据从哪里来，获取什么类型的数据，怎么获取？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4591-88E5-416E-8E56-D35650527C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53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数据从哪里来呢？论文主要使用</a:t>
            </a:r>
            <a:r>
              <a:rPr lang="en-US" altLang="zh-CN" baseline="0" dirty="0"/>
              <a:t> 4 </a:t>
            </a:r>
            <a:r>
              <a:rPr lang="zh-CN" altLang="en-US" baseline="0" dirty="0"/>
              <a:t>个成熟的软件系统作为原生数据，分别有 </a:t>
            </a:r>
            <a:r>
              <a:rPr lang="en-US" altLang="zh-CN" baseline="0" dirty="0"/>
              <a:t>2 </a:t>
            </a:r>
            <a:r>
              <a:rPr lang="zh-CN" altLang="en-US" baseline="0" dirty="0"/>
              <a:t>个来自微软的工业系统和 </a:t>
            </a:r>
            <a:r>
              <a:rPr lang="en-US" altLang="zh-CN" baseline="0" dirty="0"/>
              <a:t>2 </a:t>
            </a:r>
            <a:r>
              <a:rPr lang="zh-CN" altLang="en-US" baseline="0" dirty="0"/>
              <a:t>个了来自 </a:t>
            </a:r>
            <a:r>
              <a:rPr lang="en-US" altLang="zh-CN" baseline="0" dirty="0"/>
              <a:t>Github </a:t>
            </a:r>
            <a:r>
              <a:rPr lang="zh-CN" altLang="en-US" baseline="0" dirty="0"/>
              <a:t>的开源系统。（这 </a:t>
            </a:r>
            <a:r>
              <a:rPr lang="en-US" altLang="zh-CN" baseline="0" dirty="0"/>
              <a:t>4 </a:t>
            </a:r>
            <a:r>
              <a:rPr lang="zh-CN" altLang="en-US" baseline="0" dirty="0"/>
              <a:t>个系统都是目前比较受欢迎的并且依然在维护的系统，而且它们的代码数量都在百万的级别）</a:t>
            </a:r>
            <a:endParaRPr lang="en-US" altLang="zh-CN" baseline="0" dirty="0"/>
          </a:p>
          <a:p>
            <a:r>
              <a:rPr lang="zh-CN" altLang="en-US" baseline="0" dirty="0"/>
              <a:t>那我们需要些什么类型的数据呢？由于记录日志的操作主要发生在这两种类型的代码段中，因此论文主要关注这两类的代码段，分别是异常型代码段，和返回值检查代码段。我们可以来看一下这两种代码段的特点。右图的上方是异常型代码段，记录日志的操作发生在捕获异常的语句中。右图的下方是返回值检查型代码段，记录日志的操作发生在检查返回值的条件判断语句中。</a:t>
            </a:r>
            <a:endParaRPr lang="en-US" altLang="zh-CN" baseline="0" dirty="0"/>
          </a:p>
          <a:p>
            <a:r>
              <a:rPr lang="zh-CN" altLang="en-US" baseline="0" dirty="0"/>
              <a:t>最后我们如何获取想要的数据呢？论文使用了一个具有丰富的代码分析 </a:t>
            </a:r>
            <a:r>
              <a:rPr lang="en-US" altLang="zh-CN" baseline="0" dirty="0"/>
              <a:t>API </a:t>
            </a:r>
            <a:r>
              <a:rPr lang="zh-CN" altLang="en-US" baseline="0" dirty="0"/>
              <a:t>的软件系统 </a:t>
            </a:r>
            <a:r>
              <a:rPr lang="en-US" altLang="zh-CN" baseline="0" dirty="0"/>
              <a:t>Roslyn</a:t>
            </a:r>
            <a:r>
              <a:rPr lang="zh-CN" altLang="en-US" baseline="0" dirty="0"/>
              <a:t>，来获取这些数据。</a:t>
            </a:r>
            <a:r>
              <a:rPr lang="en-US" altLang="zh-CN" baseline="0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4591-88E5-416E-8E56-D35650527C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7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数据挖掘中，有句俗语是，“</a:t>
            </a:r>
            <a:r>
              <a:rPr lang="en-US" altLang="zh-CN" baseline="0" dirty="0"/>
              <a:t>Garbage in,</a:t>
            </a:r>
            <a:r>
              <a:rPr lang="zh-CN" altLang="en-US" baseline="0" dirty="0"/>
              <a:t> </a:t>
            </a:r>
            <a:r>
              <a:rPr lang="en-US" altLang="zh-CN" baseline="0" dirty="0"/>
              <a:t>garbage out</a:t>
            </a:r>
            <a:r>
              <a:rPr lang="zh-CN" altLang="en-US" baseline="0" dirty="0"/>
              <a:t>”，意思是说，特征工程做得不好，即使模型再好，最终的预测效果也好不到哪里去。</a:t>
            </a:r>
            <a:endParaRPr lang="en-US" altLang="zh-CN" baseline="0" dirty="0"/>
          </a:p>
          <a:p>
            <a:r>
              <a:rPr lang="zh-CN" altLang="en-US" dirty="0"/>
              <a:t>因此，方法中第</a:t>
            </a:r>
            <a:r>
              <a:rPr lang="zh-CN" altLang="en-US" baseline="0" dirty="0"/>
              <a:t> </a:t>
            </a:r>
            <a:r>
              <a:rPr lang="en-US" altLang="zh-CN" baseline="0" dirty="0"/>
              <a:t>2 </a:t>
            </a:r>
            <a:r>
              <a:rPr lang="zh-CN" altLang="en-US" baseline="0" dirty="0"/>
              <a:t>个比较关键的阶段是特征提取。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4591-88E5-416E-8E56-D35650527C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7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论文将特征分为 </a:t>
            </a:r>
            <a:r>
              <a:rPr lang="en-US" altLang="zh-CN" dirty="0"/>
              <a:t>3 </a:t>
            </a:r>
            <a:r>
              <a:rPr lang="zh-CN" altLang="en-US" dirty="0"/>
              <a:t>大类，分别是结构型特征、文本型特征和句法型特征。结构型特征主要是描述代码段的结构信息，包含</a:t>
            </a:r>
            <a:r>
              <a:rPr lang="zh-CN" altLang="en-US" baseline="0" dirty="0"/>
              <a:t> </a:t>
            </a:r>
            <a:r>
              <a:rPr lang="en-US" altLang="zh-CN" baseline="0" dirty="0"/>
              <a:t>2 </a:t>
            </a:r>
            <a:r>
              <a:rPr lang="zh-CN" altLang="en-US" baseline="0" dirty="0"/>
              <a:t>类，错误类型和方法；提取文本型特征的核心思想是，将代码段当作常规文本，执行常规的文本提取特征向量的各类技术手段，提取出文本型特征（论文中使用的是一个开源的机器学习库 </a:t>
            </a:r>
            <a:r>
              <a:rPr lang="en-US" altLang="zh-CN" baseline="0" dirty="0"/>
              <a:t>Weka </a:t>
            </a:r>
            <a:r>
              <a:rPr lang="zh-CN" altLang="en-US" baseline="0"/>
              <a:t>来处理文本特征）</a:t>
            </a:r>
            <a:r>
              <a:rPr lang="zh-CN" altLang="en-US" baseline="0" dirty="0"/>
              <a:t>；句法型特征主要是描述代码段的句法信息，包含 </a:t>
            </a:r>
            <a:r>
              <a:rPr lang="en-US" altLang="zh-CN" baseline="0" dirty="0"/>
              <a:t>2 </a:t>
            </a:r>
            <a:r>
              <a:rPr lang="zh-CN" altLang="en-US" baseline="0" dirty="0"/>
              <a:t>类，代表取代记录日志的操作的标记位，和代码行数与调用方法数量。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4591-88E5-416E-8E56-D35650527C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65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方法中的第 </a:t>
            </a:r>
            <a:r>
              <a:rPr lang="en-US" altLang="zh-CN" dirty="0"/>
              <a:t>3 </a:t>
            </a:r>
            <a:r>
              <a:rPr lang="zh-CN" altLang="en-US" dirty="0"/>
              <a:t>个关键的阶段是特征挑选。论文中对之前阶段产生的训练数据做了统计分析，发现 </a:t>
            </a:r>
            <a:r>
              <a:rPr lang="en-US" altLang="zh-CN" dirty="0"/>
              <a:t>3 </a:t>
            </a:r>
            <a:r>
              <a:rPr lang="zh-CN" altLang="en-US" dirty="0"/>
              <a:t>个现象。</a:t>
            </a:r>
            <a:r>
              <a:rPr lang="en-US" altLang="zh-CN" dirty="0"/>
              <a:t>1. </a:t>
            </a:r>
            <a:r>
              <a:rPr lang="zh-CN" altLang="en-US" dirty="0"/>
              <a:t>特征向量的维度非常大，特征有上万个；</a:t>
            </a:r>
            <a:r>
              <a:rPr lang="en-US" altLang="zh-CN" dirty="0"/>
              <a:t>2. </a:t>
            </a:r>
            <a:r>
              <a:rPr lang="zh-CN" altLang="en-US" dirty="0"/>
              <a:t>数据中有一定数量的噪声点；</a:t>
            </a:r>
            <a:r>
              <a:rPr lang="en-US" altLang="zh-CN" dirty="0"/>
              <a:t>3. </a:t>
            </a:r>
            <a:r>
              <a:rPr lang="zh-CN" altLang="en-US" dirty="0"/>
              <a:t>训练数据的偏斜率较大，记录日志和未记录日志的比例为 </a:t>
            </a:r>
            <a:r>
              <a:rPr lang="en-US" altLang="zh-CN" dirty="0"/>
              <a:t>1 : 48.8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4591-88E5-416E-8E56-D35650527C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41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为了解决以上出现的问题，论文采取了 </a:t>
            </a:r>
            <a:r>
              <a:rPr lang="en-US" altLang="zh-CN" dirty="0"/>
              <a:t>2 </a:t>
            </a:r>
            <a:r>
              <a:rPr lang="zh-CN" altLang="en-US" dirty="0"/>
              <a:t>个措施，分别是特征挑选和噪声处理。</a:t>
            </a:r>
            <a:endParaRPr lang="en-US" altLang="zh-CN" dirty="0"/>
          </a:p>
          <a:p>
            <a:r>
              <a:rPr lang="zh-CN" altLang="en-US" dirty="0"/>
              <a:t>特征挑选使用两个方法来过滤特征，首先使用阈值值过滤掉了 </a:t>
            </a:r>
            <a:r>
              <a:rPr lang="en-US" altLang="zh-CN" dirty="0"/>
              <a:t>68% </a:t>
            </a:r>
            <a:r>
              <a:rPr lang="zh-CN" altLang="en-US" dirty="0"/>
              <a:t>的稀疏特征，其次使用 </a:t>
            </a:r>
            <a:r>
              <a:rPr lang="en-US" altLang="zh-CN" dirty="0"/>
              <a:t>Information gain </a:t>
            </a:r>
            <a:r>
              <a:rPr lang="zh-CN" altLang="en-US" dirty="0"/>
              <a:t>再过滤，最后大约剩下 </a:t>
            </a:r>
            <a:r>
              <a:rPr lang="en-US" altLang="zh-CN" dirty="0"/>
              <a:t>1000 </a:t>
            </a:r>
            <a:r>
              <a:rPr lang="zh-CN" altLang="en-US" dirty="0"/>
              <a:t>个特征左右。</a:t>
            </a:r>
            <a:endParaRPr lang="en-US" altLang="zh-CN" dirty="0"/>
          </a:p>
          <a:p>
            <a:r>
              <a:rPr lang="zh-CN" altLang="en-US" dirty="0"/>
              <a:t>噪声处理使用了 </a:t>
            </a:r>
            <a:r>
              <a:rPr lang="en-US" altLang="zh-CN" dirty="0"/>
              <a:t>CLNI </a:t>
            </a:r>
            <a:r>
              <a:rPr lang="zh-CN" altLang="en-US" dirty="0"/>
              <a:t>的方法来判断实例点是否是一个噪声点，这种方法可以理解为一个修改版的 </a:t>
            </a:r>
            <a:r>
              <a:rPr lang="en-US" altLang="zh-CN" dirty="0"/>
              <a:t>K </a:t>
            </a:r>
            <a:r>
              <a:rPr lang="zh-CN" altLang="en-US" dirty="0"/>
              <a:t>近邻方法。（原理是判断某个实例点是否为一个噪声点，只需要判断其标签是否与其最近 </a:t>
            </a:r>
            <a:r>
              <a:rPr lang="en-US" altLang="zh-CN" dirty="0"/>
              <a:t>K </a:t>
            </a:r>
            <a:r>
              <a:rPr lang="zh-CN" altLang="en-US" dirty="0"/>
              <a:t>的数据点的标签的大多数一致，若一致则判断它不是噪声点；反之亦然）</a:t>
            </a:r>
            <a:endParaRPr lang="en-US" altLang="zh-CN" dirty="0"/>
          </a:p>
          <a:p>
            <a:r>
              <a:rPr lang="zh-CN" altLang="en-US" dirty="0"/>
              <a:t>但是有存在一个问题，数据存在较大的偏斜率，单纯的使用 </a:t>
            </a:r>
            <a:r>
              <a:rPr lang="en-US" altLang="zh-CN" dirty="0"/>
              <a:t>CLNI </a:t>
            </a:r>
            <a:r>
              <a:rPr lang="zh-CN" altLang="en-US" dirty="0"/>
              <a:t>的方法不能达到很好的效果，因此论文引入了 </a:t>
            </a:r>
            <a:r>
              <a:rPr lang="en-US" altLang="zh-CN" dirty="0"/>
              <a:t>SMOTE </a:t>
            </a:r>
            <a:r>
              <a:rPr lang="zh-CN" altLang="en-US" dirty="0"/>
              <a:t>方法来消除数据的偏斜性。（原理是生成一些人造的数据，进而消除偏斜性）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4591-88E5-416E-8E56-D35650527C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371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接下来是论文的实验部分。首先需要设立评估标准，论文使用 </a:t>
            </a:r>
            <a:r>
              <a:rPr lang="en-US" altLang="zh-CN" dirty="0"/>
              <a:t>Balanced Accuracy</a:t>
            </a:r>
            <a:r>
              <a:rPr lang="zh-CN" altLang="en-US" dirty="0"/>
              <a:t>，也就是屏幕中的 </a:t>
            </a:r>
            <a:r>
              <a:rPr lang="en-US" altLang="zh-CN" dirty="0"/>
              <a:t>BA</a:t>
            </a:r>
            <a:r>
              <a:rPr lang="zh-CN" altLang="en-US" dirty="0"/>
              <a:t>，为什么使用这个公式，而不使用常见的分类准确率 </a:t>
            </a:r>
            <a:r>
              <a:rPr lang="en-US" altLang="zh-CN" dirty="0"/>
              <a:t>Accuracy </a:t>
            </a:r>
            <a:r>
              <a:rPr lang="zh-CN" altLang="en-US" dirty="0"/>
              <a:t>呢？因为我们的数据存在较大的偏斜，如果使用分类准确率来评估，那么很有可能评估有失公平性。（例如，我们的模型对所有的实例都预测成不需要记录日志，依然可以达到 </a:t>
            </a:r>
            <a:r>
              <a:rPr lang="en-US" altLang="zh-CN" dirty="0"/>
              <a:t>98% </a:t>
            </a:r>
            <a:r>
              <a:rPr lang="zh-CN" altLang="en-US" dirty="0"/>
              <a:t>的分类准确率）因此使用 </a:t>
            </a:r>
            <a:r>
              <a:rPr lang="en-US" altLang="zh-CN" dirty="0"/>
              <a:t>BA </a:t>
            </a:r>
            <a:r>
              <a:rPr lang="zh-CN" altLang="en-US" dirty="0"/>
              <a:t>来评估可以消除这个问题。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4591-88E5-416E-8E56-D35650527C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58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论文中做了 </a:t>
            </a:r>
            <a:r>
              <a:rPr lang="en-US" altLang="zh-CN" dirty="0"/>
              <a:t>4 </a:t>
            </a:r>
            <a:r>
              <a:rPr lang="zh-CN" altLang="en-US" dirty="0"/>
              <a:t>个实验，我们一个一个来介绍。</a:t>
            </a:r>
            <a:endParaRPr lang="en-US" altLang="zh-CN" dirty="0"/>
          </a:p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个实验是为了验证 </a:t>
            </a:r>
            <a:r>
              <a:rPr lang="en-US" altLang="zh-CN" dirty="0" err="1"/>
              <a:t>LogAdvisor</a:t>
            </a:r>
            <a:r>
              <a:rPr lang="en-US" altLang="zh-CN" dirty="0"/>
              <a:t> </a:t>
            </a:r>
            <a:r>
              <a:rPr lang="zh-CN" altLang="en-US" dirty="0"/>
              <a:t>的准确率，可以观察到，</a:t>
            </a:r>
            <a:r>
              <a:rPr lang="en-US" altLang="zh-CN" dirty="0" err="1"/>
              <a:t>LogAdvisor</a:t>
            </a:r>
            <a:r>
              <a:rPr lang="en-US" altLang="zh-CN" dirty="0"/>
              <a:t> </a:t>
            </a:r>
            <a:r>
              <a:rPr lang="zh-CN" altLang="en-US" dirty="0"/>
              <a:t>表现出了较好的效果，对于各个系统的准确率平均在 </a:t>
            </a:r>
            <a:r>
              <a:rPr lang="en-US" altLang="zh-CN" dirty="0"/>
              <a:t>90% </a:t>
            </a:r>
            <a:r>
              <a:rPr lang="zh-CN" altLang="en-US" dirty="0"/>
              <a:t>左右。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4591-88E5-416E-8E56-D35650527C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9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42BE-BF1D-4000-A42A-C2368743F0BA}" type="datetime1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0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F39B-0013-4F94-83D1-5359C00FEB07}" type="datetime1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3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1D13-2319-43C5-B2D9-860A1D5FE095}" type="datetime1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25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701D-CE08-4520-A3E2-AEF946BD95C6}" type="datetime1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34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83FA-9D85-48E0-B3A7-D5625CBF3FC3}" type="datetime1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0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107B-88E5-48C4-A4CD-B790120DF70B}" type="datetime1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13D9-6985-4A1C-A118-9ABC1829B3D8}" type="datetime1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7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EAD-B175-41BF-B2C2-0B61DFA9DFD4}" type="datetime1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9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3014-4B1E-4553-9D7F-F84006280891}" type="datetime1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5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DDAE-598A-42DD-B213-300B90AB0F33}" type="datetime1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D66F-B216-461E-951B-E6056E8B9853}" type="datetime1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83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492BA-CD9E-42D8-A4ED-EBCCB157D9A2}" type="datetime1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D2E7-06FE-41E0-B0A4-F48EA28AA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93342" y="398786"/>
            <a:ext cx="5527213" cy="830999"/>
            <a:chOff x="583876" y="181503"/>
            <a:chExt cx="5527213" cy="830999"/>
          </a:xfrm>
        </p:grpSpPr>
        <p:grpSp>
          <p:nvGrpSpPr>
            <p:cNvPr id="6" name="组合 5"/>
            <p:cNvGrpSpPr/>
            <p:nvPr/>
          </p:nvGrpSpPr>
          <p:grpSpPr>
            <a:xfrm>
              <a:off x="728732" y="946363"/>
              <a:ext cx="5382357" cy="66139"/>
              <a:chOff x="153908" y="715221"/>
              <a:chExt cx="15775759" cy="7243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53908" y="715223"/>
                <a:ext cx="3302039" cy="7242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127562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101218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074871" y="715221"/>
                <a:ext cx="9854796" cy="724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83876" y="181503"/>
              <a:ext cx="259686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dirty="0"/>
                <a:t>Approach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12" name="内容占位符 3">
            <a:extLst>
              <a:ext uri="{FF2B5EF4-FFF2-40B4-BE49-F238E27FC236}">
                <a16:creationId xmlns:a16="http://schemas.microsoft.com/office/drawing/2014/main" id="{089D6E04-BB16-46E4-8A58-3D682B1B1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5281" y="2257573"/>
            <a:ext cx="7810069" cy="307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5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40720" y="514698"/>
            <a:ext cx="3061159" cy="830999"/>
            <a:chOff x="583876" y="181503"/>
            <a:chExt cx="6732259" cy="830999"/>
          </a:xfrm>
        </p:grpSpPr>
        <p:grpSp>
          <p:nvGrpSpPr>
            <p:cNvPr id="7" name="组合 6"/>
            <p:cNvGrpSpPr/>
            <p:nvPr/>
          </p:nvGrpSpPr>
          <p:grpSpPr>
            <a:xfrm>
              <a:off x="728732" y="946363"/>
              <a:ext cx="5382356" cy="66139"/>
              <a:chOff x="153908" y="715221"/>
              <a:chExt cx="15775759" cy="7243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53908" y="715223"/>
                <a:ext cx="3302039" cy="7242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127562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101218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074871" y="715221"/>
                <a:ext cx="9854796" cy="724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583876" y="181503"/>
              <a:ext cx="6732259" cy="8309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800" dirty="0"/>
                <a:t>Experiment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BA03B0-4B72-4E01-8FB5-B25CF86DC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" y="3208936"/>
            <a:ext cx="8664858" cy="161163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FEEF49B-87DD-402A-84D4-1E1F951AA4B5}"/>
              </a:ext>
            </a:extLst>
          </p:cNvPr>
          <p:cNvSpPr/>
          <p:nvPr/>
        </p:nvSpPr>
        <p:spPr>
          <a:xfrm>
            <a:off x="536784" y="1977389"/>
            <a:ext cx="6405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What is the effect of different learning models?</a:t>
            </a:r>
          </a:p>
        </p:txBody>
      </p:sp>
    </p:spTree>
    <p:extLst>
      <p:ext uri="{BB962C8B-B14F-4D97-AF65-F5344CB8AC3E}">
        <p14:creationId xmlns:p14="http://schemas.microsoft.com/office/powerpoint/2010/main" val="94122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40720" y="514698"/>
            <a:ext cx="3061159" cy="830999"/>
            <a:chOff x="583876" y="181503"/>
            <a:chExt cx="6732259" cy="830999"/>
          </a:xfrm>
        </p:grpSpPr>
        <p:grpSp>
          <p:nvGrpSpPr>
            <p:cNvPr id="7" name="组合 6"/>
            <p:cNvGrpSpPr/>
            <p:nvPr/>
          </p:nvGrpSpPr>
          <p:grpSpPr>
            <a:xfrm>
              <a:off x="728732" y="946363"/>
              <a:ext cx="5382356" cy="66139"/>
              <a:chOff x="153908" y="715221"/>
              <a:chExt cx="15775759" cy="7243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53908" y="715223"/>
                <a:ext cx="3302039" cy="7242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127562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101218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074871" y="715221"/>
                <a:ext cx="9854796" cy="724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583876" y="181503"/>
              <a:ext cx="6732259" cy="8309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800" dirty="0"/>
                <a:t>Experiment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D53D63-5945-458D-A83D-F056604FE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06" y="2915326"/>
            <a:ext cx="8419541" cy="296475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3D3045B-CE04-4285-AF14-6802935B90D5}"/>
              </a:ext>
            </a:extLst>
          </p:cNvPr>
          <p:cNvSpPr/>
          <p:nvPr/>
        </p:nvSpPr>
        <p:spPr>
          <a:xfrm>
            <a:off x="536784" y="1977389"/>
            <a:ext cx="6405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What is the effect of noise handling?</a:t>
            </a:r>
          </a:p>
        </p:txBody>
      </p:sp>
    </p:spTree>
    <p:extLst>
      <p:ext uri="{BB962C8B-B14F-4D97-AF65-F5344CB8AC3E}">
        <p14:creationId xmlns:p14="http://schemas.microsoft.com/office/powerpoint/2010/main" val="2820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23396" y="458498"/>
            <a:ext cx="3061159" cy="830999"/>
            <a:chOff x="583876" y="181503"/>
            <a:chExt cx="6732259" cy="830999"/>
          </a:xfrm>
        </p:grpSpPr>
        <p:grpSp>
          <p:nvGrpSpPr>
            <p:cNvPr id="6" name="组合 5"/>
            <p:cNvGrpSpPr/>
            <p:nvPr/>
          </p:nvGrpSpPr>
          <p:grpSpPr>
            <a:xfrm>
              <a:off x="728732" y="946363"/>
              <a:ext cx="5382356" cy="66139"/>
              <a:chOff x="153908" y="715221"/>
              <a:chExt cx="15775759" cy="7243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53908" y="715223"/>
                <a:ext cx="3302039" cy="7242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127562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101218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074871" y="715221"/>
                <a:ext cx="9854796" cy="724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83876" y="181503"/>
              <a:ext cx="6732259" cy="8309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800" dirty="0"/>
                <a:t>Experiment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D2F2681-EB5B-4CFD-B17D-728ED9C83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84" y="3055925"/>
            <a:ext cx="6759886" cy="301640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38E4B95-EEEA-4EEE-9EE4-6CB37BC0C6D8}"/>
              </a:ext>
            </a:extLst>
          </p:cNvPr>
          <p:cNvSpPr/>
          <p:nvPr/>
        </p:nvSpPr>
        <p:spPr>
          <a:xfrm>
            <a:off x="536784" y="1977389"/>
            <a:ext cx="6405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 How does it perform in cross-project learning?</a:t>
            </a:r>
          </a:p>
        </p:txBody>
      </p:sp>
    </p:spTree>
    <p:extLst>
      <p:ext uri="{BB962C8B-B14F-4D97-AF65-F5344CB8AC3E}">
        <p14:creationId xmlns:p14="http://schemas.microsoft.com/office/powerpoint/2010/main" val="282887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93342" y="398786"/>
            <a:ext cx="5527213" cy="830999"/>
            <a:chOff x="583876" y="181503"/>
            <a:chExt cx="5527213" cy="830999"/>
          </a:xfrm>
        </p:grpSpPr>
        <p:grpSp>
          <p:nvGrpSpPr>
            <p:cNvPr id="6" name="组合 5"/>
            <p:cNvGrpSpPr/>
            <p:nvPr/>
          </p:nvGrpSpPr>
          <p:grpSpPr>
            <a:xfrm>
              <a:off x="728732" y="946363"/>
              <a:ext cx="5382357" cy="66139"/>
              <a:chOff x="153908" y="715221"/>
              <a:chExt cx="15775759" cy="7243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53908" y="715223"/>
                <a:ext cx="3302039" cy="7242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127562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101218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074871" y="715221"/>
                <a:ext cx="9854796" cy="724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83876" y="181503"/>
              <a:ext cx="259686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dirty="0"/>
                <a:t>Approach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2" name="内容占位符 3">
            <a:extLst>
              <a:ext uri="{FF2B5EF4-FFF2-40B4-BE49-F238E27FC236}">
                <a16:creationId xmlns:a16="http://schemas.microsoft.com/office/drawing/2014/main" id="{089D6E04-BB16-46E4-8A58-3D682B1B1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5281" y="2257573"/>
            <a:ext cx="7810069" cy="307053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625F50A-A43F-475B-92EE-C4E64875A7D6}"/>
              </a:ext>
            </a:extLst>
          </p:cNvPr>
          <p:cNvSpPr/>
          <p:nvPr/>
        </p:nvSpPr>
        <p:spPr>
          <a:xfrm>
            <a:off x="1012054" y="4421080"/>
            <a:ext cx="1171853" cy="5592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C26FF99D-1CD5-4111-8DF7-CC2FD533A56E}"/>
              </a:ext>
            </a:extLst>
          </p:cNvPr>
          <p:cNvSpPr/>
          <p:nvPr/>
        </p:nvSpPr>
        <p:spPr>
          <a:xfrm>
            <a:off x="2738206" y="2589448"/>
            <a:ext cx="3094424" cy="1547547"/>
          </a:xfrm>
          <a:prstGeom prst="wedgeRoundRectCallout">
            <a:avLst>
              <a:gd name="adj1" fmla="val -62858"/>
              <a:gd name="adj2" fmla="val 69464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Where?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What?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How?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93342" y="398786"/>
            <a:ext cx="5527213" cy="830999"/>
            <a:chOff x="583876" y="181503"/>
            <a:chExt cx="5527213" cy="830999"/>
          </a:xfrm>
        </p:grpSpPr>
        <p:grpSp>
          <p:nvGrpSpPr>
            <p:cNvPr id="6" name="组合 5"/>
            <p:cNvGrpSpPr/>
            <p:nvPr/>
          </p:nvGrpSpPr>
          <p:grpSpPr>
            <a:xfrm>
              <a:off x="728732" y="946363"/>
              <a:ext cx="5382357" cy="66139"/>
              <a:chOff x="153908" y="715221"/>
              <a:chExt cx="15775759" cy="7243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53908" y="715223"/>
                <a:ext cx="3302039" cy="7242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127562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101218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074871" y="715221"/>
                <a:ext cx="9854796" cy="724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83876" y="181503"/>
              <a:ext cx="259686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dirty="0"/>
                <a:t>Approach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0361CC-CF6D-4E13-9EB3-890B21BD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625" y="1791496"/>
            <a:ext cx="2815886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100" dirty="0"/>
              <a:t>Where?</a:t>
            </a:r>
          </a:p>
          <a:p>
            <a:pPr marL="0" indent="0">
              <a:buNone/>
            </a:pPr>
            <a:r>
              <a:rPr lang="en-US" altLang="zh-CN" dirty="0"/>
              <a:t>2 industrial systems from </a:t>
            </a:r>
            <a:r>
              <a:rPr lang="en-US" altLang="zh-CN" b="1" dirty="0"/>
              <a:t>Microsoft</a:t>
            </a:r>
            <a:r>
              <a:rPr lang="en-US" altLang="zh-CN" dirty="0"/>
              <a:t> &amp; 2 open-source systems from </a:t>
            </a:r>
            <a:r>
              <a:rPr lang="en-US" altLang="zh-CN" b="1" dirty="0" err="1"/>
              <a:t>Github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3100" dirty="0"/>
              <a:t>What?</a:t>
            </a:r>
          </a:p>
          <a:p>
            <a:pPr marL="0" indent="0">
              <a:buNone/>
            </a:pPr>
            <a:r>
              <a:rPr lang="en-US" altLang="zh-CN" dirty="0"/>
              <a:t>Focus on 2 type code snippets: </a:t>
            </a:r>
            <a:r>
              <a:rPr lang="en-US" altLang="zh-CN" b="1" dirty="0"/>
              <a:t>exception snippets</a:t>
            </a:r>
            <a:r>
              <a:rPr lang="en-US" altLang="zh-CN" dirty="0"/>
              <a:t> &amp; </a:t>
            </a:r>
            <a:r>
              <a:rPr lang="en-US" altLang="zh-CN" b="1" dirty="0"/>
              <a:t>return-value-check snippets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3100" dirty="0"/>
              <a:t>How?</a:t>
            </a:r>
          </a:p>
          <a:p>
            <a:pPr marL="0" indent="0">
              <a:buNone/>
            </a:pPr>
            <a:r>
              <a:rPr lang="en-US" altLang="zh-CN" b="1" dirty="0"/>
              <a:t>Roslyn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C7B7258-0B7F-4458-A5AC-E71B77FA9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943" y="1622821"/>
            <a:ext cx="4939195" cy="46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93342" y="398786"/>
            <a:ext cx="5527213" cy="830999"/>
            <a:chOff x="583876" y="181503"/>
            <a:chExt cx="5527213" cy="830999"/>
          </a:xfrm>
        </p:grpSpPr>
        <p:grpSp>
          <p:nvGrpSpPr>
            <p:cNvPr id="6" name="组合 5"/>
            <p:cNvGrpSpPr/>
            <p:nvPr/>
          </p:nvGrpSpPr>
          <p:grpSpPr>
            <a:xfrm>
              <a:off x="728732" y="946363"/>
              <a:ext cx="5382357" cy="66139"/>
              <a:chOff x="153908" y="715221"/>
              <a:chExt cx="15775759" cy="7243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53908" y="715223"/>
                <a:ext cx="3302039" cy="7242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127562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101218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074871" y="715221"/>
                <a:ext cx="9854796" cy="724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83876" y="181503"/>
              <a:ext cx="259686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dirty="0"/>
                <a:t>Approach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2" name="内容占位符 3">
            <a:extLst>
              <a:ext uri="{FF2B5EF4-FFF2-40B4-BE49-F238E27FC236}">
                <a16:creationId xmlns:a16="http://schemas.microsoft.com/office/drawing/2014/main" id="{089D6E04-BB16-46E4-8A58-3D682B1B1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5281" y="2257573"/>
            <a:ext cx="7810069" cy="307053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625F50A-A43F-475B-92EE-C4E64875A7D6}"/>
              </a:ext>
            </a:extLst>
          </p:cNvPr>
          <p:cNvSpPr/>
          <p:nvPr/>
        </p:nvSpPr>
        <p:spPr>
          <a:xfrm>
            <a:off x="3438463" y="4429957"/>
            <a:ext cx="973740" cy="5415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C26FF99D-1CD5-4111-8DF7-CC2FD533A56E}"/>
              </a:ext>
            </a:extLst>
          </p:cNvPr>
          <p:cNvSpPr/>
          <p:nvPr/>
        </p:nvSpPr>
        <p:spPr>
          <a:xfrm>
            <a:off x="4413698" y="3149285"/>
            <a:ext cx="3619285" cy="924060"/>
          </a:xfrm>
          <a:prstGeom prst="wedgeRoundRectCallout">
            <a:avLst>
              <a:gd name="adj1" fmla="val -47159"/>
              <a:gd name="adj2" fmla="val 84919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chemeClr val="tx1"/>
                </a:solidFill>
              </a:rPr>
              <a:t>Garbage in, garbage out.</a:t>
            </a:r>
            <a:endParaRPr lang="zh-CN" alt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96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93342" y="398786"/>
            <a:ext cx="5527213" cy="830999"/>
            <a:chOff x="583876" y="181503"/>
            <a:chExt cx="5527213" cy="830999"/>
          </a:xfrm>
        </p:grpSpPr>
        <p:grpSp>
          <p:nvGrpSpPr>
            <p:cNvPr id="6" name="组合 5"/>
            <p:cNvGrpSpPr/>
            <p:nvPr/>
          </p:nvGrpSpPr>
          <p:grpSpPr>
            <a:xfrm>
              <a:off x="728732" y="946363"/>
              <a:ext cx="5382357" cy="66139"/>
              <a:chOff x="153908" y="715221"/>
              <a:chExt cx="15775759" cy="7243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53908" y="715223"/>
                <a:ext cx="3302039" cy="7242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127562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101218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074871" y="715221"/>
                <a:ext cx="9854796" cy="724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83876" y="181503"/>
              <a:ext cx="259686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dirty="0"/>
                <a:t>Approach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0361CC-CF6D-4E13-9EB3-890B21BD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342" y="1975094"/>
            <a:ext cx="3677806" cy="409440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/>
              <a:t>Structural features</a:t>
            </a:r>
          </a:p>
          <a:p>
            <a:pPr lvl="1"/>
            <a:r>
              <a:rPr lang="en-US" altLang="zh-CN" sz="2300" dirty="0"/>
              <a:t>Error Type (e.g. </a:t>
            </a:r>
            <a:r>
              <a:rPr lang="en-US" altLang="zh-CN" sz="2300" dirty="0" err="1"/>
              <a:t>FileNotFoundException</a:t>
            </a:r>
            <a:r>
              <a:rPr lang="en-US" altLang="zh-CN" sz="2300" dirty="0"/>
              <a:t>)</a:t>
            </a:r>
          </a:p>
          <a:p>
            <a:pPr lvl="1"/>
            <a:r>
              <a:rPr lang="en-US" altLang="zh-CN" sz="2300" dirty="0"/>
              <a:t>Methods (Containing method &amp; Invoked methods)</a:t>
            </a:r>
          </a:p>
          <a:p>
            <a:r>
              <a:rPr lang="en-US" altLang="zh-CN" b="1" dirty="0"/>
              <a:t>Textual features</a:t>
            </a:r>
          </a:p>
          <a:p>
            <a:pPr lvl="1"/>
            <a:r>
              <a:rPr lang="en-US" altLang="zh-CN" sz="2300" dirty="0"/>
              <a:t>Using Weka (tokenization, stemming, stop words removal, and TF-IDF term weighting)</a:t>
            </a:r>
          </a:p>
          <a:p>
            <a:r>
              <a:rPr lang="en-US" altLang="zh-CN" b="1" dirty="0"/>
              <a:t>Syntactic features</a:t>
            </a:r>
          </a:p>
          <a:p>
            <a:pPr lvl="1"/>
            <a:r>
              <a:rPr lang="en-US" altLang="zh-CN" sz="2300" dirty="0" err="1"/>
              <a:t>SettingFlag</a:t>
            </a:r>
            <a:r>
              <a:rPr lang="en-US" altLang="zh-CN" sz="2300" dirty="0"/>
              <a:t>, Throw, Return, </a:t>
            </a:r>
            <a:r>
              <a:rPr lang="en-US" altLang="zh-CN" sz="2300" dirty="0" err="1"/>
              <a:t>RecoverFlag</a:t>
            </a:r>
            <a:r>
              <a:rPr lang="en-US" altLang="zh-CN" sz="2300" dirty="0"/>
              <a:t>, </a:t>
            </a:r>
            <a:r>
              <a:rPr lang="en-US" altLang="zh-CN" sz="2300" dirty="0" err="1"/>
              <a:t>OtherOperation</a:t>
            </a:r>
            <a:r>
              <a:rPr lang="en-US" altLang="zh-CN" sz="2300" dirty="0"/>
              <a:t>, </a:t>
            </a:r>
            <a:r>
              <a:rPr lang="en-US" altLang="zh-CN" sz="2300" dirty="0" err="1"/>
              <a:t>OtherOperation</a:t>
            </a:r>
            <a:endParaRPr lang="en-US" altLang="zh-CN" sz="2300" dirty="0"/>
          </a:p>
          <a:p>
            <a:pPr lvl="1"/>
            <a:r>
              <a:rPr lang="en-US" altLang="zh-CN" sz="2300" dirty="0"/>
              <a:t>LOC &amp; </a:t>
            </a:r>
            <a:r>
              <a:rPr lang="en-US" altLang="zh-CN" sz="2300" dirty="0" err="1"/>
              <a:t>NumOfMethods</a:t>
            </a:r>
            <a:endParaRPr lang="en-US" altLang="zh-CN" sz="23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D730638-815F-458A-ACA6-B4F6F9581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148" y="2588551"/>
            <a:ext cx="4724806" cy="286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93342" y="398786"/>
            <a:ext cx="5527213" cy="830999"/>
            <a:chOff x="583876" y="181503"/>
            <a:chExt cx="5527213" cy="830999"/>
          </a:xfrm>
        </p:grpSpPr>
        <p:grpSp>
          <p:nvGrpSpPr>
            <p:cNvPr id="6" name="组合 5"/>
            <p:cNvGrpSpPr/>
            <p:nvPr/>
          </p:nvGrpSpPr>
          <p:grpSpPr>
            <a:xfrm>
              <a:off x="728732" y="946363"/>
              <a:ext cx="5382357" cy="66139"/>
              <a:chOff x="153908" y="715221"/>
              <a:chExt cx="15775759" cy="7243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53908" y="715223"/>
                <a:ext cx="3302039" cy="7242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127562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101218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074871" y="715221"/>
                <a:ext cx="9854796" cy="724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83876" y="181503"/>
              <a:ext cx="259686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dirty="0"/>
                <a:t>Approach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2" name="内容占位符 3">
            <a:extLst>
              <a:ext uri="{FF2B5EF4-FFF2-40B4-BE49-F238E27FC236}">
                <a16:creationId xmlns:a16="http://schemas.microsoft.com/office/drawing/2014/main" id="{089D6E04-BB16-46E4-8A58-3D682B1B1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5281" y="2257573"/>
            <a:ext cx="7810069" cy="307053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625F50A-A43F-475B-92EE-C4E64875A7D6}"/>
              </a:ext>
            </a:extLst>
          </p:cNvPr>
          <p:cNvSpPr/>
          <p:nvPr/>
        </p:nvSpPr>
        <p:spPr>
          <a:xfrm>
            <a:off x="4413697" y="4429957"/>
            <a:ext cx="1090457" cy="5415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C26FF99D-1CD5-4111-8DF7-CC2FD533A56E}"/>
              </a:ext>
            </a:extLst>
          </p:cNvPr>
          <p:cNvSpPr/>
          <p:nvPr/>
        </p:nvSpPr>
        <p:spPr>
          <a:xfrm>
            <a:off x="705280" y="2257572"/>
            <a:ext cx="4665709" cy="1815774"/>
          </a:xfrm>
          <a:prstGeom prst="wedgeRoundRectCallout">
            <a:avLst>
              <a:gd name="adj1" fmla="val 38191"/>
              <a:gd name="adj2" fmla="val 66083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b="1" dirty="0">
                <a:solidFill>
                  <a:schemeClr val="tx1"/>
                </a:solidFill>
              </a:rPr>
              <a:t>72K</a:t>
            </a:r>
            <a:r>
              <a:rPr lang="en-US" altLang="zh-CN" sz="2600" dirty="0">
                <a:solidFill>
                  <a:schemeClr val="tx1"/>
                </a:solidFill>
              </a:rPr>
              <a:t> features in System-B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chemeClr val="tx1"/>
                </a:solidFill>
              </a:rPr>
              <a:t>Data </a:t>
            </a:r>
            <a:r>
              <a:rPr lang="en-US" altLang="zh-CN" sz="2600" b="1" dirty="0">
                <a:solidFill>
                  <a:schemeClr val="tx1"/>
                </a:solidFill>
              </a:rPr>
              <a:t>noises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chemeClr val="tx1"/>
                </a:solidFill>
              </a:rPr>
              <a:t>logged : unlogged = </a:t>
            </a:r>
            <a:r>
              <a:rPr lang="en-US" altLang="zh-CN" sz="2600" b="1" dirty="0">
                <a:solidFill>
                  <a:schemeClr val="tx1"/>
                </a:solidFill>
              </a:rPr>
              <a:t>1 : 48.8</a:t>
            </a:r>
          </a:p>
        </p:txBody>
      </p:sp>
    </p:spTree>
    <p:extLst>
      <p:ext uri="{BB962C8B-B14F-4D97-AF65-F5344CB8AC3E}">
        <p14:creationId xmlns:p14="http://schemas.microsoft.com/office/powerpoint/2010/main" val="23340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93342" y="398786"/>
            <a:ext cx="5527213" cy="830999"/>
            <a:chOff x="583876" y="181503"/>
            <a:chExt cx="5527213" cy="830999"/>
          </a:xfrm>
        </p:grpSpPr>
        <p:grpSp>
          <p:nvGrpSpPr>
            <p:cNvPr id="6" name="组合 5"/>
            <p:cNvGrpSpPr/>
            <p:nvPr/>
          </p:nvGrpSpPr>
          <p:grpSpPr>
            <a:xfrm>
              <a:off x="728732" y="946363"/>
              <a:ext cx="5382357" cy="66139"/>
              <a:chOff x="153908" y="715221"/>
              <a:chExt cx="15775759" cy="7243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53908" y="715223"/>
                <a:ext cx="3302039" cy="7242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127562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101218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074871" y="715221"/>
                <a:ext cx="9854796" cy="724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83876" y="181503"/>
              <a:ext cx="259686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dirty="0"/>
                <a:t>Approach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0361CC-CF6D-4E13-9EB3-890B21BD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342" y="2396256"/>
            <a:ext cx="5721027" cy="3782602"/>
          </a:xfrm>
        </p:spPr>
        <p:txBody>
          <a:bodyPr>
            <a:normAutofit/>
          </a:bodyPr>
          <a:lstStyle/>
          <a:p>
            <a:r>
              <a:rPr lang="en-US" altLang="zh-CN" dirty="0"/>
              <a:t>Feature selection</a:t>
            </a:r>
          </a:p>
          <a:p>
            <a:pPr marL="457200" lvl="1" indent="0">
              <a:buNone/>
            </a:pPr>
            <a:r>
              <a:rPr lang="en-US" altLang="zh-CN" dirty="0"/>
              <a:t>1. Threshold (remove 68%)</a:t>
            </a:r>
          </a:p>
          <a:p>
            <a:pPr marL="457200" lvl="1" indent="0">
              <a:buNone/>
            </a:pPr>
            <a:r>
              <a:rPr lang="en-US" altLang="zh-CN" dirty="0"/>
              <a:t>2. Information gain (1000 left)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Noise Handling</a:t>
            </a:r>
          </a:p>
          <a:p>
            <a:pPr lvl="1"/>
            <a:r>
              <a:rPr lang="en-US" altLang="zh-CN" dirty="0"/>
              <a:t>CLNI (modified K-Nearest Neighbors)</a:t>
            </a:r>
          </a:p>
          <a:p>
            <a:pPr lvl="1"/>
            <a:r>
              <a:rPr lang="en-US" altLang="zh-CN" dirty="0"/>
              <a:t>SMOTE (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generate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logged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846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24811" y="4178017"/>
            <a:ext cx="48611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dirty="0"/>
              <a:t>where TP, FP, TN, and FN denote true positives, false positives, true negatives, and false negatives, respectively. </a:t>
            </a:r>
            <a:endParaRPr lang="zh-CN" altLang="en-US" sz="2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08401" y="328672"/>
            <a:ext cx="4067011" cy="830999"/>
            <a:chOff x="583876" y="181503"/>
            <a:chExt cx="8944380" cy="830999"/>
          </a:xfrm>
        </p:grpSpPr>
        <p:grpSp>
          <p:nvGrpSpPr>
            <p:cNvPr id="7" name="组合 6"/>
            <p:cNvGrpSpPr/>
            <p:nvPr/>
          </p:nvGrpSpPr>
          <p:grpSpPr>
            <a:xfrm>
              <a:off x="728732" y="946363"/>
              <a:ext cx="5382356" cy="66139"/>
              <a:chOff x="153908" y="715221"/>
              <a:chExt cx="15775759" cy="7243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53908" y="715223"/>
                <a:ext cx="3302039" cy="7242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127562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101218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074871" y="715221"/>
                <a:ext cx="9854796" cy="724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583876" y="181503"/>
              <a:ext cx="8944380" cy="8309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800" dirty="0"/>
                <a:t>Metric function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DA2725-34F0-463F-928A-504E9EFAC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261" y="2568443"/>
            <a:ext cx="4696290" cy="76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5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40720" y="514698"/>
            <a:ext cx="3061159" cy="830999"/>
            <a:chOff x="583876" y="181503"/>
            <a:chExt cx="6732259" cy="830999"/>
          </a:xfrm>
        </p:grpSpPr>
        <p:grpSp>
          <p:nvGrpSpPr>
            <p:cNvPr id="6" name="组合 5"/>
            <p:cNvGrpSpPr/>
            <p:nvPr/>
          </p:nvGrpSpPr>
          <p:grpSpPr>
            <a:xfrm>
              <a:off x="728732" y="946363"/>
              <a:ext cx="5382356" cy="66139"/>
              <a:chOff x="153908" y="715221"/>
              <a:chExt cx="15775759" cy="7243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53908" y="715223"/>
                <a:ext cx="3302039" cy="7242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127562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101218" y="715222"/>
                <a:ext cx="3302039" cy="724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074871" y="715221"/>
                <a:ext cx="9854796" cy="724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83876" y="181503"/>
              <a:ext cx="6732259" cy="8309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800" dirty="0"/>
                <a:t>Experiment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2E7-06FE-41E0-B0A4-F48EA28AA837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47847B9-7D29-493C-A63F-6B9AF4D08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05" y="3070746"/>
            <a:ext cx="8371643" cy="212153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774A6AF-AA22-4592-9D82-E14D3B2E43A7}"/>
              </a:ext>
            </a:extLst>
          </p:cNvPr>
          <p:cNvSpPr/>
          <p:nvPr/>
        </p:nvSpPr>
        <p:spPr>
          <a:xfrm>
            <a:off x="536784" y="1977389"/>
            <a:ext cx="52343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What is the accuracy of </a:t>
            </a:r>
            <a:r>
              <a:rPr lang="en-US" altLang="zh-CN" sz="2400" dirty="0" err="1"/>
              <a:t>LogAdvisor</a:t>
            </a:r>
            <a:r>
              <a:rPr lang="en-US" altLang="zh-CN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714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3474</TotalTime>
  <Words>1324</Words>
  <Application>Microsoft Office PowerPoint</Application>
  <PresentationFormat>全屏显示(4:3)</PresentationFormat>
  <Paragraphs>92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ruolin1</dc:creator>
  <cp:lastModifiedBy>Shawn</cp:lastModifiedBy>
  <cp:revision>438</cp:revision>
  <dcterms:created xsi:type="dcterms:W3CDTF">2017-06-06T02:20:16Z</dcterms:created>
  <dcterms:modified xsi:type="dcterms:W3CDTF">2017-09-12T03:56:28Z</dcterms:modified>
</cp:coreProperties>
</file>