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21388388" cy="30275213"/>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3">
          <p15:clr>
            <a:srgbClr val="A4A3A4"/>
          </p15:clr>
        </p15:guide>
        <p15:guide id="2" orient="horz" pos="265">
          <p15:clr>
            <a:srgbClr val="A4A3A4"/>
          </p15:clr>
        </p15:guide>
        <p15:guide id="3" orient="horz" pos="18541">
          <p15:clr>
            <a:srgbClr val="A4A3A4"/>
          </p15:clr>
        </p15:guide>
        <p15:guide id="4" orient="horz">
          <p15:clr>
            <a:srgbClr val="A4A3A4"/>
          </p15:clr>
        </p15:guide>
        <p15:guide id="5" pos="1319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95" autoAdjust="0"/>
    <p:restoredTop sz="93656" autoAdjust="0"/>
  </p:normalViewPr>
  <p:slideViewPr>
    <p:cSldViewPr snapToGrid="0" snapToObjects="1" showGuides="1">
      <p:cViewPr>
        <p:scale>
          <a:sx n="66" d="100"/>
          <a:sy n="66" d="100"/>
        </p:scale>
        <p:origin x="606" y="-7818"/>
      </p:cViewPr>
      <p:guideLst>
        <p:guide orient="horz" pos="3053"/>
        <p:guide orient="horz" pos="265"/>
        <p:guide orient="horz" pos="18541"/>
        <p:guide orient="horz"/>
        <p:guide pos="131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1/4/2018</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18346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404020"/>
            <a:ext cx="490073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449463" y="4842926"/>
            <a:ext cx="4896865" cy="553829"/>
          </a:xfrm>
          <a:prstGeom prst="rect">
            <a:avLst/>
          </a:prstGeom>
          <a:noFill/>
        </p:spPr>
        <p:txBody>
          <a:bodyPr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439841" y="13602881"/>
            <a:ext cx="4901505"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449461" y="13071318"/>
            <a:ext cx="489763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5646479" y="5396720"/>
            <a:ext cx="1009697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5646481" y="4842926"/>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5646481" y="19943639"/>
            <a:ext cx="1009697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5646481" y="19382548"/>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16044385" y="4842926"/>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16044385" y="5404020"/>
            <a:ext cx="4895959"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16041612" y="13126708"/>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16073011" y="13687799"/>
            <a:ext cx="4860425"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16044385" y="24050024"/>
            <a:ext cx="4895959" cy="553829"/>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16035023" y="24659708"/>
            <a:ext cx="4898411" cy="634878"/>
          </a:xfrm>
          <a:prstGeom prst="rect">
            <a:avLst/>
          </a:prstGeom>
        </p:spPr>
        <p:txBody>
          <a:bodyPr wrap="square" lIns="158267" tIns="158267" rIns="158267" bIns="158267">
            <a:spAutoFit/>
          </a:bodyPr>
          <a:lstStyle>
            <a:lvl1pPr marL="47625" indent="-47625">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1388388" cy="4415135"/>
          </a:xfrm>
          <a:prstGeom prst="rect">
            <a:avLst/>
          </a:prstGeom>
          <a:solidFill>
            <a:schemeClr val="accent5">
              <a:lumMod val="75000"/>
            </a:schemeClr>
          </a:solidFill>
          <a:ln w="9525">
            <a:solidFill>
              <a:schemeClr val="tx1"/>
            </a:solidFill>
            <a:miter lim="800000"/>
            <a:headEnd/>
            <a:tailEnd/>
          </a:ln>
          <a:effectLst/>
        </p:spPr>
        <p:txBody>
          <a:bodyPr wrap="none" lIns="63307" tIns="31653" rIns="63307" bIns="31653" anchor="ctr"/>
          <a:lstStyle/>
          <a:p>
            <a:pPr>
              <a:defRPr/>
            </a:pPr>
            <a:endParaRPr lang="en-US" dirty="0"/>
          </a:p>
        </p:txBody>
      </p:sp>
      <p:sp>
        <p:nvSpPr>
          <p:cNvPr id="9" name="Rectangle 9"/>
          <p:cNvSpPr>
            <a:spLocks noChangeArrowheads="1"/>
          </p:cNvSpPr>
          <p:nvPr/>
        </p:nvSpPr>
        <p:spPr bwMode="auto">
          <a:xfrm>
            <a:off x="0" y="4419518"/>
            <a:ext cx="21388388" cy="140162"/>
          </a:xfrm>
          <a:prstGeom prst="rect">
            <a:avLst/>
          </a:prstGeom>
          <a:solidFill>
            <a:schemeClr val="accent5">
              <a:lumMod val="50000"/>
            </a:schemeClr>
          </a:solidFill>
          <a:ln w="152400">
            <a:noFill/>
            <a:miter lim="800000"/>
            <a:headEnd/>
            <a:tailEnd/>
          </a:ln>
          <a:effectLst/>
        </p:spPr>
        <p:txBody>
          <a:bodyPr wrap="none" lIns="63307" tIns="31653" rIns="63307" bIns="31653" anchor="ctr"/>
          <a:lstStyle/>
          <a:p>
            <a:pPr>
              <a:defRPr/>
            </a:pPr>
            <a:endParaRPr lang="en-US" dirty="0"/>
          </a:p>
        </p:txBody>
      </p:sp>
      <p:sp>
        <p:nvSpPr>
          <p:cNvPr id="16" name="Rectangle 33"/>
          <p:cNvSpPr>
            <a:spLocks noChangeArrowheads="1"/>
          </p:cNvSpPr>
          <p:nvPr/>
        </p:nvSpPr>
        <p:spPr bwMode="auto">
          <a:xfrm>
            <a:off x="448263" y="4830140"/>
            <a:ext cx="10096204" cy="24598611"/>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63307" tIns="31653" rIns="63307" bIns="31653" anchor="ctr"/>
          <a:lstStyle/>
          <a:p>
            <a:pPr>
              <a:defRPr/>
            </a:pPr>
            <a:endParaRPr lang="en-US" dirty="0"/>
          </a:p>
        </p:txBody>
      </p:sp>
      <p:sp>
        <p:nvSpPr>
          <p:cNvPr id="21" name="Rectangle 33"/>
          <p:cNvSpPr>
            <a:spLocks noChangeArrowheads="1"/>
          </p:cNvSpPr>
          <p:nvPr userDrawn="1"/>
        </p:nvSpPr>
        <p:spPr bwMode="auto">
          <a:xfrm>
            <a:off x="10843922" y="4830140"/>
            <a:ext cx="10096204" cy="24598611"/>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63307" tIns="31653" rIns="63307" bIns="31653" anchor="ctr"/>
          <a:lstStyle/>
          <a:p>
            <a:pPr>
              <a:defRPr/>
            </a:pPr>
            <a:endParaRPr lang="en-US" dirty="0"/>
          </a:p>
        </p:txBody>
      </p:sp>
      <p:grpSp>
        <p:nvGrpSpPr>
          <p:cNvPr id="23" name="Group 22"/>
          <p:cNvGrpSpPr/>
          <p:nvPr userDrawn="1"/>
        </p:nvGrpSpPr>
        <p:grpSpPr>
          <a:xfrm>
            <a:off x="-12658121" y="-48126"/>
            <a:ext cx="12259293" cy="30323340"/>
            <a:chOff x="-11225189" y="0"/>
            <a:chExt cx="11018865" cy="27255145"/>
          </a:xfrm>
        </p:grpSpPr>
        <p:sp>
          <p:nvSpPr>
            <p:cNvPr id="24" name="Rectangle 23"/>
            <p:cNvSpPr/>
            <p:nvPr/>
          </p:nvSpPr>
          <p:spPr>
            <a:xfrm>
              <a:off x="-11216136" y="0"/>
              <a:ext cx="11009812" cy="2725514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an</a:t>
              </a:r>
              <a:r>
                <a:rPr lang="en-US" sz="2800" i="0" baseline="0" dirty="0" smtClean="0">
                  <a:latin typeface="Trebuchet MS" pitchFamily="34" charset="0"/>
                </a:rPr>
                <a:t> A1</a:t>
              </a:r>
              <a:r>
                <a:rPr lang="en-US" sz="2800" i="0" dirty="0" smtClean="0">
                  <a:latin typeface="Trebuchet MS" pitchFamily="34" charset="0"/>
                </a:rPr>
                <a:t>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2527300" indent="-650875" algn="l" defTabSz="850900">
                <a:tabLst/>
              </a:pPr>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8732868"/>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32" name="Group 31"/>
            <p:cNvGrpSpPr/>
            <p:nvPr userDrawn="1"/>
          </p:nvGrpSpPr>
          <p:grpSpPr>
            <a:xfrm>
              <a:off x="-9744993" y="19604585"/>
              <a:ext cx="7531182" cy="2120441"/>
              <a:chOff x="-4470427" y="9208123"/>
              <a:chExt cx="3470785" cy="974221"/>
            </a:xfrm>
          </p:grpSpPr>
          <p:grpSp>
            <p:nvGrpSpPr>
              <p:cNvPr id="46" name="Group 45"/>
              <p:cNvGrpSpPr/>
              <p:nvPr userDrawn="1"/>
            </p:nvGrpSpPr>
            <p:grpSpPr>
              <a:xfrm>
                <a:off x="-2783495" y="9252356"/>
                <a:ext cx="624431" cy="898923"/>
                <a:chOff x="-3958697" y="8525819"/>
                <a:chExt cx="779338" cy="1288150"/>
              </a:xfrm>
            </p:grpSpPr>
            <p:pic>
              <p:nvPicPr>
                <p:cNvPr id="52" name="Picture 51"/>
                <p:cNvPicPr>
                  <a:picLocks noChangeAspect="1"/>
                </p:cNvPicPr>
                <p:nvPr userDrawn="1"/>
              </p:nvPicPr>
              <p:blipFill>
                <a:blip r:embed="rId6"/>
                <a:stretch>
                  <a:fillRect/>
                </a:stretch>
              </p:blipFill>
              <p:spPr>
                <a:xfrm>
                  <a:off x="-3948160" y="8525819"/>
                  <a:ext cx="768801" cy="1090857"/>
                </a:xfrm>
                <a:prstGeom prst="rect">
                  <a:avLst/>
                </a:prstGeom>
              </p:spPr>
            </p:pic>
            <p:sp>
              <p:nvSpPr>
                <p:cNvPr id="53" name="TextBox 52"/>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33159" y="9252361"/>
                <a:ext cx="1033517" cy="898915"/>
                <a:chOff x="-2921738" y="8714808"/>
                <a:chExt cx="1420279" cy="1235304"/>
              </a:xfrm>
            </p:grpSpPr>
            <p:pic>
              <p:nvPicPr>
                <p:cNvPr id="50" name="Picture 49"/>
                <p:cNvPicPr>
                  <a:picLocks noChangeAspect="1"/>
                </p:cNvPicPr>
                <p:nvPr userDrawn="1"/>
              </p:nvPicPr>
              <p:blipFill>
                <a:blip r:embed="rId6"/>
                <a:stretch>
                  <a:fillRect/>
                </a:stretch>
              </p:blipFill>
              <p:spPr>
                <a:xfrm>
                  <a:off x="-2921738" y="8714808"/>
                  <a:ext cx="1420279" cy="1029694"/>
                </a:xfrm>
                <a:prstGeom prst="rect">
                  <a:avLst/>
                </a:prstGeom>
              </p:spPr>
            </p:pic>
            <p:sp>
              <p:nvSpPr>
                <p:cNvPr id="51" name="TextBox 50"/>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208123"/>
                <a:ext cx="1098742" cy="847761"/>
              </a:xfrm>
              <a:prstGeom prst="rect">
                <a:avLst/>
              </a:prstGeom>
            </p:spPr>
          </p:pic>
          <p:sp>
            <p:nvSpPr>
              <p:cNvPr id="49" name="TextBox 48"/>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7" name="Group 36"/>
            <p:cNvGrpSpPr/>
            <p:nvPr userDrawn="1"/>
          </p:nvGrpSpPr>
          <p:grpSpPr>
            <a:xfrm>
              <a:off x="-10409330" y="23738192"/>
              <a:ext cx="9344084" cy="2453251"/>
              <a:chOff x="-4759852" y="10890293"/>
              <a:chExt cx="4306270" cy="1127128"/>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4230719275"/>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105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252377615"/>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105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41" name="TextBox 40"/>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4" name="Group 53"/>
          <p:cNvGrpSpPr/>
          <p:nvPr userDrawn="1"/>
        </p:nvGrpSpPr>
        <p:grpSpPr>
          <a:xfrm>
            <a:off x="21787216" y="1"/>
            <a:ext cx="12284832" cy="30275214"/>
            <a:chOff x="44157839" y="-55064"/>
            <a:chExt cx="11062139" cy="27261962"/>
          </a:xfrm>
        </p:grpSpPr>
        <p:sp>
          <p:nvSpPr>
            <p:cNvPr id="55" name="Rectangle 54"/>
            <p:cNvSpPr/>
            <p:nvPr userDrawn="1"/>
          </p:nvSpPr>
          <p:spPr>
            <a:xfrm>
              <a:off x="44157839" y="-55064"/>
              <a:ext cx="11062139" cy="2726196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429000"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2000250"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3965641253"/>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106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1049445924"/>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106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59" name="Group 58"/>
            <p:cNvGrpSpPr/>
            <p:nvPr userDrawn="1"/>
          </p:nvGrpSpPr>
          <p:grpSpPr>
            <a:xfrm>
              <a:off x="44487207" y="23850394"/>
              <a:ext cx="10354213" cy="1265612"/>
              <a:chOff x="44200453" y="23567551"/>
              <a:chExt cx="9771399" cy="1090622"/>
            </a:xfrm>
          </p:grpSpPr>
          <p:sp>
            <p:nvSpPr>
              <p:cNvPr id="61" name="Rounded Rectangle 60"/>
              <p:cNvSpPr/>
              <p:nvPr userDrawn="1"/>
            </p:nvSpPr>
            <p:spPr>
              <a:xfrm>
                <a:off x="44200453" y="23567551"/>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3665884"/>
                <a:ext cx="914401" cy="914399"/>
              </a:xfrm>
              <a:prstGeom prst="rect">
                <a:avLst/>
              </a:prstGeom>
              <a:noFill/>
              <a:ln>
                <a:noFill/>
              </a:ln>
            </p:spPr>
          </p:pic>
          <p:sp>
            <p:nvSpPr>
              <p:cNvPr id="63" name="TextBox 62"/>
              <p:cNvSpPr txBox="1"/>
              <p:nvPr userDrawn="1"/>
            </p:nvSpPr>
            <p:spPr>
              <a:xfrm>
                <a:off x="45300663" y="2375747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487207" y="25568742"/>
              <a:ext cx="6870215" cy="1260334"/>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        </a:t>
              </a:r>
            </a:p>
            <a:p>
              <a:pPr marL="400050"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sp>
        <p:nvSpPr>
          <p:cNvPr id="36" name="Text Box 14"/>
          <p:cNvSpPr txBox="1">
            <a:spLocks noChangeArrowheads="1"/>
          </p:cNvSpPr>
          <p:nvPr userDrawn="1"/>
        </p:nvSpPr>
        <p:spPr bwMode="auto">
          <a:xfrm>
            <a:off x="1011866" y="29670236"/>
            <a:ext cx="2736269" cy="283084"/>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1388388" cy="4415135"/>
          </a:xfrm>
          <a:prstGeom prst="rect">
            <a:avLst/>
          </a:prstGeom>
          <a:solidFill>
            <a:schemeClr val="accent5">
              <a:lumMod val="75000"/>
            </a:schemeClr>
          </a:solidFill>
          <a:ln w="9525">
            <a:solidFill>
              <a:schemeClr val="tx1"/>
            </a:solidFill>
            <a:miter lim="800000"/>
            <a:headEnd/>
            <a:tailEnd/>
          </a:ln>
          <a:effectLst/>
        </p:spPr>
        <p:txBody>
          <a:bodyPr wrap="none" lIns="63307" tIns="31653" rIns="63307" bIns="31653" anchor="ctr"/>
          <a:lstStyle/>
          <a:p>
            <a:pPr>
              <a:defRPr/>
            </a:pPr>
            <a:endParaRPr lang="en-US" dirty="0"/>
          </a:p>
        </p:txBody>
      </p:sp>
      <p:sp>
        <p:nvSpPr>
          <p:cNvPr id="8" name="Rectangle 33"/>
          <p:cNvSpPr>
            <a:spLocks noChangeArrowheads="1"/>
          </p:cNvSpPr>
          <p:nvPr/>
        </p:nvSpPr>
        <p:spPr bwMode="auto">
          <a:xfrm>
            <a:off x="445592" y="4835626"/>
            <a:ext cx="20494884" cy="24598611"/>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63307" tIns="31653" rIns="63307" bIns="31653" anchor="ctr"/>
          <a:lstStyle/>
          <a:p>
            <a:pPr>
              <a:defRPr/>
            </a:pPr>
            <a:endParaRPr lang="en-US" dirty="0"/>
          </a:p>
        </p:txBody>
      </p:sp>
      <p:sp>
        <p:nvSpPr>
          <p:cNvPr id="9" name="Rectangle 9"/>
          <p:cNvSpPr>
            <a:spLocks noChangeArrowheads="1"/>
          </p:cNvSpPr>
          <p:nvPr/>
        </p:nvSpPr>
        <p:spPr bwMode="auto">
          <a:xfrm>
            <a:off x="0" y="4419518"/>
            <a:ext cx="21388388" cy="140162"/>
          </a:xfrm>
          <a:prstGeom prst="rect">
            <a:avLst/>
          </a:prstGeom>
          <a:solidFill>
            <a:schemeClr val="accent5">
              <a:lumMod val="50000"/>
            </a:schemeClr>
          </a:solidFill>
          <a:ln w="152400">
            <a:noFill/>
            <a:miter lim="800000"/>
            <a:headEnd/>
            <a:tailEnd/>
          </a:ln>
          <a:effectLst/>
        </p:spPr>
        <p:txBody>
          <a:bodyPr wrap="none" lIns="63307" tIns="31653" rIns="63307" bIns="31653" anchor="ctr"/>
          <a:lstStyle/>
          <a:p>
            <a:pPr>
              <a:defRPr/>
            </a:pPr>
            <a:endParaRPr lang="en-US" dirty="0"/>
          </a:p>
        </p:txBody>
      </p:sp>
      <p:grpSp>
        <p:nvGrpSpPr>
          <p:cNvPr id="22" name="Group 21"/>
          <p:cNvGrpSpPr/>
          <p:nvPr userDrawn="1"/>
        </p:nvGrpSpPr>
        <p:grpSpPr>
          <a:xfrm>
            <a:off x="-12658121" y="-48126"/>
            <a:ext cx="12259293" cy="30323340"/>
            <a:chOff x="-11225189" y="0"/>
            <a:chExt cx="11018865" cy="27255145"/>
          </a:xfrm>
        </p:grpSpPr>
        <p:sp>
          <p:nvSpPr>
            <p:cNvPr id="23" name="Rectangle 22"/>
            <p:cNvSpPr/>
            <p:nvPr/>
          </p:nvSpPr>
          <p:spPr>
            <a:xfrm>
              <a:off x="-11216136" y="0"/>
              <a:ext cx="11009812" cy="2725514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an</a:t>
              </a:r>
              <a:r>
                <a:rPr lang="en-US" sz="2800" i="0" baseline="0" dirty="0" smtClean="0">
                  <a:latin typeface="Trebuchet MS" pitchFamily="34" charset="0"/>
                </a:rPr>
                <a:t> A1</a:t>
              </a:r>
              <a:r>
                <a:rPr lang="en-US" sz="2800" i="0" dirty="0" smtClean="0">
                  <a:latin typeface="Trebuchet MS" pitchFamily="34" charset="0"/>
                </a:rPr>
                <a:t>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2527300" indent="-650875" algn="l" defTabSz="850900">
                <a:tabLst/>
              </a:pPr>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24" name="Straight Connector 23"/>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userDrawn="1"/>
          </p:nvPicPr>
          <p:blipFill>
            <a:blip r:embed="rId4"/>
            <a:stretch>
              <a:fillRect/>
            </a:stretch>
          </p:blipFill>
          <p:spPr>
            <a:xfrm>
              <a:off x="-10479105" y="8732868"/>
              <a:ext cx="1597666" cy="1201935"/>
            </a:xfrm>
            <a:prstGeom prst="rect">
              <a:avLst/>
            </a:prstGeom>
          </p:spPr>
        </p:pic>
        <p:pic>
          <p:nvPicPr>
            <p:cNvPr id="28" name="Picture 27"/>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29" name="Group 28"/>
            <p:cNvGrpSpPr/>
            <p:nvPr userDrawn="1"/>
          </p:nvGrpSpPr>
          <p:grpSpPr>
            <a:xfrm>
              <a:off x="-9744993" y="19604585"/>
              <a:ext cx="7531182" cy="2120441"/>
              <a:chOff x="-4470427" y="9208123"/>
              <a:chExt cx="3470785" cy="974221"/>
            </a:xfrm>
          </p:grpSpPr>
          <p:grpSp>
            <p:nvGrpSpPr>
              <p:cNvPr id="35" name="Group 34"/>
              <p:cNvGrpSpPr/>
              <p:nvPr userDrawn="1"/>
            </p:nvGrpSpPr>
            <p:grpSpPr>
              <a:xfrm>
                <a:off x="-2783495" y="9252356"/>
                <a:ext cx="624431" cy="898923"/>
                <a:chOff x="-3958697" y="8525819"/>
                <a:chExt cx="779338" cy="1288150"/>
              </a:xfrm>
            </p:grpSpPr>
            <p:pic>
              <p:nvPicPr>
                <p:cNvPr id="55" name="Picture 54"/>
                <p:cNvPicPr>
                  <a:picLocks noChangeAspect="1"/>
                </p:cNvPicPr>
                <p:nvPr userDrawn="1"/>
              </p:nvPicPr>
              <p:blipFill>
                <a:blip r:embed="rId6"/>
                <a:stretch>
                  <a:fillRect/>
                </a:stretch>
              </p:blipFill>
              <p:spPr>
                <a:xfrm>
                  <a:off x="-3948160" y="8525819"/>
                  <a:ext cx="768801" cy="1090857"/>
                </a:xfrm>
                <a:prstGeom prst="rect">
                  <a:avLst/>
                </a:prstGeom>
              </p:spPr>
            </p:pic>
            <p:sp>
              <p:nvSpPr>
                <p:cNvPr id="56" name="TextBox 55"/>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5" name="Group 44"/>
              <p:cNvGrpSpPr/>
              <p:nvPr userDrawn="1"/>
            </p:nvGrpSpPr>
            <p:grpSpPr>
              <a:xfrm>
                <a:off x="-2033159" y="9252361"/>
                <a:ext cx="1033517" cy="898915"/>
                <a:chOff x="-2921738" y="8714808"/>
                <a:chExt cx="1420279" cy="1235304"/>
              </a:xfrm>
            </p:grpSpPr>
            <p:pic>
              <p:nvPicPr>
                <p:cNvPr id="51" name="Picture 50"/>
                <p:cNvPicPr>
                  <a:picLocks noChangeAspect="1"/>
                </p:cNvPicPr>
                <p:nvPr userDrawn="1"/>
              </p:nvPicPr>
              <p:blipFill>
                <a:blip r:embed="rId6"/>
                <a:stretch>
                  <a:fillRect/>
                </a:stretch>
              </p:blipFill>
              <p:spPr>
                <a:xfrm>
                  <a:off x="-2921738" y="8714808"/>
                  <a:ext cx="1420279" cy="1029694"/>
                </a:xfrm>
                <a:prstGeom prst="rect">
                  <a:avLst/>
                </a:prstGeom>
              </p:spPr>
            </p:pic>
            <p:sp>
              <p:nvSpPr>
                <p:cNvPr id="52" name="TextBox 51"/>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208123"/>
                <a:ext cx="1098742" cy="847761"/>
              </a:xfrm>
              <a:prstGeom prst="rect">
                <a:avLst/>
              </a:prstGeom>
            </p:spPr>
          </p:pic>
          <p:sp>
            <p:nvSpPr>
              <p:cNvPr id="50" name="TextBox 49"/>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0" name="Group 29"/>
            <p:cNvGrpSpPr/>
            <p:nvPr userDrawn="1"/>
          </p:nvGrpSpPr>
          <p:grpSpPr>
            <a:xfrm>
              <a:off x="-10409330" y="23738192"/>
              <a:ext cx="9344084" cy="2453251"/>
              <a:chOff x="-4759852" y="10890293"/>
              <a:chExt cx="4306270" cy="1127128"/>
            </a:xfrm>
          </p:grpSpPr>
          <p:graphicFrame>
            <p:nvGraphicFramePr>
              <p:cNvPr id="31" name="Object 30"/>
              <p:cNvGraphicFramePr>
                <a:graphicFrameLocks noChangeAspect="1"/>
              </p:cNvGraphicFramePr>
              <p:nvPr userDrawn="1">
                <p:extLst>
                  <p:ext uri="{D42A27DB-BD31-4B8C-83A1-F6EECF244321}">
                    <p14:modId xmlns:p14="http://schemas.microsoft.com/office/powerpoint/2010/main" val="780725776"/>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208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32" name="Object 31"/>
              <p:cNvGraphicFramePr>
                <a:graphicFrameLocks noChangeAspect="1"/>
              </p:cNvGraphicFramePr>
              <p:nvPr userDrawn="1">
                <p:extLst>
                  <p:ext uri="{D42A27DB-BD31-4B8C-83A1-F6EECF244321}">
                    <p14:modId xmlns:p14="http://schemas.microsoft.com/office/powerpoint/2010/main" val="1253610385"/>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208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33" name="TextBox 32"/>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34" name="TextBox 33"/>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7" name="Group 56"/>
          <p:cNvGrpSpPr/>
          <p:nvPr userDrawn="1"/>
        </p:nvGrpSpPr>
        <p:grpSpPr>
          <a:xfrm>
            <a:off x="21787216" y="1"/>
            <a:ext cx="12284832" cy="30275214"/>
            <a:chOff x="44157839" y="-55064"/>
            <a:chExt cx="11062139" cy="27261962"/>
          </a:xfrm>
        </p:grpSpPr>
        <p:sp>
          <p:nvSpPr>
            <p:cNvPr id="58" name="Rectangle 57"/>
            <p:cNvSpPr/>
            <p:nvPr userDrawn="1"/>
          </p:nvSpPr>
          <p:spPr>
            <a:xfrm>
              <a:off x="44157839" y="-55064"/>
              <a:ext cx="11062139" cy="2726196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429000"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2000250"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425904806"/>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208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407085520"/>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208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62" name="Group 61"/>
            <p:cNvGrpSpPr/>
            <p:nvPr userDrawn="1"/>
          </p:nvGrpSpPr>
          <p:grpSpPr>
            <a:xfrm>
              <a:off x="44487207" y="23850394"/>
              <a:ext cx="10354213" cy="1265612"/>
              <a:chOff x="44200453" y="23567551"/>
              <a:chExt cx="9771399" cy="1090622"/>
            </a:xfrm>
          </p:grpSpPr>
          <p:sp>
            <p:nvSpPr>
              <p:cNvPr id="64" name="Rounded Rectangle 63"/>
              <p:cNvSpPr/>
              <p:nvPr userDrawn="1"/>
            </p:nvSpPr>
            <p:spPr>
              <a:xfrm>
                <a:off x="44200453" y="23567551"/>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3665884"/>
                <a:ext cx="914401" cy="914399"/>
              </a:xfrm>
              <a:prstGeom prst="rect">
                <a:avLst/>
              </a:prstGeom>
              <a:noFill/>
              <a:ln>
                <a:noFill/>
              </a:ln>
            </p:spPr>
          </p:pic>
          <p:sp>
            <p:nvSpPr>
              <p:cNvPr id="66" name="TextBox 65"/>
              <p:cNvSpPr txBox="1"/>
              <p:nvPr userDrawn="1"/>
            </p:nvSpPr>
            <p:spPr>
              <a:xfrm>
                <a:off x="45300663" y="2375747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6" name="TextBox 35"/>
          <p:cNvSpPr txBox="1"/>
          <p:nvPr userDrawn="1"/>
        </p:nvSpPr>
        <p:spPr>
          <a:xfrm>
            <a:off x="22152989" y="28455994"/>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        </a:t>
            </a:r>
          </a:p>
          <a:p>
            <a:pPr marL="400050"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sp>
        <p:nvSpPr>
          <p:cNvPr id="37" name="Text Box 14"/>
          <p:cNvSpPr txBox="1">
            <a:spLocks noChangeArrowheads="1"/>
          </p:cNvSpPr>
          <p:nvPr userDrawn="1"/>
        </p:nvSpPr>
        <p:spPr bwMode="auto">
          <a:xfrm>
            <a:off x="1011866" y="29670236"/>
            <a:ext cx="2736269" cy="283084"/>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 Placeholder 235"/>
          <p:cNvSpPr>
            <a:spLocks noGrp="1"/>
          </p:cNvSpPr>
          <p:nvPr>
            <p:ph type="body" sz="quarter" idx="20"/>
          </p:nvPr>
        </p:nvSpPr>
        <p:spPr>
          <a:xfrm>
            <a:off x="466090" y="4855246"/>
            <a:ext cx="10096349" cy="566030"/>
          </a:xfrm>
        </p:spPr>
        <p:txBody>
          <a:bodyPr/>
          <a:lstStyle/>
          <a:p>
            <a:r>
              <a:rPr lang="en-US" dirty="0" smtClean="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237" name="Text Placeholder 236"/>
          <p:cNvSpPr>
            <a:spLocks noGrp="1"/>
          </p:cNvSpPr>
          <p:nvPr>
            <p:ph type="body" sz="quarter" idx="25"/>
          </p:nvPr>
        </p:nvSpPr>
        <p:spPr/>
        <p:txBody>
          <a:bodyPr/>
          <a:lstStyle/>
          <a:p>
            <a:r>
              <a:rPr lang="en-US" dirty="0" smtClean="0">
                <a:latin typeface="Times New Roman" panose="02020603050405020304" pitchFamily="18" charset="0"/>
                <a:cs typeface="Times New Roman" panose="02020603050405020304" pitchFamily="18" charset="0"/>
              </a:rPr>
              <a:t>Diversity </a:t>
            </a:r>
            <a:r>
              <a:rPr lang="en-US" dirty="0">
                <a:latin typeface="Times New Roman" panose="02020603050405020304" pitchFamily="18" charset="0"/>
                <a:cs typeface="Times New Roman" panose="02020603050405020304" pitchFamily="18" charset="0"/>
              </a:rPr>
              <a:t>between Base Models</a:t>
            </a:r>
            <a:endParaRPr lang="en-US" dirty="0">
              <a:latin typeface="Times New Roman" panose="02020603050405020304" pitchFamily="18" charset="0"/>
              <a:cs typeface="Times New Roman" panose="02020603050405020304" pitchFamily="18" charset="0"/>
            </a:endParaRPr>
          </a:p>
        </p:txBody>
      </p:sp>
      <p:sp>
        <p:nvSpPr>
          <p:cNvPr id="239" name="Text Placeholder 238"/>
          <p:cNvSpPr>
            <a:spLocks noGrp="1"/>
          </p:cNvSpPr>
          <p:nvPr>
            <p:ph type="body" sz="quarter" idx="27"/>
          </p:nvPr>
        </p:nvSpPr>
        <p:spPr>
          <a:xfrm>
            <a:off x="10888786" y="11705783"/>
            <a:ext cx="10090978" cy="566030"/>
          </a:xfrm>
        </p:spPr>
        <p:txBody>
          <a:bodyPr/>
          <a:lstStyle/>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Effect of Different Learning Models</a:t>
            </a:r>
            <a:endParaRPr lang="en-US" dirty="0">
              <a:latin typeface="Times New Roman" panose="02020603050405020304" pitchFamily="18" charset="0"/>
              <a:cs typeface="Times New Roman" panose="02020603050405020304" pitchFamily="18" charset="0"/>
            </a:endParaRPr>
          </a:p>
        </p:txBody>
      </p:sp>
      <p:sp>
        <p:nvSpPr>
          <p:cNvPr id="241" name="Text Placeholder 240"/>
          <p:cNvSpPr>
            <a:spLocks noGrp="1"/>
          </p:cNvSpPr>
          <p:nvPr>
            <p:ph type="body" sz="quarter" idx="29"/>
          </p:nvPr>
        </p:nvSpPr>
        <p:spPr>
          <a:xfrm>
            <a:off x="10854420" y="26174553"/>
            <a:ext cx="10085926" cy="566030"/>
          </a:xfrm>
        </p:spPr>
        <p:txBody>
          <a:bodyPr/>
          <a:lstStyle/>
          <a:p>
            <a:r>
              <a:rPr lang="en-US" dirty="0" smtClean="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242" name="Text Placeholder 241"/>
          <p:cNvSpPr>
            <a:spLocks noGrp="1"/>
          </p:cNvSpPr>
          <p:nvPr>
            <p:ph type="body" sz="quarter" idx="30"/>
          </p:nvPr>
        </p:nvSpPr>
        <p:spPr>
          <a:xfrm>
            <a:off x="10846595" y="26603591"/>
            <a:ext cx="10090978" cy="2474061"/>
          </a:xfrm>
        </p:spPr>
        <p:txBody>
          <a:bodyPr/>
          <a:lstStyle/>
          <a:p>
            <a:r>
              <a:rPr lang="en-US" dirty="0"/>
              <a:t>In this competition, some important enterprise information can be obtained through the requirements of the competition and the analysis of the data. The key to solving the problem of the predicting the risk of enterprise exit lies in the feature engineering and the model training. What’s more, a large number of combination features and effective features ensure that the model can converge to a good value, and model fusion and multiple algorithms improve the accuracy of the result further. A better accuracy will also have some help for future enterprise risk prediction.</a:t>
            </a:r>
            <a:endParaRPr lang="en-US" dirty="0"/>
          </a:p>
        </p:txBody>
      </p:sp>
      <p:sp>
        <p:nvSpPr>
          <p:cNvPr id="244" name="Text Placeholder 243"/>
          <p:cNvSpPr>
            <a:spLocks noGrp="1"/>
          </p:cNvSpPr>
          <p:nvPr>
            <p:ph type="body" sz="quarter" idx="96"/>
          </p:nvPr>
        </p:nvSpPr>
        <p:spPr>
          <a:xfrm>
            <a:off x="459711" y="5421276"/>
            <a:ext cx="10102728" cy="4382276"/>
          </a:xfrm>
        </p:spPr>
        <p:txBody>
          <a:bodyPr/>
          <a:lstStyle/>
          <a:p>
            <a:r>
              <a:rPr lang="en-US" altLang="zh-CN" dirty="0" smtClean="0"/>
              <a:t>Traditional </a:t>
            </a:r>
            <a:r>
              <a:rPr lang="en-US" altLang="zh-CN" dirty="0"/>
              <a:t>enterprise evaluation is based on corporate financial information, borrowing and recording information, to judge the business status and whether it is possible to default [1]. There is no doubt that the evaluation method is more objective and reasonable for the large and medium-sized enterprises with a sound finance and record in the field of traditional bank lending. However, for a large number of small and micro enterprises, not only publicly available real business financial information, nor the public credit information of these enterprises, in the absence of variables, how to use the variable operating conditions weak objective and impartial evaluation of enterprise, is the major problem of the contest problems need to solve [2].</a:t>
            </a:r>
            <a:endParaRPr lang="zh-CN" altLang="zh-CN" dirty="0"/>
          </a:p>
          <a:p>
            <a:r>
              <a:rPr lang="en-US" altLang="zh-CN" dirty="0"/>
              <a:t>The contest from the more than 20 million enterprises in the country drawn part of the business (after desensitization), to provide business entities in many aspects of behavioral information data. We need to build predictive models of whether the business will run poorly in the future through data mining techniques and machine learning algorithms, and output the risk prediction probability values</a:t>
            </a:r>
            <a:r>
              <a:rPr lang="en-US" altLang="zh-CN" dirty="0" smtClean="0"/>
              <a:t>.</a:t>
            </a:r>
            <a:endParaRPr lang="zh-CN" altLang="zh-CN" dirty="0"/>
          </a:p>
        </p:txBody>
      </p:sp>
      <p:sp>
        <p:nvSpPr>
          <p:cNvPr id="282" name="Text Placeholder 281"/>
          <p:cNvSpPr>
            <a:spLocks noGrp="1"/>
          </p:cNvSpPr>
          <p:nvPr>
            <p:ph type="body" sz="quarter" idx="151"/>
          </p:nvPr>
        </p:nvSpPr>
        <p:spPr>
          <a:xfrm>
            <a:off x="2890078" y="2656382"/>
            <a:ext cx="15608232" cy="1318684"/>
          </a:xfrm>
        </p:spPr>
        <p:txBody>
          <a:bodyPr>
            <a:normAutofit fontScale="62500" lnSpcReduction="20000"/>
          </a:bodyPr>
          <a:lstStyle/>
          <a:p>
            <a:pPr algn="l"/>
            <a:r>
              <a:rPr lang="en-US" altLang="zh-CN" b="1" dirty="0" err="1" smtClean="0">
                <a:latin typeface="Times New Roman" panose="02020603050405020304" pitchFamily="18" charset="0"/>
                <a:cs typeface="Times New Roman" panose="02020603050405020304" pitchFamily="18" charset="0"/>
              </a:rPr>
              <a:t>Zhenxian</a:t>
            </a:r>
            <a:r>
              <a:rPr lang="en-US" altLang="zh-CN" b="1" dirty="0" smtClean="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Zheng </a:t>
            </a:r>
            <a:r>
              <a:rPr lang="en-US" altLang="zh-CN" b="1" dirty="0" smtClean="0">
                <a:latin typeface="Times New Roman" panose="02020603050405020304" pitchFamily="18" charset="0"/>
                <a:cs typeface="Times New Roman" panose="02020603050405020304" pitchFamily="18" charset="0"/>
              </a:rPr>
              <a:t>      </a:t>
            </a:r>
            <a:r>
              <a:rPr lang="en-US" altLang="zh-CN" b="1" dirty="0" err="1" smtClean="0">
                <a:latin typeface="Times New Roman" panose="02020603050405020304" pitchFamily="18" charset="0"/>
                <a:cs typeface="Times New Roman" panose="02020603050405020304" pitchFamily="18" charset="0"/>
              </a:rPr>
              <a:t>Jinjin</a:t>
            </a:r>
            <a:r>
              <a:rPr lang="en-US" altLang="zh-CN" b="1" dirty="0" smtClean="0">
                <a:latin typeface="Times New Roman" panose="02020603050405020304" pitchFamily="18" charset="0"/>
                <a:cs typeface="Times New Roman" panose="02020603050405020304" pitchFamily="18" charset="0"/>
              </a:rPr>
              <a:t> Lin  </a:t>
            </a: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    </a:t>
            </a:r>
            <a:r>
              <a:rPr lang="en-US" altLang="zh-CN" b="1" dirty="0" err="1" smtClean="0">
                <a:latin typeface="Times New Roman" panose="02020603050405020304" pitchFamily="18" charset="0"/>
                <a:cs typeface="Times New Roman" panose="02020603050405020304" pitchFamily="18" charset="0"/>
              </a:rPr>
              <a:t>Xiaoyue</a:t>
            </a:r>
            <a:r>
              <a:rPr lang="en-US" altLang="zh-CN" b="1" dirty="0" smtClean="0">
                <a:latin typeface="Times New Roman" panose="02020603050405020304" pitchFamily="18" charset="0"/>
                <a:cs typeface="Times New Roman" panose="02020603050405020304" pitchFamily="18" charset="0"/>
              </a:rPr>
              <a:t> Xiao</a:t>
            </a:r>
            <a:r>
              <a:rPr lang="en-US" altLang="zh-CN" dirty="0" smtClean="0">
                <a:latin typeface="Times New Roman" panose="02020603050405020304" pitchFamily="18" charset="0"/>
                <a:cs typeface="Times New Roman" panose="02020603050405020304" pitchFamily="18" charset="0"/>
              </a:rPr>
              <a:t>         </a:t>
            </a:r>
          </a:p>
          <a:p>
            <a:pPr algn="l"/>
            <a:r>
              <a:rPr lang="en-US" altLang="zh-CN" dirty="0" smtClean="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17214726                17214532           17274695</a:t>
            </a:r>
            <a:endParaRPr lang="en-US" dirty="0">
              <a:latin typeface="Times New Roman" panose="02020603050405020304" pitchFamily="18" charset="0"/>
              <a:cs typeface="Times New Roman" panose="02020603050405020304" pitchFamily="18" charset="0"/>
            </a:endParaRPr>
          </a:p>
        </p:txBody>
      </p:sp>
      <p:sp>
        <p:nvSpPr>
          <p:cNvPr id="283" name="Text Placeholder 282"/>
          <p:cNvSpPr>
            <a:spLocks noGrp="1"/>
          </p:cNvSpPr>
          <p:nvPr>
            <p:ph type="body" sz="quarter" idx="153"/>
          </p:nvPr>
        </p:nvSpPr>
        <p:spPr>
          <a:xfrm>
            <a:off x="2890078" y="1299027"/>
            <a:ext cx="15608232" cy="1291668"/>
          </a:xfrm>
        </p:spPr>
        <p:txBody>
          <a:bodyPr>
            <a:normAutofit fontScale="70000" lnSpcReduction="20000"/>
          </a:bodyPr>
          <a:lstStyle/>
          <a:p>
            <a:r>
              <a:rPr lang="en-GB" altLang="zh-CN" dirty="0">
                <a:latin typeface="Times New Roman" panose="02020603050405020304" pitchFamily="18" charset="0"/>
                <a:cs typeface="Times New Roman" panose="02020603050405020304" pitchFamily="18" charset="0"/>
              </a:rPr>
              <a:t>Predicting the Risk of Enterprise </a:t>
            </a:r>
            <a:r>
              <a:rPr lang="en-GB" altLang="zh-CN" dirty="0" smtClean="0">
                <a:latin typeface="Times New Roman" panose="02020603050405020304" pitchFamily="18" charset="0"/>
                <a:cs typeface="Times New Roman" panose="02020603050405020304" pitchFamily="18" charset="0"/>
              </a:rPr>
              <a:t>Exit</a:t>
            </a:r>
          </a:p>
        </p:txBody>
      </p:sp>
      <p:sp>
        <p:nvSpPr>
          <p:cNvPr id="17" name="Text Placeholder 238"/>
          <p:cNvSpPr>
            <a:spLocks noGrp="1"/>
          </p:cNvSpPr>
          <p:nvPr>
            <p:ph type="body" sz="quarter" idx="27"/>
          </p:nvPr>
        </p:nvSpPr>
        <p:spPr>
          <a:xfrm>
            <a:off x="475884" y="9619027"/>
            <a:ext cx="10090978" cy="717943"/>
          </a:xfrm>
        </p:spPr>
        <p:txBody>
          <a:bodyPr/>
          <a:lstStyle/>
          <a:p>
            <a:r>
              <a:rPr lang="en-US" dirty="0" smtClean="0">
                <a:latin typeface="Times New Roman" panose="02020603050405020304" pitchFamily="18" charset="0"/>
                <a:cs typeface="Times New Roman" panose="02020603050405020304" pitchFamily="18" charset="0"/>
              </a:rPr>
              <a:t>Method</a:t>
            </a:r>
            <a:endParaRPr lang="en-US" dirty="0">
              <a:latin typeface="Times New Roman" panose="02020603050405020304" pitchFamily="18" charset="0"/>
              <a:cs typeface="Times New Roman" panose="02020603050405020304" pitchFamily="18" charset="0"/>
            </a:endParaRPr>
          </a:p>
        </p:txBody>
      </p:sp>
      <p:sp>
        <p:nvSpPr>
          <p:cNvPr id="18" name="Text Placeholder 239"/>
          <p:cNvSpPr>
            <a:spLocks noGrp="1"/>
          </p:cNvSpPr>
          <p:nvPr>
            <p:ph type="body" sz="quarter" idx="28"/>
          </p:nvPr>
        </p:nvSpPr>
        <p:spPr>
          <a:xfrm>
            <a:off x="472015" y="10171577"/>
            <a:ext cx="10094847" cy="3401175"/>
          </a:xfrm>
        </p:spPr>
        <p:txBody>
          <a:bodyPr/>
          <a:lstStyle/>
          <a:p>
            <a:r>
              <a:rPr lang="en-US" dirty="0"/>
              <a:t>Feature Engineering is the process of transforming raw data into features that better represent the underlying problem to the predictive models, resulting in improved model accuracy on unseen data. The original data in the project contains a great deal of noise, and the expression of information is not concise enough. Therefore, the purpose of the feature engineering is to use a series of engineering activities to express such information in a more efficient way of coding. With the information represented by the feature, the rules contained in the original data are still retained. In addition, the new encoding method also needs to minimize the impact of uncertainty in the original data. Feature engineering plays an important role in the accuracy of the result in this project. Feature engineering mainly includes two parts: data preprocessing and feature processing. The main flow chart is shown in Fig.1.</a:t>
            </a:r>
            <a:endParaRPr lang="en-US" dirty="0"/>
          </a:p>
        </p:txBody>
      </p:sp>
      <p:pic>
        <p:nvPicPr>
          <p:cNvPr id="3074"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594" y="13521839"/>
            <a:ext cx="9417687" cy="4153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 Placeholder 238"/>
          <p:cNvSpPr>
            <a:spLocks noGrp="1"/>
          </p:cNvSpPr>
          <p:nvPr>
            <p:ph type="body" sz="quarter" idx="27"/>
          </p:nvPr>
        </p:nvSpPr>
        <p:spPr>
          <a:xfrm>
            <a:off x="471461" y="18148440"/>
            <a:ext cx="10090978" cy="566030"/>
          </a:xfrm>
        </p:spPr>
        <p:txBody>
          <a:bodyPr/>
          <a:lstStyle/>
          <a:p>
            <a:r>
              <a:rPr lang="en-US" dirty="0" smtClean="0">
                <a:latin typeface="Times New Roman" panose="02020603050405020304" pitchFamily="18" charset="0"/>
                <a:cs typeface="Times New Roman" panose="02020603050405020304" pitchFamily="18" charset="0"/>
              </a:rPr>
              <a:t>Modeling</a:t>
            </a:r>
            <a:endParaRPr lang="en-US" dirty="0">
              <a:latin typeface="Times New Roman" panose="02020603050405020304" pitchFamily="18" charset="0"/>
              <a:cs typeface="Times New Roman" panose="02020603050405020304" pitchFamily="18" charset="0"/>
            </a:endParaRPr>
          </a:p>
        </p:txBody>
      </p:sp>
      <p:sp>
        <p:nvSpPr>
          <p:cNvPr id="27" name="文本占位符 1"/>
          <p:cNvSpPr>
            <a:spLocks noGrp="1"/>
          </p:cNvSpPr>
          <p:nvPr>
            <p:ph type="body" sz="quarter" idx="28"/>
          </p:nvPr>
        </p:nvSpPr>
        <p:spPr>
          <a:xfrm>
            <a:off x="6456592" y="31270924"/>
            <a:ext cx="10094847" cy="634878"/>
          </a:xfrm>
        </p:spPr>
        <p:txBody>
          <a:bodyPr/>
          <a:lstStyle/>
          <a:p>
            <a:endParaRPr lang="zh-CN" altLang="en-US" dirty="0"/>
          </a:p>
        </p:txBody>
      </p:sp>
      <p:pic>
        <p:nvPicPr>
          <p:cNvPr id="3075" name="图片 2" descr="说明: https://rasbt.github.io/mlxtend/user_guide/classifier/StackingCVClassifier_files/stacking_cv_classification_overvie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4267" y="21667974"/>
            <a:ext cx="6124019" cy="7200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09736" y="7136898"/>
            <a:ext cx="6201837" cy="4059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图片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83964" y="14085556"/>
            <a:ext cx="8052231" cy="5442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 Placeholder 239"/>
          <p:cNvSpPr>
            <a:spLocks noGrp="1"/>
          </p:cNvSpPr>
          <p:nvPr>
            <p:ph type="body" sz="quarter" idx="28"/>
          </p:nvPr>
        </p:nvSpPr>
        <p:spPr>
          <a:xfrm>
            <a:off x="10840791" y="12227048"/>
            <a:ext cx="10094847" cy="1858508"/>
          </a:xfrm>
        </p:spPr>
        <p:txBody>
          <a:bodyPr/>
          <a:lstStyle/>
          <a:p>
            <a:r>
              <a:rPr lang="en-US" altLang="zh-CN" dirty="0"/>
              <a:t>We also examine the impact of different learning models on the prediction accuracy. We have tried a few popular learning models, including decision tree, </a:t>
            </a:r>
            <a:r>
              <a:rPr lang="en-US" altLang="zh-CN" dirty="0" err="1"/>
              <a:t>AdaBoost</a:t>
            </a:r>
            <a:r>
              <a:rPr lang="en-US" altLang="zh-CN" dirty="0"/>
              <a:t>, multiple layer perceptron, k-NN, logistic regression, SVM, random forest, </a:t>
            </a:r>
            <a:r>
              <a:rPr lang="en-US" altLang="zh-CN" dirty="0" err="1"/>
              <a:t>XGBoost</a:t>
            </a:r>
            <a:r>
              <a:rPr lang="en-US" altLang="zh-CN" dirty="0"/>
              <a:t> and </a:t>
            </a:r>
            <a:r>
              <a:rPr lang="en-US" altLang="zh-CN" dirty="0" err="1"/>
              <a:t>LightGBM</a:t>
            </a:r>
            <a:r>
              <a:rPr lang="en-US" altLang="zh-CN" dirty="0"/>
              <a:t>. The evaluation results in figure 7 show that all the learning models lead to overall good prediction accuracy. In particular, our stacking approach is best effective among all models.</a:t>
            </a:r>
            <a:endParaRPr lang="zh-CN" altLang="zh-CN" dirty="0"/>
          </a:p>
        </p:txBody>
      </p:sp>
      <p:sp>
        <p:nvSpPr>
          <p:cNvPr id="36" name="Text Placeholder 239"/>
          <p:cNvSpPr>
            <a:spLocks noGrp="1"/>
          </p:cNvSpPr>
          <p:nvPr>
            <p:ph type="body" sz="quarter" idx="28"/>
          </p:nvPr>
        </p:nvSpPr>
        <p:spPr>
          <a:xfrm>
            <a:off x="10840791" y="5385266"/>
            <a:ext cx="10094847" cy="1858508"/>
          </a:xfrm>
        </p:spPr>
        <p:txBody>
          <a:bodyPr/>
          <a:lstStyle/>
          <a:p>
            <a:r>
              <a:rPr lang="en-US" altLang="zh-CN" dirty="0"/>
              <a:t>We do pairwise comparison on first level models. The results are provided in figure 6. As we can observe, in most of pairwise comparison the correlation is about 80%. Correlation between decision tree and </a:t>
            </a:r>
            <a:r>
              <a:rPr lang="en-US" altLang="zh-CN" dirty="0" err="1"/>
              <a:t>AdaBoost</a:t>
            </a:r>
            <a:r>
              <a:rPr lang="en-US" altLang="zh-CN" dirty="0"/>
              <a:t> is highest, 0.91%, which the reason may be that they are all tree-based model. Thus, we can say that, our first level models are be able to be diverse, which would be effective contributors for second level models</a:t>
            </a:r>
            <a:endParaRPr lang="en-US" dirty="0"/>
          </a:p>
        </p:txBody>
      </p:sp>
      <p:sp>
        <p:nvSpPr>
          <p:cNvPr id="38" name="Text Placeholder 238"/>
          <p:cNvSpPr>
            <a:spLocks noGrp="1"/>
          </p:cNvSpPr>
          <p:nvPr>
            <p:ph type="body" sz="quarter" idx="27"/>
          </p:nvPr>
        </p:nvSpPr>
        <p:spPr>
          <a:xfrm>
            <a:off x="10812194" y="20042349"/>
            <a:ext cx="10090978" cy="566030"/>
          </a:xfrm>
        </p:spPr>
        <p:txBody>
          <a:bodyPr/>
          <a:lstStyle/>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Impact of tree depth</a:t>
            </a:r>
            <a:endParaRPr lang="en-US" dirty="0">
              <a:latin typeface="Times New Roman" panose="02020603050405020304" pitchFamily="18" charset="0"/>
              <a:cs typeface="Times New Roman" panose="02020603050405020304" pitchFamily="18" charset="0"/>
            </a:endParaRPr>
          </a:p>
        </p:txBody>
      </p:sp>
      <p:sp>
        <p:nvSpPr>
          <p:cNvPr id="39" name="Text Placeholder 239"/>
          <p:cNvSpPr>
            <a:spLocks noGrp="1"/>
          </p:cNvSpPr>
          <p:nvPr>
            <p:ph type="body" sz="quarter" idx="28"/>
          </p:nvPr>
        </p:nvSpPr>
        <p:spPr>
          <a:xfrm>
            <a:off x="10959281" y="20503380"/>
            <a:ext cx="10094847" cy="1242955"/>
          </a:xfrm>
        </p:spPr>
        <p:txBody>
          <a:bodyPr/>
          <a:lstStyle/>
          <a:p>
            <a:r>
              <a:rPr lang="en-US" altLang="zh-CN" dirty="0"/>
              <a:t>For the number of tree depth, we experimented on a series of tree depth values between 3 to 12, and selected the tree depth that maximizes the AUC score in each model. Figure 8 shows the result. We observe that tree depth equals 8 gives the best AUC scores for all models.</a:t>
            </a:r>
            <a:endParaRPr lang="zh-CN" altLang="zh-CN" dirty="0"/>
          </a:p>
        </p:txBody>
      </p:sp>
      <p:pic>
        <p:nvPicPr>
          <p:cNvPr id="3081" name="图片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98729" y="21746335"/>
            <a:ext cx="6212844" cy="4049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 Placeholder 239"/>
          <p:cNvSpPr>
            <a:spLocks noGrp="1"/>
          </p:cNvSpPr>
          <p:nvPr>
            <p:ph type="body" sz="quarter" idx="28"/>
          </p:nvPr>
        </p:nvSpPr>
        <p:spPr>
          <a:xfrm>
            <a:off x="455358" y="18611426"/>
            <a:ext cx="10094847" cy="3089614"/>
          </a:xfrm>
        </p:spPr>
        <p:txBody>
          <a:bodyPr/>
          <a:lstStyle/>
          <a:p>
            <a:r>
              <a:rPr lang="en-US" altLang="zh-CN" dirty="0"/>
              <a:t>Stacking is an ensemble learning technique to combine multiple classification models via a meta-classifier. In the standard stacking procedure, the first-level classifiers are fit to the same training set that is used prepare the inputs for the second-level classifier, which may lead to </a:t>
            </a:r>
            <a:r>
              <a:rPr lang="en-US" altLang="zh-CN" dirty="0" err="1"/>
              <a:t>overfitting</a:t>
            </a:r>
            <a:r>
              <a:rPr lang="en-US" altLang="zh-CN" dirty="0"/>
              <a:t>. Our method, however, uses the concept of cross-validation: the dataset is split into k folds, and in k successive rounds, k-1 folds are used to fit the first level classifier; in each round, the first-level classifiers are then applied to the remaining 1 subset that was not used for model fitting in each iteration. The resulting predictions are then stacked and provided as input data to the second-level classifier. After the training, the first-level classifiers are fit to the entire dataset as illustrated in the figure 5.</a:t>
            </a:r>
            <a:endParaRPr lang="zh-CN" altLang="zh-CN" dirty="0"/>
          </a:p>
        </p:txBody>
      </p:sp>
      <p:sp>
        <p:nvSpPr>
          <p:cNvPr id="12" name="文本框 11"/>
          <p:cNvSpPr txBox="1"/>
          <p:nvPr/>
        </p:nvSpPr>
        <p:spPr>
          <a:xfrm>
            <a:off x="3208893" y="17711651"/>
            <a:ext cx="4294765"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Fig.1: Flow chart of proposed algorithm</a:t>
            </a:r>
            <a:endParaRPr lang="zh-CN" altLang="en-US" sz="2000" dirty="0">
              <a:latin typeface="Times New Roman" panose="02020603050405020304" pitchFamily="18" charset="0"/>
              <a:cs typeface="Times New Roman" panose="02020603050405020304" pitchFamily="18" charset="0"/>
            </a:endParaRPr>
          </a:p>
        </p:txBody>
      </p:sp>
      <p:sp>
        <p:nvSpPr>
          <p:cNvPr id="46" name="文本框 45"/>
          <p:cNvSpPr txBox="1"/>
          <p:nvPr/>
        </p:nvSpPr>
        <p:spPr>
          <a:xfrm>
            <a:off x="3826849" y="28891134"/>
            <a:ext cx="3058851"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Fig.5: Overview of stacking</a:t>
            </a:r>
            <a:endParaRPr lang="zh-CN" altLang="en-US" sz="2000" dirty="0">
              <a:latin typeface="Times New Roman" panose="02020603050405020304" pitchFamily="18" charset="0"/>
              <a:cs typeface="Times New Roman" panose="02020603050405020304" pitchFamily="18" charset="0"/>
            </a:endParaRPr>
          </a:p>
        </p:txBody>
      </p:sp>
      <p:sp>
        <p:nvSpPr>
          <p:cNvPr id="47" name="文本框 46"/>
          <p:cNvSpPr txBox="1"/>
          <p:nvPr/>
        </p:nvSpPr>
        <p:spPr>
          <a:xfrm>
            <a:off x="13917830" y="11196863"/>
            <a:ext cx="4177747"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Fig.6: Correlation on first level models</a:t>
            </a:r>
            <a:endParaRPr lang="zh-CN" altLang="en-US" sz="2000" dirty="0">
              <a:latin typeface="Times New Roman" panose="02020603050405020304" pitchFamily="18" charset="0"/>
              <a:cs typeface="Times New Roman" panose="02020603050405020304" pitchFamily="18" charset="0"/>
            </a:endParaRPr>
          </a:p>
        </p:txBody>
      </p:sp>
      <p:sp>
        <p:nvSpPr>
          <p:cNvPr id="48" name="文本框 47"/>
          <p:cNvSpPr txBox="1"/>
          <p:nvPr/>
        </p:nvSpPr>
        <p:spPr>
          <a:xfrm>
            <a:off x="13750000" y="19578518"/>
            <a:ext cx="4626588"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Fig.7: Cross validation scores of all models</a:t>
            </a:r>
            <a:endParaRPr lang="zh-CN" altLang="en-US" sz="2000" dirty="0">
              <a:latin typeface="Times New Roman" panose="02020603050405020304" pitchFamily="18" charset="0"/>
              <a:cs typeface="Times New Roman" panose="02020603050405020304" pitchFamily="18" charset="0"/>
            </a:endParaRPr>
          </a:p>
        </p:txBody>
      </p:sp>
      <p:sp>
        <p:nvSpPr>
          <p:cNvPr id="51" name="文本框 50"/>
          <p:cNvSpPr txBox="1"/>
          <p:nvPr/>
        </p:nvSpPr>
        <p:spPr>
          <a:xfrm>
            <a:off x="14219003" y="25851502"/>
            <a:ext cx="3876574"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Fig.8: Scores on different tree depth</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2088974"/>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116</TotalTime>
  <Words>887</Words>
  <Application>Microsoft Office PowerPoint</Application>
  <PresentationFormat>自定义</PresentationFormat>
  <Paragraphs>24</Paragraphs>
  <Slides>1</Slides>
  <Notes>1</Notes>
  <HiddenSlides>0</HiddenSlides>
  <MMClips>0</MMClips>
  <ScaleCrop>false</ScaleCrop>
  <HeadingPairs>
    <vt:vector size="8" baseType="variant">
      <vt:variant>
        <vt:lpstr>已用的字体</vt:lpstr>
      </vt:variant>
      <vt:variant>
        <vt:i4>5</vt:i4>
      </vt:variant>
      <vt:variant>
        <vt:lpstr>主题</vt:lpstr>
      </vt:variant>
      <vt:variant>
        <vt:i4>2</vt:i4>
      </vt:variant>
      <vt:variant>
        <vt:lpstr>嵌入 OLE 服务器</vt:lpstr>
      </vt:variant>
      <vt:variant>
        <vt:i4>1</vt:i4>
      </vt:variant>
      <vt:variant>
        <vt:lpstr>幻灯片标题</vt:lpstr>
      </vt:variant>
      <vt:variant>
        <vt:i4>1</vt:i4>
      </vt:variant>
    </vt:vector>
  </HeadingPairs>
  <TitlesOfParts>
    <vt:vector size="9" baseType="lpstr">
      <vt:lpstr>宋体</vt:lpstr>
      <vt:lpstr>Arial</vt:lpstr>
      <vt:lpstr>Calibri</vt:lpstr>
      <vt:lpstr>Times New Roman</vt:lpstr>
      <vt:lpstr>Trebuchet MS</vt:lpstr>
      <vt:lpstr>PosterPresentations.com-100CMx140CM</vt:lpstr>
      <vt:lpstr>Classic - Wide Center</vt:lpstr>
      <vt:lpstr>Image</vt:lpstr>
      <vt:lpstr>PowerPoint 演示文稿</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linjinjin</cp:lastModifiedBy>
  <cp:revision>28</cp:revision>
  <dcterms:created xsi:type="dcterms:W3CDTF">2012-02-10T00:21:22Z</dcterms:created>
  <dcterms:modified xsi:type="dcterms:W3CDTF">2018-01-04T06:58:15Z</dcterms:modified>
</cp:coreProperties>
</file>