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
  </p:notesMasterIdLst>
  <p:sldIdLst>
    <p:sldId id="256" r:id="rId2"/>
    <p:sldId id="262" r:id="rId3"/>
    <p:sldId id="259"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D5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65" autoAdjust="0"/>
  </p:normalViewPr>
  <p:slideViewPr>
    <p:cSldViewPr snapToGrid="0">
      <p:cViewPr varScale="1">
        <p:scale>
          <a:sx n="91" d="100"/>
          <a:sy n="91" d="100"/>
        </p:scale>
        <p:origin x="21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3F4EE-A5E4-4F88-A914-BA915B91C4E7}" type="datetimeFigureOut">
              <a:rPr lang="zh-CN" altLang="en-US" smtClean="0"/>
              <a:t>2017/12/19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4CB7-14B6-401A-89CD-963B54CA46A1}" type="slidenum">
              <a:rPr lang="zh-CN" altLang="en-US" smtClean="0"/>
              <a:t>‹#›</a:t>
            </a:fld>
            <a:endParaRPr lang="zh-CN" altLang="en-US"/>
          </a:p>
        </p:txBody>
      </p:sp>
    </p:spTree>
    <p:extLst>
      <p:ext uri="{BB962C8B-B14F-4D97-AF65-F5344CB8AC3E}">
        <p14:creationId xmlns:p14="http://schemas.microsoft.com/office/powerpoint/2010/main" val="114072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Good morning, everyone. I</a:t>
            </a:r>
            <a:r>
              <a:rPr lang="zh-CN" altLang="en-US" dirty="0"/>
              <a:t> </a:t>
            </a:r>
            <a:r>
              <a:rPr lang="en-US" altLang="zh-CN" dirty="0"/>
              <a:t>am</a:t>
            </a:r>
            <a:r>
              <a:rPr lang="zh-CN" altLang="en-US" dirty="0"/>
              <a:t> </a:t>
            </a:r>
            <a:r>
              <a:rPr lang="en-US" altLang="zh-CN" dirty="0"/>
              <a:t>Shawn Xiao. My part is to introduce Timed Temporal Logic.</a:t>
            </a:r>
            <a:endParaRPr lang="zh-CN" altLang="en-US" dirty="0"/>
          </a:p>
        </p:txBody>
      </p:sp>
      <p:sp>
        <p:nvSpPr>
          <p:cNvPr id="4" name="灯片编号占位符 3"/>
          <p:cNvSpPr>
            <a:spLocks noGrp="1"/>
          </p:cNvSpPr>
          <p:nvPr>
            <p:ph type="sldNum" sz="quarter" idx="10"/>
          </p:nvPr>
        </p:nvSpPr>
        <p:spPr/>
        <p:txBody>
          <a:bodyPr/>
          <a:lstStyle/>
          <a:p>
            <a:fld id="{F1964CB7-14B6-401A-89CD-963B54CA46A1}" type="slidenum">
              <a:rPr lang="zh-CN" altLang="en-US" smtClean="0"/>
              <a:t>1</a:t>
            </a:fld>
            <a:endParaRPr lang="zh-CN" altLang="en-US"/>
          </a:p>
        </p:txBody>
      </p:sp>
    </p:spTree>
    <p:extLst>
      <p:ext uri="{BB962C8B-B14F-4D97-AF65-F5344CB8AC3E}">
        <p14:creationId xmlns:p14="http://schemas.microsoft.com/office/powerpoint/2010/main" val="135508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of all, I will talk about its motivation, that is why we should use timed temporal logic.</a:t>
            </a:r>
          </a:p>
          <a:p>
            <a:endParaRPr lang="en-US" altLang="zh-CN" dirty="0"/>
          </a:p>
          <a:p>
            <a:r>
              <a:rPr lang="en-US" altLang="zh-CN" dirty="0"/>
              <a:t>Given a system described by timed automata, it is important to state its properties. Only after stating properties, we could verify or check whether the system satisfies these properties.</a:t>
            </a:r>
          </a:p>
          <a:p>
            <a:endParaRPr lang="en-US" altLang="zh-CN" dirty="0"/>
          </a:p>
          <a:p>
            <a:r>
              <a:rPr lang="en-US" altLang="zh-CN" dirty="0"/>
              <a:t>So, the coming problem is that what characteristics these properties have.</a:t>
            </a:r>
            <a:endParaRPr lang="zh-CN" altLang="en-US" dirty="0"/>
          </a:p>
        </p:txBody>
      </p:sp>
      <p:sp>
        <p:nvSpPr>
          <p:cNvPr id="4" name="灯片编号占位符 3"/>
          <p:cNvSpPr>
            <a:spLocks noGrp="1"/>
          </p:cNvSpPr>
          <p:nvPr>
            <p:ph type="sldNum" sz="quarter" idx="10"/>
          </p:nvPr>
        </p:nvSpPr>
        <p:spPr/>
        <p:txBody>
          <a:bodyPr/>
          <a:lstStyle/>
          <a:p>
            <a:fld id="{F1964CB7-14B6-401A-89CD-963B54CA46A1}" type="slidenum">
              <a:rPr lang="zh-CN" altLang="en-US" smtClean="0"/>
              <a:t>2</a:t>
            </a:fld>
            <a:endParaRPr lang="zh-CN" altLang="en-US"/>
          </a:p>
        </p:txBody>
      </p:sp>
    </p:spTree>
    <p:extLst>
      <p:ext uri="{BB962C8B-B14F-4D97-AF65-F5344CB8AC3E}">
        <p14:creationId xmlns:p14="http://schemas.microsoft.com/office/powerpoint/2010/main" val="159435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conclude two characteristics on these properties.</a:t>
            </a:r>
          </a:p>
          <a:p>
            <a:endParaRPr lang="en-US" altLang="zh-CN" dirty="0"/>
          </a:p>
          <a:p>
            <a:r>
              <a:rPr lang="en-US" altLang="zh-CN" dirty="0"/>
              <a:t>Firstly, they are temporal. What is the meaning of temporal? For example, when the train is inside the crossing, the gate is always closed. This property is temporal. We can focus on the words “when”, “always”.</a:t>
            </a:r>
            <a:r>
              <a:rPr lang="zh-CN" altLang="en-US" dirty="0"/>
              <a:t> </a:t>
            </a:r>
            <a:r>
              <a:rPr lang="en-US" altLang="zh-CN" dirty="0"/>
              <a:t>These</a:t>
            </a:r>
            <a:r>
              <a:rPr lang="zh-CN" altLang="en-US" dirty="0"/>
              <a:t> </a:t>
            </a:r>
            <a:r>
              <a:rPr lang="en-US" altLang="zh-CN" dirty="0"/>
              <a:t>words</a:t>
            </a:r>
            <a:r>
              <a:rPr lang="zh-CN" altLang="en-US" dirty="0"/>
              <a:t> </a:t>
            </a:r>
            <a:r>
              <a:rPr lang="en-US" altLang="zh-CN" dirty="0"/>
              <a:t>tell us the property concerns the dynamic behavior of system and the position of time.</a:t>
            </a:r>
          </a:p>
          <a:p>
            <a:endParaRPr lang="en-US" altLang="zh-CN" dirty="0"/>
          </a:p>
          <a:p>
            <a:r>
              <a:rPr lang="en-US" altLang="zh-CN" dirty="0"/>
              <a:t>Secondly, they are real-time. Real-time means that properties involve quantitative information on the delays between the actions. For example, the train always triggers an Exit signal within 7 minutes of having emitted an Approach signal. The phrase “within 7 minutes” indicates the real-time characteristic.</a:t>
            </a:r>
            <a:endParaRPr lang="zh-CN" altLang="en-US" dirty="0"/>
          </a:p>
        </p:txBody>
      </p:sp>
      <p:sp>
        <p:nvSpPr>
          <p:cNvPr id="4" name="灯片编号占位符 3"/>
          <p:cNvSpPr>
            <a:spLocks noGrp="1"/>
          </p:cNvSpPr>
          <p:nvPr>
            <p:ph type="sldNum" sz="quarter" idx="10"/>
          </p:nvPr>
        </p:nvSpPr>
        <p:spPr/>
        <p:txBody>
          <a:bodyPr/>
          <a:lstStyle/>
          <a:p>
            <a:fld id="{F1964CB7-14B6-401A-89CD-963B54CA46A1}" type="slidenum">
              <a:rPr lang="zh-CN" altLang="en-US" smtClean="0"/>
              <a:t>3</a:t>
            </a:fld>
            <a:endParaRPr lang="zh-CN" altLang="en-US"/>
          </a:p>
        </p:txBody>
      </p:sp>
    </p:spTree>
    <p:extLst>
      <p:ext uri="{BB962C8B-B14F-4D97-AF65-F5344CB8AC3E}">
        <p14:creationId xmlns:p14="http://schemas.microsoft.com/office/powerpoint/2010/main" val="339404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formally state such temporal and real-time properties, there exists some methods.</a:t>
            </a:r>
          </a:p>
          <a:p>
            <a:endParaRPr lang="en-US" altLang="zh-CN" dirty="0"/>
          </a:p>
          <a:p>
            <a:r>
              <a:rPr lang="en-US" altLang="zh-CN" dirty="0"/>
              <a:t>The simplest method is to express the property in terms of the reachability (or the non-reachability) of some sets of configurations of the automaton.</a:t>
            </a:r>
          </a:p>
          <a:p>
            <a:endParaRPr lang="en-US" altLang="zh-CN" dirty="0"/>
          </a:p>
          <a:p>
            <a:r>
              <a:rPr lang="en-US" altLang="zh-CN" dirty="0"/>
              <a:t>For example, suppose that we want to express property that alarm will sound within 5 seconds. Using this method, we could express by a set of configurations. (alarm, 0), (alarm, 1), (alarm, 2) and so on, as shown in the screen. This set can describe the property that alarm will sound within 5 seconds.</a:t>
            </a:r>
            <a:endParaRPr lang="zh-CN" altLang="en-US" dirty="0"/>
          </a:p>
        </p:txBody>
      </p:sp>
      <p:sp>
        <p:nvSpPr>
          <p:cNvPr id="4" name="灯片编号占位符 3"/>
          <p:cNvSpPr>
            <a:spLocks noGrp="1"/>
          </p:cNvSpPr>
          <p:nvPr>
            <p:ph type="sldNum" sz="quarter" idx="10"/>
          </p:nvPr>
        </p:nvSpPr>
        <p:spPr/>
        <p:txBody>
          <a:bodyPr/>
          <a:lstStyle/>
          <a:p>
            <a:fld id="{F1964CB7-14B6-401A-89CD-963B54CA46A1}" type="slidenum">
              <a:rPr lang="zh-CN" altLang="en-US" smtClean="0"/>
              <a:t>4</a:t>
            </a:fld>
            <a:endParaRPr lang="zh-CN" altLang="en-US"/>
          </a:p>
        </p:txBody>
      </p:sp>
    </p:spTree>
    <p:extLst>
      <p:ext uri="{BB962C8B-B14F-4D97-AF65-F5344CB8AC3E}">
        <p14:creationId xmlns:p14="http://schemas.microsoft.com/office/powerpoint/2010/main" val="422000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more complicated properties, we use a timed logic, TCLT, namely timed CTL. This method is an extension of CTL by primitives expressing conditions on durations and dates.</a:t>
            </a:r>
          </a:p>
          <a:p>
            <a:endParaRPr lang="en-US" altLang="zh-CN" dirty="0"/>
          </a:p>
          <a:p>
            <a:r>
              <a:rPr lang="en-US" altLang="zh-CN" dirty="0"/>
              <a:t>For example, suppose that we want to express a property that safe is true until alarm sounds, and that alarm will sound within 2 seconds. Using TCTL, we could use </a:t>
            </a:r>
            <a:r>
              <a:rPr lang="en-US" altLang="zh-CN"/>
              <a:t>a formula </a:t>
            </a:r>
            <a:r>
              <a:rPr lang="en-US" altLang="zh-CN" dirty="0"/>
              <a:t>to express this property. Different from CTL, TCLT concerns the delay, and using comparison symbols to describe the condition, such as in this example, “less than 2” indicates “within 2 seconds”.</a:t>
            </a:r>
          </a:p>
          <a:p>
            <a:endParaRPr lang="en-US" altLang="zh-CN" dirty="0"/>
          </a:p>
          <a:p>
            <a:r>
              <a:rPr lang="en-US" altLang="zh-CN" dirty="0"/>
              <a:t>This is my part. Thanks for your listening.</a:t>
            </a:r>
            <a:endParaRPr lang="zh-CN" altLang="en-US" dirty="0"/>
          </a:p>
        </p:txBody>
      </p:sp>
      <p:sp>
        <p:nvSpPr>
          <p:cNvPr id="4" name="灯片编号占位符 3"/>
          <p:cNvSpPr>
            <a:spLocks noGrp="1"/>
          </p:cNvSpPr>
          <p:nvPr>
            <p:ph type="sldNum" sz="quarter" idx="10"/>
          </p:nvPr>
        </p:nvSpPr>
        <p:spPr/>
        <p:txBody>
          <a:bodyPr/>
          <a:lstStyle/>
          <a:p>
            <a:fld id="{F1964CB7-14B6-401A-89CD-963B54CA46A1}" type="slidenum">
              <a:rPr lang="zh-CN" altLang="en-US" smtClean="0"/>
              <a:t>5</a:t>
            </a:fld>
            <a:endParaRPr lang="zh-CN" altLang="en-US"/>
          </a:p>
        </p:txBody>
      </p:sp>
    </p:spTree>
    <p:extLst>
      <p:ext uri="{BB962C8B-B14F-4D97-AF65-F5344CB8AC3E}">
        <p14:creationId xmlns:p14="http://schemas.microsoft.com/office/powerpoint/2010/main" val="264319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32373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26357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88383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168381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5263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19172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161187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4819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1567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18476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67E958D-149C-4EA3-9921-3C0637D0BCF1}" type="datetimeFigureOut">
              <a:rPr lang="zh-CN" altLang="en-US" smtClean="0"/>
              <a:t>2017/12/19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253973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E958D-149C-4EA3-9921-3C0637D0BCF1}" type="datetimeFigureOut">
              <a:rPr lang="zh-CN" altLang="en-US" smtClean="0"/>
              <a:t>2017/12/19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8F6DC-709D-4975-B8BD-89C042183435}" type="slidenum">
              <a:rPr lang="zh-CN" altLang="en-US" smtClean="0"/>
              <a:t>‹#›</a:t>
            </a:fld>
            <a:endParaRPr lang="zh-CN" altLang="en-US"/>
          </a:p>
        </p:txBody>
      </p:sp>
    </p:spTree>
    <p:extLst>
      <p:ext uri="{BB962C8B-B14F-4D97-AF65-F5344CB8AC3E}">
        <p14:creationId xmlns:p14="http://schemas.microsoft.com/office/powerpoint/2010/main" val="40415698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CF399-127E-46F2-BBC1-0D4A5D951555}"/>
              </a:ext>
            </a:extLst>
          </p:cNvPr>
          <p:cNvSpPr>
            <a:spLocks noGrp="1"/>
          </p:cNvSpPr>
          <p:nvPr>
            <p:ph type="ctrTitle"/>
          </p:nvPr>
        </p:nvSpPr>
        <p:spPr/>
        <p:txBody>
          <a:bodyPr/>
          <a:lstStyle/>
          <a:p>
            <a:r>
              <a:rPr lang="en-US" altLang="zh-CN" b="1" dirty="0"/>
              <a:t>Timed Temporal Logic</a:t>
            </a:r>
            <a:endParaRPr lang="zh-CN" altLang="en-US" b="1" dirty="0"/>
          </a:p>
        </p:txBody>
      </p:sp>
      <p:sp>
        <p:nvSpPr>
          <p:cNvPr id="3" name="副标题 2">
            <a:extLst>
              <a:ext uri="{FF2B5EF4-FFF2-40B4-BE49-F238E27FC236}">
                <a16:creationId xmlns:a16="http://schemas.microsoft.com/office/drawing/2014/main" id="{F1251EB7-74CB-4A4F-8BCE-A3813AF50B83}"/>
              </a:ext>
            </a:extLst>
          </p:cNvPr>
          <p:cNvSpPr>
            <a:spLocks noGrp="1"/>
          </p:cNvSpPr>
          <p:nvPr>
            <p:ph type="subTitle" idx="1"/>
          </p:nvPr>
        </p:nvSpPr>
        <p:spPr/>
        <p:txBody>
          <a:bodyPr/>
          <a:lstStyle/>
          <a:p>
            <a:endParaRPr lang="en-US" altLang="zh-CN" dirty="0"/>
          </a:p>
          <a:p>
            <a:r>
              <a:rPr lang="en-US" altLang="zh-CN" dirty="0"/>
              <a:t>Shawn Xiao</a:t>
            </a:r>
            <a:r>
              <a:rPr lang="zh-CN" altLang="en-US" dirty="0"/>
              <a:t>（肖小粤）</a:t>
            </a:r>
            <a:endParaRPr lang="en-US" altLang="zh-CN" dirty="0"/>
          </a:p>
          <a:p>
            <a:r>
              <a:rPr lang="en-US" altLang="zh-CN" dirty="0"/>
              <a:t>17214695</a:t>
            </a:r>
            <a:endParaRPr lang="zh-CN" altLang="en-US" dirty="0"/>
          </a:p>
        </p:txBody>
      </p:sp>
    </p:spTree>
    <p:extLst>
      <p:ext uri="{BB962C8B-B14F-4D97-AF65-F5344CB8AC3E}">
        <p14:creationId xmlns:p14="http://schemas.microsoft.com/office/powerpoint/2010/main" val="33379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4889D0DF-1EEF-4AC1-B630-571EAB5B5217}"/>
              </a:ext>
            </a:extLst>
          </p:cNvPr>
          <p:cNvSpPr/>
          <p:nvPr/>
        </p:nvSpPr>
        <p:spPr>
          <a:xfrm>
            <a:off x="3092824" y="3263153"/>
            <a:ext cx="3576917" cy="2205317"/>
          </a:xfrm>
          <a:prstGeom prst="wedgeRoundRectCallout">
            <a:avLst>
              <a:gd name="adj1" fmla="val -43730"/>
              <a:gd name="adj2" fmla="val -8926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600" dirty="0">
                <a:solidFill>
                  <a:prstClr val="white"/>
                </a:solidFill>
              </a:rPr>
              <a:t>Characteristics?</a:t>
            </a:r>
          </a:p>
        </p:txBody>
      </p:sp>
      <p:sp>
        <p:nvSpPr>
          <p:cNvPr id="2" name="标题 1">
            <a:extLst>
              <a:ext uri="{FF2B5EF4-FFF2-40B4-BE49-F238E27FC236}">
                <a16:creationId xmlns:a16="http://schemas.microsoft.com/office/drawing/2014/main" id="{9CBE55EC-F569-4638-91D1-0BD978D45D8D}"/>
              </a:ext>
            </a:extLst>
          </p:cNvPr>
          <p:cNvSpPr>
            <a:spLocks noGrp="1"/>
          </p:cNvSpPr>
          <p:nvPr>
            <p:ph type="title"/>
          </p:nvPr>
        </p:nvSpPr>
        <p:spPr/>
        <p:txBody>
          <a:bodyPr>
            <a:normAutofit/>
          </a:bodyPr>
          <a:lstStyle/>
          <a:p>
            <a:r>
              <a:rPr lang="en-US" altLang="zh-CN" sz="4800" dirty="0"/>
              <a:t>Motivation</a:t>
            </a:r>
            <a:endParaRPr lang="zh-CN" altLang="en-US" sz="4800" dirty="0"/>
          </a:p>
        </p:txBody>
      </p:sp>
      <p:sp>
        <p:nvSpPr>
          <p:cNvPr id="3" name="内容占位符 2">
            <a:extLst>
              <a:ext uri="{FF2B5EF4-FFF2-40B4-BE49-F238E27FC236}">
                <a16:creationId xmlns:a16="http://schemas.microsoft.com/office/drawing/2014/main" id="{B8B486ED-0231-4F62-846E-BABCF16BD6E0}"/>
              </a:ext>
            </a:extLst>
          </p:cNvPr>
          <p:cNvSpPr>
            <a:spLocks noGrp="1"/>
          </p:cNvSpPr>
          <p:nvPr>
            <p:ph idx="1"/>
          </p:nvPr>
        </p:nvSpPr>
        <p:spPr>
          <a:xfrm>
            <a:off x="628650" y="1825625"/>
            <a:ext cx="7886700" cy="4351338"/>
          </a:xfrm>
        </p:spPr>
        <p:txBody>
          <a:bodyPr>
            <a:normAutofit/>
          </a:bodyPr>
          <a:lstStyle/>
          <a:p>
            <a:r>
              <a:rPr lang="en-US" altLang="zh-CN" sz="3600" b="1" dirty="0"/>
              <a:t>To </a:t>
            </a:r>
            <a:r>
              <a:rPr lang="en-US" altLang="zh-CN" sz="3600" b="1" dirty="0">
                <a:solidFill>
                  <a:srgbClr val="FF0000"/>
                </a:solidFill>
              </a:rPr>
              <a:t>state properties</a:t>
            </a:r>
            <a:r>
              <a:rPr lang="en-US" altLang="zh-CN" sz="3600" b="1" dirty="0"/>
              <a:t> of the system described by timed automata.</a:t>
            </a:r>
            <a:endParaRPr lang="zh-CN" altLang="en-US" sz="3600" b="1" dirty="0"/>
          </a:p>
        </p:txBody>
      </p:sp>
    </p:spTree>
    <p:extLst>
      <p:ext uri="{BB962C8B-B14F-4D97-AF65-F5344CB8AC3E}">
        <p14:creationId xmlns:p14="http://schemas.microsoft.com/office/powerpoint/2010/main" val="164468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E55EC-F569-4638-91D1-0BD978D45D8D}"/>
              </a:ext>
            </a:extLst>
          </p:cNvPr>
          <p:cNvSpPr>
            <a:spLocks noGrp="1"/>
          </p:cNvSpPr>
          <p:nvPr>
            <p:ph type="title"/>
          </p:nvPr>
        </p:nvSpPr>
        <p:spPr/>
        <p:txBody>
          <a:bodyPr>
            <a:normAutofit/>
          </a:bodyPr>
          <a:lstStyle/>
          <a:p>
            <a:r>
              <a:rPr lang="en-US" altLang="zh-CN" sz="4800" dirty="0"/>
              <a:t>Characteristics of Properties</a:t>
            </a:r>
            <a:endParaRPr lang="zh-CN" altLang="en-US" sz="4800" dirty="0"/>
          </a:p>
        </p:txBody>
      </p:sp>
      <p:sp>
        <p:nvSpPr>
          <p:cNvPr id="3" name="内容占位符 2">
            <a:extLst>
              <a:ext uri="{FF2B5EF4-FFF2-40B4-BE49-F238E27FC236}">
                <a16:creationId xmlns:a16="http://schemas.microsoft.com/office/drawing/2014/main" id="{B8B486ED-0231-4F62-846E-BABCF16BD6E0}"/>
              </a:ext>
            </a:extLst>
          </p:cNvPr>
          <p:cNvSpPr>
            <a:spLocks noGrp="1"/>
          </p:cNvSpPr>
          <p:nvPr>
            <p:ph idx="1"/>
          </p:nvPr>
        </p:nvSpPr>
        <p:spPr>
          <a:xfrm>
            <a:off x="628650" y="1825625"/>
            <a:ext cx="7886700" cy="4351338"/>
          </a:xfrm>
        </p:spPr>
        <p:txBody>
          <a:bodyPr>
            <a:normAutofit/>
          </a:bodyPr>
          <a:lstStyle/>
          <a:p>
            <a:r>
              <a:rPr lang="en-US" altLang="zh-CN" sz="3600" dirty="0"/>
              <a:t>1. </a:t>
            </a:r>
            <a:r>
              <a:rPr lang="en-US" altLang="zh-CN" sz="3600" b="1" dirty="0"/>
              <a:t>Temporal</a:t>
            </a:r>
          </a:p>
          <a:p>
            <a:pPr lvl="1"/>
            <a:r>
              <a:rPr lang="en-US" altLang="zh-CN" sz="2800" dirty="0"/>
              <a:t>E.g., </a:t>
            </a:r>
            <a:r>
              <a:rPr lang="en-US" altLang="zh-CN" sz="2800" dirty="0">
                <a:solidFill>
                  <a:srgbClr val="FF0000"/>
                </a:solidFill>
              </a:rPr>
              <a:t>when</a:t>
            </a:r>
            <a:r>
              <a:rPr lang="en-US" altLang="zh-CN" sz="2800" dirty="0"/>
              <a:t> the train is inside the crossing, the gate is </a:t>
            </a:r>
            <a:r>
              <a:rPr lang="en-US" altLang="zh-CN" sz="2800" dirty="0">
                <a:solidFill>
                  <a:srgbClr val="FF0000"/>
                </a:solidFill>
              </a:rPr>
              <a:t>always</a:t>
            </a:r>
            <a:r>
              <a:rPr lang="en-US" altLang="zh-CN" sz="2800" dirty="0"/>
              <a:t> closed</a:t>
            </a:r>
          </a:p>
          <a:p>
            <a:pPr lvl="1"/>
            <a:endParaRPr lang="en-US" altLang="zh-CN" dirty="0"/>
          </a:p>
          <a:p>
            <a:r>
              <a:rPr lang="en-US" altLang="zh-CN" sz="3600" dirty="0"/>
              <a:t>2. </a:t>
            </a:r>
            <a:r>
              <a:rPr lang="en-US" altLang="zh-CN" sz="3600" b="1" dirty="0"/>
              <a:t>Real-time</a:t>
            </a:r>
          </a:p>
          <a:p>
            <a:pPr lvl="1"/>
            <a:r>
              <a:rPr lang="en-US" altLang="zh-CN" sz="2800" dirty="0"/>
              <a:t>E.g., the train always triggers an Exit signal </a:t>
            </a:r>
            <a:r>
              <a:rPr lang="en-US" altLang="zh-CN" sz="2800" dirty="0">
                <a:solidFill>
                  <a:srgbClr val="FF0000"/>
                </a:solidFill>
              </a:rPr>
              <a:t>within 7 minutes</a:t>
            </a:r>
            <a:r>
              <a:rPr lang="en-US" altLang="zh-CN" sz="2800" dirty="0"/>
              <a:t> of having emitted an Approach signal</a:t>
            </a:r>
          </a:p>
          <a:p>
            <a:endParaRPr lang="zh-CN" altLang="en-US" dirty="0"/>
          </a:p>
        </p:txBody>
      </p:sp>
    </p:spTree>
    <p:extLst>
      <p:ext uri="{BB962C8B-B14F-4D97-AF65-F5344CB8AC3E}">
        <p14:creationId xmlns:p14="http://schemas.microsoft.com/office/powerpoint/2010/main" val="405394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E55EC-F569-4638-91D1-0BD978D45D8D}"/>
              </a:ext>
            </a:extLst>
          </p:cNvPr>
          <p:cNvSpPr>
            <a:spLocks noGrp="1"/>
          </p:cNvSpPr>
          <p:nvPr>
            <p:ph type="title"/>
          </p:nvPr>
        </p:nvSpPr>
        <p:spPr/>
        <p:txBody>
          <a:bodyPr>
            <a:normAutofit/>
          </a:bodyPr>
          <a:lstStyle/>
          <a:p>
            <a:r>
              <a:rPr lang="en-US" altLang="zh-CN" sz="4800" dirty="0"/>
              <a:t>Method for simple properties</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B486ED-0231-4F62-846E-BABCF16BD6E0}"/>
                  </a:ext>
                </a:extLst>
              </p:cNvPr>
              <p:cNvSpPr>
                <a:spLocks noGrp="1"/>
              </p:cNvSpPr>
              <p:nvPr>
                <p:ph idx="1"/>
              </p:nvPr>
            </p:nvSpPr>
            <p:spPr>
              <a:xfrm>
                <a:off x="628650" y="1825625"/>
                <a:ext cx="7886700" cy="4351338"/>
              </a:xfrm>
            </p:spPr>
            <p:txBody>
              <a:bodyPr>
                <a:normAutofit/>
              </a:bodyPr>
              <a:lstStyle/>
              <a:p>
                <a:r>
                  <a:rPr lang="en-US" altLang="zh-CN" sz="3600" b="1" dirty="0">
                    <a:solidFill>
                      <a:srgbClr val="FF0000"/>
                    </a:solidFill>
                  </a:rPr>
                  <a:t>Reachability</a:t>
                </a:r>
                <a:r>
                  <a:rPr lang="en-US" altLang="zh-CN" sz="3600" b="1" dirty="0"/>
                  <a:t> (or the non-reachability) of some sets of </a:t>
                </a:r>
                <a:r>
                  <a:rPr lang="en-US" altLang="zh-CN" sz="3600" b="1" dirty="0">
                    <a:solidFill>
                      <a:srgbClr val="FF0000"/>
                    </a:solidFill>
                  </a:rPr>
                  <a:t>configurations</a:t>
                </a:r>
                <a:r>
                  <a:rPr lang="en-US" altLang="zh-CN" sz="3600" b="1" dirty="0"/>
                  <a:t> of the automaton.</a:t>
                </a:r>
                <a:endParaRPr lang="en-US" altLang="zh-CN" b="1" dirty="0"/>
              </a:p>
              <a:p>
                <a:pPr marL="0" indent="0">
                  <a:buNone/>
                </a:pPr>
                <a:endParaRPr lang="en-US" altLang="zh-CN" dirty="0"/>
              </a:p>
              <a:p>
                <a:pPr marL="0" indent="0">
                  <a:buNone/>
                </a:pPr>
                <a:r>
                  <a:rPr lang="en-US" altLang="zh-CN" dirty="0"/>
                  <a:t>E.g.</a:t>
                </a:r>
              </a:p>
              <a:p>
                <a:pPr marL="0" indent="0" algn="ctr">
                  <a:buNone/>
                </a:pPr>
                <a:r>
                  <a:rPr lang="en-US" altLang="zh-CN" dirty="0"/>
                  <a:t>Alarm will sound within 5 seconds.</a:t>
                </a:r>
                <a:endParaRPr lang="zh-CN" altLang="en-US" dirty="0"/>
              </a:p>
              <a:p>
                <a:pPr marL="0" indent="0" algn="ctr">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rPr>
                        <m:t>𝑎𝑙𝑎𝑟𝑚</m:t>
                      </m:r>
                      <m:r>
                        <a:rPr lang="en-US" altLang="zh-CN" dirty="0">
                          <a:latin typeface="Cambria Math" panose="02040503050406030204" pitchFamily="18" charset="0"/>
                        </a:rPr>
                        <m:t>, 0), …, (</m:t>
                      </m:r>
                      <m:r>
                        <a:rPr lang="en-US" altLang="zh-CN" dirty="0">
                          <a:latin typeface="Cambria Math" panose="02040503050406030204" pitchFamily="18" charset="0"/>
                        </a:rPr>
                        <m:t>𝑎𝑙𝑎𝑟𝑚</m:t>
                      </m:r>
                      <m:r>
                        <a:rPr lang="en-US" altLang="zh-CN" dirty="0">
                          <a:latin typeface="Cambria Math" panose="02040503050406030204" pitchFamily="18" charset="0"/>
                        </a:rPr>
                        <m:t>, </m:t>
                      </m:r>
                      <m:r>
                        <a:rPr lang="en-US" altLang="zh-CN" dirty="0">
                          <a:latin typeface="Cambria Math" panose="02040503050406030204" pitchFamily="18" charset="0"/>
                        </a:rPr>
                        <m:t>𝑘</m:t>
                      </m:r>
                      <m:r>
                        <a:rPr lang="en-US" altLang="zh-CN" dirty="0">
                          <a:latin typeface="Cambria Math" panose="02040503050406030204" pitchFamily="18" charset="0"/>
                        </a:rPr>
                        <m:t>), …|0&lt;</m:t>
                      </m:r>
                      <m:r>
                        <a:rPr lang="en-US" altLang="zh-CN" dirty="0">
                          <a:latin typeface="Cambria Math" panose="02040503050406030204" pitchFamily="18" charset="0"/>
                        </a:rPr>
                        <m:t>𝑘</m:t>
                      </m:r>
                      <m:r>
                        <a:rPr lang="en-US" altLang="zh-CN" dirty="0">
                          <a:latin typeface="Cambria Math" panose="02040503050406030204" pitchFamily="18" charset="0"/>
                        </a:rPr>
                        <m:t>&lt;5}</m:t>
                      </m:r>
                    </m:oMath>
                  </m:oMathPara>
                </a14:m>
                <a:endParaRPr lang="en-US" altLang="zh-CN" dirty="0"/>
              </a:p>
            </p:txBody>
          </p:sp>
        </mc:Choice>
        <mc:Fallback xmlns="">
          <p:sp>
            <p:nvSpPr>
              <p:cNvPr id="3" name="内容占位符 2">
                <a:extLst>
                  <a:ext uri="{FF2B5EF4-FFF2-40B4-BE49-F238E27FC236}">
                    <a16:creationId xmlns:a16="http://schemas.microsoft.com/office/drawing/2014/main" id="{B8B486ED-0231-4F62-846E-BABCF16BD6E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2087" t="-3361"/>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1C107E20-3C47-48F9-A318-F530FB7FC954}"/>
              </a:ext>
            </a:extLst>
          </p:cNvPr>
          <p:cNvSpPr/>
          <p:nvPr/>
        </p:nvSpPr>
        <p:spPr>
          <a:xfrm>
            <a:off x="4464269" y="4950373"/>
            <a:ext cx="215462" cy="357352"/>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945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E55EC-F569-4638-91D1-0BD978D45D8D}"/>
              </a:ext>
            </a:extLst>
          </p:cNvPr>
          <p:cNvSpPr>
            <a:spLocks noGrp="1"/>
          </p:cNvSpPr>
          <p:nvPr>
            <p:ph type="title"/>
          </p:nvPr>
        </p:nvSpPr>
        <p:spPr/>
        <p:txBody>
          <a:bodyPr>
            <a:normAutofit fontScale="90000"/>
          </a:bodyPr>
          <a:lstStyle/>
          <a:p>
            <a:r>
              <a:rPr lang="en-US" altLang="zh-CN" sz="4800" dirty="0"/>
              <a:t>Method for complicated properties</a:t>
            </a:r>
            <a:endParaRPr lang="zh-CN" altLang="en-US" sz="4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B486ED-0231-4F62-846E-BABCF16BD6E0}"/>
                  </a:ext>
                </a:extLst>
              </p:cNvPr>
              <p:cNvSpPr>
                <a:spLocks noGrp="1"/>
              </p:cNvSpPr>
              <p:nvPr>
                <p:ph idx="1"/>
              </p:nvPr>
            </p:nvSpPr>
            <p:spPr>
              <a:xfrm>
                <a:off x="628650" y="1825625"/>
                <a:ext cx="7886700" cy="4351338"/>
              </a:xfrm>
            </p:spPr>
            <p:txBody>
              <a:bodyPr>
                <a:normAutofit/>
              </a:bodyPr>
              <a:lstStyle/>
              <a:p>
                <a:r>
                  <a:rPr lang="en-US" altLang="zh-CN" sz="3600" b="1" dirty="0"/>
                  <a:t>Use </a:t>
                </a:r>
                <a:r>
                  <a:rPr lang="en-US" altLang="zh-CN" sz="3600" b="1" dirty="0">
                    <a:solidFill>
                      <a:srgbClr val="FF0000"/>
                    </a:solidFill>
                  </a:rPr>
                  <a:t>a timed logic</a:t>
                </a:r>
                <a:r>
                  <a:rPr lang="en-US" altLang="zh-CN" sz="3600" b="1" dirty="0"/>
                  <a:t>, </a:t>
                </a:r>
                <a:r>
                  <a:rPr lang="en-US" altLang="zh-CN" sz="3600" b="1" dirty="0">
                    <a:solidFill>
                      <a:srgbClr val="FF0000"/>
                    </a:solidFill>
                  </a:rPr>
                  <a:t>TCTL </a:t>
                </a:r>
                <a:r>
                  <a:rPr lang="en-US" altLang="zh-CN" sz="3600" b="1" dirty="0"/>
                  <a:t>(</a:t>
                </a:r>
                <a:r>
                  <a:rPr lang="en-US" altLang="zh-CN" sz="3600" b="1" dirty="0">
                    <a:solidFill>
                      <a:srgbClr val="FF0000"/>
                    </a:solidFill>
                  </a:rPr>
                  <a:t>timed CTL</a:t>
                </a:r>
                <a:r>
                  <a:rPr lang="en-US" altLang="zh-CN" sz="3600" b="1" dirty="0"/>
                  <a:t>).</a:t>
                </a:r>
              </a:p>
              <a:p>
                <a:pPr marL="0" indent="0">
                  <a:buNone/>
                </a:pPr>
                <a:endParaRPr lang="en-US" altLang="zh-CN" dirty="0"/>
              </a:p>
              <a:p>
                <a:pPr marL="0" indent="0">
                  <a:buNone/>
                </a:pPr>
                <a:r>
                  <a:rPr lang="en-US" altLang="zh-CN" dirty="0"/>
                  <a:t>E.g.</a:t>
                </a:r>
              </a:p>
              <a:p>
                <a:pPr marL="0" indent="0" algn="ctr">
                  <a:buNone/>
                </a:pPr>
                <a:r>
                  <a:rPr lang="en-US" altLang="zh-CN" dirty="0"/>
                  <a:t>Safe is true until alarm sounds, and that alarm will sound within 2 seconds.</a:t>
                </a:r>
              </a:p>
              <a:p>
                <a:pPr marL="0" indent="0" algn="ctr">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r>
                        <m:rPr>
                          <m:sty m:val="p"/>
                        </m:rPr>
                        <a:rPr lang="en-US" altLang="zh-CN" b="0" i="0" dirty="0" smtClean="0">
                          <a:latin typeface="Cambria Math" panose="02040503050406030204" pitchFamily="18" charset="0"/>
                        </a:rPr>
                        <m:t>Safe</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m:t>
                          </m:r>
                        </m:e>
                        <m:sub>
                          <m:r>
                            <a:rPr lang="en-US" altLang="zh-CN" dirty="0">
                              <a:latin typeface="Cambria Math" panose="02040503050406030204" pitchFamily="18" charset="0"/>
                            </a:rPr>
                            <m:t>&lt;2</m:t>
                          </m:r>
                        </m:sub>
                      </m:sSub>
                      <m:r>
                        <m:rPr>
                          <m:sty m:val="p"/>
                        </m:rPr>
                        <a:rPr lang="en-US" altLang="zh-CN" b="0" i="0" dirty="0" smtClean="0">
                          <a:latin typeface="Cambria Math" panose="02040503050406030204" pitchFamily="18" charset="0"/>
                        </a:rPr>
                        <m:t>Alarm</m:t>
                      </m:r>
                    </m:oMath>
                  </m:oMathPara>
                </a14:m>
                <a:endParaRPr lang="en-US" altLang="zh-CN" dirty="0"/>
              </a:p>
            </p:txBody>
          </p:sp>
        </mc:Choice>
        <mc:Fallback xmlns="">
          <p:sp>
            <p:nvSpPr>
              <p:cNvPr id="3" name="内容占位符 2">
                <a:extLst>
                  <a:ext uri="{FF2B5EF4-FFF2-40B4-BE49-F238E27FC236}">
                    <a16:creationId xmlns:a16="http://schemas.microsoft.com/office/drawing/2014/main" id="{B8B486ED-0231-4F62-846E-BABCF16BD6E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2087" t="-3361"/>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4D8E7F68-FCF0-457D-AE7D-C611C97E454F}"/>
              </a:ext>
            </a:extLst>
          </p:cNvPr>
          <p:cNvSpPr/>
          <p:nvPr/>
        </p:nvSpPr>
        <p:spPr>
          <a:xfrm>
            <a:off x="4464269" y="4361794"/>
            <a:ext cx="215462" cy="357352"/>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81995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1202</TotalTime>
  <Words>600</Words>
  <Application>Microsoft Office PowerPoint</Application>
  <PresentationFormat>全屏显示(4:3)</PresentationFormat>
  <Paragraphs>53</Paragraphs>
  <Slides>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Arial</vt:lpstr>
      <vt:lpstr>Calibri</vt:lpstr>
      <vt:lpstr>Calibri Light</vt:lpstr>
      <vt:lpstr>Cambria Math</vt:lpstr>
      <vt:lpstr>Office 主题​​</vt:lpstr>
      <vt:lpstr>Timed Temporal Logic</vt:lpstr>
      <vt:lpstr>Motivation</vt:lpstr>
      <vt:lpstr>Characteristics of Properties</vt:lpstr>
      <vt:lpstr>Method for simple properties</vt:lpstr>
      <vt:lpstr>Method for complicated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Timed Temporal Logic</dc:title>
  <dc:creator>Shawn</dc:creator>
  <cp:lastModifiedBy>Shawn</cp:lastModifiedBy>
  <cp:revision>67</cp:revision>
  <dcterms:created xsi:type="dcterms:W3CDTF">2017-12-17T13:43:13Z</dcterms:created>
  <dcterms:modified xsi:type="dcterms:W3CDTF">2017-12-19T14:27:39Z</dcterms:modified>
</cp:coreProperties>
</file>